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27"/>
  </p:notesMasterIdLst>
  <p:handoutMasterIdLst>
    <p:handoutMasterId r:id="rId28"/>
  </p:handoutMasterIdLst>
  <p:sldIdLst>
    <p:sldId id="265" r:id="rId3"/>
    <p:sldId id="290" r:id="rId4"/>
    <p:sldId id="315" r:id="rId5"/>
    <p:sldId id="352" r:id="rId6"/>
    <p:sldId id="348" r:id="rId7"/>
    <p:sldId id="331" r:id="rId8"/>
    <p:sldId id="314" r:id="rId9"/>
    <p:sldId id="332" r:id="rId10"/>
    <p:sldId id="333" r:id="rId11"/>
    <p:sldId id="339" r:id="rId12"/>
    <p:sldId id="320" r:id="rId13"/>
    <p:sldId id="334" r:id="rId14"/>
    <p:sldId id="335" r:id="rId15"/>
    <p:sldId id="340" r:id="rId16"/>
    <p:sldId id="336" r:id="rId17"/>
    <p:sldId id="337" r:id="rId18"/>
    <p:sldId id="343" r:id="rId19"/>
    <p:sldId id="341" r:id="rId20"/>
    <p:sldId id="351" r:id="rId21"/>
    <p:sldId id="350" r:id="rId22"/>
    <p:sldId id="353" r:id="rId23"/>
    <p:sldId id="344" r:id="rId24"/>
    <p:sldId id="345" r:id="rId25"/>
    <p:sldId id="330" r:id="rId2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63666A"/>
    <a:srgbClr val="003087"/>
    <a:srgbClr val="404040"/>
    <a:srgbClr val="505050"/>
    <a:srgbClr val="A7A8AA"/>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6" autoAdjust="0"/>
    <p:restoredTop sz="94660"/>
  </p:normalViewPr>
  <p:slideViewPr>
    <p:cSldViewPr snapToGrid="0" snapToObjects="1">
      <p:cViewPr>
        <p:scale>
          <a:sx n="95" d="100"/>
          <a:sy n="95" d="100"/>
        </p:scale>
        <p:origin x="804" y="72"/>
      </p:cViewPr>
      <p:guideLst/>
    </p:cSldViewPr>
  </p:slideViewPr>
  <p:notesTextViewPr>
    <p:cViewPr>
      <p:scale>
        <a:sx n="1" d="1"/>
        <a:sy n="1" d="1"/>
      </p:scale>
      <p:origin x="0" y="0"/>
    </p:cViewPr>
  </p:notesTextViewPr>
  <p:sorterViewPr>
    <p:cViewPr>
      <p:scale>
        <a:sx n="100" d="100"/>
        <a:sy n="100" d="100"/>
      </p:scale>
      <p:origin x="0" y="-2216"/>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33.wmf"/><Relationship Id="rId3" Type="http://schemas.openxmlformats.org/officeDocument/2006/relationships/image" Target="../media/image23.wmf"/><Relationship Id="rId7" Type="http://schemas.openxmlformats.org/officeDocument/2006/relationships/image" Target="../media/image27.wmf"/><Relationship Id="rId12" Type="http://schemas.openxmlformats.org/officeDocument/2006/relationships/image" Target="../media/image32.wmf"/><Relationship Id="rId17" Type="http://schemas.openxmlformats.org/officeDocument/2006/relationships/image" Target="../media/image37.wmf"/><Relationship Id="rId2" Type="http://schemas.openxmlformats.org/officeDocument/2006/relationships/image" Target="../media/image22.wmf"/><Relationship Id="rId16" Type="http://schemas.openxmlformats.org/officeDocument/2006/relationships/image" Target="../media/image36.wmf"/><Relationship Id="rId1" Type="http://schemas.openxmlformats.org/officeDocument/2006/relationships/image" Target="../media/image21.wmf"/><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image" Target="../media/image25.wmf"/><Relationship Id="rId15" Type="http://schemas.openxmlformats.org/officeDocument/2006/relationships/image" Target="../media/image3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 Id="rId14"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10/10/2016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10/10/2016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a:t>
            </a:fld>
            <a:endParaRPr lang="en-US" altLang="en-US"/>
          </a:p>
        </p:txBody>
      </p:sp>
    </p:spTree>
    <p:extLst>
      <p:ext uri="{BB962C8B-B14F-4D97-AF65-F5344CB8AC3E}">
        <p14:creationId xmlns:p14="http://schemas.microsoft.com/office/powerpoint/2010/main" val="3192050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11</a:t>
            </a:fld>
            <a:endParaRPr lang="en-US" altLang="en-US"/>
          </a:p>
        </p:txBody>
      </p:sp>
    </p:spTree>
    <p:extLst>
      <p:ext uri="{BB962C8B-B14F-4D97-AF65-F5344CB8AC3E}">
        <p14:creationId xmlns:p14="http://schemas.microsoft.com/office/powerpoint/2010/main" val="276685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12</a:t>
            </a:fld>
            <a:endParaRPr lang="en-US" altLang="en-US"/>
          </a:p>
        </p:txBody>
      </p:sp>
    </p:spTree>
    <p:extLst>
      <p:ext uri="{BB962C8B-B14F-4D97-AF65-F5344CB8AC3E}">
        <p14:creationId xmlns:p14="http://schemas.microsoft.com/office/powerpoint/2010/main" val="166134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13</a:t>
            </a:fld>
            <a:endParaRPr lang="en-US" altLang="en-US"/>
          </a:p>
        </p:txBody>
      </p:sp>
    </p:spTree>
    <p:extLst>
      <p:ext uri="{BB962C8B-B14F-4D97-AF65-F5344CB8AC3E}">
        <p14:creationId xmlns:p14="http://schemas.microsoft.com/office/powerpoint/2010/main" val="2107562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14</a:t>
            </a:fld>
            <a:endParaRPr lang="en-US" altLang="en-US"/>
          </a:p>
        </p:txBody>
      </p:sp>
    </p:spTree>
    <p:extLst>
      <p:ext uri="{BB962C8B-B14F-4D97-AF65-F5344CB8AC3E}">
        <p14:creationId xmlns:p14="http://schemas.microsoft.com/office/powerpoint/2010/main" val="3817792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15</a:t>
            </a:fld>
            <a:endParaRPr lang="en-US" altLang="en-US"/>
          </a:p>
        </p:txBody>
      </p:sp>
    </p:spTree>
    <p:extLst>
      <p:ext uri="{BB962C8B-B14F-4D97-AF65-F5344CB8AC3E}">
        <p14:creationId xmlns:p14="http://schemas.microsoft.com/office/powerpoint/2010/main" val="1481274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16</a:t>
            </a:fld>
            <a:endParaRPr lang="en-US" altLang="en-US"/>
          </a:p>
        </p:txBody>
      </p:sp>
    </p:spTree>
    <p:extLst>
      <p:ext uri="{BB962C8B-B14F-4D97-AF65-F5344CB8AC3E}">
        <p14:creationId xmlns:p14="http://schemas.microsoft.com/office/powerpoint/2010/main" val="649348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17</a:t>
            </a:fld>
            <a:endParaRPr lang="en-US" altLang="en-US"/>
          </a:p>
        </p:txBody>
      </p:sp>
    </p:spTree>
    <p:extLst>
      <p:ext uri="{BB962C8B-B14F-4D97-AF65-F5344CB8AC3E}">
        <p14:creationId xmlns:p14="http://schemas.microsoft.com/office/powerpoint/2010/main" val="1886740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18</a:t>
            </a:fld>
            <a:endParaRPr lang="en-US" altLang="en-US"/>
          </a:p>
        </p:txBody>
      </p:sp>
    </p:spTree>
    <p:extLst>
      <p:ext uri="{BB962C8B-B14F-4D97-AF65-F5344CB8AC3E}">
        <p14:creationId xmlns:p14="http://schemas.microsoft.com/office/powerpoint/2010/main" val="851215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19</a:t>
            </a:fld>
            <a:endParaRPr lang="en-US" altLang="en-US"/>
          </a:p>
        </p:txBody>
      </p:sp>
    </p:spTree>
    <p:extLst>
      <p:ext uri="{BB962C8B-B14F-4D97-AF65-F5344CB8AC3E}">
        <p14:creationId xmlns:p14="http://schemas.microsoft.com/office/powerpoint/2010/main" val="1769333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20</a:t>
            </a:fld>
            <a:endParaRPr lang="en-US" altLang="en-US"/>
          </a:p>
        </p:txBody>
      </p:sp>
    </p:spTree>
    <p:extLst>
      <p:ext uri="{BB962C8B-B14F-4D97-AF65-F5344CB8AC3E}">
        <p14:creationId xmlns:p14="http://schemas.microsoft.com/office/powerpoint/2010/main" val="1837817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3</a:t>
            </a:fld>
            <a:endParaRPr lang="en-US" altLang="en-US"/>
          </a:p>
        </p:txBody>
      </p:sp>
    </p:spTree>
    <p:extLst>
      <p:ext uri="{BB962C8B-B14F-4D97-AF65-F5344CB8AC3E}">
        <p14:creationId xmlns:p14="http://schemas.microsoft.com/office/powerpoint/2010/main" val="2443035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21</a:t>
            </a:fld>
            <a:endParaRPr lang="en-US" altLang="en-US"/>
          </a:p>
        </p:txBody>
      </p:sp>
    </p:spTree>
    <p:extLst>
      <p:ext uri="{BB962C8B-B14F-4D97-AF65-F5344CB8AC3E}">
        <p14:creationId xmlns:p14="http://schemas.microsoft.com/office/powerpoint/2010/main" val="1485291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22</a:t>
            </a:fld>
            <a:endParaRPr lang="en-US" altLang="en-US"/>
          </a:p>
        </p:txBody>
      </p:sp>
    </p:spTree>
    <p:extLst>
      <p:ext uri="{BB962C8B-B14F-4D97-AF65-F5344CB8AC3E}">
        <p14:creationId xmlns:p14="http://schemas.microsoft.com/office/powerpoint/2010/main" val="721502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23</a:t>
            </a:fld>
            <a:endParaRPr lang="en-US" altLang="en-US"/>
          </a:p>
        </p:txBody>
      </p:sp>
    </p:spTree>
    <p:extLst>
      <p:ext uri="{BB962C8B-B14F-4D97-AF65-F5344CB8AC3E}">
        <p14:creationId xmlns:p14="http://schemas.microsoft.com/office/powerpoint/2010/main" val="111159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4</a:t>
            </a:fld>
            <a:endParaRPr lang="en-US" altLang="en-US"/>
          </a:p>
        </p:txBody>
      </p:sp>
    </p:spTree>
    <p:extLst>
      <p:ext uri="{BB962C8B-B14F-4D97-AF65-F5344CB8AC3E}">
        <p14:creationId xmlns:p14="http://schemas.microsoft.com/office/powerpoint/2010/main" val="241768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5</a:t>
            </a:fld>
            <a:endParaRPr lang="en-US" altLang="en-US"/>
          </a:p>
        </p:txBody>
      </p:sp>
    </p:spTree>
    <p:extLst>
      <p:ext uri="{BB962C8B-B14F-4D97-AF65-F5344CB8AC3E}">
        <p14:creationId xmlns:p14="http://schemas.microsoft.com/office/powerpoint/2010/main" val="1038433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6</a:t>
            </a:fld>
            <a:endParaRPr lang="en-US" altLang="en-US"/>
          </a:p>
        </p:txBody>
      </p:sp>
    </p:spTree>
    <p:extLst>
      <p:ext uri="{BB962C8B-B14F-4D97-AF65-F5344CB8AC3E}">
        <p14:creationId xmlns:p14="http://schemas.microsoft.com/office/powerpoint/2010/main" val="1852312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7</a:t>
            </a:fld>
            <a:endParaRPr lang="en-US" altLang="en-US"/>
          </a:p>
        </p:txBody>
      </p:sp>
    </p:spTree>
    <p:extLst>
      <p:ext uri="{BB962C8B-B14F-4D97-AF65-F5344CB8AC3E}">
        <p14:creationId xmlns:p14="http://schemas.microsoft.com/office/powerpoint/2010/main" val="3190864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8</a:t>
            </a:fld>
            <a:endParaRPr lang="en-US" altLang="en-US"/>
          </a:p>
        </p:txBody>
      </p:sp>
    </p:spTree>
    <p:extLst>
      <p:ext uri="{BB962C8B-B14F-4D97-AF65-F5344CB8AC3E}">
        <p14:creationId xmlns:p14="http://schemas.microsoft.com/office/powerpoint/2010/main" val="58362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9</a:t>
            </a:fld>
            <a:endParaRPr lang="en-US" altLang="en-US"/>
          </a:p>
        </p:txBody>
      </p:sp>
    </p:spTree>
    <p:extLst>
      <p:ext uri="{BB962C8B-B14F-4D97-AF65-F5344CB8AC3E}">
        <p14:creationId xmlns:p14="http://schemas.microsoft.com/office/powerpoint/2010/main" val="2458086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6773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smtClean="0"/>
              <a:t>10/10/2016</a:t>
            </a:r>
            <a:endParaRPr lang="en-US" altLang="en-US"/>
          </a:p>
        </p:txBody>
      </p:sp>
      <p:sp>
        <p:nvSpPr>
          <p:cNvPr id="11" name="Footer Placeholder 4"/>
          <p:cNvSpPr>
            <a:spLocks noGrp="1"/>
          </p:cNvSpPr>
          <p:nvPr>
            <p:ph type="ftr" sz="quarter" idx="2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fr-FR" smtClean="0"/>
              <a:t>SATIF-13, Dresden, Oct. 10-12, 2016                   N. Mokhov et al.: ESS</a:t>
            </a:r>
            <a:endParaRPr lang="en-US" b="1"/>
          </a:p>
        </p:txBody>
      </p:sp>
      <p:sp>
        <p:nvSpPr>
          <p:cNvPr id="12" name="Slide Number Placeholder 5"/>
          <p:cNvSpPr>
            <a:spLocks noGrp="1"/>
          </p:cNvSpPr>
          <p:nvPr>
            <p:ph type="sldNum" sz="quarter" idx="2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r>
              <a:rPr lang="en-US" altLang="en-US" smtClean="0"/>
              <a:t>10/10/2016</a:t>
            </a:r>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r>
              <a:rPr lang="en-US" altLang="en-US" smtClean="0"/>
              <a:t>10/10/2016</a:t>
            </a:r>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fr-FR" smtClean="0"/>
              <a:t>SATIF-13, Dresden, Oct. 10-12, 2016                   N. Mokhov et al.: ESS</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r>
              <a:rPr lang="en-US" altLang="en-US" smtClean="0"/>
              <a:t>10/10/2016</a:t>
            </a:r>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fr-FR" smtClean="0"/>
              <a:t>SATIF-13, Dresden, Oct. 10-12, 2016                   N. Mokhov et al.: ESS</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r>
              <a:rPr lang="en-US" altLang="en-US" smtClean="0"/>
              <a:t>10/10/2016</a:t>
            </a:r>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fr-FR" smtClean="0"/>
              <a:t>SATIF-13, Dresden, Oct. 10-12, 2016                   N. Mokhov et al.: ESS</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81800" cy="4572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t>10/10/2016</a:t>
            </a:r>
            <a:endParaRPr lang="en-US">
              <a:latin typeface="Times New Roman" pitchFamily="18" charset="0"/>
            </a:endParaRPr>
          </a:p>
        </p:txBody>
      </p:sp>
      <p:sp>
        <p:nvSpPr>
          <p:cNvPr id="4" name="Footer Placeholder 3"/>
          <p:cNvSpPr>
            <a:spLocks noGrp="1"/>
          </p:cNvSpPr>
          <p:nvPr>
            <p:ph type="ftr" sz="quarter" idx="11"/>
          </p:nvPr>
        </p:nvSpPr>
        <p:spPr/>
        <p:txBody>
          <a:bodyPr/>
          <a:lstStyle>
            <a:lvl1pPr>
              <a:defRPr/>
            </a:lvl1pPr>
          </a:lstStyle>
          <a:p>
            <a:pPr>
              <a:defRPr/>
            </a:pPr>
            <a:r>
              <a:rPr lang="fr-FR" smtClean="0"/>
              <a:t>SATIF-13, Dresden, Oct. 10-12, 2016                   N. Mokhov et al.: ESS</a:t>
            </a:r>
            <a:endParaRPr lang="en-US"/>
          </a:p>
        </p:txBody>
      </p:sp>
      <p:sp>
        <p:nvSpPr>
          <p:cNvPr id="5" name="Slide Number Placeholder 4"/>
          <p:cNvSpPr>
            <a:spLocks noGrp="1"/>
          </p:cNvSpPr>
          <p:nvPr>
            <p:ph type="sldNum" sz="quarter" idx="12"/>
          </p:nvPr>
        </p:nvSpPr>
        <p:spPr/>
        <p:txBody>
          <a:bodyPr/>
          <a:lstStyle>
            <a:lvl1pPr>
              <a:defRPr/>
            </a:lvl1pPr>
          </a:lstStyle>
          <a:p>
            <a:pPr>
              <a:defRPr/>
            </a:pPr>
            <a:fld id="{8DF16216-3849-4590-909C-E2425E50CA44}" type="slidenum">
              <a:rPr lang="en-US" altLang="en-US"/>
              <a:pPr>
                <a:defRPr/>
              </a:pPr>
              <a:t>‹#›</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6222256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smtClean="0"/>
              <a:t>10/10/2016</a:t>
            </a:r>
            <a:endParaRPr lang="en-US" altLang="en-US"/>
          </a:p>
        </p:txBody>
      </p:sp>
      <p:sp>
        <p:nvSpPr>
          <p:cNvPr id="4"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fr-FR" smtClean="0"/>
              <a:t>SATIF-13, Dresden, Oct. 10-12, 2016                   N. Mokhov et al.: ESS</a:t>
            </a:r>
            <a:endParaRPr lang="en-US" b="1"/>
          </a:p>
        </p:txBody>
      </p:sp>
      <p:sp>
        <p:nvSpPr>
          <p:cNvPr id="5"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smtClean="0"/>
              <a:t>10/10/2016</a:t>
            </a:r>
            <a:endParaRPr lang="en-US" altLang="en-US"/>
          </a:p>
        </p:txBody>
      </p:sp>
      <p:sp>
        <p:nvSpPr>
          <p:cNvPr id="5"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fr-FR" smtClean="0"/>
              <a:t>SATIF-13, Dresden, Oct. 10-12, 2016                   N. Mokhov et al.: ESS</a:t>
            </a:r>
            <a:endParaRPr lang="en-US" b="1"/>
          </a:p>
        </p:txBody>
      </p:sp>
      <p:sp>
        <p:nvSpPr>
          <p:cNvPr id="6"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smtClean="0"/>
              <a:t>10/10/2016</a:t>
            </a:r>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fr-FR" smtClean="0"/>
              <a:t>SATIF-13, Dresden, Oct. 10-12, 2016                   N. Mokhov et al.: ESS</a:t>
            </a:r>
            <a:endParaRPr lang="en-US" b="1"/>
          </a:p>
        </p:txBody>
      </p:sp>
      <p:sp>
        <p:nvSpPr>
          <p:cNvPr id="8" name="Slide Number Placeholder 5"/>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r>
              <a:rPr lang="en-US" altLang="en-US" smtClean="0"/>
              <a:t>10/10/2016</a:t>
            </a:r>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fr-FR" smtClean="0"/>
              <a:t>SATIF-13, Dresden, Oct. 10-12, 2016                   N. Mokhov et al.: ESS</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6" r:id="rId6"/>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r>
              <a:rPr lang="en-US" altLang="en-US" smtClean="0"/>
              <a:t>10/10/2016</a:t>
            </a:r>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fr-FR" smtClean="0"/>
              <a:t>SATIF-13, Dresden, Oct. 10-12, 2016                   N. Mokhov et al.: ESS</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5.bin"/><Relationship Id="rId18" Type="http://schemas.openxmlformats.org/officeDocument/2006/relationships/image" Target="../media/image27.wmf"/><Relationship Id="rId26" Type="http://schemas.openxmlformats.org/officeDocument/2006/relationships/image" Target="../media/image31.wmf"/><Relationship Id="rId3" Type="http://schemas.openxmlformats.org/officeDocument/2006/relationships/notesSlide" Target="../notesSlides/notesSlide9.xml"/><Relationship Id="rId21" Type="http://schemas.openxmlformats.org/officeDocument/2006/relationships/oleObject" Target="../embeddings/oleObject9.bin"/><Relationship Id="rId34" Type="http://schemas.openxmlformats.org/officeDocument/2006/relationships/image" Target="../media/image35.wmf"/><Relationship Id="rId7" Type="http://schemas.openxmlformats.org/officeDocument/2006/relationships/oleObject" Target="../embeddings/oleObject2.bin"/><Relationship Id="rId12" Type="http://schemas.openxmlformats.org/officeDocument/2006/relationships/image" Target="../media/image24.wmf"/><Relationship Id="rId17" Type="http://schemas.openxmlformats.org/officeDocument/2006/relationships/oleObject" Target="../embeddings/oleObject7.bin"/><Relationship Id="rId25" Type="http://schemas.openxmlformats.org/officeDocument/2006/relationships/oleObject" Target="../embeddings/oleObject11.bin"/><Relationship Id="rId33" Type="http://schemas.openxmlformats.org/officeDocument/2006/relationships/oleObject" Target="../embeddings/oleObject15.bin"/><Relationship Id="rId38" Type="http://schemas.openxmlformats.org/officeDocument/2006/relationships/image" Target="../media/image37.wmf"/><Relationship Id="rId2" Type="http://schemas.openxmlformats.org/officeDocument/2006/relationships/slideLayout" Target="../slideLayouts/slideLayout6.xml"/><Relationship Id="rId16" Type="http://schemas.openxmlformats.org/officeDocument/2006/relationships/image" Target="../media/image26.wmf"/><Relationship Id="rId20" Type="http://schemas.openxmlformats.org/officeDocument/2006/relationships/image" Target="../media/image28.wmf"/><Relationship Id="rId29"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image" Target="../media/image38.png"/><Relationship Id="rId11" Type="http://schemas.openxmlformats.org/officeDocument/2006/relationships/oleObject" Target="../embeddings/oleObject4.bin"/><Relationship Id="rId24" Type="http://schemas.openxmlformats.org/officeDocument/2006/relationships/image" Target="../media/image30.wmf"/><Relationship Id="rId32" Type="http://schemas.openxmlformats.org/officeDocument/2006/relationships/image" Target="../media/image34.wmf"/><Relationship Id="rId37" Type="http://schemas.openxmlformats.org/officeDocument/2006/relationships/oleObject" Target="../embeddings/oleObject17.bin"/><Relationship Id="rId5" Type="http://schemas.openxmlformats.org/officeDocument/2006/relationships/image" Target="../media/image21.wmf"/><Relationship Id="rId15" Type="http://schemas.openxmlformats.org/officeDocument/2006/relationships/oleObject" Target="../embeddings/oleObject6.bin"/><Relationship Id="rId23" Type="http://schemas.openxmlformats.org/officeDocument/2006/relationships/oleObject" Target="../embeddings/oleObject10.bin"/><Relationship Id="rId28" Type="http://schemas.openxmlformats.org/officeDocument/2006/relationships/image" Target="../media/image32.wmf"/><Relationship Id="rId36" Type="http://schemas.openxmlformats.org/officeDocument/2006/relationships/image" Target="../media/image36.wmf"/><Relationship Id="rId10" Type="http://schemas.openxmlformats.org/officeDocument/2006/relationships/image" Target="../media/image23.wmf"/><Relationship Id="rId19" Type="http://schemas.openxmlformats.org/officeDocument/2006/relationships/oleObject" Target="../embeddings/oleObject8.bin"/><Relationship Id="rId31" Type="http://schemas.openxmlformats.org/officeDocument/2006/relationships/oleObject" Target="../embeddings/oleObject14.bin"/><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image" Target="../media/image25.wmf"/><Relationship Id="rId22" Type="http://schemas.openxmlformats.org/officeDocument/2006/relationships/image" Target="../media/image29.wmf"/><Relationship Id="rId27" Type="http://schemas.openxmlformats.org/officeDocument/2006/relationships/oleObject" Target="../embeddings/oleObject12.bin"/><Relationship Id="rId30" Type="http://schemas.openxmlformats.org/officeDocument/2006/relationships/image" Target="../media/image33.wmf"/><Relationship Id="rId35"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1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442119" y="3099328"/>
            <a:ext cx="8142817"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sz="2800" dirty="0" smtClean="0">
                <a:latin typeface="Helvetica" panose="020B0604020202020204" pitchFamily="34" charset="0"/>
                <a:ea typeface="Geneva" pitchFamily="121" charset="-128"/>
              </a:rPr>
              <a:t>MARS15 Simulation of Radiation Environment at the ESS </a:t>
            </a:r>
            <a:r>
              <a:rPr lang="en-US" altLang="en-US" sz="2800" dirty="0" err="1" smtClean="0">
                <a:latin typeface="Helvetica" panose="020B0604020202020204" pitchFamily="34" charset="0"/>
                <a:ea typeface="Geneva" pitchFamily="121" charset="-128"/>
              </a:rPr>
              <a:t>Linac</a:t>
            </a:r>
            <a:endParaRPr lang="en-US" altLang="en-US" sz="2800" dirty="0" smtClean="0">
              <a:latin typeface="Helvetica" panose="020B0604020202020204" pitchFamily="34" charset="0"/>
              <a:ea typeface="Geneva" pitchFamily="121" charset="-128"/>
            </a:endParaRPr>
          </a:p>
        </p:txBody>
      </p:sp>
      <p:sp>
        <p:nvSpPr>
          <p:cNvPr id="14338" name="Text Placeholder 2"/>
          <p:cNvSpPr>
            <a:spLocks noGrp="1"/>
          </p:cNvSpPr>
          <p:nvPr>
            <p:ph type="body" sz="quarter" idx="10"/>
          </p:nvPr>
        </p:nvSpPr>
        <p:spPr bwMode="auto">
          <a:xfrm>
            <a:off x="442119" y="4841875"/>
            <a:ext cx="8255000"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N. Mokhov, Yu. Eidelman, I. </a:t>
            </a:r>
            <a:r>
              <a:rPr lang="en-US" altLang="en-US" dirty="0" err="1" smtClean="0">
                <a:latin typeface="Helvetica" panose="020B0604020202020204" pitchFamily="34" charset="0"/>
                <a:ea typeface="Geneva" pitchFamily="121" charset="-128"/>
              </a:rPr>
              <a:t>Rakhno</a:t>
            </a:r>
            <a:r>
              <a:rPr lang="en-US" altLang="en-US" dirty="0" smtClean="0">
                <a:latin typeface="Helvetica" panose="020B0604020202020204" pitchFamily="34" charset="0"/>
                <a:ea typeface="Geneva" pitchFamily="121" charset="-128"/>
              </a:rPr>
              <a:t>, L. Tchelidze and I. Tropin</a:t>
            </a:r>
          </a:p>
          <a:p>
            <a:pPr eaLnBrk="1" hangingPunct="1"/>
            <a:r>
              <a:rPr lang="en-US" altLang="en-US" dirty="0" smtClean="0">
                <a:latin typeface="Helvetica" panose="020B0604020202020204" pitchFamily="34" charset="0"/>
                <a:ea typeface="Geneva" pitchFamily="121" charset="-128"/>
              </a:rPr>
              <a:t>SATIF-13</a:t>
            </a:r>
          </a:p>
          <a:p>
            <a:pPr eaLnBrk="1" hangingPunct="1"/>
            <a:r>
              <a:rPr lang="en-US" altLang="en-US" dirty="0" smtClean="0">
                <a:latin typeface="Helvetica" panose="020B0604020202020204" pitchFamily="34" charset="0"/>
                <a:ea typeface="Geneva" pitchFamily="121" charset="-128"/>
              </a:rPr>
              <a:t>October 10-12, 2016</a:t>
            </a:r>
          </a:p>
          <a:p>
            <a:pPr eaLnBrk="1" hangingPunct="1"/>
            <a:endParaRPr lang="en-US" altLang="en-US" dirty="0" smtClean="0">
              <a:latin typeface="Helvetica" panose="020B0604020202020204" pitchFamily="34" charset="0"/>
              <a:ea typeface="Geneva" pitchFamily="121"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Footer Placeholder 3"/>
          <p:cNvSpPr>
            <a:spLocks noGrp="1"/>
          </p:cNvSpPr>
          <p:nvPr>
            <p:ph type="ftr"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en-US" sz="1000" smtClean="0">
                <a:latin typeface="Arial" panose="020B0604020202020204" pitchFamily="34" charset="0"/>
              </a:rPr>
              <a:t>SATIF-13, Dresden, Oct. 10-12, 2016                   N. Mokhov et al.: ESS</a:t>
            </a:r>
            <a:endParaRPr lang="en-US" altLang="en-US" sz="1000" smtClean="0">
              <a:latin typeface="Arial" panose="020B0604020202020204" pitchFamily="34" charset="0"/>
            </a:endParaRPr>
          </a:p>
        </p:txBody>
      </p:sp>
      <p:sp>
        <p:nvSpPr>
          <p:cNvPr id="29700" name="Slide Number Placeholder 4"/>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4CBBE7-DD70-416E-B03D-2832B0931B71}" type="slidenum">
              <a:rPr lang="en-US" altLang="en-US" sz="1000" smtClean="0">
                <a:latin typeface="Arial" panose="020B0604020202020204" pitchFamily="34" charset="0"/>
              </a:rPr>
              <a:pPr/>
              <a:t>10</a:t>
            </a:fld>
            <a:endParaRPr lang="en-US" altLang="en-US" sz="1400" smtClean="0"/>
          </a:p>
        </p:txBody>
      </p:sp>
      <p:grpSp>
        <p:nvGrpSpPr>
          <p:cNvPr id="29702" name="Group 35"/>
          <p:cNvGrpSpPr>
            <a:grpSpLocks/>
          </p:cNvGrpSpPr>
          <p:nvPr/>
        </p:nvGrpSpPr>
        <p:grpSpPr bwMode="auto">
          <a:xfrm>
            <a:off x="111125" y="2187575"/>
            <a:ext cx="6400800" cy="817563"/>
            <a:chOff x="82281" y="2714625"/>
            <a:chExt cx="6401069" cy="817563"/>
          </a:xfrm>
        </p:grpSpPr>
        <p:sp>
          <p:nvSpPr>
            <p:cNvPr id="29740" name="TextBox 9"/>
            <p:cNvSpPr txBox="1">
              <a:spLocks noChangeArrowheads="1"/>
            </p:cNvSpPr>
            <p:nvPr/>
          </p:nvSpPr>
          <p:spPr bwMode="auto">
            <a:xfrm>
              <a:off x="82281" y="2852035"/>
              <a:ext cx="3713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where </a:t>
              </a:r>
              <a:r>
                <a:rPr lang="en-US" altLang="en-US" i="1"/>
                <a:t>T </a:t>
              </a:r>
              <a:r>
                <a:rPr lang="en-US" altLang="en-US"/>
                <a:t> is the transit factor:</a:t>
              </a:r>
              <a:endParaRPr lang="en-US" altLang="en-US" i="1"/>
            </a:p>
          </p:txBody>
        </p:sp>
        <p:graphicFrame>
          <p:nvGraphicFramePr>
            <p:cNvPr id="29741" name="Object 10"/>
            <p:cNvGraphicFramePr>
              <a:graphicFrameLocks noChangeAspect="1"/>
            </p:cNvGraphicFramePr>
            <p:nvPr/>
          </p:nvGraphicFramePr>
          <p:xfrm>
            <a:off x="3832225" y="2714625"/>
            <a:ext cx="2651125" cy="817563"/>
          </p:xfrm>
          <a:graphic>
            <a:graphicData uri="http://schemas.openxmlformats.org/presentationml/2006/ole">
              <mc:AlternateContent xmlns:mc="http://schemas.openxmlformats.org/markup-compatibility/2006">
                <mc:Choice xmlns:v="urn:schemas-microsoft-com:vml" Requires="v">
                  <p:oleObj spid="_x0000_s1655" name="Equation" r:id="rId4" imgW="1485900" imgH="457200" progId="Equation.DSMT4">
                    <p:embed/>
                  </p:oleObj>
                </mc:Choice>
                <mc:Fallback>
                  <p:oleObj name="Equation" r:id="rId4" imgW="1485900" imgH="457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2225" y="2714625"/>
                          <a:ext cx="26511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9703" name="Group 34"/>
          <p:cNvGrpSpPr>
            <a:grpSpLocks/>
          </p:cNvGrpSpPr>
          <p:nvPr/>
        </p:nvGrpSpPr>
        <p:grpSpPr bwMode="auto">
          <a:xfrm>
            <a:off x="6519863" y="989013"/>
            <a:ext cx="2478087" cy="2092325"/>
            <a:chOff x="5808785" y="990600"/>
            <a:chExt cx="3313113" cy="2782887"/>
          </a:xfrm>
        </p:grpSpPr>
        <p:pic>
          <p:nvPicPr>
            <p:cNvPr id="29735"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08785" y="990600"/>
              <a:ext cx="3313113"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736" name="Object 6"/>
            <p:cNvGraphicFramePr>
              <a:graphicFrameLocks noChangeAspect="1"/>
            </p:cNvGraphicFramePr>
            <p:nvPr/>
          </p:nvGraphicFramePr>
          <p:xfrm>
            <a:off x="6324600" y="1108685"/>
            <a:ext cx="476250" cy="407988"/>
          </p:xfrm>
          <a:graphic>
            <a:graphicData uri="http://schemas.openxmlformats.org/presentationml/2006/ole">
              <mc:AlternateContent xmlns:mc="http://schemas.openxmlformats.org/markup-compatibility/2006">
                <mc:Choice xmlns:v="urn:schemas-microsoft-com:vml" Requires="v">
                  <p:oleObj spid="_x0000_s1656" name="Equation" r:id="rId7" imgW="266584" imgH="228501" progId="Equation.DSMT4">
                    <p:embed/>
                  </p:oleObj>
                </mc:Choice>
                <mc:Fallback>
                  <p:oleObj name="Equation" r:id="rId7" imgW="266584"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1108685"/>
                          <a:ext cx="47625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9737" name="Straight Connector 12"/>
            <p:cNvCxnSpPr>
              <a:cxnSpLocks noChangeShapeType="1"/>
            </p:cNvCxnSpPr>
            <p:nvPr/>
          </p:nvCxnSpPr>
          <p:spPr bwMode="auto">
            <a:xfrm>
              <a:off x="5917223" y="1230923"/>
              <a:ext cx="26377"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9738" name="Straight Connector 15"/>
            <p:cNvCxnSpPr>
              <a:cxnSpLocks noChangeShapeType="1"/>
            </p:cNvCxnSpPr>
            <p:nvPr/>
          </p:nvCxnSpPr>
          <p:spPr bwMode="auto">
            <a:xfrm>
              <a:off x="8777654" y="1647092"/>
              <a:ext cx="26377"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9739" name="Straight Connector 17"/>
            <p:cNvCxnSpPr>
              <a:cxnSpLocks noChangeShapeType="1"/>
            </p:cNvCxnSpPr>
            <p:nvPr/>
          </p:nvCxnSpPr>
          <p:spPr bwMode="auto">
            <a:xfrm>
              <a:off x="5930411" y="1371600"/>
              <a:ext cx="2853104" cy="439615"/>
            </a:xfrm>
            <a:prstGeom prst="line">
              <a:avLst/>
            </a:prstGeom>
            <a:noFill/>
            <a:ln w="127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pSp>
      <p:graphicFrame>
        <p:nvGraphicFramePr>
          <p:cNvPr id="29704" name="Object 20"/>
          <p:cNvGraphicFramePr>
            <a:graphicFrameLocks noChangeAspect="1"/>
          </p:cNvGraphicFramePr>
          <p:nvPr>
            <p:extLst>
              <p:ext uri="{D42A27DB-BD31-4B8C-83A1-F6EECF244321}">
                <p14:modId xmlns:p14="http://schemas.microsoft.com/office/powerpoint/2010/main" val="3465086737"/>
              </p:ext>
            </p:extLst>
          </p:nvPr>
        </p:nvGraphicFramePr>
        <p:xfrm>
          <a:off x="128588" y="1460500"/>
          <a:ext cx="5684838" cy="950913"/>
        </p:xfrm>
        <a:graphic>
          <a:graphicData uri="http://schemas.openxmlformats.org/presentationml/2006/ole">
            <mc:AlternateContent xmlns:mc="http://schemas.openxmlformats.org/markup-compatibility/2006">
              <mc:Choice xmlns:v="urn:schemas-microsoft-com:vml" Requires="v">
                <p:oleObj spid="_x0000_s1657" name="Equation" r:id="rId9" imgW="3187440" imgH="533160" progId="Equation.DSMT4">
                  <p:embed/>
                </p:oleObj>
              </mc:Choice>
              <mc:Fallback>
                <p:oleObj name="Equation" r:id="rId9" imgW="3187440" imgH="533160" progId="Equation.DSMT4">
                  <p:embed/>
                  <p:pic>
                    <p:nvPicPr>
                      <p:cNvPr id="0" name=""/>
                      <p:cNvPicPr>
                        <a:picLocks noChangeAspect="1" noChangeArrowheads="1"/>
                      </p:cNvPicPr>
                      <p:nvPr/>
                    </p:nvPicPr>
                    <p:blipFill>
                      <a:blip r:embed="rId10"/>
                      <a:srcRect/>
                      <a:stretch>
                        <a:fillRect/>
                      </a:stretch>
                    </p:blipFill>
                    <p:spPr bwMode="auto">
                      <a:xfrm>
                        <a:off x="128588" y="1460500"/>
                        <a:ext cx="568483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5" name="TextBox 23"/>
          <p:cNvSpPr txBox="1">
            <a:spLocks noChangeArrowheads="1"/>
          </p:cNvSpPr>
          <p:nvPr/>
        </p:nvSpPr>
        <p:spPr bwMode="auto">
          <a:xfrm>
            <a:off x="84138" y="2995613"/>
            <a:ext cx="565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Momenta of particle (</a:t>
            </a:r>
            <a:r>
              <a:rPr lang="en-US" altLang="en-US" i="1"/>
              <a:t>i/f </a:t>
            </a:r>
            <a:r>
              <a:rPr lang="en-US" altLang="en-US"/>
              <a:t>– before/after kick):</a:t>
            </a:r>
          </a:p>
        </p:txBody>
      </p:sp>
      <p:graphicFrame>
        <p:nvGraphicFramePr>
          <p:cNvPr id="29706" name="Object 24"/>
          <p:cNvGraphicFramePr>
            <a:graphicFrameLocks noChangeAspect="1"/>
          </p:cNvGraphicFramePr>
          <p:nvPr/>
        </p:nvGraphicFramePr>
        <p:xfrm>
          <a:off x="206375" y="3471863"/>
          <a:ext cx="7235825" cy="522287"/>
        </p:xfrm>
        <a:graphic>
          <a:graphicData uri="http://schemas.openxmlformats.org/presentationml/2006/ole">
            <mc:AlternateContent xmlns:mc="http://schemas.openxmlformats.org/markup-compatibility/2006">
              <mc:Choice xmlns:v="urn:schemas-microsoft-com:vml" Requires="v">
                <p:oleObj spid="_x0000_s1658" name="Equation" r:id="rId11" imgW="4051300" imgH="292100" progId="Equation.DSMT4">
                  <p:embed/>
                </p:oleObj>
              </mc:Choice>
              <mc:Fallback>
                <p:oleObj name="Equation" r:id="rId11" imgW="4051300" imgH="292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6375" y="3471863"/>
                        <a:ext cx="72358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9707" name="Group 36"/>
          <p:cNvGrpSpPr>
            <a:grpSpLocks/>
          </p:cNvGrpSpPr>
          <p:nvPr/>
        </p:nvGrpSpPr>
        <p:grpSpPr bwMode="auto">
          <a:xfrm>
            <a:off x="123825" y="3803650"/>
            <a:ext cx="8742363" cy="2424113"/>
            <a:chOff x="-41765" y="4357688"/>
            <a:chExt cx="8742853" cy="2425142"/>
          </a:xfrm>
        </p:grpSpPr>
        <p:graphicFrame>
          <p:nvGraphicFramePr>
            <p:cNvPr id="29728" name="Object 25"/>
            <p:cNvGraphicFramePr>
              <a:graphicFrameLocks noChangeAspect="1"/>
            </p:cNvGraphicFramePr>
            <p:nvPr/>
          </p:nvGraphicFramePr>
          <p:xfrm>
            <a:off x="6726238" y="4357688"/>
            <a:ext cx="1974850" cy="795337"/>
          </p:xfrm>
          <a:graphic>
            <a:graphicData uri="http://schemas.openxmlformats.org/presentationml/2006/ole">
              <mc:AlternateContent xmlns:mc="http://schemas.openxmlformats.org/markup-compatibility/2006">
                <mc:Choice xmlns:v="urn:schemas-microsoft-com:vml" Requires="v">
                  <p:oleObj spid="_x0000_s1659" name="Equation" r:id="rId13" imgW="1104900" imgH="444500" progId="Equation.DSMT4">
                    <p:embed/>
                  </p:oleObj>
                </mc:Choice>
                <mc:Fallback>
                  <p:oleObj name="Equation" r:id="rId13" imgW="1104900" imgH="4445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26238" y="4357688"/>
                          <a:ext cx="197485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9729" name="Group 27"/>
            <p:cNvGrpSpPr>
              <a:grpSpLocks/>
            </p:cNvGrpSpPr>
            <p:nvPr/>
          </p:nvGrpSpPr>
          <p:grpSpPr bwMode="auto">
            <a:xfrm>
              <a:off x="-41765" y="4486796"/>
              <a:ext cx="6708888" cy="2296034"/>
              <a:chOff x="-41765" y="4486796"/>
              <a:chExt cx="6708888" cy="2296034"/>
            </a:xfrm>
          </p:grpSpPr>
          <p:sp>
            <p:nvSpPr>
              <p:cNvPr id="29730" name="TextBox 21"/>
              <p:cNvSpPr txBox="1">
                <a:spLocks noChangeArrowheads="1"/>
              </p:cNvSpPr>
              <p:nvPr/>
            </p:nvSpPr>
            <p:spPr bwMode="auto">
              <a:xfrm>
                <a:off x="-41765" y="4486796"/>
                <a:ext cx="6708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From conservation of the transverse momentum      : </a:t>
                </a:r>
              </a:p>
            </p:txBody>
          </p:sp>
          <p:graphicFrame>
            <p:nvGraphicFramePr>
              <p:cNvPr id="29731" name="Object 26"/>
              <p:cNvGraphicFramePr>
                <a:graphicFrameLocks noChangeAspect="1"/>
              </p:cNvGraphicFramePr>
              <p:nvPr/>
            </p:nvGraphicFramePr>
            <p:xfrm>
              <a:off x="5943600" y="4549835"/>
              <a:ext cx="363537" cy="409575"/>
            </p:xfrm>
            <a:graphic>
              <a:graphicData uri="http://schemas.openxmlformats.org/presentationml/2006/ole">
                <mc:AlternateContent xmlns:mc="http://schemas.openxmlformats.org/markup-compatibility/2006">
                  <mc:Choice xmlns:v="urn:schemas-microsoft-com:vml" Requires="v">
                    <p:oleObj spid="_x0000_s1660" name="Equation" r:id="rId15" imgW="203112" imgH="228501" progId="Equation.DSMT4">
                      <p:embed/>
                    </p:oleObj>
                  </mc:Choice>
                  <mc:Fallback>
                    <p:oleObj name="Equation" r:id="rId15" imgW="203112" imgH="228501"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43600" y="4549835"/>
                            <a:ext cx="3635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32" name="Object 64"/>
              <p:cNvGraphicFramePr>
                <a:graphicFrameLocks noChangeAspect="1"/>
              </p:cNvGraphicFramePr>
              <p:nvPr/>
            </p:nvGraphicFramePr>
            <p:xfrm>
              <a:off x="1083164" y="5544804"/>
              <a:ext cx="317500" cy="409575"/>
            </p:xfrm>
            <a:graphic>
              <a:graphicData uri="http://schemas.openxmlformats.org/presentationml/2006/ole">
                <mc:AlternateContent xmlns:mc="http://schemas.openxmlformats.org/markup-compatibility/2006">
                  <mc:Choice xmlns:v="urn:schemas-microsoft-com:vml" Requires="v">
                    <p:oleObj spid="_x0000_s1661" name="Equation" r:id="rId17" imgW="177646" imgH="228402" progId="Equation.DSMT4">
                      <p:embed/>
                    </p:oleObj>
                  </mc:Choice>
                  <mc:Fallback>
                    <p:oleObj name="Equation" r:id="rId17" imgW="177646" imgH="228402"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83164" y="5544804"/>
                            <a:ext cx="317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33" name="Object 65"/>
              <p:cNvGraphicFramePr>
                <a:graphicFrameLocks noChangeAspect="1"/>
              </p:cNvGraphicFramePr>
              <p:nvPr/>
            </p:nvGraphicFramePr>
            <p:xfrm>
              <a:off x="1026672" y="4794790"/>
              <a:ext cx="385763" cy="455612"/>
            </p:xfrm>
            <a:graphic>
              <a:graphicData uri="http://schemas.openxmlformats.org/presentationml/2006/ole">
                <mc:AlternateContent xmlns:mc="http://schemas.openxmlformats.org/markup-compatibility/2006">
                  <mc:Choice xmlns:v="urn:schemas-microsoft-com:vml" Requires="v">
                    <p:oleObj spid="_x0000_s1662" name="Equation" r:id="rId19" imgW="215713" imgH="253780" progId="Equation.DSMT4">
                      <p:embed/>
                    </p:oleObj>
                  </mc:Choice>
                  <mc:Fallback>
                    <p:oleObj name="Equation" r:id="rId19" imgW="215713" imgH="2537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26672" y="4794790"/>
                            <a:ext cx="38576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34" name="Object 67"/>
              <p:cNvGraphicFramePr>
                <a:graphicFrameLocks noChangeAspect="1"/>
              </p:cNvGraphicFramePr>
              <p:nvPr/>
            </p:nvGraphicFramePr>
            <p:xfrm>
              <a:off x="821216" y="6373255"/>
              <a:ext cx="385763" cy="409575"/>
            </p:xfrm>
            <a:graphic>
              <a:graphicData uri="http://schemas.openxmlformats.org/presentationml/2006/ole">
                <mc:AlternateContent xmlns:mc="http://schemas.openxmlformats.org/markup-compatibility/2006">
                  <mc:Choice xmlns:v="urn:schemas-microsoft-com:vml" Requires="v">
                    <p:oleObj spid="_x0000_s1663" name="Equation" r:id="rId21" imgW="215806" imgH="228501" progId="Equation.DSMT4">
                      <p:embed/>
                    </p:oleObj>
                  </mc:Choice>
                  <mc:Fallback>
                    <p:oleObj name="Equation" r:id="rId21" imgW="215806" imgH="228501"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21216" y="6373255"/>
                            <a:ext cx="3857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cxnSp>
        <p:nvCxnSpPr>
          <p:cNvPr id="29708" name="Straight Arrow Connector 29"/>
          <p:cNvCxnSpPr>
            <a:cxnSpLocks noChangeShapeType="1"/>
          </p:cNvCxnSpPr>
          <p:nvPr/>
        </p:nvCxnSpPr>
        <p:spPr bwMode="auto">
          <a:xfrm flipV="1">
            <a:off x="812800" y="4405313"/>
            <a:ext cx="0" cy="108585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709" name="Straight Arrow Connector 31"/>
          <p:cNvCxnSpPr>
            <a:cxnSpLocks noChangeShapeType="1"/>
          </p:cNvCxnSpPr>
          <p:nvPr/>
        </p:nvCxnSpPr>
        <p:spPr bwMode="auto">
          <a:xfrm flipH="1">
            <a:off x="84138" y="5480050"/>
            <a:ext cx="728662" cy="388938"/>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710" name="Straight Arrow Connector 33"/>
          <p:cNvCxnSpPr>
            <a:cxnSpLocks noChangeShapeType="1"/>
          </p:cNvCxnSpPr>
          <p:nvPr/>
        </p:nvCxnSpPr>
        <p:spPr bwMode="auto">
          <a:xfrm>
            <a:off x="812800" y="5484813"/>
            <a:ext cx="1320800" cy="635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711" name="Straight Arrow Connector 40"/>
          <p:cNvCxnSpPr>
            <a:cxnSpLocks noChangeShapeType="1"/>
          </p:cNvCxnSpPr>
          <p:nvPr/>
        </p:nvCxnSpPr>
        <p:spPr bwMode="auto">
          <a:xfrm flipV="1">
            <a:off x="812800" y="4687888"/>
            <a:ext cx="939800" cy="781050"/>
          </a:xfrm>
          <a:prstGeom prst="straightConnector1">
            <a:avLst/>
          </a:prstGeom>
          <a:noFill/>
          <a:ln w="28575" algn="ctr">
            <a:solidFill>
              <a:srgbClr val="FF0066"/>
            </a:solidFill>
            <a:round/>
            <a:headEnd/>
            <a:tailEnd type="triangle" w="med" len="med"/>
          </a:ln>
          <a:extLst>
            <a:ext uri="{909E8E84-426E-40DD-AFC4-6F175D3DCCD1}">
              <a14:hiddenFill xmlns:a14="http://schemas.microsoft.com/office/drawing/2010/main">
                <a:noFill/>
              </a14:hiddenFill>
            </a:ext>
          </a:extLst>
        </p:spPr>
      </p:cxnSp>
      <p:cxnSp>
        <p:nvCxnSpPr>
          <p:cNvPr id="29712" name="Straight Connector 42"/>
          <p:cNvCxnSpPr>
            <a:cxnSpLocks noChangeShapeType="1"/>
          </p:cNvCxnSpPr>
          <p:nvPr/>
        </p:nvCxnSpPr>
        <p:spPr bwMode="auto">
          <a:xfrm flipH="1">
            <a:off x="1717675" y="4352925"/>
            <a:ext cx="6350" cy="1968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9713" name="Straight Connector 47"/>
          <p:cNvCxnSpPr>
            <a:cxnSpLocks noChangeShapeType="1"/>
          </p:cNvCxnSpPr>
          <p:nvPr/>
        </p:nvCxnSpPr>
        <p:spPr bwMode="auto">
          <a:xfrm>
            <a:off x="812800" y="5487988"/>
            <a:ext cx="904875" cy="833437"/>
          </a:xfrm>
          <a:prstGeom prst="line">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9" name="Arc 48"/>
          <p:cNvSpPr/>
          <p:nvPr/>
        </p:nvSpPr>
        <p:spPr bwMode="auto">
          <a:xfrm>
            <a:off x="420688" y="5043488"/>
            <a:ext cx="749300" cy="284162"/>
          </a:xfrm>
          <a:prstGeom prst="arc">
            <a:avLst/>
          </a:prstGeom>
          <a:noFill/>
          <a:ln w="12700" cap="flat" cmpd="sng" algn="ctr">
            <a:solidFill>
              <a:schemeClr val="tx1"/>
            </a:solidFill>
            <a:prstDash val="solid"/>
            <a:round/>
            <a:headEnd type="triangle" w="med" len="med"/>
            <a:tailEnd type="triangle" w="med" len="med"/>
          </a:ln>
          <a:effectLst/>
        </p:spPr>
        <p:txBody>
          <a:bodyPr/>
          <a:lstStyle/>
          <a:p>
            <a:pPr>
              <a:defRPr/>
            </a:pPr>
            <a:endParaRPr lang="en-US"/>
          </a:p>
        </p:txBody>
      </p:sp>
      <p:graphicFrame>
        <p:nvGraphicFramePr>
          <p:cNvPr id="29715" name="Object 49"/>
          <p:cNvGraphicFramePr>
            <a:graphicFrameLocks noChangeAspect="1"/>
          </p:cNvGraphicFramePr>
          <p:nvPr/>
        </p:nvGraphicFramePr>
        <p:xfrm>
          <a:off x="792163" y="5016500"/>
          <a:ext cx="203200" cy="306388"/>
        </p:xfrm>
        <a:graphic>
          <a:graphicData uri="http://schemas.openxmlformats.org/presentationml/2006/ole">
            <mc:AlternateContent xmlns:mc="http://schemas.openxmlformats.org/markup-compatibility/2006">
              <mc:Choice xmlns:v="urn:schemas-microsoft-com:vml" Requires="v">
                <p:oleObj spid="_x0000_s1664" name="Equation" r:id="rId23" imgW="152334" imgH="228501" progId="Equation.DSMT4">
                  <p:embed/>
                </p:oleObj>
              </mc:Choice>
              <mc:Fallback>
                <p:oleObj name="Equation" r:id="rId23" imgW="152334" imgH="228501"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92163" y="5016500"/>
                        <a:ext cx="203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 name="Arc 50"/>
          <p:cNvSpPr/>
          <p:nvPr/>
        </p:nvSpPr>
        <p:spPr bwMode="auto">
          <a:xfrm rot="8218724">
            <a:off x="250825" y="4970463"/>
            <a:ext cx="977900" cy="819150"/>
          </a:xfrm>
          <a:prstGeom prst="arc">
            <a:avLst/>
          </a:prstGeom>
          <a:noFill/>
          <a:ln w="12700" cap="flat" cmpd="sng" algn="ctr">
            <a:solidFill>
              <a:schemeClr val="tx1"/>
            </a:solidFill>
            <a:prstDash val="solid"/>
            <a:round/>
            <a:headEnd type="triangle" w="med" len="med"/>
            <a:tailEnd type="triangle" w="med" len="med"/>
          </a:ln>
          <a:effectLst/>
        </p:spPr>
        <p:txBody>
          <a:bodyPr/>
          <a:lstStyle/>
          <a:p>
            <a:pPr>
              <a:defRPr/>
            </a:pPr>
            <a:endParaRPr lang="en-US"/>
          </a:p>
        </p:txBody>
      </p:sp>
      <p:graphicFrame>
        <p:nvGraphicFramePr>
          <p:cNvPr id="29717" name="Object 51"/>
          <p:cNvGraphicFramePr>
            <a:graphicFrameLocks noChangeAspect="1"/>
          </p:cNvGraphicFramePr>
          <p:nvPr/>
        </p:nvGraphicFramePr>
        <p:xfrm>
          <a:off x="625475" y="5613400"/>
          <a:ext cx="187325" cy="220663"/>
        </p:xfrm>
        <a:graphic>
          <a:graphicData uri="http://schemas.openxmlformats.org/presentationml/2006/ole">
            <mc:AlternateContent xmlns:mc="http://schemas.openxmlformats.org/markup-compatibility/2006">
              <mc:Choice xmlns:v="urn:schemas-microsoft-com:vml" Requires="v">
                <p:oleObj spid="_x0000_s1665" name="Equation" r:id="rId25" imgW="139579" imgH="164957" progId="Equation.DSMT4">
                  <p:embed/>
                </p:oleObj>
              </mc:Choice>
              <mc:Fallback>
                <p:oleObj name="Equation" r:id="rId25" imgW="139579" imgH="164957"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25475" y="5613400"/>
                        <a:ext cx="18732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18" name="Object 52"/>
          <p:cNvGraphicFramePr>
            <a:graphicFrameLocks noChangeAspect="1"/>
          </p:cNvGraphicFramePr>
          <p:nvPr/>
        </p:nvGraphicFramePr>
        <p:xfrm>
          <a:off x="84138" y="5792788"/>
          <a:ext cx="255587" cy="306387"/>
        </p:xfrm>
        <a:graphic>
          <a:graphicData uri="http://schemas.openxmlformats.org/presentationml/2006/ole">
            <mc:AlternateContent xmlns:mc="http://schemas.openxmlformats.org/markup-compatibility/2006">
              <mc:Choice xmlns:v="urn:schemas-microsoft-com:vml" Requires="v">
                <p:oleObj spid="_x0000_s1666" name="Equation" r:id="rId27" imgW="190500" imgH="228600" progId="Equation.DSMT4">
                  <p:embed/>
                </p:oleObj>
              </mc:Choice>
              <mc:Fallback>
                <p:oleObj name="Equation" r:id="rId27" imgW="190500" imgH="228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4138" y="5792788"/>
                        <a:ext cx="2555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19" name="Object 53"/>
          <p:cNvGraphicFramePr>
            <a:graphicFrameLocks noChangeAspect="1"/>
          </p:cNvGraphicFramePr>
          <p:nvPr/>
        </p:nvGraphicFramePr>
        <p:xfrm>
          <a:off x="1871663" y="5453063"/>
          <a:ext cx="255587" cy="322262"/>
        </p:xfrm>
        <a:graphic>
          <a:graphicData uri="http://schemas.openxmlformats.org/presentationml/2006/ole">
            <mc:AlternateContent xmlns:mc="http://schemas.openxmlformats.org/markup-compatibility/2006">
              <mc:Choice xmlns:v="urn:schemas-microsoft-com:vml" Requires="v">
                <p:oleObj spid="_x0000_s1667" name="Equation" r:id="rId29" imgW="190417" imgH="241195" progId="Equation.DSMT4">
                  <p:embed/>
                </p:oleObj>
              </mc:Choice>
              <mc:Fallback>
                <p:oleObj name="Equation" r:id="rId29" imgW="190417" imgH="241195"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871663" y="5453063"/>
                        <a:ext cx="2555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20" name="Object 54"/>
          <p:cNvGraphicFramePr>
            <a:graphicFrameLocks noChangeAspect="1"/>
          </p:cNvGraphicFramePr>
          <p:nvPr/>
        </p:nvGraphicFramePr>
        <p:xfrm>
          <a:off x="528638" y="4265613"/>
          <a:ext cx="254000" cy="306387"/>
        </p:xfrm>
        <a:graphic>
          <a:graphicData uri="http://schemas.openxmlformats.org/presentationml/2006/ole">
            <mc:AlternateContent xmlns:mc="http://schemas.openxmlformats.org/markup-compatibility/2006">
              <mc:Choice xmlns:v="urn:schemas-microsoft-com:vml" Requires="v">
                <p:oleObj spid="_x0000_s1668" name="Equation" r:id="rId31" imgW="190500" imgH="228600" progId="Equation.DSMT4">
                  <p:embed/>
                </p:oleObj>
              </mc:Choice>
              <mc:Fallback>
                <p:oleObj name="Equation" r:id="rId31" imgW="190500" imgH="2286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28638" y="4265613"/>
                        <a:ext cx="2540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9721" name="Straight Arrow Connector 58"/>
          <p:cNvCxnSpPr>
            <a:cxnSpLocks noChangeShapeType="1"/>
          </p:cNvCxnSpPr>
          <p:nvPr/>
        </p:nvCxnSpPr>
        <p:spPr bwMode="auto">
          <a:xfrm flipV="1">
            <a:off x="812800" y="4343400"/>
            <a:ext cx="919163" cy="1109663"/>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graphicFrame>
        <p:nvGraphicFramePr>
          <p:cNvPr id="29722" name="Object 62"/>
          <p:cNvGraphicFramePr>
            <a:graphicFrameLocks noChangeAspect="1"/>
          </p:cNvGraphicFramePr>
          <p:nvPr/>
        </p:nvGraphicFramePr>
        <p:xfrm>
          <a:off x="936625" y="4614863"/>
          <a:ext cx="238125" cy="323850"/>
        </p:xfrm>
        <a:graphic>
          <a:graphicData uri="http://schemas.openxmlformats.org/presentationml/2006/ole">
            <mc:AlternateContent xmlns:mc="http://schemas.openxmlformats.org/markup-compatibility/2006">
              <mc:Choice xmlns:v="urn:schemas-microsoft-com:vml" Requires="v">
                <p:oleObj spid="_x0000_s1669" name="Equation" r:id="rId33" imgW="177646" imgH="241091" progId="Equation.DSMT4">
                  <p:embed/>
                </p:oleObj>
              </mc:Choice>
              <mc:Fallback>
                <p:oleObj name="Equation" r:id="rId33" imgW="177646" imgH="241091"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36625" y="4614863"/>
                        <a:ext cx="2381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 name="Arc 63"/>
          <p:cNvSpPr/>
          <p:nvPr/>
        </p:nvSpPr>
        <p:spPr bwMode="auto">
          <a:xfrm rot="20190015">
            <a:off x="442913" y="4675188"/>
            <a:ext cx="977900" cy="668337"/>
          </a:xfrm>
          <a:prstGeom prst="arc">
            <a:avLst/>
          </a:prstGeom>
          <a:noFill/>
          <a:ln w="12700" cap="flat" cmpd="sng" algn="ctr">
            <a:solidFill>
              <a:schemeClr val="tx1"/>
            </a:solidFill>
            <a:prstDash val="solid"/>
            <a:round/>
            <a:headEnd type="triangle" w="med" len="med"/>
            <a:tailEnd type="triangle" w="med" len="med"/>
          </a:ln>
          <a:effectLst/>
        </p:spPr>
        <p:txBody>
          <a:bodyPr/>
          <a:lstStyle/>
          <a:p>
            <a:pPr>
              <a:defRPr/>
            </a:pPr>
            <a:endParaRPr lang="en-US"/>
          </a:p>
        </p:txBody>
      </p:sp>
      <p:graphicFrame>
        <p:nvGraphicFramePr>
          <p:cNvPr id="29724" name="Object 66"/>
          <p:cNvGraphicFramePr>
            <a:graphicFrameLocks noChangeAspect="1"/>
          </p:cNvGraphicFramePr>
          <p:nvPr>
            <p:extLst>
              <p:ext uri="{D42A27DB-BD31-4B8C-83A1-F6EECF244321}">
                <p14:modId xmlns:p14="http://schemas.microsoft.com/office/powerpoint/2010/main" val="2205520584"/>
              </p:ext>
            </p:extLst>
          </p:nvPr>
        </p:nvGraphicFramePr>
        <p:xfrm>
          <a:off x="2569490" y="4394172"/>
          <a:ext cx="3992562" cy="1409700"/>
        </p:xfrm>
        <a:graphic>
          <a:graphicData uri="http://schemas.openxmlformats.org/presentationml/2006/ole">
            <mc:AlternateContent xmlns:mc="http://schemas.openxmlformats.org/markup-compatibility/2006">
              <mc:Choice xmlns:v="urn:schemas-microsoft-com:vml" Requires="v">
                <p:oleObj spid="_x0000_s1670" name="Equation" r:id="rId35" imgW="2234880" imgH="787320" progId="Equation.DSMT4">
                  <p:embed/>
                </p:oleObj>
              </mc:Choice>
              <mc:Fallback>
                <p:oleObj name="Equation" r:id="rId35" imgW="2234880" imgH="787320" progId="Equation.DSMT4">
                  <p:embed/>
                  <p:pic>
                    <p:nvPicPr>
                      <p:cNvPr id="0" name=""/>
                      <p:cNvPicPr>
                        <a:picLocks noChangeAspect="1" noChangeArrowheads="1"/>
                      </p:cNvPicPr>
                      <p:nvPr/>
                    </p:nvPicPr>
                    <p:blipFill>
                      <a:blip r:embed="rId36"/>
                      <a:srcRect/>
                      <a:stretch>
                        <a:fillRect/>
                      </a:stretch>
                    </p:blipFill>
                    <p:spPr bwMode="auto">
                      <a:xfrm>
                        <a:off x="2569490" y="4394172"/>
                        <a:ext cx="3992562" cy="1409700"/>
                      </a:xfrm>
                      <a:prstGeom prst="rect">
                        <a:avLst/>
                      </a:prstGeom>
                      <a:noFill/>
                      <a:ln>
                        <a:noFill/>
                      </a:ln>
                      <a:extLst/>
                    </p:spPr>
                  </p:pic>
                </p:oleObj>
              </mc:Fallback>
            </mc:AlternateContent>
          </a:graphicData>
        </a:graphic>
      </p:graphicFrame>
      <p:grpSp>
        <p:nvGrpSpPr>
          <p:cNvPr id="29725" name="Group 69"/>
          <p:cNvGrpSpPr>
            <a:grpSpLocks/>
          </p:cNvGrpSpPr>
          <p:nvPr/>
        </p:nvGrpSpPr>
        <p:grpSpPr bwMode="auto">
          <a:xfrm>
            <a:off x="128588" y="1027112"/>
            <a:ext cx="3388289" cy="467005"/>
            <a:chOff x="129201" y="1026466"/>
            <a:chExt cx="3387422" cy="468013"/>
          </a:xfrm>
        </p:grpSpPr>
        <p:sp>
          <p:nvSpPr>
            <p:cNvPr id="29726" name="TextBox 8"/>
            <p:cNvSpPr txBox="1">
              <a:spLocks noChangeArrowheads="1"/>
            </p:cNvSpPr>
            <p:nvPr/>
          </p:nvSpPr>
          <p:spPr bwMode="auto">
            <a:xfrm>
              <a:off x="129201" y="1026466"/>
              <a:ext cx="3387422" cy="46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t>Kick in kinetic </a:t>
              </a:r>
              <a:r>
                <a:rPr lang="en-US" altLang="en-US" dirty="0" smtClean="0"/>
                <a:t>energy     :</a:t>
              </a:r>
              <a:endParaRPr lang="en-US" altLang="en-US" dirty="0"/>
            </a:p>
          </p:txBody>
        </p:sp>
        <p:graphicFrame>
          <p:nvGraphicFramePr>
            <p:cNvPr id="29727" name="Object 68"/>
            <p:cNvGraphicFramePr>
              <a:graphicFrameLocks noChangeAspect="1"/>
            </p:cNvGraphicFramePr>
            <p:nvPr>
              <p:extLst>
                <p:ext uri="{D42A27DB-BD31-4B8C-83A1-F6EECF244321}">
                  <p14:modId xmlns:p14="http://schemas.microsoft.com/office/powerpoint/2010/main" val="1555972296"/>
                </p:ext>
              </p:extLst>
            </p:nvPr>
          </p:nvGraphicFramePr>
          <p:xfrm>
            <a:off x="2911376" y="1123780"/>
            <a:ext cx="411033" cy="370699"/>
          </p:xfrm>
          <a:graphic>
            <a:graphicData uri="http://schemas.openxmlformats.org/presentationml/2006/ole">
              <mc:AlternateContent xmlns:mc="http://schemas.openxmlformats.org/markup-compatibility/2006">
                <mc:Choice xmlns:v="urn:schemas-microsoft-com:vml" Requires="v">
                  <p:oleObj spid="_x0000_s1671" name="Equation" r:id="rId37" imgW="253890" imgH="228501" progId="Equation.DSMT4">
                    <p:embed/>
                  </p:oleObj>
                </mc:Choice>
                <mc:Fallback>
                  <p:oleObj name="Equation" r:id="rId37" imgW="253890" imgH="228501"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911376" y="1123780"/>
                          <a:ext cx="411033" cy="370699"/>
                        </a:xfrm>
                        <a:prstGeom prst="rect">
                          <a:avLst/>
                        </a:prstGeom>
                        <a:noFill/>
                        <a:ln>
                          <a:noFill/>
                        </a:ln>
                        <a:extLst/>
                      </p:spPr>
                    </p:pic>
                  </p:oleObj>
                </mc:Fallback>
              </mc:AlternateContent>
            </a:graphicData>
          </a:graphic>
        </p:graphicFrame>
      </p:grpSp>
      <p:sp>
        <p:nvSpPr>
          <p:cNvPr id="47" name="Title 1"/>
          <p:cNvSpPr>
            <a:spLocks noGrp="1"/>
          </p:cNvSpPr>
          <p:nvPr>
            <p:ph type="title"/>
          </p:nvPr>
        </p:nvSpPr>
        <p:spPr>
          <a:xfrm>
            <a:off x="228600" y="103664"/>
            <a:ext cx="8686800" cy="641739"/>
          </a:xfrm>
        </p:spPr>
        <p:txBody>
          <a:bodyPr/>
          <a:lstStyle/>
          <a:p>
            <a:r>
              <a:rPr lang="en-US" sz="2800" dirty="0" smtClean="0"/>
              <a:t>Acceleration: E-Kick &amp; Deflection</a:t>
            </a:r>
            <a:r>
              <a:rPr lang="en-US" sz="2800" dirty="0"/>
              <a:t> </a:t>
            </a:r>
            <a:r>
              <a:rPr lang="en-US" sz="2800" dirty="0" smtClean="0"/>
              <a:t>Model (KDM)</a:t>
            </a:r>
            <a:endParaRPr lang="en-US" sz="2800" dirty="0"/>
          </a:p>
        </p:txBody>
      </p:sp>
      <p:sp>
        <p:nvSpPr>
          <p:cNvPr id="2" name="TextBox 1"/>
          <p:cNvSpPr txBox="1"/>
          <p:nvPr/>
        </p:nvSpPr>
        <p:spPr>
          <a:xfrm>
            <a:off x="2180258" y="5674519"/>
            <a:ext cx="6349367" cy="707886"/>
          </a:xfrm>
          <a:prstGeom prst="rect">
            <a:avLst/>
          </a:prstGeom>
          <a:noFill/>
        </p:spPr>
        <p:txBody>
          <a:bodyPr wrap="none" rtlCol="0">
            <a:spAutoFit/>
          </a:bodyPr>
          <a:lstStyle/>
          <a:p>
            <a:r>
              <a:rPr lang="en-US" sz="2000" dirty="0" smtClean="0">
                <a:solidFill>
                  <a:srgbClr val="C00000"/>
                </a:solidFill>
              </a:rPr>
              <a:t>The amplitude (voltage) E</a:t>
            </a:r>
            <a:r>
              <a:rPr lang="en-US" sz="2000" baseline="-25000" dirty="0" smtClean="0">
                <a:solidFill>
                  <a:srgbClr val="C00000"/>
                </a:solidFill>
              </a:rPr>
              <a:t>0</a:t>
            </a:r>
            <a:r>
              <a:rPr lang="en-US" sz="2000" dirty="0" smtClean="0">
                <a:solidFill>
                  <a:srgbClr val="C00000"/>
                </a:solidFill>
              </a:rPr>
              <a:t> and phase </a:t>
            </a:r>
            <a:r>
              <a:rPr lang="en-US" sz="2000" dirty="0" smtClean="0">
                <a:solidFill>
                  <a:srgbClr val="C00000"/>
                </a:solidFill>
                <a:latin typeface="Symbol" panose="05050102010706020507" pitchFamily="18" charset="2"/>
              </a:rPr>
              <a:t>f</a:t>
            </a:r>
            <a:r>
              <a:rPr lang="en-US" sz="2000" baseline="-25000" dirty="0" smtClean="0">
                <a:solidFill>
                  <a:srgbClr val="C00000"/>
                </a:solidFill>
              </a:rPr>
              <a:t>0</a:t>
            </a:r>
            <a:r>
              <a:rPr lang="en-US" sz="2000" dirty="0" smtClean="0">
                <a:solidFill>
                  <a:srgbClr val="C00000"/>
                </a:solidFill>
              </a:rPr>
              <a:t>  for each cavity </a:t>
            </a:r>
            <a:r>
              <a:rPr lang="en-US" sz="2000" i="1" dirty="0" smtClean="0">
                <a:solidFill>
                  <a:srgbClr val="C00000"/>
                </a:solidFill>
              </a:rPr>
              <a:t>vs</a:t>
            </a:r>
          </a:p>
          <a:p>
            <a:r>
              <a:rPr lang="en-US" sz="2000" dirty="0" smtClean="0">
                <a:solidFill>
                  <a:srgbClr val="C00000"/>
                </a:solidFill>
              </a:rPr>
              <a:t>its number (position) in the </a:t>
            </a:r>
            <a:r>
              <a:rPr lang="en-US" sz="2000" dirty="0" err="1" smtClean="0">
                <a:solidFill>
                  <a:srgbClr val="C00000"/>
                </a:solidFill>
              </a:rPr>
              <a:t>Linac</a:t>
            </a:r>
            <a:r>
              <a:rPr lang="en-US" sz="2000" dirty="0" smtClean="0">
                <a:solidFill>
                  <a:srgbClr val="C00000"/>
                </a:solidFill>
              </a:rPr>
              <a:t> were provided by ESS</a:t>
            </a:r>
            <a:endParaRPr lang="en-US" sz="2000" dirty="0">
              <a:solidFill>
                <a:srgbClr val="C00000"/>
              </a:solidFill>
            </a:endParaRPr>
          </a:p>
        </p:txBody>
      </p:sp>
    </p:spTree>
    <p:extLst>
      <p:ext uri="{BB962C8B-B14F-4D97-AF65-F5344CB8AC3E}">
        <p14:creationId xmlns:p14="http://schemas.microsoft.com/office/powerpoint/2010/main" val="30146878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KDM </a:t>
            </a:r>
            <a:r>
              <a:rPr lang="en-US" sz="3200" i="1" dirty="0" smtClean="0"/>
              <a:t>vs</a:t>
            </a:r>
            <a:r>
              <a:rPr lang="en-US" sz="3200" dirty="0" smtClean="0"/>
              <a:t> ASTRA Verification</a:t>
            </a:r>
            <a:endParaRPr lang="en-US" sz="3200" dirty="0"/>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11</a:t>
            </a:fld>
            <a:endParaRPr lang="en-US" alt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0" y="1273724"/>
            <a:ext cx="3017520" cy="2313305"/>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3017520" y="1256897"/>
            <a:ext cx="2854960" cy="2330132"/>
          </a:xfrm>
          <a:prstGeom prst="rect">
            <a:avLst/>
          </a:prstGeom>
        </p:spPr>
      </p:pic>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6035040" y="1273725"/>
            <a:ext cx="2934653" cy="2313304"/>
          </a:xfrm>
          <a:prstGeom prst="rect">
            <a:avLst/>
          </a:prstGeom>
        </p:spPr>
      </p:pic>
      <p:pic>
        <p:nvPicPr>
          <p:cNvPr id="12" name="Picture 11"/>
          <p:cNvPicPr/>
          <p:nvPr/>
        </p:nvPicPr>
        <p:blipFill>
          <a:blip r:embed="rId6">
            <a:extLst>
              <a:ext uri="{28A0092B-C50C-407E-A947-70E740481C1C}">
                <a14:useLocalDpi xmlns:a14="http://schemas.microsoft.com/office/drawing/2010/main" val="0"/>
              </a:ext>
            </a:extLst>
          </a:blip>
          <a:stretch>
            <a:fillRect/>
          </a:stretch>
        </p:blipFill>
        <p:spPr>
          <a:xfrm>
            <a:off x="0" y="4033520"/>
            <a:ext cx="3017520" cy="2232660"/>
          </a:xfrm>
          <a:prstGeom prst="rect">
            <a:avLst/>
          </a:prstGeom>
        </p:spPr>
      </p:pic>
      <p:pic>
        <p:nvPicPr>
          <p:cNvPr id="13" name="Picture 12"/>
          <p:cNvPicPr/>
          <p:nvPr/>
        </p:nvPicPr>
        <p:blipFill>
          <a:blip r:embed="rId7">
            <a:extLst>
              <a:ext uri="{28A0092B-C50C-407E-A947-70E740481C1C}">
                <a14:useLocalDpi xmlns:a14="http://schemas.microsoft.com/office/drawing/2010/main" val="0"/>
              </a:ext>
            </a:extLst>
          </a:blip>
          <a:stretch>
            <a:fillRect/>
          </a:stretch>
        </p:blipFill>
        <p:spPr>
          <a:xfrm>
            <a:off x="3017520" y="4115350"/>
            <a:ext cx="2854960" cy="2150830"/>
          </a:xfrm>
          <a:prstGeom prst="rect">
            <a:avLst/>
          </a:prstGeom>
        </p:spPr>
      </p:pic>
      <p:pic>
        <p:nvPicPr>
          <p:cNvPr id="14" name="Picture 13"/>
          <p:cNvPicPr/>
          <p:nvPr/>
        </p:nvPicPr>
        <p:blipFill>
          <a:blip r:embed="rId8">
            <a:extLst>
              <a:ext uri="{28A0092B-C50C-407E-A947-70E740481C1C}">
                <a14:useLocalDpi xmlns:a14="http://schemas.microsoft.com/office/drawing/2010/main" val="0"/>
              </a:ext>
            </a:extLst>
          </a:blip>
          <a:stretch>
            <a:fillRect/>
          </a:stretch>
        </p:blipFill>
        <p:spPr>
          <a:xfrm>
            <a:off x="6035040" y="4033521"/>
            <a:ext cx="2934653" cy="2232660"/>
          </a:xfrm>
          <a:prstGeom prst="rect">
            <a:avLst/>
          </a:prstGeom>
        </p:spPr>
      </p:pic>
      <p:sp>
        <p:nvSpPr>
          <p:cNvPr id="15" name="TextBox 14"/>
          <p:cNvSpPr txBox="1"/>
          <p:nvPr/>
        </p:nvSpPr>
        <p:spPr>
          <a:xfrm>
            <a:off x="3495040" y="829370"/>
            <a:ext cx="1788160" cy="461665"/>
          </a:xfrm>
          <a:prstGeom prst="rect">
            <a:avLst/>
          </a:prstGeom>
          <a:noFill/>
        </p:spPr>
        <p:txBody>
          <a:bodyPr wrap="square" rtlCol="0">
            <a:spAutoFit/>
          </a:bodyPr>
          <a:lstStyle/>
          <a:p>
            <a:r>
              <a:rPr lang="en-US" dirty="0" smtClean="0">
                <a:solidFill>
                  <a:srgbClr val="00B0F0"/>
                </a:solidFill>
              </a:rPr>
              <a:t>Acceleration</a:t>
            </a:r>
            <a:endParaRPr lang="en-US" dirty="0">
              <a:solidFill>
                <a:srgbClr val="00B0F0"/>
              </a:solidFill>
            </a:endParaRPr>
          </a:p>
        </p:txBody>
      </p:sp>
      <p:sp>
        <p:nvSpPr>
          <p:cNvPr id="16" name="TextBox 15"/>
          <p:cNvSpPr txBox="1"/>
          <p:nvPr/>
        </p:nvSpPr>
        <p:spPr>
          <a:xfrm>
            <a:off x="3863340" y="3620357"/>
            <a:ext cx="1325880" cy="461665"/>
          </a:xfrm>
          <a:prstGeom prst="rect">
            <a:avLst/>
          </a:prstGeom>
          <a:noFill/>
        </p:spPr>
        <p:txBody>
          <a:bodyPr wrap="square" rtlCol="0">
            <a:spAutoFit/>
          </a:bodyPr>
          <a:lstStyle/>
          <a:p>
            <a:r>
              <a:rPr lang="en-US" dirty="0" smtClean="0">
                <a:solidFill>
                  <a:srgbClr val="00B0F0"/>
                </a:solidFill>
              </a:rPr>
              <a:t>Tracking</a:t>
            </a:r>
            <a:endParaRPr lang="en-US" dirty="0">
              <a:solidFill>
                <a:srgbClr val="00B0F0"/>
              </a:solidFill>
            </a:endParaRPr>
          </a:p>
        </p:txBody>
      </p:sp>
      <p:sp>
        <p:nvSpPr>
          <p:cNvPr id="17" name="TextBox 16"/>
          <p:cNvSpPr txBox="1"/>
          <p:nvPr/>
        </p:nvSpPr>
        <p:spPr>
          <a:xfrm>
            <a:off x="342900" y="1410007"/>
            <a:ext cx="927100" cy="400110"/>
          </a:xfrm>
          <a:prstGeom prst="rect">
            <a:avLst/>
          </a:prstGeom>
          <a:noFill/>
        </p:spPr>
        <p:txBody>
          <a:bodyPr wrap="square" rtlCol="0">
            <a:spAutoFit/>
          </a:bodyPr>
          <a:lstStyle/>
          <a:p>
            <a:r>
              <a:rPr lang="en-US" sz="2000" dirty="0" smtClean="0">
                <a:solidFill>
                  <a:srgbClr val="00B050"/>
                </a:solidFill>
              </a:rPr>
              <a:t>Spoke</a:t>
            </a:r>
            <a:endParaRPr lang="en-US" sz="2000" dirty="0">
              <a:solidFill>
                <a:srgbClr val="00B050"/>
              </a:solidFill>
            </a:endParaRPr>
          </a:p>
        </p:txBody>
      </p:sp>
      <p:sp>
        <p:nvSpPr>
          <p:cNvPr id="18" name="TextBox 17"/>
          <p:cNvSpPr txBox="1"/>
          <p:nvPr/>
        </p:nvSpPr>
        <p:spPr>
          <a:xfrm>
            <a:off x="393700" y="4358567"/>
            <a:ext cx="927100" cy="400110"/>
          </a:xfrm>
          <a:prstGeom prst="rect">
            <a:avLst/>
          </a:prstGeom>
          <a:noFill/>
        </p:spPr>
        <p:txBody>
          <a:bodyPr wrap="square" rtlCol="0">
            <a:spAutoFit/>
          </a:bodyPr>
          <a:lstStyle/>
          <a:p>
            <a:r>
              <a:rPr lang="en-US" sz="2000" dirty="0" smtClean="0">
                <a:solidFill>
                  <a:srgbClr val="00B050"/>
                </a:solidFill>
              </a:rPr>
              <a:t>Spoke</a:t>
            </a:r>
            <a:endParaRPr lang="en-US" sz="2000" dirty="0">
              <a:solidFill>
                <a:srgbClr val="00B050"/>
              </a:solidFill>
            </a:endParaRPr>
          </a:p>
        </p:txBody>
      </p:sp>
      <p:sp>
        <p:nvSpPr>
          <p:cNvPr id="19" name="TextBox 18"/>
          <p:cNvSpPr txBox="1"/>
          <p:nvPr/>
        </p:nvSpPr>
        <p:spPr>
          <a:xfrm>
            <a:off x="3370580" y="1539954"/>
            <a:ext cx="1550670" cy="400110"/>
          </a:xfrm>
          <a:prstGeom prst="rect">
            <a:avLst/>
          </a:prstGeom>
          <a:noFill/>
        </p:spPr>
        <p:txBody>
          <a:bodyPr wrap="square" rtlCol="0">
            <a:spAutoFit/>
          </a:bodyPr>
          <a:lstStyle/>
          <a:p>
            <a:r>
              <a:rPr lang="en-US" sz="2000" dirty="0" smtClean="0">
                <a:solidFill>
                  <a:srgbClr val="00B050"/>
                </a:solidFill>
              </a:rPr>
              <a:t>Medium-</a:t>
            </a:r>
            <a:r>
              <a:rPr lang="en-US" sz="2000" dirty="0" smtClean="0">
                <a:solidFill>
                  <a:srgbClr val="00B050"/>
                </a:solidFill>
                <a:latin typeface="Symbol" panose="05050102010706020507" pitchFamily="18" charset="2"/>
              </a:rPr>
              <a:t>b</a:t>
            </a:r>
            <a:endParaRPr lang="en-US" sz="2000" dirty="0">
              <a:solidFill>
                <a:srgbClr val="00B050"/>
              </a:solidFill>
              <a:latin typeface="Symbol" panose="05050102010706020507" pitchFamily="18" charset="2"/>
            </a:endParaRPr>
          </a:p>
        </p:txBody>
      </p:sp>
      <p:sp>
        <p:nvSpPr>
          <p:cNvPr id="20" name="TextBox 19"/>
          <p:cNvSpPr txBox="1"/>
          <p:nvPr/>
        </p:nvSpPr>
        <p:spPr>
          <a:xfrm>
            <a:off x="3370580" y="4384681"/>
            <a:ext cx="1550670" cy="400110"/>
          </a:xfrm>
          <a:prstGeom prst="rect">
            <a:avLst/>
          </a:prstGeom>
          <a:noFill/>
        </p:spPr>
        <p:txBody>
          <a:bodyPr wrap="square" rtlCol="0">
            <a:spAutoFit/>
          </a:bodyPr>
          <a:lstStyle/>
          <a:p>
            <a:r>
              <a:rPr lang="en-US" sz="2000" dirty="0" smtClean="0">
                <a:solidFill>
                  <a:srgbClr val="00B050"/>
                </a:solidFill>
              </a:rPr>
              <a:t>Medium-</a:t>
            </a:r>
            <a:r>
              <a:rPr lang="en-US" sz="2000" dirty="0" smtClean="0">
                <a:solidFill>
                  <a:srgbClr val="00B050"/>
                </a:solidFill>
                <a:latin typeface="Symbol" panose="05050102010706020507" pitchFamily="18" charset="2"/>
              </a:rPr>
              <a:t>b</a:t>
            </a:r>
            <a:endParaRPr lang="en-US" sz="2000" dirty="0">
              <a:solidFill>
                <a:srgbClr val="00B050"/>
              </a:solidFill>
              <a:latin typeface="Symbol" panose="05050102010706020507" pitchFamily="18" charset="2"/>
            </a:endParaRPr>
          </a:p>
        </p:txBody>
      </p:sp>
      <p:sp>
        <p:nvSpPr>
          <p:cNvPr id="21" name="TextBox 20"/>
          <p:cNvSpPr txBox="1"/>
          <p:nvPr/>
        </p:nvSpPr>
        <p:spPr>
          <a:xfrm>
            <a:off x="6438900" y="1492299"/>
            <a:ext cx="998220" cy="400110"/>
          </a:xfrm>
          <a:prstGeom prst="rect">
            <a:avLst/>
          </a:prstGeom>
          <a:noFill/>
        </p:spPr>
        <p:txBody>
          <a:bodyPr wrap="square" rtlCol="0">
            <a:spAutoFit/>
          </a:bodyPr>
          <a:lstStyle/>
          <a:p>
            <a:r>
              <a:rPr lang="en-US" sz="2000" dirty="0" smtClean="0">
                <a:solidFill>
                  <a:srgbClr val="00B050"/>
                </a:solidFill>
              </a:rPr>
              <a:t>High-</a:t>
            </a:r>
            <a:r>
              <a:rPr lang="en-US" sz="2000" dirty="0" smtClean="0">
                <a:solidFill>
                  <a:srgbClr val="00B050"/>
                </a:solidFill>
                <a:latin typeface="Symbol" panose="05050102010706020507" pitchFamily="18" charset="2"/>
              </a:rPr>
              <a:t>b</a:t>
            </a:r>
            <a:endParaRPr lang="en-US" sz="2000" dirty="0">
              <a:solidFill>
                <a:srgbClr val="00B050"/>
              </a:solidFill>
              <a:latin typeface="Symbol" panose="05050102010706020507" pitchFamily="18" charset="2"/>
            </a:endParaRPr>
          </a:p>
        </p:txBody>
      </p:sp>
      <p:sp>
        <p:nvSpPr>
          <p:cNvPr id="22" name="TextBox 21"/>
          <p:cNvSpPr txBox="1"/>
          <p:nvPr/>
        </p:nvSpPr>
        <p:spPr>
          <a:xfrm>
            <a:off x="6438900" y="4397490"/>
            <a:ext cx="998220" cy="400110"/>
          </a:xfrm>
          <a:prstGeom prst="rect">
            <a:avLst/>
          </a:prstGeom>
          <a:noFill/>
        </p:spPr>
        <p:txBody>
          <a:bodyPr wrap="square" rtlCol="0">
            <a:spAutoFit/>
          </a:bodyPr>
          <a:lstStyle/>
          <a:p>
            <a:r>
              <a:rPr lang="en-US" sz="2000" dirty="0" smtClean="0">
                <a:solidFill>
                  <a:srgbClr val="00B050"/>
                </a:solidFill>
              </a:rPr>
              <a:t>High-</a:t>
            </a:r>
            <a:r>
              <a:rPr lang="en-US" sz="2000" dirty="0" smtClean="0">
                <a:solidFill>
                  <a:srgbClr val="00B050"/>
                </a:solidFill>
                <a:latin typeface="Symbol" panose="05050102010706020507" pitchFamily="18" charset="2"/>
              </a:rPr>
              <a:t>b</a:t>
            </a:r>
            <a:endParaRPr lang="en-US" sz="2000" dirty="0">
              <a:solidFill>
                <a:srgbClr val="00B050"/>
              </a:solidFill>
              <a:latin typeface="Symbol" panose="05050102010706020507" pitchFamily="18" charset="2"/>
            </a:endParaRPr>
          </a:p>
        </p:txBody>
      </p:sp>
    </p:spTree>
    <p:extLst>
      <p:ext uri="{BB962C8B-B14F-4D97-AF65-F5344CB8AC3E}">
        <p14:creationId xmlns:p14="http://schemas.microsoft.com/office/powerpoint/2010/main" val="3312881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Acceleration &amp; Tracking: Consistency Check</a:t>
            </a:r>
            <a:endParaRPr lang="en-US" sz="3200" dirty="0"/>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12</a:t>
            </a:fld>
            <a:endParaRPr lang="en-US" alt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28600" y="936062"/>
            <a:ext cx="4048760" cy="2609778"/>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5135880" y="936062"/>
            <a:ext cx="3779520" cy="2609778"/>
          </a:xfrm>
          <a:prstGeom prst="rect">
            <a:avLst/>
          </a:prstGeom>
        </p:spPr>
      </p:pic>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228600" y="3736498"/>
            <a:ext cx="3967480" cy="2542381"/>
          </a:xfrm>
          <a:prstGeom prst="rect">
            <a:avLst/>
          </a:prstGeom>
        </p:spPr>
      </p:pic>
      <p:pic>
        <p:nvPicPr>
          <p:cNvPr id="11" name="Picture 10"/>
          <p:cNvPicPr/>
          <p:nvPr/>
        </p:nvPicPr>
        <p:blipFill>
          <a:blip r:embed="rId6">
            <a:extLst>
              <a:ext uri="{28A0092B-C50C-407E-A947-70E740481C1C}">
                <a14:useLocalDpi xmlns:a14="http://schemas.microsoft.com/office/drawing/2010/main" val="0"/>
              </a:ext>
            </a:extLst>
          </a:blip>
          <a:stretch>
            <a:fillRect/>
          </a:stretch>
        </p:blipFill>
        <p:spPr>
          <a:xfrm>
            <a:off x="5064760" y="3736499"/>
            <a:ext cx="3779520" cy="2450942"/>
          </a:xfrm>
          <a:prstGeom prst="rect">
            <a:avLst/>
          </a:prstGeom>
        </p:spPr>
      </p:pic>
      <p:sp>
        <p:nvSpPr>
          <p:cNvPr id="12" name="TextBox 11"/>
          <p:cNvSpPr txBox="1"/>
          <p:nvPr/>
        </p:nvSpPr>
        <p:spPr>
          <a:xfrm>
            <a:off x="2943860" y="1410007"/>
            <a:ext cx="927100" cy="400110"/>
          </a:xfrm>
          <a:prstGeom prst="rect">
            <a:avLst/>
          </a:prstGeom>
          <a:noFill/>
        </p:spPr>
        <p:txBody>
          <a:bodyPr wrap="square" rtlCol="0">
            <a:spAutoFit/>
          </a:bodyPr>
          <a:lstStyle/>
          <a:p>
            <a:r>
              <a:rPr lang="en-US" sz="2000" dirty="0" smtClean="0">
                <a:solidFill>
                  <a:srgbClr val="00B050"/>
                </a:solidFill>
              </a:rPr>
              <a:t>Spoke</a:t>
            </a:r>
            <a:endParaRPr lang="en-US" sz="2000" dirty="0">
              <a:solidFill>
                <a:srgbClr val="00B050"/>
              </a:solidFill>
            </a:endParaRPr>
          </a:p>
        </p:txBody>
      </p:sp>
      <p:sp>
        <p:nvSpPr>
          <p:cNvPr id="13" name="TextBox 12"/>
          <p:cNvSpPr txBox="1"/>
          <p:nvPr/>
        </p:nvSpPr>
        <p:spPr>
          <a:xfrm>
            <a:off x="7759700" y="1410007"/>
            <a:ext cx="927100" cy="400110"/>
          </a:xfrm>
          <a:prstGeom prst="rect">
            <a:avLst/>
          </a:prstGeom>
          <a:noFill/>
        </p:spPr>
        <p:txBody>
          <a:bodyPr wrap="square" rtlCol="0">
            <a:spAutoFit/>
          </a:bodyPr>
          <a:lstStyle/>
          <a:p>
            <a:r>
              <a:rPr lang="en-US" sz="2000" dirty="0" smtClean="0">
                <a:solidFill>
                  <a:srgbClr val="00B050"/>
                </a:solidFill>
              </a:rPr>
              <a:t>Spoke</a:t>
            </a:r>
            <a:endParaRPr lang="en-US" sz="2000" dirty="0">
              <a:solidFill>
                <a:srgbClr val="00B050"/>
              </a:solidFill>
            </a:endParaRPr>
          </a:p>
        </p:txBody>
      </p:sp>
      <p:sp>
        <p:nvSpPr>
          <p:cNvPr id="14" name="TextBox 13"/>
          <p:cNvSpPr txBox="1"/>
          <p:nvPr/>
        </p:nvSpPr>
        <p:spPr>
          <a:xfrm>
            <a:off x="1427480" y="1206054"/>
            <a:ext cx="927100" cy="400110"/>
          </a:xfrm>
          <a:prstGeom prst="rect">
            <a:avLst/>
          </a:prstGeom>
          <a:noFill/>
        </p:spPr>
        <p:txBody>
          <a:bodyPr wrap="square" rtlCol="0">
            <a:spAutoFit/>
          </a:bodyPr>
          <a:lstStyle/>
          <a:p>
            <a:r>
              <a:rPr lang="en-US" sz="2000" dirty="0" smtClean="0">
                <a:solidFill>
                  <a:srgbClr val="00B050"/>
                </a:solidFill>
              </a:rPr>
              <a:t>DTL</a:t>
            </a:r>
            <a:endParaRPr lang="en-US" sz="2000" dirty="0">
              <a:solidFill>
                <a:srgbClr val="00B050"/>
              </a:solidFill>
            </a:endParaRPr>
          </a:p>
        </p:txBody>
      </p:sp>
      <p:sp>
        <p:nvSpPr>
          <p:cNvPr id="15" name="TextBox 14"/>
          <p:cNvSpPr txBox="1"/>
          <p:nvPr/>
        </p:nvSpPr>
        <p:spPr>
          <a:xfrm>
            <a:off x="6180138" y="1158399"/>
            <a:ext cx="927100" cy="400110"/>
          </a:xfrm>
          <a:prstGeom prst="rect">
            <a:avLst/>
          </a:prstGeom>
          <a:noFill/>
        </p:spPr>
        <p:txBody>
          <a:bodyPr wrap="square" rtlCol="0">
            <a:spAutoFit/>
          </a:bodyPr>
          <a:lstStyle/>
          <a:p>
            <a:r>
              <a:rPr lang="en-US" sz="2000" dirty="0" smtClean="0">
                <a:solidFill>
                  <a:srgbClr val="00B050"/>
                </a:solidFill>
              </a:rPr>
              <a:t>DTL</a:t>
            </a:r>
            <a:endParaRPr lang="en-US" sz="2000" dirty="0">
              <a:solidFill>
                <a:srgbClr val="00B050"/>
              </a:solidFill>
            </a:endParaRPr>
          </a:p>
        </p:txBody>
      </p:sp>
      <p:sp>
        <p:nvSpPr>
          <p:cNvPr id="4" name="TextBox 3"/>
          <p:cNvSpPr txBox="1"/>
          <p:nvPr/>
        </p:nvSpPr>
        <p:spPr>
          <a:xfrm>
            <a:off x="2212340" y="766785"/>
            <a:ext cx="810735" cy="338554"/>
          </a:xfrm>
          <a:prstGeom prst="rect">
            <a:avLst/>
          </a:prstGeom>
          <a:noFill/>
        </p:spPr>
        <p:txBody>
          <a:bodyPr wrap="none" rtlCol="0">
            <a:spAutoFit/>
          </a:bodyPr>
          <a:lstStyle/>
          <a:p>
            <a:r>
              <a:rPr lang="en-US" sz="1600" dirty="0" smtClean="0"/>
              <a:t>Vertical</a:t>
            </a:r>
            <a:endParaRPr lang="en-US" sz="1600" dirty="0"/>
          </a:p>
        </p:txBody>
      </p:sp>
      <p:sp>
        <p:nvSpPr>
          <p:cNvPr id="16" name="TextBox 15"/>
          <p:cNvSpPr txBox="1"/>
          <p:nvPr/>
        </p:nvSpPr>
        <p:spPr>
          <a:xfrm>
            <a:off x="1022112" y="3656110"/>
            <a:ext cx="2195922" cy="338554"/>
          </a:xfrm>
          <a:prstGeom prst="rect">
            <a:avLst/>
          </a:prstGeom>
          <a:noFill/>
        </p:spPr>
        <p:txBody>
          <a:bodyPr wrap="none" rtlCol="0">
            <a:spAutoFit/>
          </a:bodyPr>
          <a:lstStyle/>
          <a:p>
            <a:r>
              <a:rPr lang="en-US" sz="1600" dirty="0" smtClean="0"/>
              <a:t>Vertical: Spoke to Target</a:t>
            </a:r>
            <a:endParaRPr lang="en-US" sz="1600" dirty="0"/>
          </a:p>
        </p:txBody>
      </p:sp>
      <p:sp>
        <p:nvSpPr>
          <p:cNvPr id="17" name="TextBox 16"/>
          <p:cNvSpPr txBox="1"/>
          <p:nvPr/>
        </p:nvSpPr>
        <p:spPr>
          <a:xfrm>
            <a:off x="6804980" y="772750"/>
            <a:ext cx="1042978" cy="338554"/>
          </a:xfrm>
          <a:prstGeom prst="rect">
            <a:avLst/>
          </a:prstGeom>
          <a:noFill/>
        </p:spPr>
        <p:txBody>
          <a:bodyPr wrap="none" rtlCol="0">
            <a:spAutoFit/>
          </a:bodyPr>
          <a:lstStyle/>
          <a:p>
            <a:r>
              <a:rPr lang="en-US" sz="1600" dirty="0" smtClean="0"/>
              <a:t>Horizontal</a:t>
            </a:r>
            <a:endParaRPr lang="en-US" sz="1600" dirty="0"/>
          </a:p>
        </p:txBody>
      </p:sp>
      <p:sp>
        <p:nvSpPr>
          <p:cNvPr id="19" name="TextBox 18"/>
          <p:cNvSpPr txBox="1"/>
          <p:nvPr/>
        </p:nvSpPr>
        <p:spPr>
          <a:xfrm>
            <a:off x="6027328" y="3656110"/>
            <a:ext cx="2428165" cy="338554"/>
          </a:xfrm>
          <a:prstGeom prst="rect">
            <a:avLst/>
          </a:prstGeom>
          <a:noFill/>
        </p:spPr>
        <p:txBody>
          <a:bodyPr wrap="none" rtlCol="0">
            <a:spAutoFit/>
          </a:bodyPr>
          <a:lstStyle/>
          <a:p>
            <a:r>
              <a:rPr lang="en-US" sz="1600" dirty="0" smtClean="0"/>
              <a:t>Horizontal: Spoke to Target</a:t>
            </a:r>
            <a:endParaRPr lang="en-US" sz="1600" dirty="0"/>
          </a:p>
        </p:txBody>
      </p:sp>
    </p:spTree>
    <p:extLst>
      <p:ext uri="{BB962C8B-B14F-4D97-AF65-F5344CB8AC3E}">
        <p14:creationId xmlns:p14="http://schemas.microsoft.com/office/powerpoint/2010/main" val="2642205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Normal Operation: Prompt Dose</a:t>
            </a:r>
            <a:endParaRPr lang="en-US" sz="3200" dirty="0"/>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13</a:t>
            </a:fld>
            <a:endParaRPr lang="en-US" altLang="en-US"/>
          </a:p>
        </p:txBody>
      </p:sp>
      <p:sp>
        <p:nvSpPr>
          <p:cNvPr id="7" name="Content Placeholder 2"/>
          <p:cNvSpPr>
            <a:spLocks noGrp="1"/>
          </p:cNvSpPr>
          <p:nvPr>
            <p:ph idx="1"/>
          </p:nvPr>
        </p:nvSpPr>
        <p:spPr>
          <a:xfrm>
            <a:off x="2294660" y="5835059"/>
            <a:ext cx="4764617" cy="386902"/>
          </a:xfrm>
        </p:spPr>
        <p:txBody>
          <a:bodyPr/>
          <a:lstStyle/>
          <a:p>
            <a:pPr marL="0" indent="0" algn="just">
              <a:spcBef>
                <a:spcPts val="1200"/>
              </a:spcBef>
              <a:buNone/>
            </a:pPr>
            <a:r>
              <a:rPr lang="en-US" sz="2000" dirty="0" smtClean="0">
                <a:solidFill>
                  <a:srgbClr val="0070C0"/>
                </a:solidFill>
              </a:rPr>
              <a:t>Vertical scan through the beamline center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88" y="1710866"/>
            <a:ext cx="4029746" cy="3855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7681" y="1575585"/>
            <a:ext cx="4052265" cy="3993281"/>
          </a:xfrm>
          <a:prstGeom prst="rect">
            <a:avLst/>
          </a:prstGeom>
        </p:spPr>
      </p:pic>
      <p:sp>
        <p:nvSpPr>
          <p:cNvPr id="8" name="TextBox 7"/>
          <p:cNvSpPr txBox="1"/>
          <p:nvPr/>
        </p:nvSpPr>
        <p:spPr>
          <a:xfrm>
            <a:off x="2302141" y="1738038"/>
            <a:ext cx="635815" cy="369332"/>
          </a:xfrm>
          <a:prstGeom prst="rect">
            <a:avLst/>
          </a:prstGeom>
          <a:noFill/>
        </p:spPr>
        <p:txBody>
          <a:bodyPr wrap="none" rtlCol="0">
            <a:spAutoFit/>
          </a:bodyPr>
          <a:lstStyle/>
          <a:p>
            <a:r>
              <a:rPr lang="en-US" sz="1800" dirty="0" smtClean="0">
                <a:solidFill>
                  <a:srgbClr val="002060"/>
                </a:solidFill>
              </a:rPr>
              <a:t>Total</a:t>
            </a:r>
            <a:endParaRPr lang="en-US" sz="1800" dirty="0">
              <a:solidFill>
                <a:srgbClr val="002060"/>
              </a:solidFill>
            </a:endParaRPr>
          </a:p>
        </p:txBody>
      </p:sp>
      <p:sp>
        <p:nvSpPr>
          <p:cNvPr id="9" name="TextBox 8"/>
          <p:cNvSpPr txBox="1"/>
          <p:nvPr/>
        </p:nvSpPr>
        <p:spPr>
          <a:xfrm>
            <a:off x="7000227" y="1781073"/>
            <a:ext cx="1057790" cy="369332"/>
          </a:xfrm>
          <a:prstGeom prst="rect">
            <a:avLst/>
          </a:prstGeom>
          <a:noFill/>
        </p:spPr>
        <p:txBody>
          <a:bodyPr wrap="none" rtlCol="0">
            <a:spAutoFit/>
          </a:bodyPr>
          <a:lstStyle/>
          <a:p>
            <a:r>
              <a:rPr lang="en-US" sz="1800" dirty="0" smtClean="0">
                <a:solidFill>
                  <a:srgbClr val="002060"/>
                </a:solidFill>
              </a:rPr>
              <a:t>Neutrons</a:t>
            </a:r>
            <a:endParaRPr lang="en-US" sz="1800" dirty="0">
              <a:solidFill>
                <a:srgbClr val="002060"/>
              </a:solidFill>
            </a:endParaRPr>
          </a:p>
        </p:txBody>
      </p:sp>
      <p:sp>
        <p:nvSpPr>
          <p:cNvPr id="10" name="TextBox 9"/>
          <p:cNvSpPr txBox="1"/>
          <p:nvPr/>
        </p:nvSpPr>
        <p:spPr>
          <a:xfrm>
            <a:off x="-55497" y="1139630"/>
            <a:ext cx="2267608" cy="369332"/>
          </a:xfrm>
          <a:prstGeom prst="rect">
            <a:avLst/>
          </a:prstGeom>
          <a:noFill/>
        </p:spPr>
        <p:txBody>
          <a:bodyPr wrap="none" rtlCol="0">
            <a:spAutoFit/>
          </a:bodyPr>
          <a:lstStyle/>
          <a:p>
            <a:r>
              <a:rPr lang="en-US" sz="1800" dirty="0" smtClean="0">
                <a:solidFill>
                  <a:srgbClr val="C00000"/>
                </a:solidFill>
              </a:rPr>
              <a:t>0.65 </a:t>
            </a:r>
            <a:r>
              <a:rPr lang="en-US" sz="1800" dirty="0" err="1" smtClean="0">
                <a:solidFill>
                  <a:srgbClr val="C00000"/>
                </a:solidFill>
                <a:latin typeface="Symbol" panose="05050102010706020507" pitchFamily="18" charset="2"/>
              </a:rPr>
              <a:t>m</a:t>
            </a:r>
            <a:r>
              <a:rPr lang="en-US" sz="1800" dirty="0" err="1" smtClean="0">
                <a:solidFill>
                  <a:srgbClr val="C00000"/>
                </a:solidFill>
              </a:rPr>
              <a:t>Sv</a:t>
            </a:r>
            <a:r>
              <a:rPr lang="en-US" sz="1800" dirty="0" smtClean="0">
                <a:solidFill>
                  <a:srgbClr val="C00000"/>
                </a:solidFill>
              </a:rPr>
              <a:t>/</a:t>
            </a:r>
            <a:r>
              <a:rPr lang="en-US" sz="1800" dirty="0" err="1" smtClean="0">
                <a:solidFill>
                  <a:srgbClr val="C00000"/>
                </a:solidFill>
              </a:rPr>
              <a:t>hr</a:t>
            </a:r>
            <a:r>
              <a:rPr lang="en-US" sz="1800" dirty="0" smtClean="0">
                <a:solidFill>
                  <a:srgbClr val="C00000"/>
                </a:solidFill>
              </a:rPr>
              <a:t> </a:t>
            </a:r>
            <a:r>
              <a:rPr lang="en-US" sz="1800" dirty="0">
                <a:solidFill>
                  <a:srgbClr val="C00000"/>
                </a:solidFill>
              </a:rPr>
              <a:t>(</a:t>
            </a:r>
            <a:r>
              <a:rPr lang="en-US" sz="1800" dirty="0" smtClean="0">
                <a:solidFill>
                  <a:srgbClr val="C00000"/>
                </a:solidFill>
              </a:rPr>
              <a:t>z~400 m)</a:t>
            </a:r>
            <a:endParaRPr lang="en-US" sz="1800" dirty="0">
              <a:solidFill>
                <a:srgbClr val="C00000"/>
              </a:solidFill>
            </a:endParaRPr>
          </a:p>
        </p:txBody>
      </p:sp>
      <p:cxnSp>
        <p:nvCxnSpPr>
          <p:cNvPr id="12" name="Straight Arrow Connector 11"/>
          <p:cNvCxnSpPr/>
          <p:nvPr/>
        </p:nvCxnSpPr>
        <p:spPr>
          <a:xfrm>
            <a:off x="676275" y="1449703"/>
            <a:ext cx="2109258" cy="1073364"/>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949093" y="760384"/>
            <a:ext cx="2702150" cy="400110"/>
          </a:xfrm>
          <a:prstGeom prst="rect">
            <a:avLst/>
          </a:prstGeom>
          <a:noFill/>
        </p:spPr>
        <p:txBody>
          <a:bodyPr wrap="none" rtlCol="0">
            <a:spAutoFit/>
          </a:bodyPr>
          <a:lstStyle/>
          <a:p>
            <a:r>
              <a:rPr lang="en-US" sz="2000" u="sng" dirty="0" smtClean="0"/>
              <a:t>Maxima at top of berm: </a:t>
            </a:r>
            <a:endParaRPr lang="en-US" sz="2000" u="sng" dirty="0"/>
          </a:p>
        </p:txBody>
      </p:sp>
      <p:sp>
        <p:nvSpPr>
          <p:cNvPr id="14" name="TextBox 13"/>
          <p:cNvSpPr txBox="1"/>
          <p:nvPr/>
        </p:nvSpPr>
        <p:spPr>
          <a:xfrm>
            <a:off x="2144726" y="1143126"/>
            <a:ext cx="2267608" cy="369332"/>
          </a:xfrm>
          <a:prstGeom prst="rect">
            <a:avLst/>
          </a:prstGeom>
          <a:noFill/>
        </p:spPr>
        <p:txBody>
          <a:bodyPr wrap="none" rtlCol="0">
            <a:spAutoFit/>
          </a:bodyPr>
          <a:lstStyle/>
          <a:p>
            <a:r>
              <a:rPr lang="en-US" sz="1800" dirty="0" smtClean="0">
                <a:solidFill>
                  <a:srgbClr val="C00000"/>
                </a:solidFill>
              </a:rPr>
              <a:t>0.86 </a:t>
            </a:r>
            <a:r>
              <a:rPr lang="en-US" sz="1800" dirty="0" err="1" smtClean="0">
                <a:solidFill>
                  <a:srgbClr val="C00000"/>
                </a:solidFill>
                <a:latin typeface="Symbol" panose="05050102010706020507" pitchFamily="18" charset="2"/>
              </a:rPr>
              <a:t>m</a:t>
            </a:r>
            <a:r>
              <a:rPr lang="en-US" sz="1800" dirty="0" err="1" smtClean="0">
                <a:solidFill>
                  <a:srgbClr val="C00000"/>
                </a:solidFill>
              </a:rPr>
              <a:t>Sv</a:t>
            </a:r>
            <a:r>
              <a:rPr lang="en-US" sz="1800" dirty="0" smtClean="0">
                <a:solidFill>
                  <a:srgbClr val="C00000"/>
                </a:solidFill>
              </a:rPr>
              <a:t>/</a:t>
            </a:r>
            <a:r>
              <a:rPr lang="en-US" sz="1800" dirty="0" err="1" smtClean="0">
                <a:solidFill>
                  <a:srgbClr val="C00000"/>
                </a:solidFill>
              </a:rPr>
              <a:t>hr</a:t>
            </a:r>
            <a:r>
              <a:rPr lang="en-US" sz="1800" dirty="0" smtClean="0">
                <a:solidFill>
                  <a:srgbClr val="C00000"/>
                </a:solidFill>
              </a:rPr>
              <a:t> (z~540 m)</a:t>
            </a:r>
            <a:endParaRPr lang="en-US" sz="1800" dirty="0">
              <a:solidFill>
                <a:srgbClr val="C00000"/>
              </a:solidFill>
            </a:endParaRPr>
          </a:p>
        </p:txBody>
      </p:sp>
      <p:cxnSp>
        <p:nvCxnSpPr>
          <p:cNvPr id="15" name="Straight Arrow Connector 14"/>
          <p:cNvCxnSpPr/>
          <p:nvPr/>
        </p:nvCxnSpPr>
        <p:spPr>
          <a:xfrm>
            <a:off x="2531909" y="1457498"/>
            <a:ext cx="1048771" cy="448168"/>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572000" y="1237990"/>
            <a:ext cx="2267608" cy="369332"/>
          </a:xfrm>
          <a:prstGeom prst="rect">
            <a:avLst/>
          </a:prstGeom>
          <a:noFill/>
        </p:spPr>
        <p:txBody>
          <a:bodyPr wrap="none" rtlCol="0">
            <a:spAutoFit/>
          </a:bodyPr>
          <a:lstStyle/>
          <a:p>
            <a:r>
              <a:rPr lang="en-US" sz="1800" dirty="0" smtClean="0">
                <a:solidFill>
                  <a:srgbClr val="C00000"/>
                </a:solidFill>
              </a:rPr>
              <a:t>0.63 </a:t>
            </a:r>
            <a:r>
              <a:rPr lang="en-US" sz="1800" dirty="0" err="1" smtClean="0">
                <a:solidFill>
                  <a:srgbClr val="C00000"/>
                </a:solidFill>
                <a:latin typeface="Symbol" panose="05050102010706020507" pitchFamily="18" charset="2"/>
              </a:rPr>
              <a:t>m</a:t>
            </a:r>
            <a:r>
              <a:rPr lang="en-US" sz="1800" dirty="0" err="1" smtClean="0">
                <a:solidFill>
                  <a:srgbClr val="C00000"/>
                </a:solidFill>
              </a:rPr>
              <a:t>Sv</a:t>
            </a:r>
            <a:r>
              <a:rPr lang="en-US" sz="1800" dirty="0" smtClean="0">
                <a:solidFill>
                  <a:srgbClr val="C00000"/>
                </a:solidFill>
              </a:rPr>
              <a:t>/</a:t>
            </a:r>
            <a:r>
              <a:rPr lang="en-US" sz="1800" dirty="0" err="1" smtClean="0">
                <a:solidFill>
                  <a:srgbClr val="C00000"/>
                </a:solidFill>
              </a:rPr>
              <a:t>hr</a:t>
            </a:r>
            <a:r>
              <a:rPr lang="en-US" sz="1800" dirty="0" smtClean="0">
                <a:solidFill>
                  <a:srgbClr val="C00000"/>
                </a:solidFill>
              </a:rPr>
              <a:t> </a:t>
            </a:r>
            <a:r>
              <a:rPr lang="en-US" sz="1800" dirty="0">
                <a:solidFill>
                  <a:srgbClr val="C00000"/>
                </a:solidFill>
              </a:rPr>
              <a:t>(</a:t>
            </a:r>
            <a:r>
              <a:rPr lang="en-US" sz="1800" dirty="0" smtClean="0">
                <a:solidFill>
                  <a:srgbClr val="C00000"/>
                </a:solidFill>
              </a:rPr>
              <a:t>z~400 m)</a:t>
            </a:r>
            <a:endParaRPr lang="en-US" sz="1800" dirty="0">
              <a:solidFill>
                <a:srgbClr val="C00000"/>
              </a:solidFill>
            </a:endParaRPr>
          </a:p>
        </p:txBody>
      </p:sp>
      <p:sp>
        <p:nvSpPr>
          <p:cNvPr id="20" name="TextBox 19"/>
          <p:cNvSpPr txBox="1"/>
          <p:nvPr/>
        </p:nvSpPr>
        <p:spPr>
          <a:xfrm>
            <a:off x="6971696" y="1256723"/>
            <a:ext cx="2267608" cy="369332"/>
          </a:xfrm>
          <a:prstGeom prst="rect">
            <a:avLst/>
          </a:prstGeom>
          <a:noFill/>
        </p:spPr>
        <p:txBody>
          <a:bodyPr wrap="none" rtlCol="0">
            <a:spAutoFit/>
          </a:bodyPr>
          <a:lstStyle/>
          <a:p>
            <a:r>
              <a:rPr lang="en-US" sz="1800" dirty="0" smtClean="0">
                <a:solidFill>
                  <a:srgbClr val="C00000"/>
                </a:solidFill>
              </a:rPr>
              <a:t>0.85 </a:t>
            </a:r>
            <a:r>
              <a:rPr lang="en-US" sz="1800" dirty="0" err="1" smtClean="0">
                <a:solidFill>
                  <a:srgbClr val="C00000"/>
                </a:solidFill>
                <a:latin typeface="Symbol" panose="05050102010706020507" pitchFamily="18" charset="2"/>
              </a:rPr>
              <a:t>m</a:t>
            </a:r>
            <a:r>
              <a:rPr lang="en-US" sz="1800" dirty="0" err="1" smtClean="0">
                <a:solidFill>
                  <a:srgbClr val="C00000"/>
                </a:solidFill>
              </a:rPr>
              <a:t>Sv</a:t>
            </a:r>
            <a:r>
              <a:rPr lang="en-US" sz="1800" dirty="0" smtClean="0">
                <a:solidFill>
                  <a:srgbClr val="C00000"/>
                </a:solidFill>
              </a:rPr>
              <a:t>/</a:t>
            </a:r>
            <a:r>
              <a:rPr lang="en-US" sz="1800" dirty="0" err="1" smtClean="0">
                <a:solidFill>
                  <a:srgbClr val="C00000"/>
                </a:solidFill>
              </a:rPr>
              <a:t>hr</a:t>
            </a:r>
            <a:r>
              <a:rPr lang="en-US" sz="1800" dirty="0" smtClean="0">
                <a:solidFill>
                  <a:srgbClr val="C00000"/>
                </a:solidFill>
              </a:rPr>
              <a:t> (z~540 m)</a:t>
            </a:r>
            <a:endParaRPr lang="en-US" sz="1800" dirty="0">
              <a:solidFill>
                <a:srgbClr val="C00000"/>
              </a:solidFill>
            </a:endParaRPr>
          </a:p>
        </p:txBody>
      </p:sp>
      <p:cxnSp>
        <p:nvCxnSpPr>
          <p:cNvPr id="22" name="Straight Arrow Connector 21"/>
          <p:cNvCxnSpPr/>
          <p:nvPr/>
        </p:nvCxnSpPr>
        <p:spPr>
          <a:xfrm>
            <a:off x="7383309" y="1575585"/>
            <a:ext cx="1048771" cy="274554"/>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574695" y="1567425"/>
            <a:ext cx="2109258" cy="906365"/>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5577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03664"/>
            <a:ext cx="8760779" cy="641739"/>
          </a:xfrm>
        </p:spPr>
        <p:txBody>
          <a:bodyPr/>
          <a:lstStyle/>
          <a:p>
            <a:r>
              <a:rPr lang="en-US" sz="3200" dirty="0" smtClean="0"/>
              <a:t>Normal Operation: Prompt Dose at </a:t>
            </a:r>
            <a:r>
              <a:rPr lang="en-US" sz="3200" dirty="0" err="1" smtClean="0"/>
              <a:t>Linac</a:t>
            </a:r>
            <a:r>
              <a:rPr lang="en-US" sz="3200" dirty="0" smtClean="0"/>
              <a:t> End</a:t>
            </a:r>
            <a:endParaRPr lang="en-US" sz="3200" dirty="0"/>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14</a:t>
            </a:fld>
            <a:endParaRPr lang="en-US" altLang="en-US"/>
          </a:p>
        </p:txBody>
      </p:sp>
      <p:sp>
        <p:nvSpPr>
          <p:cNvPr id="7" name="Content Placeholder 2"/>
          <p:cNvSpPr>
            <a:spLocks noGrp="1"/>
          </p:cNvSpPr>
          <p:nvPr>
            <p:ph idx="1"/>
          </p:nvPr>
        </p:nvSpPr>
        <p:spPr>
          <a:xfrm>
            <a:off x="2863785" y="5737594"/>
            <a:ext cx="3963900" cy="386902"/>
          </a:xfrm>
        </p:spPr>
        <p:txBody>
          <a:bodyPr/>
          <a:lstStyle/>
          <a:p>
            <a:pPr marL="0" indent="0" algn="just">
              <a:spcBef>
                <a:spcPts val="1200"/>
              </a:spcBef>
              <a:buNone/>
            </a:pPr>
            <a:r>
              <a:rPr lang="en-US" sz="2000" dirty="0" smtClean="0">
                <a:solidFill>
                  <a:srgbClr val="0070C0"/>
                </a:solidFill>
              </a:rPr>
              <a:t>XY-view at z=483.5 m, E</a:t>
            </a:r>
            <a:r>
              <a:rPr lang="en-US" sz="2000" baseline="-25000" dirty="0" smtClean="0">
                <a:solidFill>
                  <a:srgbClr val="0070C0"/>
                </a:solidFill>
              </a:rPr>
              <a:t>p</a:t>
            </a:r>
            <a:r>
              <a:rPr lang="en-US" sz="2000" dirty="0" smtClean="0">
                <a:solidFill>
                  <a:srgbClr val="0070C0"/>
                </a:solidFill>
              </a:rPr>
              <a:t>=2 GeV</a:t>
            </a:r>
          </a:p>
        </p:txBody>
      </p:sp>
      <p:sp>
        <p:nvSpPr>
          <p:cNvPr id="8" name="TextBox 7"/>
          <p:cNvSpPr txBox="1"/>
          <p:nvPr/>
        </p:nvSpPr>
        <p:spPr>
          <a:xfrm>
            <a:off x="2023534" y="1060587"/>
            <a:ext cx="786690" cy="461665"/>
          </a:xfrm>
          <a:prstGeom prst="rect">
            <a:avLst/>
          </a:prstGeom>
          <a:noFill/>
        </p:spPr>
        <p:txBody>
          <a:bodyPr wrap="none" rtlCol="0">
            <a:spAutoFit/>
          </a:bodyPr>
          <a:lstStyle/>
          <a:p>
            <a:r>
              <a:rPr lang="en-US" dirty="0" smtClean="0"/>
              <a:t>Total</a:t>
            </a:r>
            <a:endParaRPr lang="en-US" dirty="0"/>
          </a:p>
        </p:txBody>
      </p:sp>
      <p:sp>
        <p:nvSpPr>
          <p:cNvPr id="9" name="TextBox 8"/>
          <p:cNvSpPr txBox="1"/>
          <p:nvPr/>
        </p:nvSpPr>
        <p:spPr>
          <a:xfrm>
            <a:off x="6385118" y="1062545"/>
            <a:ext cx="1348318" cy="461665"/>
          </a:xfrm>
          <a:prstGeom prst="rect">
            <a:avLst/>
          </a:prstGeom>
          <a:noFill/>
        </p:spPr>
        <p:txBody>
          <a:bodyPr wrap="none" rtlCol="0">
            <a:spAutoFit/>
          </a:bodyPr>
          <a:lstStyle/>
          <a:p>
            <a:r>
              <a:rPr lang="en-US" dirty="0" smtClean="0"/>
              <a:t>Neutrons</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289" y="1467829"/>
            <a:ext cx="4210090" cy="424077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180" y="1467828"/>
            <a:ext cx="4216299" cy="4240777"/>
          </a:xfrm>
          <a:prstGeom prst="rect">
            <a:avLst/>
          </a:prstGeom>
        </p:spPr>
      </p:pic>
    </p:spTree>
    <p:extLst>
      <p:ext uri="{BB962C8B-B14F-4D97-AF65-F5344CB8AC3E}">
        <p14:creationId xmlns:p14="http://schemas.microsoft.com/office/powerpoint/2010/main" val="1609162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Prompt Dose in ESS Associated Systems</a:t>
            </a:r>
            <a:endParaRPr lang="en-US" sz="3200" dirty="0"/>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15</a:t>
            </a:fld>
            <a:endParaRPr lang="en-US" altLang="en-US"/>
          </a:p>
        </p:txBody>
      </p:sp>
      <p:sp>
        <p:nvSpPr>
          <p:cNvPr id="7" name="Content Placeholder 2"/>
          <p:cNvSpPr>
            <a:spLocks noGrp="1"/>
          </p:cNvSpPr>
          <p:nvPr>
            <p:ph idx="1"/>
          </p:nvPr>
        </p:nvSpPr>
        <p:spPr>
          <a:xfrm>
            <a:off x="2800668" y="904378"/>
            <a:ext cx="5713412" cy="387147"/>
          </a:xfrm>
        </p:spPr>
        <p:txBody>
          <a:bodyPr/>
          <a:lstStyle/>
          <a:p>
            <a:pPr marL="0" indent="0" algn="just">
              <a:spcBef>
                <a:spcPts val="1200"/>
              </a:spcBef>
              <a:buNone/>
            </a:pPr>
            <a:r>
              <a:rPr lang="en-US" sz="2000" dirty="0" smtClean="0">
                <a:solidFill>
                  <a:srgbClr val="00B050"/>
                </a:solidFill>
              </a:rPr>
              <a:t>Dose in HEBT loading bay at 7 locations indicated</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06680" y="1158240"/>
            <a:ext cx="3479800" cy="3230880"/>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3840480" y="1299687"/>
            <a:ext cx="5156200" cy="2866967"/>
          </a:xfrm>
          <a:prstGeom prst="rect">
            <a:avLst/>
          </a:prstGeom>
        </p:spPr>
      </p:pic>
      <p:sp>
        <p:nvSpPr>
          <p:cNvPr id="10" name="Content Placeholder 2"/>
          <p:cNvSpPr txBox="1">
            <a:spLocks/>
          </p:cNvSpPr>
          <p:nvPr/>
        </p:nvSpPr>
        <p:spPr>
          <a:xfrm>
            <a:off x="228600" y="4402874"/>
            <a:ext cx="8492966" cy="1889760"/>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1200"/>
              </a:spcBef>
              <a:buNone/>
            </a:pPr>
            <a:r>
              <a:rPr lang="en-US" dirty="0" smtClean="0">
                <a:solidFill>
                  <a:srgbClr val="004C97"/>
                </a:solidFill>
              </a:rPr>
              <a:t>Prompt dose distributions for 1 W/m beam loss normal operation were</a:t>
            </a:r>
            <a:r>
              <a:rPr lang="en-US" dirty="0">
                <a:solidFill>
                  <a:srgbClr val="004C97"/>
                </a:solidFill>
              </a:rPr>
              <a:t> </a:t>
            </a:r>
            <a:r>
              <a:rPr lang="en-US" dirty="0" smtClean="0">
                <a:solidFill>
                  <a:srgbClr val="004C97"/>
                </a:solidFill>
              </a:rPr>
              <a:t>calculated on the berm, in klystron gallery and stubs (with </a:t>
            </a:r>
            <a:r>
              <a:rPr lang="en-US" dirty="0">
                <a:solidFill>
                  <a:srgbClr val="004C97"/>
                </a:solidFill>
              </a:rPr>
              <a:t>and w/o </a:t>
            </a:r>
            <a:r>
              <a:rPr lang="en-US" dirty="0" smtClean="0">
                <a:solidFill>
                  <a:srgbClr val="004C97"/>
                </a:solidFill>
              </a:rPr>
              <a:t>filler), at emergency exits, in HEBT loading bay, A2T-GSA penetration, HVAC exhaust pipes, alignment penetrations, and cryogenic transfer line</a:t>
            </a:r>
          </a:p>
        </p:txBody>
      </p:sp>
    </p:spTree>
    <p:extLst>
      <p:ext uri="{BB962C8B-B14F-4D97-AF65-F5344CB8AC3E}">
        <p14:creationId xmlns:p14="http://schemas.microsoft.com/office/powerpoint/2010/main" val="2733401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Linac</a:t>
            </a:r>
            <a:r>
              <a:rPr lang="en-US" sz="3200" dirty="0" smtClean="0"/>
              <a:t> Component Activation</a:t>
            </a:r>
            <a:endParaRPr lang="en-US" sz="3200" dirty="0"/>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16</a:t>
            </a:fld>
            <a:endParaRPr lang="en-US" altLang="en-US"/>
          </a:p>
        </p:txBody>
      </p:sp>
      <p:sp>
        <p:nvSpPr>
          <p:cNvPr id="7" name="Content Placeholder 2"/>
          <p:cNvSpPr>
            <a:spLocks noGrp="1"/>
          </p:cNvSpPr>
          <p:nvPr>
            <p:ph idx="1"/>
          </p:nvPr>
        </p:nvSpPr>
        <p:spPr>
          <a:xfrm>
            <a:off x="228600" y="960284"/>
            <a:ext cx="8600439" cy="1469650"/>
          </a:xfrm>
        </p:spPr>
        <p:txBody>
          <a:bodyPr/>
          <a:lstStyle/>
          <a:p>
            <a:pPr marL="0" indent="0" algn="just">
              <a:spcBef>
                <a:spcPts val="1200"/>
              </a:spcBef>
              <a:buNone/>
            </a:pPr>
            <a:r>
              <a:rPr lang="en-GB" dirty="0" smtClean="0">
                <a:solidFill>
                  <a:srgbClr val="0070C0"/>
                </a:solidFill>
                <a:latin typeface="Calibri" panose="020F0502020204030204" pitchFamily="34" charset="0"/>
              </a:rPr>
              <a:t>Residual </a:t>
            </a:r>
            <a:r>
              <a:rPr lang="en-GB" dirty="0">
                <a:solidFill>
                  <a:srgbClr val="0070C0"/>
                </a:solidFill>
                <a:latin typeface="Calibri" panose="020F0502020204030204" pitchFamily="34" charset="0"/>
              </a:rPr>
              <a:t>dose on the outer surface of magnets – after 100 days of irradiation and 4 hours of cooldown – ranges from 0.3 to 1 </a:t>
            </a:r>
            <a:r>
              <a:rPr lang="en-GB" dirty="0" err="1" smtClean="0">
                <a:solidFill>
                  <a:srgbClr val="0070C0"/>
                </a:solidFill>
                <a:latin typeface="Calibri" panose="020F0502020204030204" pitchFamily="34" charset="0"/>
              </a:rPr>
              <a:t>mSv</a:t>
            </a:r>
            <a:r>
              <a:rPr lang="en-GB" dirty="0" smtClean="0">
                <a:solidFill>
                  <a:srgbClr val="0070C0"/>
                </a:solidFill>
                <a:latin typeface="Calibri" panose="020F0502020204030204" pitchFamily="34" charset="0"/>
              </a:rPr>
              <a:t>/hr, </a:t>
            </a:r>
            <a:r>
              <a:rPr lang="en-GB" dirty="0">
                <a:solidFill>
                  <a:srgbClr val="0070C0"/>
                </a:solidFill>
                <a:latin typeface="Calibri" panose="020F0502020204030204" pitchFamily="34" charset="0"/>
              </a:rPr>
              <a:t>in a full consistency with the 1 W/m </a:t>
            </a:r>
            <a:r>
              <a:rPr lang="en-GB" dirty="0" smtClean="0">
                <a:solidFill>
                  <a:srgbClr val="0070C0"/>
                </a:solidFill>
                <a:latin typeface="Calibri" panose="020F0502020204030204" pitchFamily="34" charset="0"/>
              </a:rPr>
              <a:t>rule. </a:t>
            </a:r>
            <a:r>
              <a:rPr lang="en-GB" dirty="0">
                <a:solidFill>
                  <a:srgbClr val="0070C0"/>
                </a:solidFill>
                <a:latin typeface="Calibri" panose="020F0502020204030204" pitchFamily="34" charset="0"/>
              </a:rPr>
              <a:t>At the same conditions, the maximum contact dose on the concrete walls is 0.01 </a:t>
            </a:r>
            <a:r>
              <a:rPr lang="en-GB" dirty="0" err="1" smtClean="0">
                <a:solidFill>
                  <a:srgbClr val="0070C0"/>
                </a:solidFill>
                <a:latin typeface="Calibri" panose="020F0502020204030204" pitchFamily="34" charset="0"/>
              </a:rPr>
              <a:t>mSv</a:t>
            </a:r>
            <a:r>
              <a:rPr lang="en-GB" dirty="0" smtClean="0">
                <a:solidFill>
                  <a:srgbClr val="0070C0"/>
                </a:solidFill>
                <a:latin typeface="Calibri" panose="020F0502020204030204" pitchFamily="34" charset="0"/>
              </a:rPr>
              <a:t>/hr</a:t>
            </a:r>
            <a:endParaRPr lang="en-US" dirty="0">
              <a:solidFill>
                <a:srgbClr val="0070C0"/>
              </a:solidFill>
              <a:latin typeface="Calibri" panose="020F0502020204030204" pitchFamily="34" charset="0"/>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25279" y="2644815"/>
            <a:ext cx="3168015" cy="3200400"/>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4818062" y="2644815"/>
            <a:ext cx="3137217" cy="3200400"/>
          </a:xfrm>
          <a:prstGeom prst="rect">
            <a:avLst/>
          </a:prstGeom>
        </p:spPr>
      </p:pic>
      <p:sp>
        <p:nvSpPr>
          <p:cNvPr id="10" name="TextBox 9"/>
          <p:cNvSpPr txBox="1"/>
          <p:nvPr/>
        </p:nvSpPr>
        <p:spPr>
          <a:xfrm>
            <a:off x="806450" y="5869433"/>
            <a:ext cx="2713756" cy="400110"/>
          </a:xfrm>
          <a:prstGeom prst="rect">
            <a:avLst/>
          </a:prstGeom>
          <a:noFill/>
        </p:spPr>
        <p:txBody>
          <a:bodyPr wrap="none" rtlCol="0">
            <a:spAutoFit/>
          </a:bodyPr>
          <a:lstStyle/>
          <a:p>
            <a:r>
              <a:rPr lang="en-US" sz="2000" dirty="0" smtClean="0">
                <a:solidFill>
                  <a:srgbClr val="00B0F0"/>
                </a:solidFill>
              </a:rPr>
              <a:t>Hottest quad at 354.6 m</a:t>
            </a:r>
            <a:endParaRPr lang="en-US" sz="2000" dirty="0">
              <a:solidFill>
                <a:srgbClr val="00B0F0"/>
              </a:solidFill>
            </a:endParaRPr>
          </a:p>
        </p:txBody>
      </p:sp>
      <p:sp>
        <p:nvSpPr>
          <p:cNvPr id="11" name="TextBox 10"/>
          <p:cNvSpPr txBox="1"/>
          <p:nvPr/>
        </p:nvSpPr>
        <p:spPr>
          <a:xfrm>
            <a:off x="4818062" y="5869433"/>
            <a:ext cx="3365280" cy="400110"/>
          </a:xfrm>
          <a:prstGeom prst="rect">
            <a:avLst/>
          </a:prstGeom>
          <a:noFill/>
        </p:spPr>
        <p:txBody>
          <a:bodyPr wrap="none" rtlCol="0">
            <a:spAutoFit/>
          </a:bodyPr>
          <a:lstStyle/>
          <a:p>
            <a:r>
              <a:rPr lang="en-US" sz="2000" dirty="0" smtClean="0">
                <a:solidFill>
                  <a:srgbClr val="00B0F0"/>
                </a:solidFill>
              </a:rPr>
              <a:t>First dipole magnet at 484.8 m</a:t>
            </a:r>
            <a:endParaRPr lang="en-US" sz="2000" dirty="0">
              <a:solidFill>
                <a:srgbClr val="00B0F0"/>
              </a:solidFill>
            </a:endParaRPr>
          </a:p>
        </p:txBody>
      </p:sp>
    </p:spTree>
    <p:extLst>
      <p:ext uri="{BB962C8B-B14F-4D97-AF65-F5344CB8AC3E}">
        <p14:creationId xmlns:p14="http://schemas.microsoft.com/office/powerpoint/2010/main" val="3693717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Environmental Impact of ESS Normal Operation</a:t>
            </a:r>
            <a:endParaRPr lang="en-US" sz="2800" dirty="0"/>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17</a:t>
            </a:fld>
            <a:endParaRPr lang="en-US" altLang="en-US"/>
          </a:p>
        </p:txBody>
      </p:sp>
      <p:sp>
        <p:nvSpPr>
          <p:cNvPr id="7" name="Content Placeholder 2"/>
          <p:cNvSpPr>
            <a:spLocks noGrp="1"/>
          </p:cNvSpPr>
          <p:nvPr>
            <p:ph idx="1"/>
          </p:nvPr>
        </p:nvSpPr>
        <p:spPr>
          <a:xfrm>
            <a:off x="1134534" y="947191"/>
            <a:ext cx="6874932" cy="614517"/>
          </a:xfrm>
        </p:spPr>
        <p:txBody>
          <a:bodyPr/>
          <a:lstStyle/>
          <a:p>
            <a:pPr marL="0" indent="0" algn="just">
              <a:spcBef>
                <a:spcPts val="1200"/>
              </a:spcBef>
              <a:buNone/>
            </a:pPr>
            <a:r>
              <a:rPr lang="en-US" sz="2000" dirty="0" smtClean="0">
                <a:solidFill>
                  <a:srgbClr val="0070C0"/>
                </a:solidFill>
                <a:latin typeface="Calibri" panose="020F0502020204030204" pitchFamily="34" charset="0"/>
              </a:rPr>
              <a:t>MARS15 calculated source terms for dose on the berm, </a:t>
            </a:r>
            <a:r>
              <a:rPr lang="en-US" sz="2000" dirty="0" err="1" smtClean="0">
                <a:solidFill>
                  <a:srgbClr val="0070C0"/>
                </a:solidFill>
                <a:latin typeface="Calibri" panose="020F0502020204030204" pitchFamily="34" charset="0"/>
              </a:rPr>
              <a:t>skyshine</a:t>
            </a:r>
            <a:r>
              <a:rPr lang="en-US" sz="2000" dirty="0" smtClean="0">
                <a:solidFill>
                  <a:srgbClr val="0070C0"/>
                </a:solidFill>
                <a:latin typeface="Calibri" panose="020F0502020204030204" pitchFamily="34" charset="0"/>
              </a:rPr>
              <a:t> and soil/groundwater activation studies</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921934" y="1651000"/>
            <a:ext cx="5283200" cy="2937933"/>
          </a:xfrm>
          <a:prstGeom prst="rect">
            <a:avLst/>
          </a:prstGeom>
        </p:spPr>
      </p:pic>
      <p:sp>
        <p:nvSpPr>
          <p:cNvPr id="3" name="TextBox 2"/>
          <p:cNvSpPr txBox="1"/>
          <p:nvPr/>
        </p:nvSpPr>
        <p:spPr>
          <a:xfrm>
            <a:off x="153761" y="4664841"/>
            <a:ext cx="8931035" cy="1631216"/>
          </a:xfrm>
          <a:prstGeom prst="rect">
            <a:avLst/>
          </a:prstGeom>
          <a:noFill/>
        </p:spPr>
        <p:txBody>
          <a:bodyPr wrap="none" rtlCol="0">
            <a:spAutoFit/>
          </a:bodyPr>
          <a:lstStyle/>
          <a:p>
            <a:r>
              <a:rPr lang="en-GB" sz="2000" u="sng" dirty="0">
                <a:solidFill>
                  <a:srgbClr val="0070C0"/>
                </a:solidFill>
              </a:rPr>
              <a:t>The source terms </a:t>
            </a:r>
            <a:r>
              <a:rPr lang="en-GB" sz="2000" u="sng" dirty="0" smtClean="0">
                <a:solidFill>
                  <a:srgbClr val="0070C0"/>
                </a:solidFill>
              </a:rPr>
              <a:t>files </a:t>
            </a:r>
            <a:r>
              <a:rPr lang="en-GB" sz="2000" b="1" u="sng" dirty="0" smtClean="0">
                <a:solidFill>
                  <a:srgbClr val="0070C0"/>
                </a:solidFill>
              </a:rPr>
              <a:t>T</a:t>
            </a:r>
            <a:r>
              <a:rPr lang="en-GB" sz="2000" u="sng" dirty="0" smtClean="0">
                <a:solidFill>
                  <a:srgbClr val="0070C0"/>
                </a:solidFill>
              </a:rPr>
              <a:t>, </a:t>
            </a:r>
            <a:r>
              <a:rPr lang="en-GB" sz="2000" b="1" u="sng" dirty="0" smtClean="0">
                <a:solidFill>
                  <a:srgbClr val="0070C0"/>
                </a:solidFill>
              </a:rPr>
              <a:t>B</a:t>
            </a:r>
            <a:r>
              <a:rPr lang="en-GB" sz="2000" u="sng" dirty="0" smtClean="0">
                <a:solidFill>
                  <a:srgbClr val="0070C0"/>
                </a:solidFill>
              </a:rPr>
              <a:t>, </a:t>
            </a:r>
            <a:r>
              <a:rPr lang="en-GB" sz="2000" b="1" u="sng" dirty="0" smtClean="0">
                <a:solidFill>
                  <a:srgbClr val="0070C0"/>
                </a:solidFill>
              </a:rPr>
              <a:t>L</a:t>
            </a:r>
            <a:r>
              <a:rPr lang="en-GB" sz="2000" u="sng" dirty="0" smtClean="0">
                <a:solidFill>
                  <a:srgbClr val="0070C0"/>
                </a:solidFill>
              </a:rPr>
              <a:t> and </a:t>
            </a:r>
            <a:r>
              <a:rPr lang="en-GB" sz="2000" b="1" u="sng" dirty="0" smtClean="0">
                <a:solidFill>
                  <a:srgbClr val="0070C0"/>
                </a:solidFill>
              </a:rPr>
              <a:t>R</a:t>
            </a:r>
            <a:r>
              <a:rPr lang="en-GB" sz="2000" u="sng" dirty="0" smtClean="0">
                <a:solidFill>
                  <a:srgbClr val="0070C0"/>
                </a:solidFill>
              </a:rPr>
              <a:t> with</a:t>
            </a:r>
            <a:r>
              <a:rPr lang="en-GB" sz="2000" u="sng" dirty="0">
                <a:solidFill>
                  <a:srgbClr val="0070C0"/>
                </a:solidFill>
              </a:rPr>
              <a:t> </a:t>
            </a:r>
            <a:r>
              <a:rPr lang="en-GB" sz="2000" u="sng" dirty="0" smtClean="0">
                <a:solidFill>
                  <a:srgbClr val="0070C0"/>
                </a:solidFill>
              </a:rPr>
              <a:t>NI</a:t>
            </a:r>
            <a:r>
              <a:rPr lang="en-GB" sz="2000" u="sng" dirty="0">
                <a:solidFill>
                  <a:srgbClr val="0070C0"/>
                </a:solidFill>
              </a:rPr>
              <a:t>, </a:t>
            </a:r>
            <a:r>
              <a:rPr lang="en-GB" sz="2000" u="sng" dirty="0" err="1">
                <a:solidFill>
                  <a:srgbClr val="0070C0"/>
                </a:solidFill>
              </a:rPr>
              <a:t>jj</a:t>
            </a:r>
            <a:r>
              <a:rPr lang="en-GB" sz="2000" u="sng" dirty="0">
                <a:solidFill>
                  <a:srgbClr val="0070C0"/>
                </a:solidFill>
              </a:rPr>
              <a:t>, E, W, x, y, z, dcx, </a:t>
            </a:r>
            <a:r>
              <a:rPr lang="en-GB" sz="2000" u="sng" dirty="0" err="1">
                <a:solidFill>
                  <a:srgbClr val="0070C0"/>
                </a:solidFill>
              </a:rPr>
              <a:t>dcy</a:t>
            </a:r>
            <a:r>
              <a:rPr lang="en-GB" sz="2000" u="sng" dirty="0">
                <a:solidFill>
                  <a:srgbClr val="0070C0"/>
                </a:solidFill>
              </a:rPr>
              <a:t>, </a:t>
            </a:r>
            <a:r>
              <a:rPr lang="en-GB" sz="2000" u="sng" dirty="0" err="1">
                <a:solidFill>
                  <a:srgbClr val="0070C0"/>
                </a:solidFill>
              </a:rPr>
              <a:t>dcz</a:t>
            </a:r>
            <a:endParaRPr lang="en-US" sz="2000" u="sng" dirty="0">
              <a:solidFill>
                <a:srgbClr val="0070C0"/>
              </a:solidFill>
            </a:endParaRPr>
          </a:p>
          <a:p>
            <a:r>
              <a:rPr lang="en-GB" sz="2000" dirty="0"/>
              <a:t>where NI is </a:t>
            </a:r>
            <a:r>
              <a:rPr lang="en-GB" sz="2000" dirty="0" smtClean="0"/>
              <a:t>history </a:t>
            </a:r>
            <a:r>
              <a:rPr lang="en-GB" sz="2000" dirty="0"/>
              <a:t>number (irrelevant here); </a:t>
            </a:r>
            <a:r>
              <a:rPr lang="en-GB" sz="2000" dirty="0" err="1"/>
              <a:t>jj</a:t>
            </a:r>
            <a:r>
              <a:rPr lang="en-GB" sz="2000" dirty="0"/>
              <a:t> is particle ID</a:t>
            </a:r>
            <a:r>
              <a:rPr lang="en-GB" sz="2000" dirty="0" smtClean="0"/>
              <a:t>:</a:t>
            </a:r>
          </a:p>
          <a:p>
            <a:r>
              <a:rPr lang="en-GB" sz="2000" dirty="0" smtClean="0"/>
              <a:t>1 </a:t>
            </a:r>
            <a:r>
              <a:rPr lang="en-GB" sz="2000" dirty="0"/>
              <a:t>(p), 2 (n), 3 (</a:t>
            </a:r>
            <a:r>
              <a:rPr lang="en-GB" sz="2000" dirty="0">
                <a:latin typeface="Symbol" panose="05050102010706020507" pitchFamily="18" charset="2"/>
              </a:rPr>
              <a:t>p</a:t>
            </a:r>
            <a:r>
              <a:rPr lang="en-GB" sz="2000" baseline="30000" dirty="0"/>
              <a:t>+</a:t>
            </a:r>
            <a:r>
              <a:rPr lang="en-GB" sz="2000" dirty="0"/>
              <a:t>), 4 (</a:t>
            </a:r>
            <a:r>
              <a:rPr lang="en-GB" sz="2000" dirty="0">
                <a:latin typeface="Symbol" panose="05050102010706020507" pitchFamily="18" charset="2"/>
              </a:rPr>
              <a:t>p</a:t>
            </a:r>
            <a:r>
              <a:rPr lang="en-GB" sz="2000" baseline="30000" dirty="0"/>
              <a:t>-</a:t>
            </a:r>
            <a:r>
              <a:rPr lang="en-GB" sz="2000" dirty="0"/>
              <a:t>), 5 (K</a:t>
            </a:r>
            <a:r>
              <a:rPr lang="en-GB" sz="2000" baseline="30000" dirty="0"/>
              <a:t>+</a:t>
            </a:r>
            <a:r>
              <a:rPr lang="en-GB" sz="2000" dirty="0"/>
              <a:t>), 6 (K</a:t>
            </a:r>
            <a:r>
              <a:rPr lang="en-GB" sz="2000" baseline="30000" dirty="0"/>
              <a:t>-</a:t>
            </a:r>
            <a:r>
              <a:rPr lang="en-GB" sz="2000" dirty="0"/>
              <a:t>), 7 (</a:t>
            </a:r>
            <a:r>
              <a:rPr lang="en-GB" sz="2000" dirty="0">
                <a:latin typeface="Symbol" panose="05050102010706020507" pitchFamily="18" charset="2"/>
              </a:rPr>
              <a:t>m</a:t>
            </a:r>
            <a:r>
              <a:rPr lang="en-GB" sz="2000" baseline="30000" dirty="0"/>
              <a:t>+</a:t>
            </a:r>
            <a:r>
              <a:rPr lang="en-GB" sz="2000" dirty="0"/>
              <a:t>), 8 (</a:t>
            </a:r>
            <a:r>
              <a:rPr lang="en-GB" sz="2000" dirty="0">
                <a:latin typeface="Symbol" panose="05050102010706020507" pitchFamily="18" charset="2"/>
              </a:rPr>
              <a:t>m</a:t>
            </a:r>
            <a:r>
              <a:rPr lang="en-GB" sz="2000" baseline="30000" dirty="0"/>
              <a:t>-</a:t>
            </a:r>
            <a:r>
              <a:rPr lang="en-GB" sz="2000" dirty="0"/>
              <a:t>), 9 (</a:t>
            </a:r>
            <a:r>
              <a:rPr lang="en-GB" sz="2000" dirty="0">
                <a:latin typeface="Symbol" panose="05050102010706020507" pitchFamily="18" charset="2"/>
              </a:rPr>
              <a:t>g</a:t>
            </a:r>
            <a:r>
              <a:rPr lang="en-GB" sz="2000" dirty="0"/>
              <a:t>), 10 (e</a:t>
            </a:r>
            <a:r>
              <a:rPr lang="en-GB" sz="2000" baseline="30000" dirty="0"/>
              <a:t>-</a:t>
            </a:r>
            <a:r>
              <a:rPr lang="en-GB" sz="2000" dirty="0"/>
              <a:t>), 11(e</a:t>
            </a:r>
            <a:r>
              <a:rPr lang="en-GB" sz="2000" baseline="30000" dirty="0" smtClean="0"/>
              <a:t>+</a:t>
            </a:r>
            <a:r>
              <a:rPr lang="en-GB" sz="2000" dirty="0" smtClean="0"/>
              <a:t>), others are</a:t>
            </a:r>
          </a:p>
          <a:p>
            <a:r>
              <a:rPr lang="en-GB" sz="2000" dirty="0" smtClean="0"/>
              <a:t> </a:t>
            </a:r>
            <a:r>
              <a:rPr lang="en-GB" sz="2000" dirty="0"/>
              <a:t>various </a:t>
            </a:r>
            <a:r>
              <a:rPr lang="en-GB" sz="2000" dirty="0" smtClean="0"/>
              <a:t>fragments; </a:t>
            </a:r>
            <a:r>
              <a:rPr lang="en-GB" sz="2000" dirty="0"/>
              <a:t>E is particle kinetic energy, GeV; W is statistical weight; x, y, z </a:t>
            </a:r>
            <a:r>
              <a:rPr lang="en-GB" sz="2000" dirty="0" smtClean="0"/>
              <a:t>are</a:t>
            </a:r>
          </a:p>
          <a:p>
            <a:r>
              <a:rPr lang="en-GB" sz="2000" dirty="0" smtClean="0"/>
              <a:t> </a:t>
            </a:r>
            <a:r>
              <a:rPr lang="en-GB" sz="2000" dirty="0"/>
              <a:t>coordinates in cm, and dcx, </a:t>
            </a:r>
            <a:r>
              <a:rPr lang="en-GB" sz="2000" dirty="0" err="1"/>
              <a:t>dcy</a:t>
            </a:r>
            <a:r>
              <a:rPr lang="en-GB" sz="2000" dirty="0"/>
              <a:t>, </a:t>
            </a:r>
            <a:r>
              <a:rPr lang="en-GB" sz="2000" dirty="0" err="1"/>
              <a:t>dcz</a:t>
            </a:r>
            <a:r>
              <a:rPr lang="en-GB" sz="2000" dirty="0"/>
              <a:t> are direction cosines</a:t>
            </a:r>
            <a:r>
              <a:rPr lang="en-GB" sz="2000" dirty="0" smtClean="0"/>
              <a:t>.</a:t>
            </a:r>
          </a:p>
        </p:txBody>
      </p:sp>
    </p:spTree>
    <p:extLst>
      <p:ext uri="{BB962C8B-B14F-4D97-AF65-F5344CB8AC3E}">
        <p14:creationId xmlns:p14="http://schemas.microsoft.com/office/powerpoint/2010/main" val="2379922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Prompt Dose and Energy Spectra from T-file</a:t>
            </a:r>
            <a:endParaRPr lang="en-US" sz="3200" dirty="0"/>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18</a:t>
            </a:fld>
            <a:endParaRPr lang="en-US" alt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676275" y="3597024"/>
            <a:ext cx="2446867" cy="2661005"/>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5994543" y="3540474"/>
            <a:ext cx="2506133" cy="2661005"/>
          </a:xfrm>
          <a:prstGeom prst="rect">
            <a:avLst/>
          </a:prstGeom>
        </p:spPr>
      </p:pic>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1584325" y="1022365"/>
            <a:ext cx="2454276" cy="2446125"/>
          </a:xfrm>
          <a:prstGeom prst="rect">
            <a:avLst/>
          </a:prstGeom>
        </p:spPr>
      </p:pic>
      <p:pic>
        <p:nvPicPr>
          <p:cNvPr id="11" name="Picture 10"/>
          <p:cNvPicPr/>
          <p:nvPr/>
        </p:nvPicPr>
        <p:blipFill>
          <a:blip r:embed="rId6">
            <a:extLst>
              <a:ext uri="{28A0092B-C50C-407E-A947-70E740481C1C}">
                <a14:useLocalDpi xmlns:a14="http://schemas.microsoft.com/office/drawing/2010/main" val="0"/>
              </a:ext>
            </a:extLst>
          </a:blip>
          <a:stretch>
            <a:fillRect/>
          </a:stretch>
        </p:blipFill>
        <p:spPr>
          <a:xfrm>
            <a:off x="4198620" y="1022365"/>
            <a:ext cx="2363047" cy="2446125"/>
          </a:xfrm>
          <a:prstGeom prst="rect">
            <a:avLst/>
          </a:prstGeom>
        </p:spPr>
      </p:pic>
      <p:sp>
        <p:nvSpPr>
          <p:cNvPr id="4" name="TextBox 3"/>
          <p:cNvSpPr txBox="1"/>
          <p:nvPr/>
        </p:nvSpPr>
        <p:spPr>
          <a:xfrm>
            <a:off x="6561667" y="773432"/>
            <a:ext cx="2422314" cy="646331"/>
          </a:xfrm>
          <a:prstGeom prst="rect">
            <a:avLst/>
          </a:prstGeom>
          <a:noFill/>
        </p:spPr>
        <p:txBody>
          <a:bodyPr wrap="square" rtlCol="0">
            <a:spAutoFit/>
          </a:bodyPr>
          <a:lstStyle/>
          <a:p>
            <a:r>
              <a:rPr lang="en-US" sz="1800" dirty="0" smtClean="0"/>
              <a:t>Entering soil just</a:t>
            </a:r>
          </a:p>
          <a:p>
            <a:r>
              <a:rPr lang="en-US" sz="1800" dirty="0" smtClean="0"/>
              <a:t>above tunnel ceiling </a:t>
            </a:r>
            <a:endParaRPr lang="en-US" sz="1800" dirty="0"/>
          </a:p>
        </p:txBody>
      </p:sp>
      <p:sp>
        <p:nvSpPr>
          <p:cNvPr id="12" name="TextBox 11"/>
          <p:cNvSpPr txBox="1"/>
          <p:nvPr/>
        </p:nvSpPr>
        <p:spPr>
          <a:xfrm>
            <a:off x="3493294" y="3866495"/>
            <a:ext cx="2141152" cy="1323439"/>
          </a:xfrm>
          <a:prstGeom prst="rect">
            <a:avLst/>
          </a:prstGeom>
          <a:noFill/>
        </p:spPr>
        <p:txBody>
          <a:bodyPr wrap="square" rtlCol="0">
            <a:spAutoFit/>
          </a:bodyPr>
          <a:lstStyle/>
          <a:p>
            <a:r>
              <a:rPr lang="en-US" sz="2000" dirty="0" smtClean="0">
                <a:solidFill>
                  <a:srgbClr val="0070C0"/>
                </a:solidFill>
              </a:rPr>
              <a:t>&lt;</a:t>
            </a:r>
            <a:r>
              <a:rPr lang="en-US" sz="2000" dirty="0" err="1" smtClean="0">
                <a:solidFill>
                  <a:srgbClr val="0070C0"/>
                </a:solidFill>
              </a:rPr>
              <a:t>E</a:t>
            </a:r>
            <a:r>
              <a:rPr lang="en-US" sz="2000" baseline="-25000" dirty="0" err="1" smtClean="0">
                <a:solidFill>
                  <a:srgbClr val="0070C0"/>
                </a:solidFill>
              </a:rPr>
              <a:t>n</a:t>
            </a:r>
            <a:r>
              <a:rPr lang="en-US" sz="2000" dirty="0" smtClean="0">
                <a:solidFill>
                  <a:srgbClr val="0070C0"/>
                </a:solidFill>
              </a:rPr>
              <a:t>&gt; = 18.6 MeV</a:t>
            </a:r>
          </a:p>
          <a:p>
            <a:r>
              <a:rPr lang="en-US" sz="2000" dirty="0">
                <a:solidFill>
                  <a:srgbClr val="0070C0"/>
                </a:solidFill>
              </a:rPr>
              <a:t>&lt;</a:t>
            </a:r>
            <a:r>
              <a:rPr lang="en-US" sz="2000" dirty="0" smtClean="0">
                <a:solidFill>
                  <a:srgbClr val="0070C0"/>
                </a:solidFill>
              </a:rPr>
              <a:t>E</a:t>
            </a:r>
            <a:r>
              <a:rPr lang="en-US" sz="2000" baseline="-25000" dirty="0" smtClean="0">
                <a:solidFill>
                  <a:srgbClr val="0070C0"/>
                </a:solidFill>
              </a:rPr>
              <a:t>p</a:t>
            </a:r>
            <a:r>
              <a:rPr lang="en-US" sz="2000" dirty="0" smtClean="0">
                <a:solidFill>
                  <a:srgbClr val="0070C0"/>
                </a:solidFill>
              </a:rPr>
              <a:t>&gt; = 163 </a:t>
            </a:r>
            <a:r>
              <a:rPr lang="en-US" sz="2000" dirty="0">
                <a:solidFill>
                  <a:srgbClr val="0070C0"/>
                </a:solidFill>
              </a:rPr>
              <a:t>MeV</a:t>
            </a:r>
          </a:p>
          <a:p>
            <a:r>
              <a:rPr lang="en-US" sz="2000" dirty="0">
                <a:solidFill>
                  <a:srgbClr val="0070C0"/>
                </a:solidFill>
              </a:rPr>
              <a:t>&lt;</a:t>
            </a:r>
            <a:r>
              <a:rPr lang="en-US" sz="2000" dirty="0" err="1" smtClean="0">
                <a:solidFill>
                  <a:srgbClr val="0070C0"/>
                </a:solidFill>
              </a:rPr>
              <a:t>E</a:t>
            </a:r>
            <a:r>
              <a:rPr lang="en-US" sz="2000" baseline="-25000" dirty="0" err="1" smtClean="0">
                <a:solidFill>
                  <a:srgbClr val="0070C0"/>
                </a:solidFill>
                <a:latin typeface="Symbol" panose="05050102010706020507" pitchFamily="18" charset="2"/>
              </a:rPr>
              <a:t>g</a:t>
            </a:r>
            <a:r>
              <a:rPr lang="en-US" sz="2000" dirty="0" smtClean="0">
                <a:solidFill>
                  <a:srgbClr val="0070C0"/>
                </a:solidFill>
              </a:rPr>
              <a:t>&gt; = 13.6 </a:t>
            </a:r>
            <a:r>
              <a:rPr lang="en-US" sz="2000" dirty="0">
                <a:solidFill>
                  <a:srgbClr val="0070C0"/>
                </a:solidFill>
              </a:rPr>
              <a:t>MeV</a:t>
            </a:r>
          </a:p>
          <a:p>
            <a:r>
              <a:rPr lang="en-US" sz="2000" dirty="0">
                <a:solidFill>
                  <a:srgbClr val="0070C0"/>
                </a:solidFill>
              </a:rPr>
              <a:t>&lt;</a:t>
            </a:r>
            <a:r>
              <a:rPr lang="en-US" sz="2000" dirty="0" err="1" smtClean="0">
                <a:solidFill>
                  <a:srgbClr val="0070C0"/>
                </a:solidFill>
              </a:rPr>
              <a:t>E</a:t>
            </a:r>
            <a:r>
              <a:rPr lang="en-US" sz="2000" baseline="-25000" dirty="0" err="1" smtClean="0">
                <a:solidFill>
                  <a:srgbClr val="0070C0"/>
                </a:solidFill>
              </a:rPr>
              <a:t>e</a:t>
            </a:r>
            <a:r>
              <a:rPr lang="en-US" sz="2000" dirty="0" smtClean="0">
                <a:solidFill>
                  <a:srgbClr val="0070C0"/>
                </a:solidFill>
              </a:rPr>
              <a:t>&gt; = 51 MeV</a:t>
            </a:r>
            <a:endParaRPr lang="en-US" sz="2000" dirty="0">
              <a:solidFill>
                <a:srgbClr val="0070C0"/>
              </a:solidFill>
            </a:endParaRPr>
          </a:p>
        </p:txBody>
      </p:sp>
    </p:spTree>
    <p:extLst>
      <p:ext uri="{BB962C8B-B14F-4D97-AF65-F5344CB8AC3E}">
        <p14:creationId xmlns:p14="http://schemas.microsoft.com/office/powerpoint/2010/main" val="2549361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Tunnel Air Activation at Normal Operation</a:t>
            </a:r>
            <a:endParaRPr lang="en-US" sz="3200" dirty="0"/>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19</a:t>
            </a:fld>
            <a:endParaRPr lang="en-US" altLang="en-US"/>
          </a:p>
        </p:txBody>
      </p:sp>
      <p:sp>
        <p:nvSpPr>
          <p:cNvPr id="7" name="Content Placeholder 2"/>
          <p:cNvSpPr>
            <a:spLocks noGrp="1"/>
          </p:cNvSpPr>
          <p:nvPr>
            <p:ph idx="1"/>
          </p:nvPr>
        </p:nvSpPr>
        <p:spPr>
          <a:xfrm>
            <a:off x="228601" y="960283"/>
            <a:ext cx="8822266" cy="919317"/>
          </a:xfrm>
        </p:spPr>
        <p:txBody>
          <a:bodyPr/>
          <a:lstStyle/>
          <a:p>
            <a:pPr marL="0" indent="0">
              <a:spcBef>
                <a:spcPts val="0"/>
              </a:spcBef>
              <a:buNone/>
            </a:pPr>
            <a:r>
              <a:rPr lang="en-US" sz="2000" dirty="0" smtClean="0">
                <a:solidFill>
                  <a:srgbClr val="0070C0"/>
                </a:solidFill>
                <a:latin typeface="Calibri" panose="020F0502020204030204" pitchFamily="34" charset="0"/>
              </a:rPr>
              <a:t>MARS15 calculated </a:t>
            </a:r>
            <a:r>
              <a:rPr lang="en-GB" sz="2000" dirty="0">
                <a:solidFill>
                  <a:srgbClr val="0070C0"/>
                </a:solidFill>
                <a:latin typeface="Calibri" panose="020F0502020204030204" pitchFamily="34" charset="0"/>
              </a:rPr>
              <a:t>n</a:t>
            </a:r>
            <a:r>
              <a:rPr lang="en-GB" sz="2000" dirty="0" smtClean="0">
                <a:solidFill>
                  <a:srgbClr val="0070C0"/>
                </a:solidFill>
                <a:latin typeface="Calibri" panose="020F0502020204030204" pitchFamily="34" charset="0"/>
              </a:rPr>
              <a:t>uclide </a:t>
            </a:r>
            <a:r>
              <a:rPr lang="en-GB" sz="2000" dirty="0">
                <a:solidFill>
                  <a:srgbClr val="0070C0"/>
                </a:solidFill>
                <a:latin typeface="Calibri" panose="020F0502020204030204" pitchFamily="34" charset="0"/>
              </a:rPr>
              <a:t>production per sec in air of ESS tunnel 0 &lt; s &lt; </a:t>
            </a:r>
            <a:r>
              <a:rPr lang="en-GB" sz="2000" dirty="0" smtClean="0">
                <a:solidFill>
                  <a:srgbClr val="0070C0"/>
                </a:solidFill>
                <a:latin typeface="Calibri" panose="020F0502020204030204" pitchFamily="34" charset="0"/>
              </a:rPr>
              <a:t>600 m</a:t>
            </a:r>
          </a:p>
          <a:p>
            <a:pPr marL="0" indent="0">
              <a:spcBef>
                <a:spcPts val="0"/>
              </a:spcBef>
              <a:buNone/>
            </a:pPr>
            <a:r>
              <a:rPr lang="en-GB" sz="2000" dirty="0" smtClean="0">
                <a:solidFill>
                  <a:srgbClr val="0070C0"/>
                </a:solidFill>
                <a:latin typeface="Calibri" panose="020F0502020204030204" pitchFamily="34" charset="0"/>
              </a:rPr>
              <a:t>for steady-state </a:t>
            </a:r>
            <a:r>
              <a:rPr lang="en-GB" sz="2000" dirty="0">
                <a:solidFill>
                  <a:srgbClr val="0070C0"/>
                </a:solidFill>
                <a:latin typeface="Calibri" panose="020F0502020204030204" pitchFamily="34" charset="0"/>
              </a:rPr>
              <a:t>beam loss rate of 1 W/m: Total, produced in </a:t>
            </a:r>
            <a:r>
              <a:rPr lang="en-GB" sz="2000" dirty="0" smtClean="0">
                <a:solidFill>
                  <a:srgbClr val="0070C0"/>
                </a:solidFill>
                <a:latin typeface="Calibri" panose="020F0502020204030204" pitchFamily="34" charset="0"/>
              </a:rPr>
              <a:t>low-energy (</a:t>
            </a:r>
            <a:r>
              <a:rPr lang="en-GB" sz="2000" dirty="0">
                <a:solidFill>
                  <a:srgbClr val="0070C0"/>
                </a:solidFill>
                <a:latin typeface="Calibri" panose="020F0502020204030204" pitchFamily="34" charset="0"/>
              </a:rPr>
              <a:t>E &lt; 14 </a:t>
            </a:r>
            <a:r>
              <a:rPr lang="en-GB" sz="2000" dirty="0" smtClean="0">
                <a:solidFill>
                  <a:srgbClr val="0070C0"/>
                </a:solidFill>
                <a:latin typeface="Calibri" panose="020F0502020204030204" pitchFamily="34" charset="0"/>
              </a:rPr>
              <a:t>MeV)</a:t>
            </a:r>
          </a:p>
          <a:p>
            <a:pPr marL="0" indent="0">
              <a:spcBef>
                <a:spcPts val="0"/>
              </a:spcBef>
              <a:buNone/>
            </a:pPr>
            <a:r>
              <a:rPr lang="en-GB" sz="2000" dirty="0" smtClean="0">
                <a:solidFill>
                  <a:srgbClr val="0070C0"/>
                </a:solidFill>
                <a:latin typeface="Calibri" panose="020F0502020204030204" pitchFamily="34" charset="0"/>
              </a:rPr>
              <a:t>and </a:t>
            </a:r>
            <a:r>
              <a:rPr lang="en-GB" sz="2000" dirty="0">
                <a:solidFill>
                  <a:srgbClr val="0070C0"/>
                </a:solidFill>
                <a:latin typeface="Calibri" panose="020F0502020204030204" pitchFamily="34" charset="0"/>
              </a:rPr>
              <a:t>high-energy (E &gt; 14 MeV) nuclear reactions</a:t>
            </a:r>
            <a:endParaRPr lang="en-US" sz="2000" dirty="0" smtClean="0">
              <a:solidFill>
                <a:srgbClr val="0070C0"/>
              </a:solidFill>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85497268"/>
              </p:ext>
            </p:extLst>
          </p:nvPr>
        </p:nvGraphicFramePr>
        <p:xfrm>
          <a:off x="228601" y="1879600"/>
          <a:ext cx="4026431" cy="3975100"/>
        </p:xfrm>
        <a:graphic>
          <a:graphicData uri="http://schemas.openxmlformats.org/drawingml/2006/table">
            <a:tbl>
              <a:tblPr firstRow="1" firstCol="1" bandRow="1">
                <a:tableStyleId>{5C22544A-7EE6-4342-B048-85BDC9FD1C3A}</a:tableStyleId>
              </a:tblPr>
              <a:tblGrid>
                <a:gridCol w="434458"/>
                <a:gridCol w="434458"/>
                <a:gridCol w="1052203"/>
                <a:gridCol w="1052656"/>
                <a:gridCol w="1052656"/>
              </a:tblGrid>
              <a:tr h="190500">
                <a:tc>
                  <a:txBody>
                    <a:bodyPr/>
                    <a:lstStyle/>
                    <a:p>
                      <a:pPr marL="0" marR="0">
                        <a:lnSpc>
                          <a:spcPts val="1400"/>
                        </a:lnSpc>
                        <a:spcBef>
                          <a:spcPts val="0"/>
                        </a:spcBef>
                        <a:spcAft>
                          <a:spcPts val="0"/>
                        </a:spcAft>
                      </a:pPr>
                      <a:r>
                        <a:rPr lang="en-US" sz="1000">
                          <a:effectLst/>
                        </a:rPr>
                        <a:t>Isotope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pPr>
                      <a:endParaRPr lang="en-US" sz="1100">
                        <a:effectLst/>
                        <a:latin typeface="Calibri" panose="020F0502020204030204" pitchFamily="34" charset="0"/>
                      </a:endParaRPr>
                    </a:p>
                  </a:txBody>
                  <a:tcPr marL="68580" marR="68580" marT="0" marB="0" anchor="b"/>
                </a:tc>
                <a:tc>
                  <a:txBody>
                    <a:bodyPr/>
                    <a:lstStyle/>
                    <a:p>
                      <a:pPr marL="0" marR="0" algn="ctr">
                        <a:lnSpc>
                          <a:spcPts val="1400"/>
                        </a:lnSpc>
                        <a:spcBef>
                          <a:spcPts val="0"/>
                        </a:spcBef>
                        <a:spcAft>
                          <a:spcPts val="0"/>
                        </a:spcAft>
                      </a:pPr>
                      <a:r>
                        <a:rPr lang="en-US" sz="1000">
                          <a:effectLst/>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Low-E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High-E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1.94E+09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4.56E+08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1.48E+09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Be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7.79E+08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7.79E+08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Be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4.71E+08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4.71E+08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1.22E+09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1.22E+09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1.53E+11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1.52E+11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8.49E+08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1.91E+09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4.47E+07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1.86E+09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1.62E+08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1.62E+08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1.74E+09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5.75E+05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1.74E+09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2.93E+05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2.93E+05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6.21E+06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6.21E+06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7.07E+05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7.07E+05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1.54E+05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1.54E+05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2.02E+06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2.02E+06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3.19E+06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3.19E+06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Na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1.26E+06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1.26E+06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Mg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1.86E+06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1.86E+06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Mg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6.25E+05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6.25E+05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2.75E+06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2.75E+06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6.98E+06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dirty="0">
                          <a:effectLst/>
                        </a:rPr>
                        <a:t>6.98E+06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20647343"/>
              </p:ext>
            </p:extLst>
          </p:nvPr>
        </p:nvGraphicFramePr>
        <p:xfrm>
          <a:off x="4512733" y="2221178"/>
          <a:ext cx="4144962" cy="3797300"/>
        </p:xfrm>
        <a:graphic>
          <a:graphicData uri="http://schemas.openxmlformats.org/drawingml/2006/table">
            <a:tbl>
              <a:tblPr firstRow="1" firstCol="1" bandRow="1">
                <a:tableStyleId>{5C22544A-7EE6-4342-B048-85BDC9FD1C3A}</a:tableStyleId>
              </a:tblPr>
              <a:tblGrid>
                <a:gridCol w="447248"/>
                <a:gridCol w="447248"/>
                <a:gridCol w="1083178"/>
                <a:gridCol w="1083644"/>
                <a:gridCol w="1083644"/>
              </a:tblGrid>
              <a:tr h="190500">
                <a:tc>
                  <a:txBody>
                    <a:bodyPr/>
                    <a:lstStyle/>
                    <a:p>
                      <a:pPr marL="0" marR="0">
                        <a:lnSpc>
                          <a:spcPts val="1400"/>
                        </a:lnSpc>
                        <a:spcBef>
                          <a:spcPts val="0"/>
                        </a:spcBef>
                        <a:spcAft>
                          <a:spcPts val="0"/>
                        </a:spcAft>
                      </a:pPr>
                      <a:r>
                        <a:rPr lang="en-US" sz="1000">
                          <a:effectLst/>
                        </a:rPr>
                        <a: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3.56E+06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3.56E+06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Si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31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3.98E+06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5.04E+00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3.98E+06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Si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32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2.31E+06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2.31E+06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2.03E+06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2.03E+06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32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3.07E+07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3.07E+07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2.21E+07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2.21E+07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2.46E+06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2.46E+06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2.94E+07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1.75E+04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2.94E+07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8.54E+06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3.54E+06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5.00E+06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5.29E+06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6.39E+00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5.29E+06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Cl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1.32E+06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1.32E+06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Cl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7.54E+07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1.54E+06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7.39E+07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Cl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4.91E+07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2.29E+04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4.91E+07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Cl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8.72E+07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1.06E+06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8.61E+07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Cl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9.60E+06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2.12E+06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7.48E+06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8.05E+07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2.36E+07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5.69E+07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3.05E+08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9.83E+07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2.06E+08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41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9.05E+08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9.05E+08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ts val="1400"/>
                        </a:lnSpc>
                        <a:spcBef>
                          <a:spcPts val="0"/>
                        </a:spcBef>
                        <a:spcAft>
                          <a:spcPts val="0"/>
                        </a:spcAft>
                      </a:pPr>
                      <a:r>
                        <a:rPr lang="en-US" sz="1000">
                          <a:effectLst/>
                        </a:rPr>
                        <a:t>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1.63E+06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1.63E+06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61925">
                <a:tc>
                  <a:txBody>
                    <a:bodyPr/>
                    <a:lstStyle/>
                    <a:p>
                      <a:pPr marL="0" marR="0">
                        <a:lnSpc>
                          <a:spcPts val="1400"/>
                        </a:lnSpc>
                        <a:spcBef>
                          <a:spcPts val="0"/>
                        </a:spcBef>
                        <a:spcAft>
                          <a:spcPts val="0"/>
                        </a:spcAft>
                      </a:pPr>
                      <a:r>
                        <a:rPr lang="en-US" sz="1000">
                          <a:effectLst/>
                        </a:rPr>
                        <a:t>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ts val="1400"/>
                        </a:lnSpc>
                        <a:spcBef>
                          <a:spcPts val="0"/>
                        </a:spcBef>
                        <a:spcAft>
                          <a:spcPts val="0"/>
                        </a:spcAft>
                      </a:pPr>
                      <a:r>
                        <a:rPr lang="en-US" sz="1000">
                          <a:effectLst/>
                        </a:rPr>
                        <a:t>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6.63E+06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a:effectLst/>
                        </a:rPr>
                        <a:t>0.00E+00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ts val="1400"/>
                        </a:lnSpc>
                        <a:spcBef>
                          <a:spcPts val="0"/>
                        </a:spcBef>
                        <a:spcAft>
                          <a:spcPts val="0"/>
                        </a:spcAft>
                      </a:pPr>
                      <a:r>
                        <a:rPr lang="en-US" sz="1000" dirty="0">
                          <a:effectLst/>
                        </a:rPr>
                        <a:t>6.63E+06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3786678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Outline</a:t>
            </a:r>
            <a:endParaRPr lang="en-US" sz="3200" dirty="0"/>
          </a:p>
        </p:txBody>
      </p:sp>
      <p:sp>
        <p:nvSpPr>
          <p:cNvPr id="3" name="Content Placeholder 2"/>
          <p:cNvSpPr>
            <a:spLocks noGrp="1"/>
          </p:cNvSpPr>
          <p:nvPr>
            <p:ph idx="1"/>
          </p:nvPr>
        </p:nvSpPr>
        <p:spPr>
          <a:xfrm>
            <a:off x="228600" y="960283"/>
            <a:ext cx="8672513" cy="5169584"/>
          </a:xfrm>
        </p:spPr>
        <p:txBody>
          <a:bodyPr/>
          <a:lstStyle/>
          <a:p>
            <a:pPr>
              <a:spcAft>
                <a:spcPts val="1800"/>
              </a:spcAft>
            </a:pPr>
            <a:r>
              <a:rPr lang="en-US" dirty="0" smtClean="0"/>
              <a:t>Introduction</a:t>
            </a:r>
          </a:p>
          <a:p>
            <a:pPr>
              <a:spcAft>
                <a:spcPts val="1800"/>
              </a:spcAft>
            </a:pPr>
            <a:r>
              <a:rPr lang="en-US" dirty="0" smtClean="0"/>
              <a:t>ESS MARS Model</a:t>
            </a:r>
          </a:p>
          <a:p>
            <a:pPr>
              <a:spcAft>
                <a:spcPts val="1800"/>
              </a:spcAft>
            </a:pPr>
            <a:r>
              <a:rPr lang="en-US" dirty="0" smtClean="0"/>
              <a:t>Beam Loss Model</a:t>
            </a:r>
          </a:p>
          <a:p>
            <a:pPr>
              <a:spcAft>
                <a:spcPts val="1800"/>
              </a:spcAft>
            </a:pPr>
            <a:r>
              <a:rPr lang="en-US" dirty="0" smtClean="0"/>
              <a:t>Electromagnetic Fields and Acceleration</a:t>
            </a:r>
          </a:p>
          <a:p>
            <a:pPr>
              <a:spcAft>
                <a:spcPts val="1800"/>
              </a:spcAft>
            </a:pPr>
            <a:r>
              <a:rPr lang="en-US" dirty="0" smtClean="0"/>
              <a:t>Normal Operation</a:t>
            </a:r>
          </a:p>
          <a:p>
            <a:pPr>
              <a:spcAft>
                <a:spcPts val="1800"/>
              </a:spcAft>
            </a:pPr>
            <a:r>
              <a:rPr lang="en-US" dirty="0" smtClean="0"/>
              <a:t>Impact on Environment</a:t>
            </a:r>
          </a:p>
          <a:p>
            <a:pPr>
              <a:spcAft>
                <a:spcPts val="1800"/>
              </a:spcAft>
            </a:pPr>
            <a:r>
              <a:rPr lang="en-US" dirty="0" smtClean="0"/>
              <a:t>Beam Accident</a:t>
            </a:r>
          </a:p>
          <a:p>
            <a:pPr>
              <a:spcAft>
                <a:spcPts val="1800"/>
              </a:spcAft>
            </a:pPr>
            <a:r>
              <a:rPr lang="en-US" dirty="0" smtClean="0"/>
              <a:t>Conclusions </a:t>
            </a:r>
          </a:p>
          <a:p>
            <a:pPr>
              <a:spcAft>
                <a:spcPts val="1800"/>
              </a:spcAft>
            </a:pPr>
            <a:endParaRPr lang="en-US" dirty="0"/>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a:t>
            </a:fld>
            <a:endParaRPr lang="en-US" altLang="en-US"/>
          </a:p>
        </p:txBody>
      </p:sp>
    </p:spTree>
    <p:extLst>
      <p:ext uri="{BB962C8B-B14F-4D97-AF65-F5344CB8AC3E}">
        <p14:creationId xmlns:p14="http://schemas.microsoft.com/office/powerpoint/2010/main" val="2522240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11" y="913863"/>
            <a:ext cx="4130139" cy="4097618"/>
          </a:xfrm>
          <a:prstGeom prst="rect">
            <a:avLst/>
          </a:prstGeom>
        </p:spPr>
      </p:pic>
      <p:sp>
        <p:nvSpPr>
          <p:cNvPr id="2" name="Title 1"/>
          <p:cNvSpPr>
            <a:spLocks noGrp="1"/>
          </p:cNvSpPr>
          <p:nvPr>
            <p:ph type="title"/>
          </p:nvPr>
        </p:nvSpPr>
        <p:spPr/>
        <p:txBody>
          <a:bodyPr/>
          <a:lstStyle/>
          <a:p>
            <a:r>
              <a:rPr lang="en-US" sz="3200" dirty="0" smtClean="0"/>
              <a:t>Direct &amp; </a:t>
            </a:r>
            <a:r>
              <a:rPr lang="en-US" sz="3200" dirty="0" err="1" smtClean="0"/>
              <a:t>Skyshine</a:t>
            </a:r>
            <a:r>
              <a:rPr lang="en-US" sz="3200" dirty="0" smtClean="0"/>
              <a:t> </a:t>
            </a:r>
            <a:r>
              <a:rPr lang="en-US" sz="3200" dirty="0" smtClean="0"/>
              <a:t>Radiation</a:t>
            </a:r>
            <a:endParaRPr lang="en-US" sz="3200" dirty="0"/>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20</a:t>
            </a:fld>
            <a:endParaRPr lang="en-US" altLang="en-US"/>
          </a:p>
        </p:txBody>
      </p:sp>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5260822" y="888151"/>
            <a:ext cx="3654578" cy="261971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0822" y="3752383"/>
            <a:ext cx="3654578" cy="2486343"/>
          </a:xfrm>
          <a:prstGeom prst="rect">
            <a:avLst/>
          </a:prstGeom>
        </p:spPr>
      </p:pic>
      <p:sp>
        <p:nvSpPr>
          <p:cNvPr id="10" name="TextBox 9"/>
          <p:cNvSpPr txBox="1"/>
          <p:nvPr/>
        </p:nvSpPr>
        <p:spPr>
          <a:xfrm>
            <a:off x="5980160" y="1103814"/>
            <a:ext cx="1811522" cy="400110"/>
          </a:xfrm>
          <a:prstGeom prst="rect">
            <a:avLst/>
          </a:prstGeom>
          <a:noFill/>
        </p:spPr>
        <p:txBody>
          <a:bodyPr wrap="none" rtlCol="0">
            <a:spAutoFit/>
          </a:bodyPr>
          <a:lstStyle/>
          <a:p>
            <a:r>
              <a:rPr lang="en-US" sz="2000" dirty="0" smtClean="0"/>
              <a:t>Direct on berm </a:t>
            </a:r>
            <a:endParaRPr lang="en-US" sz="2000" dirty="0"/>
          </a:p>
        </p:txBody>
      </p:sp>
      <p:sp>
        <p:nvSpPr>
          <p:cNvPr id="12" name="TextBox 11"/>
          <p:cNvSpPr txBox="1"/>
          <p:nvPr/>
        </p:nvSpPr>
        <p:spPr>
          <a:xfrm>
            <a:off x="228599" y="5087800"/>
            <a:ext cx="4741333" cy="1015663"/>
          </a:xfrm>
          <a:prstGeom prst="rect">
            <a:avLst/>
          </a:prstGeom>
          <a:noFill/>
        </p:spPr>
        <p:txBody>
          <a:bodyPr wrap="square" rtlCol="0">
            <a:spAutoFit/>
          </a:bodyPr>
          <a:lstStyle/>
          <a:p>
            <a:r>
              <a:rPr lang="en-US" sz="2000" dirty="0" smtClean="0"/>
              <a:t>10×10 km a</a:t>
            </a:r>
            <a:r>
              <a:rPr lang="en-GB" sz="2000" dirty="0" err="1" smtClean="0"/>
              <a:t>tmosphere</a:t>
            </a:r>
            <a:r>
              <a:rPr lang="en-GB" sz="2000" dirty="0" smtClean="0"/>
              <a:t> </a:t>
            </a:r>
            <a:r>
              <a:rPr lang="en-GB" sz="2000" dirty="0"/>
              <a:t>with the air density gradually decreased with height according to the NASA Earth Atmosphere Model </a:t>
            </a:r>
            <a:r>
              <a:rPr lang="en-US" sz="2000" dirty="0" smtClean="0"/>
              <a:t> </a:t>
            </a:r>
            <a:endParaRPr lang="en-US" sz="2000" dirty="0"/>
          </a:p>
        </p:txBody>
      </p:sp>
      <p:sp>
        <p:nvSpPr>
          <p:cNvPr id="13" name="TextBox 12"/>
          <p:cNvSpPr txBox="1"/>
          <p:nvPr/>
        </p:nvSpPr>
        <p:spPr>
          <a:xfrm>
            <a:off x="5729148" y="3784236"/>
            <a:ext cx="1162498" cy="400110"/>
          </a:xfrm>
          <a:prstGeom prst="rect">
            <a:avLst/>
          </a:prstGeom>
          <a:noFill/>
        </p:spPr>
        <p:txBody>
          <a:bodyPr wrap="none" rtlCol="0">
            <a:spAutoFit/>
          </a:bodyPr>
          <a:lstStyle/>
          <a:p>
            <a:r>
              <a:rPr lang="en-US" sz="2000" dirty="0"/>
              <a:t>O</a:t>
            </a:r>
            <a:r>
              <a:rPr lang="en-US" sz="2000" dirty="0" smtClean="0"/>
              <a:t>n berm </a:t>
            </a:r>
            <a:endParaRPr lang="en-US" sz="2000" dirty="0"/>
          </a:p>
        </p:txBody>
      </p:sp>
    </p:spTree>
    <p:extLst>
      <p:ext uri="{BB962C8B-B14F-4D97-AF65-F5344CB8AC3E}">
        <p14:creationId xmlns:p14="http://schemas.microsoft.com/office/powerpoint/2010/main" val="1628796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Skyshine</a:t>
            </a:r>
            <a:r>
              <a:rPr lang="en-US" sz="2800" dirty="0" smtClean="0"/>
              <a:t>: Dose </a:t>
            </a:r>
            <a:r>
              <a:rPr lang="en-US" sz="2800" dirty="0" err="1" smtClean="0"/>
              <a:t>Isocontours</a:t>
            </a:r>
            <a:r>
              <a:rPr lang="en-US" sz="2800" dirty="0" smtClean="0"/>
              <a:t> at Different Heights</a:t>
            </a:r>
            <a:endParaRPr lang="en-US" sz="2800" dirty="0"/>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21</a:t>
            </a:fld>
            <a:endParaRPr lang="en-US" alt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7" y="947226"/>
            <a:ext cx="2721781" cy="2703514"/>
          </a:xfrm>
          <a:prstGeom prst="rect">
            <a:avLst/>
          </a:prstGeom>
          <a:noFill/>
          <a:ln>
            <a:noFill/>
          </a:ln>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2698" y="996096"/>
            <a:ext cx="2637104" cy="263415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2731" y="980198"/>
            <a:ext cx="2662961" cy="266595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627" y="3705835"/>
            <a:ext cx="2630859" cy="2627919"/>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1658" y="3720233"/>
            <a:ext cx="2631220" cy="2613521"/>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2747" y="3646148"/>
            <a:ext cx="2582927" cy="2577136"/>
          </a:xfrm>
          <a:prstGeom prst="rect">
            <a:avLst/>
          </a:prstGeom>
        </p:spPr>
      </p:pic>
      <p:sp>
        <p:nvSpPr>
          <p:cNvPr id="11" name="TextBox 10"/>
          <p:cNvSpPr txBox="1"/>
          <p:nvPr/>
        </p:nvSpPr>
        <p:spPr>
          <a:xfrm>
            <a:off x="7684211" y="3806815"/>
            <a:ext cx="1225335" cy="400110"/>
          </a:xfrm>
          <a:prstGeom prst="rect">
            <a:avLst/>
          </a:prstGeom>
          <a:noFill/>
        </p:spPr>
        <p:txBody>
          <a:bodyPr wrap="none" rtlCol="0">
            <a:spAutoFit/>
          </a:bodyPr>
          <a:lstStyle/>
          <a:p>
            <a:r>
              <a:rPr lang="en-US" sz="2000" dirty="0" smtClean="0"/>
              <a:t>Side view </a:t>
            </a:r>
            <a:endParaRPr lang="en-US" sz="2000" dirty="0"/>
          </a:p>
        </p:txBody>
      </p:sp>
      <p:sp>
        <p:nvSpPr>
          <p:cNvPr id="22" name="TextBox 21"/>
          <p:cNvSpPr txBox="1"/>
          <p:nvPr/>
        </p:nvSpPr>
        <p:spPr>
          <a:xfrm>
            <a:off x="568475" y="1088268"/>
            <a:ext cx="2142510" cy="369332"/>
          </a:xfrm>
          <a:prstGeom prst="rect">
            <a:avLst/>
          </a:prstGeom>
          <a:noFill/>
        </p:spPr>
        <p:txBody>
          <a:bodyPr wrap="none" rtlCol="0">
            <a:spAutoFit/>
          </a:bodyPr>
          <a:lstStyle/>
          <a:p>
            <a:r>
              <a:rPr lang="en-US" sz="1800" dirty="0" smtClean="0"/>
              <a:t>Just above the berm</a:t>
            </a:r>
            <a:r>
              <a:rPr lang="en-US" sz="1800" dirty="0" smtClean="0"/>
              <a:t> </a:t>
            </a:r>
            <a:endParaRPr lang="en-US" sz="1800" dirty="0"/>
          </a:p>
        </p:txBody>
      </p:sp>
    </p:spTree>
    <p:extLst>
      <p:ext uri="{BB962C8B-B14F-4D97-AF65-F5344CB8AC3E}">
        <p14:creationId xmlns:p14="http://schemas.microsoft.com/office/powerpoint/2010/main" val="1572295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Worst Case Accidental Beam Loss</a:t>
            </a:r>
            <a:endParaRPr lang="en-US" sz="3200" dirty="0"/>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22</a:t>
            </a:fld>
            <a:endParaRPr lang="en-US" altLang="en-US"/>
          </a:p>
        </p:txBody>
      </p:sp>
      <p:sp>
        <p:nvSpPr>
          <p:cNvPr id="7" name="Content Placeholder 2"/>
          <p:cNvSpPr>
            <a:spLocks noGrp="1"/>
          </p:cNvSpPr>
          <p:nvPr>
            <p:ph idx="1"/>
          </p:nvPr>
        </p:nvSpPr>
        <p:spPr>
          <a:xfrm>
            <a:off x="228600" y="960283"/>
            <a:ext cx="8686799" cy="5245784"/>
          </a:xfrm>
        </p:spPr>
        <p:txBody>
          <a:bodyPr/>
          <a:lstStyle/>
          <a:p>
            <a:pPr marL="0" indent="0" algn="just">
              <a:spcBef>
                <a:spcPts val="1200"/>
              </a:spcBef>
              <a:buNone/>
            </a:pPr>
            <a:r>
              <a:rPr lang="en-GB" dirty="0" smtClean="0">
                <a:solidFill>
                  <a:srgbClr val="0070C0"/>
                </a:solidFill>
                <a:latin typeface="Calibri" panose="020F0502020204030204" pitchFamily="34" charset="0"/>
              </a:rPr>
              <a:t>The </a:t>
            </a:r>
            <a:r>
              <a:rPr lang="en-GB" dirty="0">
                <a:solidFill>
                  <a:srgbClr val="0070C0"/>
                </a:solidFill>
                <a:latin typeface="Calibri" panose="020F0502020204030204" pitchFamily="34" charset="0"/>
              </a:rPr>
              <a:t>consideration is given to the impact on radiation environment of the accidental point loss of the full beam. The primary concern is the corresponding peak prompt dose rate on top of the berm and in the hottest point in klystron </a:t>
            </a:r>
            <a:r>
              <a:rPr lang="en-GB" dirty="0" smtClean="0">
                <a:solidFill>
                  <a:srgbClr val="0070C0"/>
                </a:solidFill>
                <a:latin typeface="Calibri" panose="020F0502020204030204" pitchFamily="34" charset="0"/>
              </a:rPr>
              <a:t>gallery.</a:t>
            </a:r>
          </a:p>
          <a:p>
            <a:pPr marL="0" indent="0" algn="just">
              <a:spcBef>
                <a:spcPts val="1200"/>
              </a:spcBef>
              <a:buNone/>
            </a:pPr>
            <a:r>
              <a:rPr lang="en-GB" dirty="0" smtClean="0">
                <a:solidFill>
                  <a:srgbClr val="0070C0"/>
                </a:solidFill>
                <a:latin typeface="Calibri" panose="020F0502020204030204" pitchFamily="34" charset="0"/>
              </a:rPr>
              <a:t>A </a:t>
            </a:r>
            <a:r>
              <a:rPr lang="en-GB" dirty="0">
                <a:solidFill>
                  <a:srgbClr val="0070C0"/>
                </a:solidFill>
                <a:latin typeface="Calibri" panose="020F0502020204030204" pitchFamily="34" charset="0"/>
              </a:rPr>
              <a:t>preliminary MARS15 analysis has shown that the worst case corresponds to a 2 GeV beam lost downstream of the high-beta </a:t>
            </a:r>
            <a:r>
              <a:rPr lang="en-GB" dirty="0" err="1">
                <a:solidFill>
                  <a:srgbClr val="0070C0"/>
                </a:solidFill>
                <a:latin typeface="Calibri" panose="020F0502020204030204" pitchFamily="34" charset="0"/>
              </a:rPr>
              <a:t>linac</a:t>
            </a:r>
            <a:r>
              <a:rPr lang="en-GB" dirty="0">
                <a:solidFill>
                  <a:srgbClr val="0070C0"/>
                </a:solidFill>
                <a:latin typeface="Calibri" panose="020F0502020204030204" pitchFamily="34" charset="0"/>
              </a:rPr>
              <a:t> at z ~ 447 meters just upstream of the quadrupole magnet quad-475 in front of the stub mouth. That is for the point beam hitting the beam pipe at a grazing angle of 3 </a:t>
            </a:r>
            <a:r>
              <a:rPr lang="en-GB" dirty="0" err="1">
                <a:solidFill>
                  <a:srgbClr val="0070C0"/>
                </a:solidFill>
                <a:latin typeface="Calibri" panose="020F0502020204030204" pitchFamily="34" charset="0"/>
              </a:rPr>
              <a:t>mrad</a:t>
            </a:r>
            <a:r>
              <a:rPr lang="en-GB" dirty="0">
                <a:solidFill>
                  <a:srgbClr val="0070C0"/>
                </a:solidFill>
                <a:latin typeface="Calibri" panose="020F0502020204030204" pitchFamily="34" charset="0"/>
              </a:rPr>
              <a:t> towards vertically up. There is a 2-fold increase in the dose rate for the worst stub if the loss point is in a horizontal plane towards the </a:t>
            </a:r>
            <a:r>
              <a:rPr lang="en-GB" dirty="0" smtClean="0">
                <a:solidFill>
                  <a:srgbClr val="0070C0"/>
                </a:solidFill>
                <a:latin typeface="Calibri" panose="020F0502020204030204" pitchFamily="34" charset="0"/>
              </a:rPr>
              <a:t>stub.</a:t>
            </a:r>
          </a:p>
          <a:p>
            <a:pPr marL="0" indent="0" algn="just">
              <a:spcBef>
                <a:spcPts val="1200"/>
              </a:spcBef>
              <a:buNone/>
            </a:pPr>
            <a:r>
              <a:rPr lang="en-GB" dirty="0" smtClean="0">
                <a:solidFill>
                  <a:srgbClr val="0070C0"/>
                </a:solidFill>
                <a:latin typeface="Calibri" panose="020F0502020204030204" pitchFamily="34" charset="0"/>
              </a:rPr>
              <a:t>The </a:t>
            </a:r>
            <a:r>
              <a:rPr lang="en-GB" dirty="0">
                <a:solidFill>
                  <a:srgbClr val="0070C0"/>
                </a:solidFill>
                <a:latin typeface="Calibri" panose="020F0502020204030204" pitchFamily="34" charset="0"/>
              </a:rPr>
              <a:t>rate of 2 GeV protons that corresponds to the full 5 MW beam is 1.5625×10</a:t>
            </a:r>
            <a:r>
              <a:rPr lang="en-GB" baseline="30000" dirty="0">
                <a:solidFill>
                  <a:srgbClr val="0070C0"/>
                </a:solidFill>
                <a:latin typeface="Calibri" panose="020F0502020204030204" pitchFamily="34" charset="0"/>
              </a:rPr>
              <a:t>16</a:t>
            </a:r>
            <a:r>
              <a:rPr lang="en-GB" dirty="0">
                <a:solidFill>
                  <a:srgbClr val="0070C0"/>
                </a:solidFill>
                <a:latin typeface="Calibri" panose="020F0502020204030204" pitchFamily="34" charset="0"/>
              </a:rPr>
              <a:t> p/s. </a:t>
            </a:r>
            <a:endParaRPr lang="en-US" dirty="0">
              <a:solidFill>
                <a:srgbClr val="0070C0"/>
              </a:solidFill>
              <a:latin typeface="Calibri" panose="020F0502020204030204" pitchFamily="34" charset="0"/>
            </a:endParaRPr>
          </a:p>
          <a:p>
            <a:pPr marL="0" indent="0" algn="just">
              <a:spcBef>
                <a:spcPts val="1200"/>
              </a:spcBef>
              <a:buNone/>
            </a:pPr>
            <a:endParaRPr lang="en-US" sz="2000" dirty="0" smtClean="0">
              <a:solidFill>
                <a:srgbClr val="0070C0"/>
              </a:solidFill>
            </a:endParaRPr>
          </a:p>
        </p:txBody>
      </p:sp>
    </p:spTree>
    <p:extLst>
      <p:ext uri="{BB962C8B-B14F-4D97-AF65-F5344CB8AC3E}">
        <p14:creationId xmlns:p14="http://schemas.microsoft.com/office/powerpoint/2010/main" val="3881297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Prompt Dose for the Worst Case Beam Accident</a:t>
            </a:r>
            <a:endParaRPr lang="en-US" sz="2800" dirty="0"/>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23</a:t>
            </a:fld>
            <a:endParaRPr lang="en-US" altLang="en-US"/>
          </a:p>
        </p:txBody>
      </p:sp>
      <p:sp>
        <p:nvSpPr>
          <p:cNvPr id="7" name="Content Placeholder 2"/>
          <p:cNvSpPr>
            <a:spLocks noGrp="1"/>
          </p:cNvSpPr>
          <p:nvPr>
            <p:ph idx="1"/>
          </p:nvPr>
        </p:nvSpPr>
        <p:spPr>
          <a:xfrm>
            <a:off x="228600" y="980381"/>
            <a:ext cx="3716865" cy="348886"/>
          </a:xfrm>
        </p:spPr>
        <p:txBody>
          <a:bodyPr/>
          <a:lstStyle/>
          <a:p>
            <a:pPr marL="0" indent="0" algn="just">
              <a:spcBef>
                <a:spcPts val="1200"/>
              </a:spcBef>
              <a:buNone/>
            </a:pPr>
            <a:r>
              <a:rPr lang="en-US" sz="1600" dirty="0" smtClean="0">
                <a:solidFill>
                  <a:srgbClr val="0070C0"/>
                </a:solidFill>
              </a:rPr>
              <a:t>Beam loss at 3 </a:t>
            </a:r>
            <a:r>
              <a:rPr lang="en-US" sz="1600" dirty="0" err="1" smtClean="0">
                <a:solidFill>
                  <a:srgbClr val="0070C0"/>
                </a:solidFill>
              </a:rPr>
              <a:t>mrad</a:t>
            </a:r>
            <a:r>
              <a:rPr lang="en-US" sz="1600" dirty="0" smtClean="0">
                <a:solidFill>
                  <a:srgbClr val="0070C0"/>
                </a:solidFill>
              </a:rPr>
              <a:t> vertically up</a:t>
            </a:r>
          </a:p>
        </p:txBody>
      </p:sp>
      <p:pic>
        <p:nvPicPr>
          <p:cNvPr id="8" name="Picture 7"/>
          <p:cNvPicPr/>
          <p:nvPr/>
        </p:nvPicPr>
        <p:blipFill rotWithShape="1">
          <a:blip r:embed="rId3">
            <a:extLst>
              <a:ext uri="{28A0092B-C50C-407E-A947-70E740481C1C}">
                <a14:useLocalDpi xmlns:a14="http://schemas.microsoft.com/office/drawing/2010/main" val="0"/>
              </a:ext>
            </a:extLst>
          </a:blip>
          <a:srcRect t="3751"/>
          <a:stretch/>
        </p:blipFill>
        <p:spPr bwMode="auto">
          <a:xfrm>
            <a:off x="118903" y="1542202"/>
            <a:ext cx="3919697" cy="3560363"/>
          </a:xfrm>
          <a:prstGeom prst="rect">
            <a:avLst/>
          </a:prstGeom>
          <a:ln>
            <a:noFill/>
          </a:ln>
          <a:extLst>
            <a:ext uri="{53640926-AAD7-44d8-BBD7-CCE9431645EC}">
              <a14:shadowObscure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5152708" y="1516462"/>
            <a:ext cx="3565630" cy="3586104"/>
          </a:xfrm>
          <a:prstGeom prst="rect">
            <a:avLst/>
          </a:prstGeom>
        </p:spPr>
      </p:pic>
      <p:sp>
        <p:nvSpPr>
          <p:cNvPr id="10" name="Content Placeholder 2"/>
          <p:cNvSpPr txBox="1">
            <a:spLocks/>
          </p:cNvSpPr>
          <p:nvPr/>
        </p:nvSpPr>
        <p:spPr>
          <a:xfrm>
            <a:off x="5536036" y="883740"/>
            <a:ext cx="2998364" cy="567929"/>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1600" dirty="0">
                <a:solidFill>
                  <a:srgbClr val="0070C0"/>
                </a:solidFill>
              </a:rPr>
              <a:t>B</a:t>
            </a:r>
            <a:r>
              <a:rPr lang="en-US" sz="1600" dirty="0" smtClean="0">
                <a:solidFill>
                  <a:srgbClr val="0070C0"/>
                </a:solidFill>
              </a:rPr>
              <a:t>eam loss at 3 </a:t>
            </a:r>
            <a:r>
              <a:rPr lang="en-US" sz="1600" dirty="0" err="1" smtClean="0">
                <a:solidFill>
                  <a:srgbClr val="0070C0"/>
                </a:solidFill>
              </a:rPr>
              <a:t>mrad</a:t>
            </a:r>
            <a:r>
              <a:rPr lang="en-US" sz="1600" dirty="0" smtClean="0">
                <a:solidFill>
                  <a:srgbClr val="0070C0"/>
                </a:solidFill>
              </a:rPr>
              <a:t> horizontally towards the stub</a:t>
            </a:r>
          </a:p>
        </p:txBody>
      </p:sp>
      <p:sp>
        <p:nvSpPr>
          <p:cNvPr id="11" name="Content Placeholder 2"/>
          <p:cNvSpPr txBox="1">
            <a:spLocks/>
          </p:cNvSpPr>
          <p:nvPr/>
        </p:nvSpPr>
        <p:spPr>
          <a:xfrm>
            <a:off x="380999" y="5315500"/>
            <a:ext cx="3733801" cy="1000633"/>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1600" dirty="0" smtClean="0">
                <a:solidFill>
                  <a:srgbClr val="0070C0"/>
                </a:solidFill>
              </a:rPr>
              <a:t>Maximum at berm: 60 </a:t>
            </a:r>
            <a:r>
              <a:rPr lang="en-US" sz="1600" dirty="0" err="1" smtClean="0">
                <a:solidFill>
                  <a:srgbClr val="0070C0"/>
                </a:solidFill>
              </a:rPr>
              <a:t>mSv</a:t>
            </a:r>
            <a:r>
              <a:rPr lang="en-US" sz="1600" dirty="0" smtClean="0">
                <a:solidFill>
                  <a:srgbClr val="0070C0"/>
                </a:solidFill>
              </a:rPr>
              <a:t>/</a:t>
            </a:r>
            <a:r>
              <a:rPr lang="en-US" sz="1600" dirty="0" err="1" smtClean="0">
                <a:solidFill>
                  <a:srgbClr val="0070C0"/>
                </a:solidFill>
              </a:rPr>
              <a:t>hr</a:t>
            </a:r>
            <a:r>
              <a:rPr lang="en-US" sz="1600" dirty="0" smtClean="0">
                <a:solidFill>
                  <a:srgbClr val="0070C0"/>
                </a:solidFill>
              </a:rPr>
              <a:t> compared to 0.65 </a:t>
            </a:r>
            <a:r>
              <a:rPr lang="en-US" sz="1600" dirty="0" err="1" smtClean="0">
                <a:solidFill>
                  <a:srgbClr val="0070C0"/>
                </a:solidFill>
                <a:latin typeface="Symbol" panose="05050102010706020507" pitchFamily="18" charset="2"/>
              </a:rPr>
              <a:t>m</a:t>
            </a:r>
            <a:r>
              <a:rPr lang="en-US" sz="1600" dirty="0" err="1" smtClean="0">
                <a:solidFill>
                  <a:srgbClr val="0070C0"/>
                </a:solidFill>
              </a:rPr>
              <a:t>Sv</a:t>
            </a:r>
            <a:r>
              <a:rPr lang="en-US" sz="1600" dirty="0" smtClean="0">
                <a:solidFill>
                  <a:srgbClr val="0070C0"/>
                </a:solidFill>
              </a:rPr>
              <a:t>/</a:t>
            </a:r>
            <a:r>
              <a:rPr lang="en-US" sz="1600" dirty="0" err="1" smtClean="0">
                <a:solidFill>
                  <a:srgbClr val="0070C0"/>
                </a:solidFill>
              </a:rPr>
              <a:t>hr</a:t>
            </a:r>
            <a:r>
              <a:rPr lang="en-US" sz="1600" dirty="0" smtClean="0">
                <a:solidFill>
                  <a:srgbClr val="0070C0"/>
                </a:solidFill>
              </a:rPr>
              <a:t> for steady-state normal operation. Peak in the hottest quad coil 20 W/cm</a:t>
            </a:r>
            <a:r>
              <a:rPr lang="en-US" sz="1600" baseline="30000" dirty="0" smtClean="0">
                <a:solidFill>
                  <a:srgbClr val="0070C0"/>
                </a:solidFill>
              </a:rPr>
              <a:t>3</a:t>
            </a:r>
          </a:p>
          <a:p>
            <a:pPr marL="0" indent="0" algn="just">
              <a:spcBef>
                <a:spcPts val="1200"/>
              </a:spcBef>
              <a:buFont typeface="Arial" panose="020B0604020202020204" pitchFamily="34" charset="0"/>
              <a:buNone/>
            </a:pPr>
            <a:r>
              <a:rPr lang="en-US" sz="1600" dirty="0" smtClean="0">
                <a:solidFill>
                  <a:srgbClr val="0070C0"/>
                </a:solidFill>
              </a:rPr>
              <a:t>  </a:t>
            </a:r>
          </a:p>
        </p:txBody>
      </p:sp>
      <p:sp>
        <p:nvSpPr>
          <p:cNvPr id="12" name="Content Placeholder 2"/>
          <p:cNvSpPr txBox="1">
            <a:spLocks/>
          </p:cNvSpPr>
          <p:nvPr/>
        </p:nvSpPr>
        <p:spPr>
          <a:xfrm>
            <a:off x="5003800" y="5182725"/>
            <a:ext cx="3911600" cy="772033"/>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1600" dirty="0" smtClean="0">
                <a:solidFill>
                  <a:srgbClr val="0070C0"/>
                </a:solidFill>
              </a:rPr>
              <a:t>Maximum at klystron gallery entrance: </a:t>
            </a:r>
            <a:r>
              <a:rPr lang="en-US" sz="1600" dirty="0">
                <a:solidFill>
                  <a:srgbClr val="0070C0"/>
                </a:solidFill>
              </a:rPr>
              <a:t>2</a:t>
            </a:r>
            <a:r>
              <a:rPr lang="en-US" sz="1600" dirty="0" smtClean="0">
                <a:solidFill>
                  <a:srgbClr val="0070C0"/>
                </a:solidFill>
              </a:rPr>
              <a:t>0 </a:t>
            </a:r>
            <a:r>
              <a:rPr lang="en-US" sz="1600" dirty="0" err="1" smtClean="0">
                <a:solidFill>
                  <a:srgbClr val="0070C0"/>
                </a:solidFill>
              </a:rPr>
              <a:t>mSv</a:t>
            </a:r>
            <a:r>
              <a:rPr lang="en-US" sz="1600" dirty="0" smtClean="0">
                <a:solidFill>
                  <a:srgbClr val="0070C0"/>
                </a:solidFill>
              </a:rPr>
              <a:t>/</a:t>
            </a:r>
            <a:r>
              <a:rPr lang="en-US" sz="1600" dirty="0" err="1" smtClean="0">
                <a:solidFill>
                  <a:srgbClr val="0070C0"/>
                </a:solidFill>
              </a:rPr>
              <a:t>hr</a:t>
            </a:r>
            <a:r>
              <a:rPr lang="en-US" sz="1600" dirty="0" smtClean="0">
                <a:solidFill>
                  <a:srgbClr val="0070C0"/>
                </a:solidFill>
              </a:rPr>
              <a:t> </a:t>
            </a:r>
            <a:r>
              <a:rPr lang="en-US" sz="1600" smtClean="0">
                <a:solidFill>
                  <a:srgbClr val="0070C0"/>
                </a:solidFill>
              </a:rPr>
              <a:t>compared to 1.2 </a:t>
            </a:r>
            <a:r>
              <a:rPr lang="en-US" sz="1600" dirty="0" err="1" smtClean="0">
                <a:solidFill>
                  <a:srgbClr val="0070C0"/>
                </a:solidFill>
                <a:latin typeface="Symbol" panose="05050102010706020507" pitchFamily="18" charset="2"/>
              </a:rPr>
              <a:t>m</a:t>
            </a:r>
            <a:r>
              <a:rPr lang="en-US" sz="1600" dirty="0" err="1" smtClean="0">
                <a:solidFill>
                  <a:srgbClr val="0070C0"/>
                </a:solidFill>
              </a:rPr>
              <a:t>Sv</a:t>
            </a:r>
            <a:r>
              <a:rPr lang="en-US" sz="1600" dirty="0" smtClean="0">
                <a:solidFill>
                  <a:srgbClr val="0070C0"/>
                </a:solidFill>
              </a:rPr>
              <a:t>/</a:t>
            </a:r>
            <a:r>
              <a:rPr lang="en-US" sz="1600" dirty="0" err="1" smtClean="0">
                <a:solidFill>
                  <a:srgbClr val="0070C0"/>
                </a:solidFill>
              </a:rPr>
              <a:t>hr</a:t>
            </a:r>
            <a:r>
              <a:rPr lang="en-US" sz="1600" dirty="0" smtClean="0">
                <a:solidFill>
                  <a:srgbClr val="0070C0"/>
                </a:solidFill>
              </a:rPr>
              <a:t> for steady-state normal operation, both with filler in the stub  </a:t>
            </a:r>
          </a:p>
        </p:txBody>
      </p:sp>
    </p:spTree>
    <p:extLst>
      <p:ext uri="{BB962C8B-B14F-4D97-AF65-F5344CB8AC3E}">
        <p14:creationId xmlns:p14="http://schemas.microsoft.com/office/powerpoint/2010/main" val="1068817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200000"/>
              </a:lnSpc>
            </a:pPr>
            <a:r>
              <a:rPr lang="en-US" sz="3200" dirty="0" smtClean="0"/>
              <a:t>Conclusions</a:t>
            </a:r>
            <a:endParaRPr lang="en-US" sz="3200" dirty="0"/>
          </a:p>
        </p:txBody>
      </p:sp>
      <p:sp>
        <p:nvSpPr>
          <p:cNvPr id="3" name="Content Placeholder 2"/>
          <p:cNvSpPr>
            <a:spLocks noGrp="1"/>
          </p:cNvSpPr>
          <p:nvPr>
            <p:ph idx="1"/>
          </p:nvPr>
        </p:nvSpPr>
        <p:spPr>
          <a:xfrm>
            <a:off x="228600" y="846667"/>
            <a:ext cx="8686800" cy="5435600"/>
          </a:xfrm>
        </p:spPr>
        <p:txBody>
          <a:bodyPr/>
          <a:lstStyle/>
          <a:p>
            <a:pPr algn="just">
              <a:spcBef>
                <a:spcPts val="1800"/>
              </a:spcBef>
            </a:pPr>
            <a:r>
              <a:rPr lang="en-US" sz="2000" dirty="0" smtClean="0">
                <a:latin typeface="Calibri" panose="020F0502020204030204" pitchFamily="34" charset="0"/>
                <a:cs typeface="BrowalliaUPC" panose="020B0604020202020204" pitchFamily="34" charset="-34"/>
              </a:rPr>
              <a:t>Comprehensive study of the ESS radiation environment was performed with the MARS15 model based </a:t>
            </a:r>
            <a:r>
              <a:rPr lang="en-US" sz="2000" dirty="0">
                <a:latin typeface="Calibri" panose="020F0502020204030204" pitchFamily="34" charset="0"/>
                <a:cs typeface="BrowalliaUPC" panose="020B0604020202020204" pitchFamily="34" charset="-34"/>
              </a:rPr>
              <a:t>on the </a:t>
            </a:r>
            <a:r>
              <a:rPr lang="en-US" sz="2000" dirty="0" smtClean="0">
                <a:latin typeface="Calibri" panose="020F0502020204030204" pitchFamily="34" charset="0"/>
                <a:cs typeface="BrowalliaUPC" panose="020B0604020202020204" pitchFamily="34" charset="-34"/>
              </a:rPr>
              <a:t>latest engineering design including SRF, quads and dipoles as </a:t>
            </a:r>
            <a:r>
              <a:rPr lang="en-US" sz="2000" dirty="0">
                <a:latin typeface="Calibri" panose="020F0502020204030204" pitchFamily="34" charset="0"/>
                <a:cs typeface="BrowalliaUPC" panose="020B0604020202020204" pitchFamily="34" charset="-34"/>
              </a:rPr>
              <a:t>well as as-built </a:t>
            </a:r>
            <a:r>
              <a:rPr lang="en-US" sz="2000" dirty="0" err="1">
                <a:latin typeface="Calibri" panose="020F0502020204030204" pitchFamily="34" charset="0"/>
                <a:cs typeface="BrowalliaUPC" panose="020B0604020202020204" pitchFamily="34" charset="-34"/>
              </a:rPr>
              <a:t>Linac</a:t>
            </a:r>
            <a:r>
              <a:rPr lang="en-US" sz="2000" dirty="0">
                <a:latin typeface="Calibri" panose="020F0502020204030204" pitchFamily="34" charset="0"/>
                <a:cs typeface="BrowalliaUPC" panose="020B0604020202020204" pitchFamily="34" charset="-34"/>
              </a:rPr>
              <a:t> tunnel and shielding layout with </a:t>
            </a:r>
            <a:r>
              <a:rPr lang="en-US" sz="2000" dirty="0" smtClean="0">
                <a:latin typeface="Calibri" panose="020F0502020204030204" pitchFamily="34" charset="0"/>
                <a:cs typeface="BrowalliaUPC" panose="020B0604020202020204" pitchFamily="34" charset="-34"/>
              </a:rPr>
              <a:t>all the details </a:t>
            </a:r>
            <a:r>
              <a:rPr lang="en-US" sz="2000" dirty="0">
                <a:latin typeface="Calibri" panose="020F0502020204030204" pitchFamily="34" charset="0"/>
                <a:cs typeface="BrowalliaUPC" panose="020B0604020202020204" pitchFamily="34" charset="-34"/>
              </a:rPr>
              <a:t>available on geometry, materials and electromagnetic fields</a:t>
            </a:r>
            <a:r>
              <a:rPr lang="en-US" sz="2000" dirty="0" smtClean="0">
                <a:latin typeface="Calibri" panose="020F0502020204030204" pitchFamily="34" charset="0"/>
                <a:cs typeface="BrowalliaUPC" panose="020B0604020202020204" pitchFamily="34" charset="-34"/>
              </a:rPr>
              <a:t>.</a:t>
            </a:r>
          </a:p>
          <a:p>
            <a:pPr algn="just">
              <a:spcBef>
                <a:spcPts val="1800"/>
              </a:spcBef>
            </a:pPr>
            <a:r>
              <a:rPr lang="en-US" sz="2000" dirty="0" smtClean="0">
                <a:latin typeface="Calibri" panose="020F0502020204030204" pitchFamily="34" charset="0"/>
                <a:cs typeface="BrowalliaUPC" panose="020B0604020202020204" pitchFamily="34" charset="-34"/>
              </a:rPr>
              <a:t>Prompt dose distributions were calculated in the tunnel and its surroundings for both normal operation and worst-case beam accident. At normal conditions, the dose rates on the berm and in all the accessible associated systems – with a couple exceptions (e.g., emergency exit #4) - do not exceed 1 </a:t>
            </a:r>
            <a:r>
              <a:rPr lang="en-US" sz="2000" dirty="0" err="1" smtClean="0">
                <a:latin typeface="Symbol" panose="05050102010706020507" pitchFamily="18" charset="2"/>
                <a:cs typeface="BrowalliaUPC" panose="020B0604020202020204" pitchFamily="34" charset="-34"/>
              </a:rPr>
              <a:t>m</a:t>
            </a:r>
            <a:r>
              <a:rPr lang="en-US" sz="2000" dirty="0" err="1" smtClean="0">
                <a:latin typeface="Calibri" panose="020F0502020204030204" pitchFamily="34" charset="0"/>
                <a:cs typeface="BrowalliaUPC" panose="020B0604020202020204" pitchFamily="34" charset="-34"/>
              </a:rPr>
              <a:t>Sv</a:t>
            </a:r>
            <a:r>
              <a:rPr lang="en-US" sz="2000" dirty="0" smtClean="0">
                <a:latin typeface="Calibri" panose="020F0502020204030204" pitchFamily="34" charset="0"/>
                <a:cs typeface="BrowalliaUPC" panose="020B0604020202020204" pitchFamily="34" charset="-34"/>
              </a:rPr>
              <a:t>/hr.</a:t>
            </a:r>
          </a:p>
          <a:p>
            <a:pPr algn="just">
              <a:spcBef>
                <a:spcPts val="1800"/>
              </a:spcBef>
            </a:pPr>
            <a:r>
              <a:rPr lang="en-US" sz="2000" dirty="0" err="1" smtClean="0">
                <a:latin typeface="Calibri" panose="020F0502020204030204" pitchFamily="34" charset="0"/>
                <a:cs typeface="BrowalliaUPC" panose="020B0604020202020204" pitchFamily="34" charset="-34"/>
              </a:rPr>
              <a:t>Skyshine</a:t>
            </a:r>
            <a:r>
              <a:rPr lang="en-US" sz="2000" dirty="0" smtClean="0">
                <a:latin typeface="Calibri" panose="020F0502020204030204" pitchFamily="34" charset="0"/>
                <a:cs typeface="BrowalliaUPC" panose="020B0604020202020204" pitchFamily="34" charset="-34"/>
              </a:rPr>
              <a:t>: Dose </a:t>
            </a:r>
            <a:r>
              <a:rPr lang="en-US" sz="2000" dirty="0" err="1" smtClean="0">
                <a:latin typeface="Calibri" panose="020F0502020204030204" pitchFamily="34" charset="0"/>
                <a:cs typeface="BrowalliaUPC" panose="020B0604020202020204" pitchFamily="34" charset="-34"/>
              </a:rPr>
              <a:t>isocontours</a:t>
            </a:r>
            <a:r>
              <a:rPr lang="en-US" sz="2000" dirty="0" smtClean="0">
                <a:latin typeface="Calibri" panose="020F0502020204030204" pitchFamily="34" charset="0"/>
                <a:cs typeface="BrowalliaUPC" panose="020B0604020202020204" pitchFamily="34" charset="-34"/>
              </a:rPr>
              <a:t> were calculated over the ESS site.</a:t>
            </a:r>
          </a:p>
          <a:p>
            <a:pPr algn="just">
              <a:spcBef>
                <a:spcPts val="1800"/>
              </a:spcBef>
            </a:pPr>
            <a:r>
              <a:rPr lang="en-US" sz="2000" dirty="0" smtClean="0">
                <a:latin typeface="Calibri" panose="020F0502020204030204" pitchFamily="34" charset="0"/>
                <a:cs typeface="BrowalliaUPC" panose="020B0604020202020204" pitchFamily="34" charset="-34"/>
              </a:rPr>
              <a:t>Residual dose rates in the tunnel were calculated as well, with source terms on the tunnel wall outside generated for subsequent soil and groundwater activation analyses.</a:t>
            </a:r>
          </a:p>
          <a:p>
            <a:pPr algn="just">
              <a:spcBef>
                <a:spcPts val="1800"/>
              </a:spcBef>
            </a:pPr>
            <a:r>
              <a:rPr lang="en-US" sz="2000" dirty="0" smtClean="0">
                <a:latin typeface="Calibri" panose="020F0502020204030204" pitchFamily="34" charset="0"/>
                <a:cs typeface="BrowalliaUPC" panose="020B0604020202020204" pitchFamily="34" charset="-34"/>
              </a:rPr>
              <a:t>Results obtained for the full beam loss accident can help derive regulatory limits on allowable duration of the accident and on specifications for corresponding beam instrumentation and control systems.  </a:t>
            </a:r>
            <a:endParaRPr lang="en-US" sz="2000" dirty="0">
              <a:latin typeface="Calibri" panose="020F0502020204030204" pitchFamily="34" charset="0"/>
              <a:cs typeface="BrowalliaUPC" panose="020B0604020202020204" pitchFamily="34" charset="-34"/>
            </a:endParaRPr>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24</a:t>
            </a:fld>
            <a:endParaRPr lang="en-US" altLang="en-US"/>
          </a:p>
        </p:txBody>
      </p:sp>
    </p:spTree>
    <p:extLst>
      <p:ext uri="{BB962C8B-B14F-4D97-AF65-F5344CB8AC3E}">
        <p14:creationId xmlns:p14="http://schemas.microsoft.com/office/powerpoint/2010/main" val="220261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Introduction</a:t>
            </a:r>
            <a:endParaRPr lang="en-US" sz="3200" dirty="0"/>
          </a:p>
        </p:txBody>
      </p:sp>
      <p:sp>
        <p:nvSpPr>
          <p:cNvPr id="3" name="Content Placeholder 2"/>
          <p:cNvSpPr>
            <a:spLocks noGrp="1"/>
          </p:cNvSpPr>
          <p:nvPr>
            <p:ph idx="1"/>
          </p:nvPr>
        </p:nvSpPr>
        <p:spPr>
          <a:xfrm>
            <a:off x="228600" y="1205816"/>
            <a:ext cx="8672513" cy="4568451"/>
          </a:xfrm>
        </p:spPr>
        <p:txBody>
          <a:bodyPr/>
          <a:lstStyle/>
          <a:p>
            <a:pPr marL="0" indent="0" algn="just">
              <a:spcBef>
                <a:spcPts val="1200"/>
              </a:spcBef>
              <a:buNone/>
            </a:pPr>
            <a:r>
              <a:rPr lang="en-US" sz="3200" dirty="0" smtClean="0">
                <a:latin typeface="Calibri" panose="020F0502020204030204" pitchFamily="34" charset="0"/>
              </a:rPr>
              <a:t>The </a:t>
            </a:r>
            <a:r>
              <a:rPr lang="en-US" sz="3200" dirty="0">
                <a:latin typeface="Calibri" panose="020F0502020204030204" pitchFamily="34" charset="0"/>
              </a:rPr>
              <a:t>ESS accelerator complex is under construction in Lund, Sweden. It will deliver a 5-MW, 2-GeV proton beam for the European Spallation Source facility. Comprehensive </a:t>
            </a:r>
            <a:r>
              <a:rPr lang="en-US" sz="3200" dirty="0" smtClean="0">
                <a:latin typeface="Calibri" panose="020F0502020204030204" pitchFamily="34" charset="0"/>
              </a:rPr>
              <a:t>MARS15 studies </a:t>
            </a:r>
            <a:r>
              <a:rPr lang="en-US" sz="3200" dirty="0">
                <a:latin typeface="Calibri" panose="020F0502020204030204" pitchFamily="34" charset="0"/>
              </a:rPr>
              <a:t>were performed to evaluate prompt and residual radiation levels induced by nominal and accidental beam losses in the ESS </a:t>
            </a:r>
            <a:r>
              <a:rPr lang="en-US" sz="3200" dirty="0" err="1">
                <a:latin typeface="Calibri" panose="020F0502020204030204" pitchFamily="34" charset="0"/>
              </a:rPr>
              <a:t>Linac</a:t>
            </a:r>
            <a:r>
              <a:rPr lang="en-US" sz="3200" dirty="0">
                <a:latin typeface="Calibri" panose="020F0502020204030204" pitchFamily="34" charset="0"/>
              </a:rPr>
              <a:t> and beam transfer lines to provide a basis for radiation shielding design verification through the accelerator </a:t>
            </a:r>
            <a:r>
              <a:rPr lang="en-US" sz="3200" dirty="0" smtClean="0">
                <a:latin typeface="Calibri" panose="020F0502020204030204" pitchFamily="34" charset="0"/>
              </a:rPr>
              <a:t>complex.</a:t>
            </a:r>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3</a:t>
            </a:fld>
            <a:endParaRPr lang="en-US" altLang="en-US"/>
          </a:p>
        </p:txBody>
      </p:sp>
    </p:spTree>
    <p:extLst>
      <p:ext uri="{BB962C8B-B14F-4D97-AF65-F5344CB8AC3E}">
        <p14:creationId xmlns:p14="http://schemas.microsoft.com/office/powerpoint/2010/main" val="3689857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ESS MARS15 Model</a:t>
            </a:r>
            <a:endParaRPr lang="en-US" sz="3200" dirty="0"/>
          </a:p>
        </p:txBody>
      </p:sp>
      <p:sp>
        <p:nvSpPr>
          <p:cNvPr id="3" name="Content Placeholder 2"/>
          <p:cNvSpPr>
            <a:spLocks noGrp="1"/>
          </p:cNvSpPr>
          <p:nvPr>
            <p:ph idx="1"/>
          </p:nvPr>
        </p:nvSpPr>
        <p:spPr>
          <a:xfrm>
            <a:off x="228600" y="960283"/>
            <a:ext cx="8672513" cy="5169584"/>
          </a:xfrm>
        </p:spPr>
        <p:txBody>
          <a:bodyPr/>
          <a:lstStyle/>
          <a:p>
            <a:pPr marL="0" indent="0" algn="just">
              <a:spcBef>
                <a:spcPts val="1200"/>
              </a:spcBef>
              <a:buNone/>
            </a:pPr>
            <a:r>
              <a:rPr lang="en-US" sz="2800" dirty="0" smtClean="0">
                <a:latin typeface="Calibri" panose="020F0502020204030204" pitchFamily="34" charset="0"/>
              </a:rPr>
              <a:t>Included in the MARS15 model is </a:t>
            </a:r>
            <a:r>
              <a:rPr lang="en-US" sz="2800" dirty="0">
                <a:latin typeface="Calibri" panose="020F0502020204030204" pitchFamily="34" charset="0"/>
              </a:rPr>
              <a:t>the newest </a:t>
            </a:r>
            <a:r>
              <a:rPr lang="en-US" sz="2800" dirty="0" smtClean="0">
                <a:latin typeface="Calibri" panose="020F0502020204030204" pitchFamily="34" charset="0"/>
              </a:rPr>
              <a:t>information </a:t>
            </a:r>
            <a:r>
              <a:rPr lang="en-US" sz="2800" dirty="0">
                <a:latin typeface="Calibri" panose="020F0502020204030204" pitchFamily="34" charset="0"/>
              </a:rPr>
              <a:t>– based on the engineering design - on beam-line components such as quadrupole magnets, accelerating cavities and </a:t>
            </a:r>
            <a:r>
              <a:rPr lang="en-US" sz="2800" dirty="0" err="1">
                <a:latin typeface="Calibri" panose="020F0502020204030204" pitchFamily="34" charset="0"/>
              </a:rPr>
              <a:t>cryomodules</a:t>
            </a:r>
            <a:r>
              <a:rPr lang="en-US" sz="2800" dirty="0">
                <a:latin typeface="Calibri" panose="020F0502020204030204" pitchFamily="34" charset="0"/>
              </a:rPr>
              <a:t> as well as as-built </a:t>
            </a:r>
            <a:r>
              <a:rPr lang="en-US" sz="2800" dirty="0" err="1">
                <a:latin typeface="Calibri" panose="020F0502020204030204" pitchFamily="34" charset="0"/>
              </a:rPr>
              <a:t>Linac</a:t>
            </a:r>
            <a:r>
              <a:rPr lang="en-US" sz="2800" dirty="0">
                <a:latin typeface="Calibri" panose="020F0502020204030204" pitchFamily="34" charset="0"/>
              </a:rPr>
              <a:t> tunnel and shielding </a:t>
            </a:r>
            <a:r>
              <a:rPr lang="en-US" sz="2800" dirty="0" smtClean="0">
                <a:latin typeface="Calibri" panose="020F0502020204030204" pitchFamily="34" charset="0"/>
              </a:rPr>
              <a:t>layout with </a:t>
            </a:r>
            <a:r>
              <a:rPr lang="en-US" sz="2800" dirty="0">
                <a:latin typeface="Calibri" panose="020F0502020204030204" pitchFamily="34" charset="0"/>
              </a:rPr>
              <a:t>all the details available on geometry, materials and electromagnetic fields</a:t>
            </a:r>
            <a:r>
              <a:rPr lang="en-US" sz="2800" dirty="0" smtClean="0">
                <a:latin typeface="Calibri" panose="020F0502020204030204" pitchFamily="34" charset="0"/>
              </a:rPr>
              <a:t>.</a:t>
            </a:r>
          </a:p>
          <a:p>
            <a:pPr marL="0" indent="0" algn="just">
              <a:spcBef>
                <a:spcPts val="1200"/>
              </a:spcBef>
              <a:buNone/>
            </a:pPr>
            <a:r>
              <a:rPr lang="en-US" sz="2800" dirty="0">
                <a:latin typeface="Calibri" panose="020F0502020204030204" pitchFamily="34" charset="0"/>
              </a:rPr>
              <a:t>This info from the ESS CAD teams </a:t>
            </a:r>
            <a:r>
              <a:rPr lang="en-US" sz="2800" dirty="0" smtClean="0">
                <a:latin typeface="Calibri" panose="020F0502020204030204" pitchFamily="34" charset="0"/>
              </a:rPr>
              <a:t>was </a:t>
            </a:r>
            <a:r>
              <a:rPr lang="en-US" sz="2800" dirty="0">
                <a:latin typeface="Calibri" panose="020F0502020204030204" pitchFamily="34" charset="0"/>
              </a:rPr>
              <a:t>obtained in the form of STEP files and semi-automatically converted to the MARS15 ROOT geometry modules. The element sequence </a:t>
            </a:r>
            <a:r>
              <a:rPr lang="en-US" sz="2800" dirty="0" smtClean="0">
                <a:latin typeface="Calibri" panose="020F0502020204030204" pitchFamily="34" charset="0"/>
              </a:rPr>
              <a:t>was </a:t>
            </a:r>
            <a:r>
              <a:rPr lang="en-US" sz="2800" dirty="0">
                <a:latin typeface="Calibri" panose="020F0502020204030204" pitchFamily="34" charset="0"/>
              </a:rPr>
              <a:t>built and the entire </a:t>
            </a:r>
            <a:r>
              <a:rPr lang="en-US" sz="2800" dirty="0" err="1">
                <a:latin typeface="Calibri" panose="020F0502020204030204" pitchFamily="34" charset="0"/>
              </a:rPr>
              <a:t>Linac</a:t>
            </a:r>
            <a:r>
              <a:rPr lang="en-US" sz="2800" dirty="0">
                <a:latin typeface="Calibri" panose="020F0502020204030204" pitchFamily="34" charset="0"/>
              </a:rPr>
              <a:t> structure managed and linked to the above geometry modules and to materials/field maps by means of the advanced Beamline Builder</a:t>
            </a:r>
            <a:r>
              <a:rPr lang="en-US" sz="2800" dirty="0" smtClean="0">
                <a:latin typeface="Calibri" panose="020F0502020204030204" pitchFamily="34" charset="0"/>
              </a:rPr>
              <a:t>.</a:t>
            </a:r>
            <a:endParaRPr lang="en-US" sz="2800" dirty="0">
              <a:latin typeface="Calibri" panose="020F0502020204030204" pitchFamily="34" charset="0"/>
            </a:endParaRPr>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4</a:t>
            </a:fld>
            <a:endParaRPr lang="en-US" altLang="en-US"/>
          </a:p>
        </p:txBody>
      </p:sp>
    </p:spTree>
    <p:extLst>
      <p:ext uri="{BB962C8B-B14F-4D97-AF65-F5344CB8AC3E}">
        <p14:creationId xmlns:p14="http://schemas.microsoft.com/office/powerpoint/2010/main" val="71060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MARS15 (2016) in this Study</a:t>
            </a:r>
            <a:endParaRPr lang="en-US" sz="3200" dirty="0"/>
          </a:p>
        </p:txBody>
      </p:sp>
      <p:sp>
        <p:nvSpPr>
          <p:cNvPr id="3" name="Content Placeholder 2"/>
          <p:cNvSpPr>
            <a:spLocks noGrp="1"/>
          </p:cNvSpPr>
          <p:nvPr>
            <p:ph idx="1"/>
          </p:nvPr>
        </p:nvSpPr>
        <p:spPr>
          <a:xfrm>
            <a:off x="242887" y="867149"/>
            <a:ext cx="8672513" cy="5415117"/>
          </a:xfrm>
        </p:spPr>
        <p:txBody>
          <a:bodyPr/>
          <a:lstStyle/>
          <a:p>
            <a:pPr marL="0" indent="0" algn="just">
              <a:spcBef>
                <a:spcPts val="1200"/>
              </a:spcBef>
              <a:buNone/>
            </a:pPr>
            <a:r>
              <a:rPr lang="en-US" sz="2200" dirty="0" smtClean="0">
                <a:latin typeface="Calibri" panose="020F0502020204030204" pitchFamily="34" charset="0"/>
              </a:rPr>
              <a:t>Customized steppers (with high-order </a:t>
            </a:r>
            <a:r>
              <a:rPr lang="en-US" sz="2200" dirty="0" err="1" smtClean="0">
                <a:latin typeface="Calibri" panose="020F0502020204030204" pitchFamily="34" charset="0"/>
              </a:rPr>
              <a:t>Runge</a:t>
            </a:r>
            <a:r>
              <a:rPr lang="en-US" sz="2200" dirty="0" smtClean="0">
                <a:latin typeface="Calibri" panose="020F0502020204030204" pitchFamily="34" charset="0"/>
              </a:rPr>
              <a:t> </a:t>
            </a:r>
            <a:r>
              <a:rPr lang="en-US" sz="2200" dirty="0" err="1" smtClean="0">
                <a:latin typeface="Calibri" panose="020F0502020204030204" pitchFamily="34" charset="0"/>
              </a:rPr>
              <a:t>Kutta</a:t>
            </a:r>
            <a:r>
              <a:rPr lang="en-US" sz="2200" dirty="0" smtClean="0">
                <a:latin typeface="Calibri" panose="020F0502020204030204" pitchFamily="34" charset="0"/>
              </a:rPr>
              <a:t> algorithms) were created for optimal particle tracking in SRF, quadrupole/dipole magnets and thick shielding.</a:t>
            </a:r>
          </a:p>
          <a:p>
            <a:pPr marL="0" indent="0" algn="just">
              <a:spcBef>
                <a:spcPts val="1200"/>
              </a:spcBef>
              <a:buNone/>
            </a:pPr>
            <a:r>
              <a:rPr lang="en-US" sz="2200" dirty="0" smtClean="0">
                <a:latin typeface="Calibri" panose="020F0502020204030204" pitchFamily="34" charset="0"/>
              </a:rPr>
              <a:t>For inelastic nuclear interactions, a combination of LAQGSM and CEM event generators is used at 0.15 – 2 GeV, extended TENDL-based generators below 0.15 GeV down to 1 MeV (charged particles) and 14 MeV (neutrons), and MCNP libraries for neutrons below 14 MeV.</a:t>
            </a:r>
          </a:p>
          <a:p>
            <a:pPr marL="0" indent="0" algn="just">
              <a:spcBef>
                <a:spcPts val="1200"/>
              </a:spcBef>
              <a:buNone/>
            </a:pPr>
            <a:r>
              <a:rPr lang="en-US" sz="2200" dirty="0">
                <a:latin typeface="Calibri" panose="020F0502020204030204" pitchFamily="34" charset="0"/>
              </a:rPr>
              <a:t>Energy thresholds are in the 0.001 eV to 100 </a:t>
            </a:r>
            <a:r>
              <a:rPr lang="en-US" sz="2200" dirty="0" err="1">
                <a:latin typeface="Calibri" panose="020F0502020204030204" pitchFamily="34" charset="0"/>
              </a:rPr>
              <a:t>keV</a:t>
            </a:r>
            <a:r>
              <a:rPr lang="en-US" sz="2200" dirty="0">
                <a:latin typeface="Calibri" panose="020F0502020204030204" pitchFamily="34" charset="0"/>
              </a:rPr>
              <a:t> </a:t>
            </a:r>
            <a:r>
              <a:rPr lang="en-US" sz="2200" dirty="0" smtClean="0">
                <a:latin typeface="Calibri" panose="020F0502020204030204" pitchFamily="34" charset="0"/>
              </a:rPr>
              <a:t>range.</a:t>
            </a:r>
            <a:endParaRPr lang="en-US" sz="2200" dirty="0">
              <a:latin typeface="Calibri" panose="020F0502020204030204" pitchFamily="34" charset="0"/>
            </a:endParaRPr>
          </a:p>
          <a:p>
            <a:pPr marL="0" indent="0" algn="just">
              <a:spcBef>
                <a:spcPts val="1200"/>
              </a:spcBef>
              <a:buNone/>
            </a:pPr>
            <a:r>
              <a:rPr lang="en-US" sz="2200" dirty="0" smtClean="0">
                <a:latin typeface="Calibri" panose="020F0502020204030204" pitchFamily="34" charset="0"/>
              </a:rPr>
              <a:t>Variance reduction techniques: multi-step and splitting/Russian roulette.</a:t>
            </a:r>
          </a:p>
          <a:p>
            <a:pPr marL="0" indent="0" algn="just">
              <a:spcBef>
                <a:spcPts val="1200"/>
              </a:spcBef>
              <a:buNone/>
            </a:pPr>
            <a:r>
              <a:rPr lang="en-US" sz="2200" dirty="0" smtClean="0">
                <a:latin typeface="Calibri" panose="020F0502020204030204" pitchFamily="34" charset="0"/>
              </a:rPr>
              <a:t>A built-in set of flux-to-dose (FTD) conversion factors to calculate - in the course of Monte-Carlo - effective prompt dose distributions: ICRP103 + ICRP60 + Cossairt (2009) + </a:t>
            </a:r>
            <a:r>
              <a:rPr lang="en-US" sz="2200" dirty="0" err="1" smtClean="0">
                <a:latin typeface="Calibri" panose="020F0502020204030204" pitchFamily="34" charset="0"/>
              </a:rPr>
              <a:t>Pellicioni</a:t>
            </a:r>
            <a:r>
              <a:rPr lang="en-US" sz="2200" dirty="0" smtClean="0">
                <a:latin typeface="Calibri" panose="020F0502020204030204" pitchFamily="34" charset="0"/>
              </a:rPr>
              <a:t> (2000). These FTD are in a rather good agreement with ESS-0019931.</a:t>
            </a:r>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5</a:t>
            </a:fld>
            <a:endParaRPr lang="en-US" altLang="en-US"/>
          </a:p>
        </p:txBody>
      </p:sp>
    </p:spTree>
    <p:extLst>
      <p:ext uri="{BB962C8B-B14F-4D97-AF65-F5344CB8AC3E}">
        <p14:creationId xmlns:p14="http://schemas.microsoft.com/office/powerpoint/2010/main" val="953841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a:t>
            </a:r>
            <a:r>
              <a:rPr lang="en-US" sz="3200" dirty="0" smtClean="0"/>
              <a:t>eam Loss Model</a:t>
            </a:r>
            <a:endParaRPr lang="en-US" sz="3200" dirty="0"/>
          </a:p>
        </p:txBody>
      </p:sp>
      <p:sp>
        <p:nvSpPr>
          <p:cNvPr id="3" name="Content Placeholder 2"/>
          <p:cNvSpPr>
            <a:spLocks noGrp="1"/>
          </p:cNvSpPr>
          <p:nvPr>
            <p:ph idx="1"/>
          </p:nvPr>
        </p:nvSpPr>
        <p:spPr>
          <a:xfrm>
            <a:off x="228600" y="960283"/>
            <a:ext cx="8672513" cy="5169584"/>
          </a:xfrm>
        </p:spPr>
        <p:txBody>
          <a:bodyPr/>
          <a:lstStyle/>
          <a:p>
            <a:pPr marL="0" indent="0" algn="just">
              <a:spcBef>
                <a:spcPts val="1200"/>
              </a:spcBef>
              <a:buNone/>
            </a:pPr>
            <a:r>
              <a:rPr lang="en-GB" sz="2000" dirty="0" smtClean="0"/>
              <a:t>1 </a:t>
            </a:r>
            <a:r>
              <a:rPr lang="en-GB" sz="2000" dirty="0"/>
              <a:t>W/m </a:t>
            </a:r>
            <a:r>
              <a:rPr lang="en-GB" sz="2000" dirty="0" smtClean="0"/>
              <a:t>beam </a:t>
            </a:r>
            <a:r>
              <a:rPr lang="en-GB" sz="2000" dirty="0"/>
              <a:t>loss </a:t>
            </a:r>
            <a:r>
              <a:rPr lang="en-GB" sz="2000" dirty="0" smtClean="0"/>
              <a:t>rate – uniform longitudinally and on </a:t>
            </a:r>
            <a:r>
              <a:rPr lang="en-GB" sz="2000" dirty="0" err="1" smtClean="0"/>
              <a:t>beampipe</a:t>
            </a:r>
            <a:r>
              <a:rPr lang="en-GB" sz="2000" dirty="0" smtClean="0"/>
              <a:t> aperture at 3mrad grazing angle in beam reference system - </a:t>
            </a:r>
            <a:r>
              <a:rPr lang="en-GB" sz="2000" dirty="0"/>
              <a:t>was considered as a design criteria and an upper limit during </a:t>
            </a:r>
            <a:r>
              <a:rPr lang="en-GB" sz="2000" b="1" i="1" dirty="0"/>
              <a:t>normal </a:t>
            </a:r>
            <a:r>
              <a:rPr lang="en-GB" sz="2000" b="1" i="1" dirty="0" smtClean="0"/>
              <a:t>operations</a:t>
            </a:r>
            <a:r>
              <a:rPr lang="en-GB" sz="2000" dirty="0" smtClean="0"/>
              <a:t>. </a:t>
            </a:r>
            <a:r>
              <a:rPr lang="en-GB" sz="2000" dirty="0"/>
              <a:t>This was derived from hands-on maintenance conditions </a:t>
            </a:r>
            <a:r>
              <a:rPr lang="en-GB" sz="2000" dirty="0" smtClean="0"/>
              <a:t>as adopted </a:t>
            </a:r>
            <a:r>
              <a:rPr lang="en-GB" sz="2000" dirty="0"/>
              <a:t>at ESS.</a:t>
            </a:r>
            <a:endParaRPr lang="en-US" sz="2000" dirty="0"/>
          </a:p>
          <a:p>
            <a:pPr marL="0" indent="0" algn="just">
              <a:spcBef>
                <a:spcPts val="1200"/>
              </a:spcBef>
              <a:buNone/>
            </a:pPr>
            <a:endParaRPr lang="en-US" sz="2000" dirty="0" smtClean="0"/>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6</a:t>
            </a:fld>
            <a:endParaRPr lang="en-US" altLang="en-US"/>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228600" y="2562859"/>
            <a:ext cx="4013200" cy="3228845"/>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4754722" y="2562859"/>
            <a:ext cx="4317365" cy="3239770"/>
          </a:xfrm>
          <a:prstGeom prst="rect">
            <a:avLst/>
          </a:prstGeom>
        </p:spPr>
      </p:pic>
    </p:spTree>
    <p:extLst>
      <p:ext uri="{BB962C8B-B14F-4D97-AF65-F5344CB8AC3E}">
        <p14:creationId xmlns:p14="http://schemas.microsoft.com/office/powerpoint/2010/main" val="250929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ESS in MARS15 Model</a:t>
            </a:r>
            <a:endParaRPr lang="en-US" sz="3200" dirty="0"/>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7</a:t>
            </a:fld>
            <a:endParaRPr lang="en-US" altLang="en-US"/>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74149" y="929217"/>
            <a:ext cx="3319145" cy="3238500"/>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5633085" y="927947"/>
            <a:ext cx="3282315" cy="3239770"/>
          </a:xfrm>
          <a:prstGeom prst="rect">
            <a:avLst/>
          </a:prstGeom>
        </p:spPr>
      </p:pic>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3369046" y="3936999"/>
            <a:ext cx="2264039" cy="2286001"/>
          </a:xfrm>
          <a:prstGeom prst="rect">
            <a:avLst/>
          </a:prstGeom>
        </p:spPr>
      </p:pic>
      <p:sp>
        <p:nvSpPr>
          <p:cNvPr id="12" name="TextBox 11"/>
          <p:cNvSpPr txBox="1"/>
          <p:nvPr/>
        </p:nvSpPr>
        <p:spPr>
          <a:xfrm>
            <a:off x="806450" y="1045969"/>
            <a:ext cx="1363002" cy="461665"/>
          </a:xfrm>
          <a:prstGeom prst="rect">
            <a:avLst/>
          </a:prstGeom>
          <a:noFill/>
        </p:spPr>
        <p:txBody>
          <a:bodyPr wrap="none" rtlCol="0">
            <a:spAutoFit/>
          </a:bodyPr>
          <a:lstStyle/>
          <a:p>
            <a:r>
              <a:rPr lang="en-US" dirty="0" smtClean="0">
                <a:solidFill>
                  <a:srgbClr val="63666A"/>
                </a:solidFill>
              </a:rPr>
              <a:t>Side view</a:t>
            </a:r>
            <a:endParaRPr lang="en-US" dirty="0">
              <a:solidFill>
                <a:srgbClr val="63666A"/>
              </a:solidFill>
            </a:endParaRPr>
          </a:p>
        </p:txBody>
      </p:sp>
      <p:sp>
        <p:nvSpPr>
          <p:cNvPr id="13" name="TextBox 12"/>
          <p:cNvSpPr txBox="1"/>
          <p:nvPr/>
        </p:nvSpPr>
        <p:spPr>
          <a:xfrm>
            <a:off x="6301317" y="1085116"/>
            <a:ext cx="1374222" cy="461665"/>
          </a:xfrm>
          <a:prstGeom prst="rect">
            <a:avLst/>
          </a:prstGeom>
          <a:noFill/>
        </p:spPr>
        <p:txBody>
          <a:bodyPr wrap="none" rtlCol="0">
            <a:spAutoFit/>
          </a:bodyPr>
          <a:lstStyle/>
          <a:p>
            <a:r>
              <a:rPr lang="en-US" dirty="0" smtClean="0">
                <a:solidFill>
                  <a:srgbClr val="63666A"/>
                </a:solidFill>
              </a:rPr>
              <a:t>Plan view</a:t>
            </a:r>
            <a:endParaRPr lang="en-US" dirty="0">
              <a:solidFill>
                <a:srgbClr val="63666A"/>
              </a:solidFill>
            </a:endParaRPr>
          </a:p>
        </p:txBody>
      </p:sp>
      <p:sp>
        <p:nvSpPr>
          <p:cNvPr id="14" name="TextBox 13"/>
          <p:cNvSpPr txBox="1"/>
          <p:nvPr/>
        </p:nvSpPr>
        <p:spPr>
          <a:xfrm>
            <a:off x="3629209" y="3553130"/>
            <a:ext cx="1885581" cy="400110"/>
          </a:xfrm>
          <a:prstGeom prst="rect">
            <a:avLst/>
          </a:prstGeom>
          <a:noFill/>
        </p:spPr>
        <p:txBody>
          <a:bodyPr wrap="none" rtlCol="0">
            <a:spAutoFit/>
          </a:bodyPr>
          <a:lstStyle/>
          <a:p>
            <a:r>
              <a:rPr lang="en-US" sz="2000" dirty="0" smtClean="0">
                <a:solidFill>
                  <a:srgbClr val="63666A"/>
                </a:solidFill>
              </a:rPr>
              <a:t>Tunnel x-section</a:t>
            </a:r>
            <a:endParaRPr lang="en-US" sz="2000" dirty="0">
              <a:solidFill>
                <a:srgbClr val="63666A"/>
              </a:solidFill>
            </a:endParaRPr>
          </a:p>
        </p:txBody>
      </p:sp>
      <p:sp>
        <p:nvSpPr>
          <p:cNvPr id="15" name="TextBox 14"/>
          <p:cNvSpPr txBox="1"/>
          <p:nvPr/>
        </p:nvSpPr>
        <p:spPr>
          <a:xfrm>
            <a:off x="5664510" y="4726056"/>
            <a:ext cx="3308598" cy="707886"/>
          </a:xfrm>
          <a:prstGeom prst="rect">
            <a:avLst/>
          </a:prstGeom>
          <a:noFill/>
        </p:spPr>
        <p:txBody>
          <a:bodyPr wrap="none" rtlCol="0">
            <a:spAutoFit/>
          </a:bodyPr>
          <a:lstStyle/>
          <a:p>
            <a:r>
              <a:rPr lang="en-US" sz="2000" dirty="0" smtClean="0">
                <a:solidFill>
                  <a:srgbClr val="00B0F0"/>
                </a:solidFill>
              </a:rPr>
              <a:t>ESS specific description of 32</a:t>
            </a:r>
          </a:p>
          <a:p>
            <a:r>
              <a:rPr lang="en-US" sz="2000" dirty="0" smtClean="0">
                <a:solidFill>
                  <a:srgbClr val="00B0F0"/>
                </a:solidFill>
              </a:rPr>
              <a:t>materials is used </a:t>
            </a:r>
            <a:r>
              <a:rPr lang="en-US" sz="2000" dirty="0">
                <a:solidFill>
                  <a:srgbClr val="00B0F0"/>
                </a:solidFill>
              </a:rPr>
              <a:t>i</a:t>
            </a:r>
            <a:r>
              <a:rPr lang="en-US" sz="2000" dirty="0" smtClean="0">
                <a:solidFill>
                  <a:srgbClr val="00B0F0"/>
                </a:solidFill>
              </a:rPr>
              <a:t>n the model</a:t>
            </a:r>
            <a:endParaRPr lang="en-US" sz="2000" dirty="0">
              <a:solidFill>
                <a:srgbClr val="00B0F0"/>
              </a:solidFill>
            </a:endParaRPr>
          </a:p>
        </p:txBody>
      </p:sp>
    </p:spTree>
    <p:extLst>
      <p:ext uri="{BB962C8B-B14F-4D97-AF65-F5344CB8AC3E}">
        <p14:creationId xmlns:p14="http://schemas.microsoft.com/office/powerpoint/2010/main" val="1961579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Stubs, Exits and Cable Penetrations in the Model</a:t>
            </a:r>
            <a:endParaRPr lang="en-US" sz="2800" dirty="0"/>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8</a:t>
            </a:fld>
            <a:endParaRPr lang="en-US" altLang="en-US"/>
          </a:p>
        </p:txBody>
      </p:sp>
      <p:sp>
        <p:nvSpPr>
          <p:cNvPr id="22" name="TextBox 21"/>
          <p:cNvSpPr txBox="1"/>
          <p:nvPr/>
        </p:nvSpPr>
        <p:spPr>
          <a:xfrm>
            <a:off x="1439611" y="774922"/>
            <a:ext cx="2825132" cy="400110"/>
          </a:xfrm>
          <a:prstGeom prst="rect">
            <a:avLst/>
          </a:prstGeom>
          <a:noFill/>
        </p:spPr>
        <p:txBody>
          <a:bodyPr wrap="none" rtlCol="0">
            <a:spAutoFit/>
          </a:bodyPr>
          <a:lstStyle/>
          <a:p>
            <a:r>
              <a:rPr lang="en-US" sz="2000" dirty="0" smtClean="0">
                <a:solidFill>
                  <a:srgbClr val="63666A"/>
                </a:solidFill>
              </a:rPr>
              <a:t>Stubs and sand-bag filling</a:t>
            </a:r>
            <a:endParaRPr lang="en-US" sz="2000" dirty="0">
              <a:solidFill>
                <a:srgbClr val="63666A"/>
              </a:solidFill>
            </a:endParaRPr>
          </a:p>
        </p:txBody>
      </p:sp>
      <p:pic>
        <p:nvPicPr>
          <p:cNvPr id="24" name="Picture 23"/>
          <p:cNvPicPr/>
          <p:nvPr/>
        </p:nvPicPr>
        <p:blipFill>
          <a:blip r:embed="rId3">
            <a:extLst>
              <a:ext uri="{28A0092B-C50C-407E-A947-70E740481C1C}">
                <a14:useLocalDpi xmlns:a14="http://schemas.microsoft.com/office/drawing/2010/main" val="0"/>
              </a:ext>
            </a:extLst>
          </a:blip>
          <a:stretch>
            <a:fillRect/>
          </a:stretch>
        </p:blipFill>
        <p:spPr>
          <a:xfrm>
            <a:off x="110239" y="1204551"/>
            <a:ext cx="2658745" cy="2638425"/>
          </a:xfrm>
          <a:prstGeom prst="rect">
            <a:avLst/>
          </a:prstGeom>
        </p:spPr>
      </p:pic>
      <p:pic>
        <p:nvPicPr>
          <p:cNvPr id="25" name="Picture 24"/>
          <p:cNvPicPr/>
          <p:nvPr/>
        </p:nvPicPr>
        <p:blipFill>
          <a:blip r:embed="rId4">
            <a:extLst>
              <a:ext uri="{28A0092B-C50C-407E-A947-70E740481C1C}">
                <a14:useLocalDpi xmlns:a14="http://schemas.microsoft.com/office/drawing/2010/main" val="0"/>
              </a:ext>
            </a:extLst>
          </a:blip>
          <a:stretch>
            <a:fillRect/>
          </a:stretch>
        </p:blipFill>
        <p:spPr>
          <a:xfrm>
            <a:off x="2939591" y="1107300"/>
            <a:ext cx="2597785" cy="2551430"/>
          </a:xfrm>
          <a:prstGeom prst="rect">
            <a:avLst/>
          </a:prstGeom>
        </p:spPr>
      </p:pic>
      <p:pic>
        <p:nvPicPr>
          <p:cNvPr id="26" name="Picture 25"/>
          <p:cNvPicPr/>
          <p:nvPr/>
        </p:nvPicPr>
        <p:blipFill rotWithShape="1">
          <a:blip r:embed="rId5">
            <a:extLst>
              <a:ext uri="{28A0092B-C50C-407E-A947-70E740481C1C}">
                <a14:useLocalDpi xmlns:a14="http://schemas.microsoft.com/office/drawing/2010/main" val="0"/>
              </a:ext>
            </a:extLst>
          </a:blip>
          <a:srcRect l="1954"/>
          <a:stretch/>
        </p:blipFill>
        <p:spPr bwMode="auto">
          <a:xfrm>
            <a:off x="228600" y="4097735"/>
            <a:ext cx="2162774" cy="2138072"/>
          </a:xfrm>
          <a:prstGeom prst="rect">
            <a:avLst/>
          </a:prstGeom>
          <a:noFill/>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27" name="Picture 26"/>
          <p:cNvPicPr/>
          <p:nvPr/>
        </p:nvPicPr>
        <p:blipFill>
          <a:blip r:embed="rId6">
            <a:extLst>
              <a:ext uri="{28A0092B-C50C-407E-A947-70E740481C1C}">
                <a14:useLocalDpi xmlns:a14="http://schemas.microsoft.com/office/drawing/2010/main" val="0"/>
              </a:ext>
            </a:extLst>
          </a:blip>
          <a:srcRect/>
          <a:stretch>
            <a:fillRect/>
          </a:stretch>
        </p:blipFill>
        <p:spPr bwMode="auto">
          <a:xfrm>
            <a:off x="2501618" y="4168247"/>
            <a:ext cx="2838450" cy="2067560"/>
          </a:xfrm>
          <a:prstGeom prst="rect">
            <a:avLst/>
          </a:prstGeom>
          <a:noFill/>
          <a:ln>
            <a:noFill/>
          </a:ln>
          <a:extLst/>
        </p:spPr>
      </p:pic>
      <p:sp>
        <p:nvSpPr>
          <p:cNvPr id="28" name="TextBox 27"/>
          <p:cNvSpPr txBox="1"/>
          <p:nvPr/>
        </p:nvSpPr>
        <p:spPr>
          <a:xfrm>
            <a:off x="1458901" y="3711419"/>
            <a:ext cx="2868286" cy="400110"/>
          </a:xfrm>
          <a:prstGeom prst="rect">
            <a:avLst/>
          </a:prstGeom>
          <a:noFill/>
        </p:spPr>
        <p:txBody>
          <a:bodyPr wrap="none" rtlCol="0">
            <a:spAutoFit/>
          </a:bodyPr>
          <a:lstStyle/>
          <a:p>
            <a:r>
              <a:rPr lang="en-US" sz="2000" dirty="0" smtClean="0">
                <a:solidFill>
                  <a:srgbClr val="63666A"/>
                </a:solidFill>
              </a:rPr>
              <a:t>Personnel emergency exit</a:t>
            </a:r>
            <a:endParaRPr lang="en-US" sz="2000" dirty="0">
              <a:solidFill>
                <a:srgbClr val="63666A"/>
              </a:solidFill>
            </a:endParaRPr>
          </a:p>
        </p:txBody>
      </p:sp>
      <p:pic>
        <p:nvPicPr>
          <p:cNvPr id="29" name="Picture 28"/>
          <p:cNvPicPr/>
          <p:nvPr/>
        </p:nvPicPr>
        <p:blipFill>
          <a:blip r:embed="rId7">
            <a:extLst>
              <a:ext uri="{28A0092B-C50C-407E-A947-70E740481C1C}">
                <a14:useLocalDpi xmlns:a14="http://schemas.microsoft.com/office/drawing/2010/main" val="0"/>
              </a:ext>
            </a:extLst>
          </a:blip>
          <a:stretch>
            <a:fillRect/>
          </a:stretch>
        </p:blipFill>
        <p:spPr>
          <a:xfrm>
            <a:off x="6573305" y="1515532"/>
            <a:ext cx="2366860" cy="2327443"/>
          </a:xfrm>
          <a:prstGeom prst="rect">
            <a:avLst/>
          </a:prstGeom>
        </p:spPr>
      </p:pic>
      <p:pic>
        <p:nvPicPr>
          <p:cNvPr id="30" name="Picture 29"/>
          <p:cNvPicPr/>
          <p:nvPr/>
        </p:nvPicPr>
        <p:blipFill>
          <a:blip r:embed="rId8">
            <a:extLst>
              <a:ext uri="{28A0092B-C50C-407E-A947-70E740481C1C}">
                <a14:useLocalDpi xmlns:a14="http://schemas.microsoft.com/office/drawing/2010/main" val="0"/>
              </a:ext>
            </a:extLst>
          </a:blip>
          <a:stretch>
            <a:fillRect/>
          </a:stretch>
        </p:blipFill>
        <p:spPr>
          <a:xfrm>
            <a:off x="6721263" y="3711419"/>
            <a:ext cx="2218902" cy="2303090"/>
          </a:xfrm>
          <a:prstGeom prst="rect">
            <a:avLst/>
          </a:prstGeom>
        </p:spPr>
      </p:pic>
      <p:sp>
        <p:nvSpPr>
          <p:cNvPr id="31" name="TextBox 30"/>
          <p:cNvSpPr txBox="1"/>
          <p:nvPr/>
        </p:nvSpPr>
        <p:spPr>
          <a:xfrm>
            <a:off x="6730998" y="1004496"/>
            <a:ext cx="2157001" cy="400110"/>
          </a:xfrm>
          <a:prstGeom prst="rect">
            <a:avLst/>
          </a:prstGeom>
          <a:noFill/>
        </p:spPr>
        <p:txBody>
          <a:bodyPr wrap="none" rtlCol="0">
            <a:spAutoFit/>
          </a:bodyPr>
          <a:lstStyle/>
          <a:p>
            <a:r>
              <a:rPr lang="en-US" sz="2000" dirty="0" smtClean="0">
                <a:solidFill>
                  <a:srgbClr val="63666A"/>
                </a:solidFill>
              </a:rPr>
              <a:t>Cable penetrations</a:t>
            </a:r>
            <a:endParaRPr lang="en-US" sz="2000" dirty="0">
              <a:solidFill>
                <a:srgbClr val="63666A"/>
              </a:solidFill>
            </a:endParaRPr>
          </a:p>
        </p:txBody>
      </p:sp>
    </p:spTree>
    <p:extLst>
      <p:ext uri="{BB962C8B-B14F-4D97-AF65-F5344CB8AC3E}">
        <p14:creationId xmlns:p14="http://schemas.microsoft.com/office/powerpoint/2010/main" val="1401451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SRF Cavities and Magnets in MARS15 Model</a:t>
            </a:r>
            <a:endParaRPr lang="en-US" sz="3200" dirty="0"/>
          </a:p>
        </p:txBody>
      </p:sp>
      <p:sp>
        <p:nvSpPr>
          <p:cNvPr id="5" name="Footer Placeholder 4"/>
          <p:cNvSpPr>
            <a:spLocks noGrp="1"/>
          </p:cNvSpPr>
          <p:nvPr>
            <p:ph type="ftr" sz="quarter" idx="11"/>
          </p:nvPr>
        </p:nvSpPr>
        <p:spPr/>
        <p:txBody>
          <a:bodyPr/>
          <a:lstStyle/>
          <a:p>
            <a:pPr>
              <a:defRPr/>
            </a:pPr>
            <a:r>
              <a:rPr lang="fr-FR" smtClean="0"/>
              <a:t>SATIF-13, Dresden, Oct. 10-12, 2016                   N. Mokhov et al.: ESS</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9</a:t>
            </a:fld>
            <a:endParaRPr lang="en-US" altLang="en-US"/>
          </a:p>
        </p:txBody>
      </p:sp>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169333" y="1046909"/>
            <a:ext cx="3395134" cy="1653958"/>
          </a:xfrm>
          <a:prstGeom prst="rect">
            <a:avLst/>
          </a:prstGeom>
          <a:noFill/>
          <a:ln>
            <a:noFill/>
          </a:ln>
          <a:extLst/>
        </p:spPr>
      </p:pic>
      <p:pic>
        <p:nvPicPr>
          <p:cNvPr id="16" name="Picture 15"/>
          <p:cNvPicPr/>
          <p:nvPr/>
        </p:nvPicPr>
        <p:blipFill>
          <a:blip r:embed="rId4">
            <a:extLst>
              <a:ext uri="{28A0092B-C50C-407E-A947-70E740481C1C}">
                <a14:useLocalDpi xmlns:a14="http://schemas.microsoft.com/office/drawing/2010/main" val="0"/>
              </a:ext>
            </a:extLst>
          </a:blip>
          <a:srcRect/>
          <a:stretch>
            <a:fillRect/>
          </a:stretch>
        </p:blipFill>
        <p:spPr bwMode="auto">
          <a:xfrm>
            <a:off x="6104467" y="874523"/>
            <a:ext cx="2714730" cy="1894077"/>
          </a:xfrm>
          <a:prstGeom prst="rect">
            <a:avLst/>
          </a:prstGeom>
          <a:noFill/>
          <a:ln>
            <a:noFill/>
          </a:ln>
          <a:extLst/>
        </p:spPr>
      </p:pic>
      <p:pic>
        <p:nvPicPr>
          <p:cNvPr id="17" name="Picture 16"/>
          <p:cNvPicPr/>
          <p:nvPr/>
        </p:nvPicPr>
        <p:blipFill>
          <a:blip r:embed="rId5">
            <a:extLst>
              <a:ext uri="{28A0092B-C50C-407E-A947-70E740481C1C}">
                <a14:useLocalDpi xmlns:a14="http://schemas.microsoft.com/office/drawing/2010/main" val="0"/>
              </a:ext>
            </a:extLst>
          </a:blip>
          <a:stretch>
            <a:fillRect/>
          </a:stretch>
        </p:blipFill>
        <p:spPr>
          <a:xfrm>
            <a:off x="2936557" y="2540123"/>
            <a:ext cx="3270885" cy="3236595"/>
          </a:xfrm>
          <a:prstGeom prst="rect">
            <a:avLst/>
          </a:prstGeom>
        </p:spPr>
      </p:pic>
      <p:sp>
        <p:nvSpPr>
          <p:cNvPr id="18" name="TextBox 17"/>
          <p:cNvSpPr txBox="1"/>
          <p:nvPr/>
        </p:nvSpPr>
        <p:spPr>
          <a:xfrm>
            <a:off x="6778278" y="2697665"/>
            <a:ext cx="1532856" cy="400110"/>
          </a:xfrm>
          <a:prstGeom prst="rect">
            <a:avLst/>
          </a:prstGeom>
          <a:noFill/>
        </p:spPr>
        <p:txBody>
          <a:bodyPr wrap="none" rtlCol="0">
            <a:spAutoFit/>
          </a:bodyPr>
          <a:lstStyle/>
          <a:p>
            <a:r>
              <a:rPr lang="en-US" sz="2000" dirty="0" smtClean="0">
                <a:solidFill>
                  <a:srgbClr val="63666A"/>
                </a:solidFill>
              </a:rPr>
              <a:t>High-</a:t>
            </a:r>
            <a:r>
              <a:rPr lang="en-US" sz="2000" dirty="0" smtClean="0">
                <a:solidFill>
                  <a:srgbClr val="63666A"/>
                </a:solidFill>
                <a:latin typeface="Symbol" panose="05050102010706020507" pitchFamily="18" charset="2"/>
              </a:rPr>
              <a:t>b</a:t>
            </a:r>
            <a:r>
              <a:rPr lang="en-US" sz="2000" dirty="0" smtClean="0">
                <a:solidFill>
                  <a:srgbClr val="63666A"/>
                </a:solidFill>
              </a:rPr>
              <a:t> cavity</a:t>
            </a:r>
            <a:endParaRPr lang="en-US" sz="2000" dirty="0">
              <a:solidFill>
                <a:srgbClr val="63666A"/>
              </a:solidFill>
            </a:endParaRPr>
          </a:p>
        </p:txBody>
      </p:sp>
      <p:sp>
        <p:nvSpPr>
          <p:cNvPr id="19" name="TextBox 18"/>
          <p:cNvSpPr txBox="1"/>
          <p:nvPr/>
        </p:nvSpPr>
        <p:spPr>
          <a:xfrm>
            <a:off x="4193576" y="5677932"/>
            <a:ext cx="1532856" cy="400110"/>
          </a:xfrm>
          <a:prstGeom prst="rect">
            <a:avLst/>
          </a:prstGeom>
          <a:noFill/>
        </p:spPr>
        <p:txBody>
          <a:bodyPr wrap="none" rtlCol="0">
            <a:spAutoFit/>
          </a:bodyPr>
          <a:lstStyle/>
          <a:p>
            <a:r>
              <a:rPr lang="en-US" sz="2000" dirty="0" smtClean="0">
                <a:solidFill>
                  <a:srgbClr val="63666A"/>
                </a:solidFill>
              </a:rPr>
              <a:t>High-</a:t>
            </a:r>
            <a:r>
              <a:rPr lang="en-US" sz="2000" dirty="0" smtClean="0">
                <a:solidFill>
                  <a:srgbClr val="63666A"/>
                </a:solidFill>
                <a:latin typeface="Symbol" panose="05050102010706020507" pitchFamily="18" charset="2"/>
              </a:rPr>
              <a:t>b</a:t>
            </a:r>
            <a:r>
              <a:rPr lang="en-US" sz="2000" dirty="0" smtClean="0">
                <a:solidFill>
                  <a:srgbClr val="63666A"/>
                </a:solidFill>
              </a:rPr>
              <a:t> cavity</a:t>
            </a:r>
            <a:endParaRPr lang="en-US" sz="2000" dirty="0">
              <a:solidFill>
                <a:srgbClr val="63666A"/>
              </a:solidFill>
            </a:endParaRPr>
          </a:p>
        </p:txBody>
      </p:sp>
      <p:pic>
        <p:nvPicPr>
          <p:cNvPr id="20" name="Picture 19"/>
          <p:cNvPicPr/>
          <p:nvPr/>
        </p:nvPicPr>
        <p:blipFill>
          <a:blip r:embed="rId6">
            <a:extLst>
              <a:ext uri="{28A0092B-C50C-407E-A947-70E740481C1C}">
                <a14:useLocalDpi xmlns:a14="http://schemas.microsoft.com/office/drawing/2010/main" val="0"/>
              </a:ext>
            </a:extLst>
          </a:blip>
          <a:stretch>
            <a:fillRect/>
          </a:stretch>
        </p:blipFill>
        <p:spPr>
          <a:xfrm>
            <a:off x="216462" y="3250053"/>
            <a:ext cx="2580501" cy="2526665"/>
          </a:xfrm>
          <a:prstGeom prst="rect">
            <a:avLst/>
          </a:prstGeom>
        </p:spPr>
      </p:pic>
      <p:pic>
        <p:nvPicPr>
          <p:cNvPr id="21" name="Picture 20"/>
          <p:cNvPicPr/>
          <p:nvPr/>
        </p:nvPicPr>
        <p:blipFill>
          <a:blip r:embed="rId7">
            <a:extLst>
              <a:ext uri="{28A0092B-C50C-407E-A947-70E740481C1C}">
                <a14:useLocalDpi xmlns:a14="http://schemas.microsoft.com/office/drawing/2010/main" val="0"/>
              </a:ext>
            </a:extLst>
          </a:blip>
          <a:stretch>
            <a:fillRect/>
          </a:stretch>
        </p:blipFill>
        <p:spPr>
          <a:xfrm>
            <a:off x="6347036" y="3250053"/>
            <a:ext cx="2627630" cy="2526665"/>
          </a:xfrm>
          <a:prstGeom prst="rect">
            <a:avLst/>
          </a:prstGeom>
        </p:spPr>
      </p:pic>
      <p:sp>
        <p:nvSpPr>
          <p:cNvPr id="22" name="TextBox 21"/>
          <p:cNvSpPr txBox="1"/>
          <p:nvPr/>
        </p:nvSpPr>
        <p:spPr>
          <a:xfrm>
            <a:off x="1116374" y="5778727"/>
            <a:ext cx="750526" cy="400110"/>
          </a:xfrm>
          <a:prstGeom prst="rect">
            <a:avLst/>
          </a:prstGeom>
          <a:noFill/>
        </p:spPr>
        <p:txBody>
          <a:bodyPr wrap="none" rtlCol="0">
            <a:spAutoFit/>
          </a:bodyPr>
          <a:lstStyle/>
          <a:p>
            <a:r>
              <a:rPr lang="en-US" sz="2000" dirty="0" smtClean="0">
                <a:solidFill>
                  <a:srgbClr val="63666A"/>
                </a:solidFill>
              </a:rPr>
              <a:t>Quad</a:t>
            </a:r>
            <a:endParaRPr lang="en-US" sz="2000" dirty="0">
              <a:solidFill>
                <a:srgbClr val="63666A"/>
              </a:solidFill>
            </a:endParaRPr>
          </a:p>
        </p:txBody>
      </p:sp>
      <p:sp>
        <p:nvSpPr>
          <p:cNvPr id="23" name="TextBox 22"/>
          <p:cNvSpPr txBox="1"/>
          <p:nvPr/>
        </p:nvSpPr>
        <p:spPr>
          <a:xfrm>
            <a:off x="7434971" y="5728941"/>
            <a:ext cx="857927" cy="400110"/>
          </a:xfrm>
          <a:prstGeom prst="rect">
            <a:avLst/>
          </a:prstGeom>
          <a:noFill/>
        </p:spPr>
        <p:txBody>
          <a:bodyPr wrap="none" rtlCol="0">
            <a:spAutoFit/>
          </a:bodyPr>
          <a:lstStyle/>
          <a:p>
            <a:r>
              <a:rPr lang="en-US" sz="2000" dirty="0" smtClean="0">
                <a:solidFill>
                  <a:srgbClr val="63666A"/>
                </a:solidFill>
              </a:rPr>
              <a:t>Dipole</a:t>
            </a:r>
            <a:endParaRPr lang="en-US" sz="2000" dirty="0">
              <a:solidFill>
                <a:srgbClr val="63666A"/>
              </a:solidFill>
            </a:endParaRPr>
          </a:p>
        </p:txBody>
      </p:sp>
      <p:sp>
        <p:nvSpPr>
          <p:cNvPr id="3" name="TextBox 2"/>
          <p:cNvSpPr txBox="1"/>
          <p:nvPr/>
        </p:nvSpPr>
        <p:spPr>
          <a:xfrm>
            <a:off x="3033701" y="928706"/>
            <a:ext cx="4830233" cy="400110"/>
          </a:xfrm>
          <a:prstGeom prst="rect">
            <a:avLst/>
          </a:prstGeom>
          <a:noFill/>
        </p:spPr>
        <p:txBody>
          <a:bodyPr wrap="none" rtlCol="0">
            <a:spAutoFit/>
          </a:bodyPr>
          <a:lstStyle/>
          <a:p>
            <a:r>
              <a:rPr lang="en-US" sz="2000" dirty="0" smtClean="0"/>
              <a:t>ESS CAD    STEP files    MARS ROOT geometry</a:t>
            </a:r>
            <a:endParaRPr lang="en-US" sz="2000" dirty="0"/>
          </a:p>
        </p:txBody>
      </p:sp>
      <p:cxnSp>
        <p:nvCxnSpPr>
          <p:cNvPr id="7" name="Straight Arrow Connector 6"/>
          <p:cNvCxnSpPr/>
          <p:nvPr/>
        </p:nvCxnSpPr>
        <p:spPr>
          <a:xfrm>
            <a:off x="3996267" y="1142882"/>
            <a:ext cx="197309" cy="0"/>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195147" y="1142882"/>
            <a:ext cx="197309" cy="0"/>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24802" y="2520401"/>
            <a:ext cx="1801391" cy="646331"/>
          </a:xfrm>
          <a:prstGeom prst="rect">
            <a:avLst/>
          </a:prstGeom>
          <a:noFill/>
        </p:spPr>
        <p:txBody>
          <a:bodyPr wrap="none" rtlCol="0">
            <a:spAutoFit/>
          </a:bodyPr>
          <a:lstStyle/>
          <a:p>
            <a:r>
              <a:rPr lang="en-US" sz="2000" dirty="0" smtClean="0">
                <a:solidFill>
                  <a:srgbClr val="63666A"/>
                </a:solidFill>
              </a:rPr>
              <a:t>Spoke cavity</a:t>
            </a:r>
          </a:p>
          <a:p>
            <a:r>
              <a:rPr lang="en-US" sz="1600" dirty="0" smtClean="0">
                <a:solidFill>
                  <a:srgbClr val="63666A"/>
                </a:solidFill>
              </a:rPr>
              <a:t>(composite shapes)</a:t>
            </a:r>
            <a:endParaRPr lang="en-US" sz="1600" dirty="0">
              <a:solidFill>
                <a:srgbClr val="63666A"/>
              </a:solidFill>
            </a:endParaRPr>
          </a:p>
        </p:txBody>
      </p:sp>
      <p:sp>
        <p:nvSpPr>
          <p:cNvPr id="25" name="TextBox 24"/>
          <p:cNvSpPr txBox="1"/>
          <p:nvPr/>
        </p:nvSpPr>
        <p:spPr>
          <a:xfrm>
            <a:off x="3953103" y="1225998"/>
            <a:ext cx="1737079" cy="707886"/>
          </a:xfrm>
          <a:prstGeom prst="rect">
            <a:avLst/>
          </a:prstGeom>
          <a:noFill/>
        </p:spPr>
        <p:txBody>
          <a:bodyPr wrap="none" rtlCol="0">
            <a:spAutoFit/>
          </a:bodyPr>
          <a:lstStyle/>
          <a:p>
            <a:r>
              <a:rPr lang="en-US" sz="2000" dirty="0" smtClean="0">
                <a:solidFill>
                  <a:srgbClr val="00B0F0"/>
                </a:solidFill>
              </a:rPr>
              <a:t>Field maps &amp;</a:t>
            </a:r>
          </a:p>
          <a:p>
            <a:r>
              <a:rPr lang="en-US" sz="2000" dirty="0">
                <a:solidFill>
                  <a:srgbClr val="00B0F0"/>
                </a:solidFill>
              </a:rPr>
              <a:t>a</a:t>
            </a:r>
            <a:r>
              <a:rPr lang="en-US" sz="2000" dirty="0" smtClean="0">
                <a:solidFill>
                  <a:srgbClr val="00B0F0"/>
                </a:solidFill>
              </a:rPr>
              <a:t>nalytics for </a:t>
            </a:r>
            <a:r>
              <a:rPr lang="en-US" sz="2000" dirty="0" err="1" smtClean="0">
                <a:solidFill>
                  <a:srgbClr val="00B0F0"/>
                </a:solidFill>
              </a:rPr>
              <a:t>E</a:t>
            </a:r>
            <a:r>
              <a:rPr lang="en-US" sz="2000" baseline="-25000" dirty="0" err="1" smtClean="0">
                <a:solidFill>
                  <a:srgbClr val="00B0F0"/>
                </a:solidFill>
              </a:rPr>
              <a:t>z</a:t>
            </a:r>
            <a:endParaRPr lang="en-US" sz="2000" baseline="-25000" dirty="0">
              <a:solidFill>
                <a:srgbClr val="00B0F0"/>
              </a:solidFill>
            </a:endParaRPr>
          </a:p>
        </p:txBody>
      </p:sp>
    </p:spTree>
    <p:extLst>
      <p:ext uri="{BB962C8B-B14F-4D97-AF65-F5344CB8AC3E}">
        <p14:creationId xmlns:p14="http://schemas.microsoft.com/office/powerpoint/2010/main" val="410004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2956</TotalTime>
  <Words>2080</Words>
  <Application>Microsoft Office PowerPoint</Application>
  <PresentationFormat>On-screen Show (4:3)</PresentationFormat>
  <Paragraphs>398</Paragraphs>
  <Slides>24</Slides>
  <Notes>22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6" baseType="lpstr">
      <vt:lpstr>MS PGothic</vt:lpstr>
      <vt:lpstr>MS PGothic</vt:lpstr>
      <vt:lpstr>Arial</vt:lpstr>
      <vt:lpstr>BrowalliaUPC</vt:lpstr>
      <vt:lpstr>Calibri</vt:lpstr>
      <vt:lpstr>Geneva</vt:lpstr>
      <vt:lpstr>Helvetica</vt:lpstr>
      <vt:lpstr>Symbol</vt:lpstr>
      <vt:lpstr>Times New Roman</vt:lpstr>
      <vt:lpstr>FNAL_TemplateMac_060514</vt:lpstr>
      <vt:lpstr>Fermilab: Footer Only</vt:lpstr>
      <vt:lpstr>Equation</vt:lpstr>
      <vt:lpstr>MARS15 Simulation of Radiation Environment at the ESS Linac</vt:lpstr>
      <vt:lpstr>Outline</vt:lpstr>
      <vt:lpstr>Introduction</vt:lpstr>
      <vt:lpstr>ESS MARS15 Model</vt:lpstr>
      <vt:lpstr>MARS15 (2016) in this Study</vt:lpstr>
      <vt:lpstr>Beam Loss Model</vt:lpstr>
      <vt:lpstr>ESS in MARS15 Model</vt:lpstr>
      <vt:lpstr>Stubs, Exits and Cable Penetrations in the Model</vt:lpstr>
      <vt:lpstr>SRF Cavities and Magnets in MARS15 Model</vt:lpstr>
      <vt:lpstr>Acceleration: E-Kick &amp; Deflection Model (KDM)</vt:lpstr>
      <vt:lpstr>KDM vs ASTRA Verification</vt:lpstr>
      <vt:lpstr>Acceleration &amp; Tracking: Consistency Check</vt:lpstr>
      <vt:lpstr>Normal Operation: Prompt Dose</vt:lpstr>
      <vt:lpstr>Normal Operation: Prompt Dose at Linac End</vt:lpstr>
      <vt:lpstr>Prompt Dose in ESS Associated Systems</vt:lpstr>
      <vt:lpstr>Linac Component Activation</vt:lpstr>
      <vt:lpstr>Environmental Impact of ESS Normal Operation</vt:lpstr>
      <vt:lpstr>Prompt Dose and Energy Spectra from T-file</vt:lpstr>
      <vt:lpstr>Tunnel Air Activation at Normal Operation</vt:lpstr>
      <vt:lpstr>Direct &amp; Skyshine Radiation</vt:lpstr>
      <vt:lpstr>Skyshine: Dose Isocontours at Different Heights</vt:lpstr>
      <vt:lpstr>Worst Case Accidental Beam Loss</vt:lpstr>
      <vt:lpstr>Prompt Dose for the Worst Case Beam Accident</vt:lpstr>
      <vt:lpstr>Conclusions</vt:lpstr>
    </vt:vector>
  </TitlesOfParts>
  <Company>Sandbox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 one line or two lines</dc:title>
  <dc:creator>Yury I. Eidelman x6321 13091V</dc:creator>
  <cp:lastModifiedBy>Nikolai Mokhov x4409 10741N</cp:lastModifiedBy>
  <cp:revision>187</cp:revision>
  <cp:lastPrinted>2014-01-20T19:40:21Z</cp:lastPrinted>
  <dcterms:created xsi:type="dcterms:W3CDTF">2016-07-19T22:53:09Z</dcterms:created>
  <dcterms:modified xsi:type="dcterms:W3CDTF">2016-10-10T10:24:42Z</dcterms:modified>
</cp:coreProperties>
</file>