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290" r:id="rId4"/>
    <p:sldId id="315" r:id="rId5"/>
    <p:sldId id="314" r:id="rId6"/>
    <p:sldId id="310" r:id="rId7"/>
    <p:sldId id="311" r:id="rId8"/>
    <p:sldId id="312" r:id="rId9"/>
    <p:sldId id="320" r:id="rId10"/>
    <p:sldId id="323" r:id="rId11"/>
    <p:sldId id="324" r:id="rId12"/>
    <p:sldId id="325" r:id="rId13"/>
    <p:sldId id="316" r:id="rId14"/>
    <p:sldId id="321" r:id="rId15"/>
    <p:sldId id="322" r:id="rId16"/>
    <p:sldId id="326" r:id="rId17"/>
    <p:sldId id="327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3087"/>
    <a:srgbClr val="404040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05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8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3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5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66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2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85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3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86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9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0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6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85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5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10/10/2016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442119" y="3099328"/>
            <a:ext cx="8142817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Dark Current and Radiation Shielding Studies for the ILC Main </a:t>
            </a:r>
            <a:r>
              <a:rPr lang="en-US" altLang="en-US" sz="2800" dirty="0" err="1" smtClean="0">
                <a:latin typeface="Helvetica" panose="020B0604020202020204" pitchFamily="34" charset="0"/>
                <a:ea typeface="Geneva" pitchFamily="121" charset="-128"/>
              </a:rPr>
              <a:t>Linac</a:t>
            </a:r>
            <a:endParaRPr lang="en-US" altLang="en-US" sz="28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42119" y="4841875"/>
            <a:ext cx="82550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N. Mokhov, I.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Rakhno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, N. Solyak, A. Sukhanov and I. Tropin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SATIF-13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October 10-12,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Normal Mode: Radiation in </a:t>
            </a:r>
            <a:r>
              <a:rPr lang="en-US" sz="3200" dirty="0" err="1" smtClean="0"/>
              <a:t>Cryomodule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2667" y="4311981"/>
            <a:ext cx="2181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Total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a.u</a:t>
            </a:r>
            <a:r>
              <a:rPr lang="en-US" sz="1600" dirty="0" smtClean="0">
                <a:solidFill>
                  <a:srgbClr val="404040"/>
                </a:solidFill>
              </a:rPr>
              <a:t>.)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228600" y="1473200"/>
            <a:ext cx="2726267" cy="27974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3067680" y="1462419"/>
            <a:ext cx="2782787" cy="2819053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/>
          <a:stretch/>
        </p:blipFill>
        <p:spPr>
          <a:xfrm>
            <a:off x="6079065" y="1462419"/>
            <a:ext cx="2753787" cy="279976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556401" y="4310757"/>
            <a:ext cx="208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e</a:t>
            </a:r>
            <a:r>
              <a:rPr lang="en-US" sz="1600" baseline="30000" dirty="0" smtClean="0">
                <a:solidFill>
                  <a:srgbClr val="404040"/>
                </a:solidFill>
              </a:rPr>
              <a:t>±</a:t>
            </a:r>
            <a:r>
              <a:rPr lang="en-US" sz="1600" dirty="0" smtClean="0">
                <a:solidFill>
                  <a:srgbClr val="404040"/>
                </a:solidFill>
              </a:rPr>
              <a:t>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a.u</a:t>
            </a:r>
            <a:r>
              <a:rPr lang="en-US" sz="1600" dirty="0" smtClean="0">
                <a:solidFill>
                  <a:srgbClr val="404040"/>
                </a:solidFill>
              </a:rPr>
              <a:t>.)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0359" y="4310757"/>
            <a:ext cx="257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Neutron flux &gt; 100 </a:t>
            </a:r>
            <a:r>
              <a:rPr lang="en-US" sz="1600" dirty="0" err="1" smtClean="0">
                <a:solidFill>
                  <a:srgbClr val="404040"/>
                </a:solidFill>
              </a:rPr>
              <a:t>keV</a:t>
            </a:r>
            <a:r>
              <a:rPr lang="en-US" sz="1600" dirty="0" smtClean="0">
                <a:solidFill>
                  <a:srgbClr val="404040"/>
                </a:solidFill>
              </a:rPr>
              <a:t> (</a:t>
            </a:r>
            <a:r>
              <a:rPr lang="en-US" sz="1600" dirty="0" err="1" smtClean="0">
                <a:solidFill>
                  <a:srgbClr val="404040"/>
                </a:solidFill>
              </a:rPr>
              <a:t>a.u</a:t>
            </a:r>
            <a:r>
              <a:rPr lang="en-US" sz="1600" dirty="0" smtClean="0">
                <a:solidFill>
                  <a:srgbClr val="404040"/>
                </a:solidFill>
              </a:rPr>
              <a:t>.)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Normal Mode: Radiation in Tunnel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7434" y="4303514"/>
            <a:ext cx="248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Total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560" y="4303514"/>
            <a:ext cx="268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Photon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7534" y="4303514"/>
            <a:ext cx="277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Neutron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/>
        </p:blipFill>
        <p:spPr>
          <a:xfrm>
            <a:off x="228600" y="1461806"/>
            <a:ext cx="2599000" cy="2668224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/>
          <a:stretch/>
        </p:blipFill>
        <p:spPr>
          <a:xfrm>
            <a:off x="3240686" y="1461806"/>
            <a:ext cx="2662627" cy="266822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/>
          <a:stretch/>
        </p:blipFill>
        <p:spPr>
          <a:xfrm>
            <a:off x="6316399" y="1461806"/>
            <a:ext cx="2704960" cy="2668224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6234" y="813178"/>
            <a:ext cx="422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Dose right after quadrupole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2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8" y="1515414"/>
            <a:ext cx="6017525" cy="41640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Commissioning Mode (Quads OFF)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83860" y="894417"/>
            <a:ext cx="6074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loss per </a:t>
            </a:r>
            <a:r>
              <a:rPr lang="en-US" dirty="0" err="1" smtClean="0"/>
              <a:t>cryo</a:t>
            </a:r>
            <a:r>
              <a:rPr lang="en-US" dirty="0" smtClean="0"/>
              <a:t>-module along curved </a:t>
            </a:r>
            <a:r>
              <a:rPr lang="en-US" dirty="0" err="1" smtClean="0"/>
              <a:t>linac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source for MARS15 modeling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6744" y="4326168"/>
            <a:ext cx="467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>
                <a:solidFill>
                  <a:srgbClr val="C00000"/>
                </a:solidFill>
              </a:rPr>
              <a:t>Red </a:t>
            </a:r>
            <a:r>
              <a:rPr lang="en-US" sz="1600" dirty="0" smtClean="0">
                <a:solidFill>
                  <a:srgbClr val="C00000"/>
                </a:solidFill>
              </a:rPr>
              <a:t>– </a:t>
            </a:r>
            <a:r>
              <a:rPr lang="en-US" sz="1600" dirty="0">
                <a:solidFill>
                  <a:srgbClr val="C00000"/>
                </a:solidFill>
              </a:rPr>
              <a:t>steering magnets ON, correctors OFF</a:t>
            </a:r>
          </a:p>
          <a:p>
            <a:pPr lvl="1"/>
            <a:r>
              <a:rPr lang="en-US" sz="1600" dirty="0" smtClean="0"/>
              <a:t>Blue </a:t>
            </a:r>
            <a:r>
              <a:rPr lang="en-US" sz="1600" dirty="0"/>
              <a:t>- steering magnets ON, correctors 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437" y="5665281"/>
            <a:ext cx="878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loss in the plateau region—beyond 800m—is used  to build the source for MARS15.</a:t>
            </a:r>
          </a:p>
          <a:p>
            <a:r>
              <a:rPr lang="en-US" sz="1800" dirty="0" smtClean="0"/>
              <a:t> One needs about 700m to reach approx. uniform dose distribution.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13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Spectrum of Lost </a:t>
            </a:r>
            <a:r>
              <a:rPr lang="en-US" sz="2800" dirty="0"/>
              <a:t>E</a:t>
            </a:r>
            <a:r>
              <a:rPr lang="en-US" sz="2800" dirty="0" smtClean="0"/>
              <a:t>lectrons (per RF Unit)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Content Placeholder 4" descr="Eloss0-9-19-23-29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6" r="-3876"/>
          <a:stretch>
            <a:fillRect/>
          </a:stretch>
        </p:blipFill>
        <p:spPr>
          <a:xfrm>
            <a:off x="248874" y="1035332"/>
            <a:ext cx="8646251" cy="5189838"/>
          </a:xfrm>
        </p:spPr>
      </p:pic>
      <p:sp>
        <p:nvSpPr>
          <p:cNvPr id="12" name="TextBox 11"/>
          <p:cNvSpPr txBox="1"/>
          <p:nvPr/>
        </p:nvSpPr>
        <p:spPr>
          <a:xfrm>
            <a:off x="2979790" y="1527989"/>
            <a:ext cx="3309304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</a:rPr>
              <a:t>Black – 1</a:t>
            </a:r>
            <a:r>
              <a:rPr lang="en-US" sz="2000" baseline="30000" dirty="0">
                <a:solidFill>
                  <a:srgbClr val="002060"/>
                </a:solidFill>
              </a:rPr>
              <a:t>st</a:t>
            </a:r>
            <a:r>
              <a:rPr lang="en-US" sz="2000" dirty="0">
                <a:solidFill>
                  <a:srgbClr val="002060"/>
                </a:solidFill>
              </a:rPr>
              <a:t> period</a:t>
            </a:r>
            <a:r>
              <a:rPr lang="en-US" sz="2000" dirty="0" smtClean="0"/>
              <a:t>,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red </a:t>
            </a:r>
            <a:r>
              <a:rPr lang="en-US" sz="2000" dirty="0">
                <a:solidFill>
                  <a:srgbClr val="C00000"/>
                </a:solidFill>
              </a:rPr>
              <a:t>– 10</a:t>
            </a:r>
            <a:r>
              <a:rPr lang="en-US" sz="2000" baseline="30000" dirty="0">
                <a:solidFill>
                  <a:srgbClr val="C00000"/>
                </a:solidFill>
              </a:rPr>
              <a:t>th</a:t>
            </a:r>
            <a:r>
              <a:rPr lang="en-US" sz="2000" dirty="0">
                <a:solidFill>
                  <a:srgbClr val="C00000"/>
                </a:solidFill>
              </a:rPr>
              <a:t> period, 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green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– 20</a:t>
            </a:r>
            <a:r>
              <a:rPr lang="en-US" sz="20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period 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blue </a:t>
            </a:r>
            <a:r>
              <a:rPr lang="en-US" sz="2000" dirty="0"/>
              <a:t>– 24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period 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C00CC"/>
                </a:solidFill>
              </a:rPr>
              <a:t>magenta </a:t>
            </a:r>
            <a:r>
              <a:rPr lang="en-US" sz="2000" dirty="0">
                <a:solidFill>
                  <a:srgbClr val="CC00CC"/>
                </a:solidFill>
              </a:rPr>
              <a:t>– </a:t>
            </a:r>
            <a:r>
              <a:rPr lang="en-US" sz="2000" dirty="0" smtClean="0">
                <a:solidFill>
                  <a:srgbClr val="CC00CC"/>
                </a:solidFill>
              </a:rPr>
              <a:t>30 thru 40</a:t>
            </a:r>
            <a:r>
              <a:rPr lang="en-US" sz="2000" baseline="30000" dirty="0" smtClean="0">
                <a:solidFill>
                  <a:srgbClr val="CC00CC"/>
                </a:solidFill>
              </a:rPr>
              <a:t>th</a:t>
            </a:r>
            <a:r>
              <a:rPr lang="en-US" sz="2000" dirty="0" smtClean="0">
                <a:solidFill>
                  <a:srgbClr val="CC00CC"/>
                </a:solidFill>
              </a:rPr>
              <a:t> period</a:t>
            </a:r>
            <a:endParaRPr lang="en-US" sz="2000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997" y="866162"/>
            <a:ext cx="611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Curved </a:t>
            </a:r>
            <a:r>
              <a:rPr lang="en-US" dirty="0" err="1" smtClean="0"/>
              <a:t>linac</a:t>
            </a:r>
            <a:r>
              <a:rPr lang="en-US" dirty="0" smtClean="0"/>
              <a:t>, steering/correctors ON, Quad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Spectrum of Propagating DC Electrons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29757" y="797834"/>
            <a:ext cx="342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end of each RF unit</a:t>
            </a:r>
            <a:endParaRPr lang="en-US" dirty="0"/>
          </a:p>
        </p:txBody>
      </p:sp>
      <p:pic>
        <p:nvPicPr>
          <p:cNvPr id="9" name="Content Placeholder 3" descr="Emag0-9-19-23-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6" r="-3876"/>
          <a:stretch>
            <a:fillRect/>
          </a:stretch>
        </p:blipFill>
        <p:spPr>
          <a:xfrm>
            <a:off x="181235" y="1246246"/>
            <a:ext cx="8810368" cy="4985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8479" y="1752055"/>
            <a:ext cx="2826799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002060"/>
                </a:solidFill>
              </a:rPr>
              <a:t>Black – 1</a:t>
            </a:r>
            <a:r>
              <a:rPr lang="en-US" sz="2000" baseline="30000" dirty="0">
                <a:solidFill>
                  <a:srgbClr val="002060"/>
                </a:solidFill>
              </a:rPr>
              <a:t>st</a:t>
            </a:r>
            <a:r>
              <a:rPr lang="en-US" sz="2000" dirty="0">
                <a:solidFill>
                  <a:srgbClr val="002060"/>
                </a:solidFill>
              </a:rPr>
              <a:t> period</a:t>
            </a:r>
            <a:r>
              <a:rPr lang="en-US" sz="2000" dirty="0" smtClean="0"/>
              <a:t>,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red </a:t>
            </a:r>
            <a:r>
              <a:rPr lang="en-US" sz="2000" dirty="0">
                <a:solidFill>
                  <a:srgbClr val="C00000"/>
                </a:solidFill>
              </a:rPr>
              <a:t>– 10</a:t>
            </a:r>
            <a:r>
              <a:rPr lang="en-US" sz="2000" baseline="30000" dirty="0">
                <a:solidFill>
                  <a:srgbClr val="C00000"/>
                </a:solidFill>
              </a:rPr>
              <a:t>th</a:t>
            </a:r>
            <a:r>
              <a:rPr lang="en-US" sz="2000" dirty="0">
                <a:solidFill>
                  <a:srgbClr val="C00000"/>
                </a:solidFill>
              </a:rPr>
              <a:t> period, 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green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– 20</a:t>
            </a:r>
            <a:r>
              <a:rPr lang="en-US" sz="2000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period 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blue </a:t>
            </a:r>
            <a:r>
              <a:rPr lang="en-US" sz="2000" dirty="0"/>
              <a:t>– 24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period 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C00CC"/>
                </a:solidFill>
              </a:rPr>
              <a:t>magenta </a:t>
            </a:r>
            <a:r>
              <a:rPr lang="en-US" sz="2000" dirty="0">
                <a:solidFill>
                  <a:srgbClr val="CC00CC"/>
                </a:solidFill>
              </a:rPr>
              <a:t>– </a:t>
            </a:r>
            <a:r>
              <a:rPr lang="en-US" sz="2000" dirty="0" smtClean="0">
                <a:solidFill>
                  <a:srgbClr val="CC00CC"/>
                </a:solidFill>
              </a:rPr>
              <a:t>30-40</a:t>
            </a:r>
            <a:r>
              <a:rPr lang="en-US" sz="2000" baseline="30000" dirty="0" smtClean="0">
                <a:solidFill>
                  <a:srgbClr val="CC00CC"/>
                </a:solidFill>
              </a:rPr>
              <a:t>th</a:t>
            </a:r>
            <a:r>
              <a:rPr lang="en-US" sz="2000" dirty="0" smtClean="0">
                <a:solidFill>
                  <a:srgbClr val="CC00CC"/>
                </a:solidFill>
              </a:rPr>
              <a:t> period</a:t>
            </a:r>
            <a:endParaRPr lang="en-US" sz="2000" dirty="0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5997" y="1262061"/>
            <a:ext cx="611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Curved </a:t>
            </a:r>
            <a:r>
              <a:rPr lang="en-US" dirty="0" err="1" smtClean="0"/>
              <a:t>linac</a:t>
            </a:r>
            <a:r>
              <a:rPr lang="en-US" dirty="0" smtClean="0"/>
              <a:t>, steering/correctors ON, Quad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Commissioning Mode: Radiation in CM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6450" y="5465969"/>
            <a:ext cx="362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Total prompt dose (</a:t>
            </a:r>
            <a:r>
              <a:rPr lang="en-US" dirty="0" err="1" smtClean="0">
                <a:solidFill>
                  <a:srgbClr val="404040"/>
                </a:solidFill>
              </a:rPr>
              <a:t>mSv</a:t>
            </a:r>
            <a:r>
              <a:rPr lang="en-US" dirty="0" smtClean="0">
                <a:solidFill>
                  <a:srgbClr val="404040"/>
                </a:solidFill>
              </a:rPr>
              <a:t>/</a:t>
            </a:r>
            <a:r>
              <a:rPr lang="en-US" dirty="0" err="1" smtClean="0">
                <a:solidFill>
                  <a:srgbClr val="404040"/>
                </a:solidFill>
              </a:rPr>
              <a:t>hr</a:t>
            </a:r>
            <a:r>
              <a:rPr lang="en-US" dirty="0" smtClean="0">
                <a:solidFill>
                  <a:srgbClr val="404040"/>
                </a:solidFill>
              </a:rPr>
              <a:t>)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431205"/>
            <a:ext cx="4033508" cy="39089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01" y="1392250"/>
            <a:ext cx="4098799" cy="38576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15983" y="5420835"/>
            <a:ext cx="364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Total absorbed dose (</a:t>
            </a:r>
            <a:r>
              <a:rPr lang="en-US" dirty="0" err="1" smtClean="0">
                <a:solidFill>
                  <a:srgbClr val="404040"/>
                </a:solidFill>
              </a:rPr>
              <a:t>Gy</a:t>
            </a:r>
            <a:r>
              <a:rPr lang="en-US" dirty="0" smtClean="0">
                <a:solidFill>
                  <a:srgbClr val="404040"/>
                </a:solidFill>
              </a:rPr>
              <a:t>/</a:t>
            </a:r>
            <a:r>
              <a:rPr lang="en-US" dirty="0" err="1">
                <a:solidFill>
                  <a:srgbClr val="404040"/>
                </a:solidFill>
              </a:rPr>
              <a:t>y</a:t>
            </a:r>
            <a:r>
              <a:rPr lang="en-US" dirty="0" err="1" smtClean="0">
                <a:solidFill>
                  <a:srgbClr val="404040"/>
                </a:solidFill>
              </a:rPr>
              <a:t>r</a:t>
            </a:r>
            <a:r>
              <a:rPr lang="en-US" dirty="0" smtClean="0">
                <a:solidFill>
                  <a:srgbClr val="404040"/>
                </a:solidFill>
              </a:rPr>
              <a:t>)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Commissioning Mode: Radiation in Tunnel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7434" y="4303514"/>
            <a:ext cx="248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Total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560" y="4303514"/>
            <a:ext cx="268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Photon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7534" y="4303514"/>
            <a:ext cx="277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Neutron 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15552"/>
            <a:ext cx="337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 </a:t>
            </a:r>
            <a:r>
              <a:rPr lang="en-US" sz="2000" dirty="0" err="1" smtClean="0">
                <a:latin typeface="Symbol" panose="05050102010706020507" pitchFamily="18" charset="2"/>
              </a:rPr>
              <a:t>m</a:t>
            </a:r>
            <a:r>
              <a:rPr lang="en-US" sz="2000" dirty="0" err="1" smtClean="0"/>
              <a:t>Sv</a:t>
            </a:r>
            <a:r>
              <a:rPr lang="en-US" sz="2000" dirty="0" smtClean="0"/>
              <a:t>/</a:t>
            </a:r>
            <a:r>
              <a:rPr lang="en-US" sz="2000" dirty="0" err="1" smtClean="0"/>
              <a:t>hr</a:t>
            </a:r>
            <a:r>
              <a:rPr lang="en-US" sz="2000" dirty="0" smtClean="0"/>
              <a:t> after 2.2 m concrete</a:t>
            </a:r>
            <a:endParaRPr lang="en-US" sz="2000" dirty="0"/>
          </a:p>
        </p:txBody>
      </p:sp>
      <p:pic>
        <p:nvPicPr>
          <p:cNvPr id="1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006" y="1838549"/>
            <a:ext cx="2971131" cy="2158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70" y="1832514"/>
            <a:ext cx="2957490" cy="21375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29" y="1832514"/>
            <a:ext cx="2762304" cy="21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" y="1363494"/>
            <a:ext cx="4423170" cy="323137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4489"/>
            <a:ext cx="4263349" cy="3904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50323" y="1762193"/>
            <a:ext cx="28886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1436" y="2481637"/>
            <a:ext cx="2968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91664" y="3712318"/>
            <a:ext cx="3803800" cy="27432"/>
          </a:xfrm>
          <a:prstGeom prst="line">
            <a:avLst/>
          </a:prstGeom>
          <a:ln>
            <a:solidFill>
              <a:srgbClr val="00308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2234" y="954489"/>
            <a:ext cx="0" cy="3451134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82465" y="954489"/>
            <a:ext cx="0" cy="3451134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65454" y="954489"/>
            <a:ext cx="0" cy="3451134"/>
          </a:xfrm>
          <a:prstGeom prst="line">
            <a:avLst/>
          </a:prstGeom>
          <a:ln>
            <a:solidFill>
              <a:srgbClr val="00308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25280" y="3396266"/>
            <a:ext cx="109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25 </a:t>
            </a:r>
            <a:r>
              <a:rPr lang="el-GR" sz="1800" dirty="0">
                <a:solidFill>
                  <a:srgbClr val="002060"/>
                </a:solidFill>
              </a:rPr>
              <a:t>μ</a:t>
            </a:r>
            <a:r>
              <a:rPr lang="en-US" sz="1800" dirty="0" err="1">
                <a:solidFill>
                  <a:srgbClr val="002060"/>
                </a:solidFill>
              </a:rPr>
              <a:t>Sv</a:t>
            </a:r>
            <a:r>
              <a:rPr lang="en-US" sz="1800" dirty="0">
                <a:solidFill>
                  <a:srgbClr val="002060"/>
                </a:solidFill>
              </a:rPr>
              <a:t>/</a:t>
            </a:r>
            <a:r>
              <a:rPr lang="en-US" sz="1800" dirty="0" err="1">
                <a:solidFill>
                  <a:srgbClr val="002060"/>
                </a:solidFill>
              </a:rPr>
              <a:t>hr</a:t>
            </a:r>
            <a:endParaRPr lang="en-US" sz="18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105340" y="1155693"/>
            <a:ext cx="280816" cy="54174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21616" y="2053919"/>
            <a:ext cx="441586" cy="59699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80211" y="2646295"/>
            <a:ext cx="399727" cy="38656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00922" y="3046090"/>
            <a:ext cx="485671" cy="2941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5280" y="3722033"/>
            <a:ext cx="727628" cy="33675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255101" y="3046090"/>
            <a:ext cx="747490" cy="40699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26339" y="2387533"/>
            <a:ext cx="119635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Curved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with Quads OFF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386156" y="1691201"/>
            <a:ext cx="255668" cy="37876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63238" y="178333"/>
            <a:ext cx="8280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4C97"/>
                </a:solidFill>
                <a:latin typeface="Helvetica" pitchFamily="34" charset="0"/>
              </a:rPr>
              <a:t>Total prompt </a:t>
            </a:r>
            <a:r>
              <a:rPr lang="en-US" sz="3200" b="1" dirty="0" smtClean="0">
                <a:solidFill>
                  <a:srgbClr val="004C97"/>
                </a:solidFill>
                <a:latin typeface="Helvetica" pitchFamily="34" charset="0"/>
              </a:rPr>
              <a:t>dose 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50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dark current in each cavity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996414" y="3348769"/>
            <a:ext cx="628866" cy="37326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44030" y="4052719"/>
            <a:ext cx="499450" cy="17450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81191" y="5142988"/>
            <a:ext cx="866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Case-A:   peak dark </a:t>
            </a:r>
            <a:r>
              <a:rPr lang="en-US" sz="2000" dirty="0">
                <a:solidFill>
                  <a:srgbClr val="FF0000"/>
                </a:solidFill>
              </a:rPr>
              <a:t>current </a:t>
            </a:r>
            <a:r>
              <a:rPr lang="en-US" sz="2000" dirty="0" smtClean="0">
                <a:solidFill>
                  <a:srgbClr val="FF0000"/>
                </a:solidFill>
              </a:rPr>
              <a:t>losses after quad; </a:t>
            </a:r>
            <a:r>
              <a:rPr lang="en-US" sz="2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FF0000"/>
                </a:solidFill>
              </a:rPr>
              <a:t>= 0.8 GeV, (quad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at 250GeV)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Case-B </a:t>
            </a: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u="sng" dirty="0">
                <a:solidFill>
                  <a:srgbClr val="002060"/>
                </a:solidFill>
              </a:rPr>
              <a:t>40 </a:t>
            </a:r>
            <a:r>
              <a:rPr lang="en-US" sz="2000" u="sng" dirty="0" smtClean="0">
                <a:solidFill>
                  <a:srgbClr val="002060"/>
                </a:solidFill>
              </a:rPr>
              <a:t>RF periods</a:t>
            </a:r>
            <a:r>
              <a:rPr lang="en-US" sz="2000" dirty="0">
                <a:solidFill>
                  <a:srgbClr val="002060"/>
                </a:solidFill>
              </a:rPr>
              <a:t>, steady-state, </a:t>
            </a:r>
            <a:r>
              <a:rPr lang="en-US" sz="2000" dirty="0" err="1">
                <a:solidFill>
                  <a:srgbClr val="002060"/>
                </a:solidFill>
              </a:rPr>
              <a:t>T</a:t>
            </a:r>
            <a:r>
              <a:rPr lang="en-US" sz="2000" baseline="-25000" dirty="0" err="1">
                <a:solidFill>
                  <a:srgbClr val="002060"/>
                </a:solidFill>
              </a:rPr>
              <a:t>max</a:t>
            </a:r>
            <a:r>
              <a:rPr lang="en-US" sz="2000" dirty="0">
                <a:solidFill>
                  <a:srgbClr val="002060"/>
                </a:solidFill>
              </a:rPr>
              <a:t>=19.2 GeV </a:t>
            </a:r>
            <a:r>
              <a:rPr lang="en-US" sz="2000" dirty="0" smtClean="0">
                <a:solidFill>
                  <a:srgbClr val="002060"/>
                </a:solidFill>
              </a:rPr>
              <a:t>(x </a:t>
            </a:r>
            <a:r>
              <a:rPr lang="en-US" sz="2000" dirty="0">
                <a:solidFill>
                  <a:srgbClr val="002060"/>
                </a:solidFill>
              </a:rPr>
              <a:t>20 </a:t>
            </a:r>
            <a:r>
              <a:rPr lang="en-US" sz="2000" dirty="0" smtClean="0">
                <a:solidFill>
                  <a:srgbClr val="002060"/>
                </a:solidFill>
              </a:rPr>
              <a:t>vs. </a:t>
            </a:r>
            <a:r>
              <a:rPr lang="en-US" sz="2000" dirty="0" smtClean="0">
                <a:solidFill>
                  <a:srgbClr val="003087"/>
                </a:solidFill>
              </a:rPr>
              <a:t>Case-A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82671" y="3190291"/>
            <a:ext cx="1154039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Quad @250GeV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38530" y="28663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Case-A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68697" y="141683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087"/>
                </a:solidFill>
              </a:rPr>
              <a:t>Case-B</a:t>
            </a:r>
            <a:endParaRPr lang="en-US" sz="1800" dirty="0">
              <a:solidFill>
                <a:srgbClr val="003087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116049" y="4036653"/>
            <a:ext cx="1347413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291788" y="369798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1.2m</a:t>
            </a:r>
            <a:endParaRPr lang="en-US" sz="18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132525" y="4267929"/>
            <a:ext cx="249275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403037" y="396782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~2.2m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19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6403"/>
            <a:ext cx="8686800" cy="533586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/>
              <a:t>In the worst </a:t>
            </a:r>
            <a:r>
              <a:rPr lang="en-US" sz="2200" b="1" dirty="0"/>
              <a:t>C</a:t>
            </a:r>
            <a:r>
              <a:rPr lang="en-US" sz="2200" b="1" dirty="0" smtClean="0"/>
              <a:t>ase-B</a:t>
            </a:r>
            <a:r>
              <a:rPr lang="en-US" sz="2200" dirty="0" smtClean="0"/>
              <a:t> scenario</a:t>
            </a:r>
            <a:r>
              <a:rPr lang="en-US" sz="2200" b="1" dirty="0"/>
              <a:t> </a:t>
            </a:r>
            <a:r>
              <a:rPr lang="en-US" sz="2200" dirty="0" smtClean="0"/>
              <a:t>(all quads are OFF) with 50 </a:t>
            </a:r>
            <a:r>
              <a:rPr lang="en-US" sz="2200" dirty="0" err="1" smtClean="0"/>
              <a:t>nA</a:t>
            </a:r>
            <a:r>
              <a:rPr lang="en-US" sz="2200" dirty="0" smtClean="0"/>
              <a:t> dark current in each cavity, the beam losses and radiation levels reach steady-state regime after ~800m.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b="1" dirty="0" smtClean="0"/>
              <a:t>Case</a:t>
            </a:r>
            <a:r>
              <a:rPr lang="en-US" sz="2200" b="1" dirty="0"/>
              <a:t>-</a:t>
            </a:r>
            <a:r>
              <a:rPr lang="en-US" sz="2200" b="1" dirty="0" smtClean="0"/>
              <a:t>B</a:t>
            </a:r>
            <a:r>
              <a:rPr lang="en-US" sz="2200" dirty="0" smtClean="0"/>
              <a:t> energy spectrum of lost particles in steady-state extends up to 19.2 GeV compared to only 0.8 GeV in the nominal </a:t>
            </a:r>
            <a:r>
              <a:rPr lang="en-US" sz="2200" b="1" dirty="0" smtClean="0"/>
              <a:t>Case-A </a:t>
            </a:r>
            <a:r>
              <a:rPr lang="en-US" sz="22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R</a:t>
            </a:r>
            <a:r>
              <a:rPr lang="en-US" sz="2200" dirty="0" smtClean="0"/>
              <a:t>adiation levels in </a:t>
            </a:r>
            <a:r>
              <a:rPr lang="en-US" sz="2200" b="1" dirty="0" smtClean="0"/>
              <a:t>Case-B</a:t>
            </a:r>
            <a:r>
              <a:rPr lang="en-US" sz="2200" dirty="0" smtClean="0"/>
              <a:t> are an order of magnitude higher than in </a:t>
            </a:r>
            <a:r>
              <a:rPr lang="en-US" sz="2200" b="1" dirty="0" smtClean="0"/>
              <a:t>Case-A</a:t>
            </a:r>
            <a:r>
              <a:rPr lang="en-US" sz="2200" dirty="0" smtClean="0"/>
              <a:t>; the design level of 25 </a:t>
            </a:r>
            <a:r>
              <a:rPr lang="en-US" sz="2200" dirty="0" err="1" smtClean="0">
                <a:latin typeface="Symbol" panose="05050102010706020507" pitchFamily="18" charset="2"/>
              </a:rPr>
              <a:t>m</a:t>
            </a:r>
            <a:r>
              <a:rPr lang="en-US" sz="2200" dirty="0" err="1" smtClean="0"/>
              <a:t>Sv</a:t>
            </a:r>
            <a:r>
              <a:rPr lang="en-US" sz="2200" dirty="0" smtClean="0"/>
              <a:t>/</a:t>
            </a:r>
            <a:r>
              <a:rPr lang="en-US" sz="2200" dirty="0" err="1" smtClean="0"/>
              <a:t>hr</a:t>
            </a:r>
            <a:r>
              <a:rPr lang="en-US" sz="2200" dirty="0" smtClean="0"/>
              <a:t> in the service tunnel is reached with 1.2 and 2.2 meter thick concrete walls for </a:t>
            </a:r>
            <a:r>
              <a:rPr lang="en-US" sz="2200" b="1" dirty="0" smtClean="0"/>
              <a:t>Case-A</a:t>
            </a:r>
            <a:r>
              <a:rPr lang="en-US" sz="2200" dirty="0" smtClean="0"/>
              <a:t> and </a:t>
            </a:r>
            <a:r>
              <a:rPr lang="en-US" sz="2200" b="1" dirty="0" smtClean="0"/>
              <a:t>Case-B</a:t>
            </a:r>
            <a:r>
              <a:rPr lang="en-US" sz="2200" dirty="0" smtClean="0"/>
              <a:t>, respectively. The major </a:t>
            </a:r>
            <a:r>
              <a:rPr lang="en-US" sz="2200" dirty="0"/>
              <a:t>contribution to dose behind the </a:t>
            </a:r>
            <a:r>
              <a:rPr lang="en-US" sz="2200" dirty="0" smtClean="0"/>
              <a:t>wall </a:t>
            </a:r>
            <a:r>
              <a:rPr lang="en-US" sz="2200" dirty="0"/>
              <a:t>is due to </a:t>
            </a:r>
            <a:r>
              <a:rPr lang="en-US" sz="2200" dirty="0" smtClean="0"/>
              <a:t>neutrons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The current design of the ILC Main </a:t>
            </a:r>
            <a:r>
              <a:rPr lang="en-US" sz="2200" dirty="0" err="1" smtClean="0"/>
              <a:t>Linac</a:t>
            </a:r>
            <a:r>
              <a:rPr lang="en-US" sz="2200" dirty="0" smtClean="0"/>
              <a:t> tunnel with the concrete wall of 3.5 m provides a large safety margin in protection the personnel and electronics in the service tunnel; consider the wall thickness reduction to 2.5-2.7 meters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1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283"/>
            <a:ext cx="8672513" cy="516958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Introduction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Field Emission and Particle Tracking in SRF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MARS Model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Normal Operation: Radiation in Components and Tunnel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Commissioning Mode: Radiation Loads on Components and Service Tunnel Shielding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Conclusions 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283"/>
            <a:ext cx="8672513" cy="51695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Dark current (DC) </a:t>
            </a:r>
            <a:r>
              <a:rPr lang="en-US" dirty="0">
                <a:solidFill>
                  <a:srgbClr val="0070C0"/>
                </a:solidFill>
              </a:rPr>
              <a:t>particles in SRF </a:t>
            </a:r>
            <a:r>
              <a:rPr lang="en-US" dirty="0" err="1">
                <a:solidFill>
                  <a:srgbClr val="0070C0"/>
                </a:solidFill>
              </a:rPr>
              <a:t>linac</a:t>
            </a:r>
            <a:r>
              <a:rPr lang="en-US" dirty="0">
                <a:solidFill>
                  <a:srgbClr val="0070C0"/>
                </a:solidFill>
              </a:rPr>
              <a:t> produce radiation affecting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beam </a:t>
            </a:r>
            <a:r>
              <a:rPr lang="en-US" dirty="0"/>
              <a:t>line components and cables inside </a:t>
            </a:r>
            <a:r>
              <a:rPr lang="en-US" dirty="0" err="1"/>
              <a:t>cryo</a:t>
            </a:r>
            <a:r>
              <a:rPr lang="en-US" dirty="0"/>
              <a:t>-module (CM)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electronics </a:t>
            </a:r>
            <a:r>
              <a:rPr lang="en-US" dirty="0"/>
              <a:t>outside of </a:t>
            </a:r>
            <a:r>
              <a:rPr lang="en-US" dirty="0" smtClean="0"/>
              <a:t>CM </a:t>
            </a:r>
            <a:r>
              <a:rPr lang="en-US" dirty="0"/>
              <a:t>in the </a:t>
            </a:r>
            <a:r>
              <a:rPr lang="en-US" dirty="0" err="1"/>
              <a:t>linac</a:t>
            </a:r>
            <a:r>
              <a:rPr lang="en-US" dirty="0"/>
              <a:t> tunnel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electronics </a:t>
            </a:r>
            <a:r>
              <a:rPr lang="en-US" dirty="0"/>
              <a:t>and personnel in the service part of the </a:t>
            </a:r>
            <a:r>
              <a:rPr lang="en-US" dirty="0" err="1"/>
              <a:t>linac</a:t>
            </a:r>
            <a:r>
              <a:rPr lang="en-US" dirty="0"/>
              <a:t> tunnel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Extensive </a:t>
            </a:r>
            <a:r>
              <a:rPr lang="en-US" dirty="0">
                <a:solidFill>
                  <a:srgbClr val="0070C0"/>
                </a:solidFill>
              </a:rPr>
              <a:t>investigation of DC radiation is required during the design of SRF </a:t>
            </a:r>
            <a:r>
              <a:rPr lang="en-US" dirty="0" err="1" smtClean="0">
                <a:solidFill>
                  <a:srgbClr val="0070C0"/>
                </a:solidFill>
              </a:rPr>
              <a:t>linac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protect accelerator components from radiation damage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optimize thickness and cost </a:t>
            </a:r>
            <a:r>
              <a:rPr lang="en-US" dirty="0" smtClean="0"/>
              <a:t>of </a:t>
            </a:r>
            <a:r>
              <a:rPr lang="en-US" dirty="0"/>
              <a:t>radiation </a:t>
            </a:r>
            <a:r>
              <a:rPr lang="en-US" dirty="0" smtClean="0"/>
              <a:t>shielding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Run MARS15 for the worst case DC model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of ILC </a:t>
            </a:r>
            <a:r>
              <a:rPr lang="en-US" sz="3200" dirty="0" err="1" smtClean="0"/>
              <a:t>Kamaboko</a:t>
            </a:r>
            <a:r>
              <a:rPr lang="en-US" sz="3200" dirty="0" smtClean="0"/>
              <a:t> Tunnel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72" y="2389512"/>
            <a:ext cx="4481694" cy="3198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404" y="3353659"/>
            <a:ext cx="4496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4C97"/>
                </a:solidFill>
              </a:rPr>
              <a:t>Thickness </a:t>
            </a:r>
            <a:r>
              <a:rPr lang="en-US" dirty="0">
                <a:solidFill>
                  <a:srgbClr val="004C97"/>
                </a:solidFill>
              </a:rPr>
              <a:t>of the wall (1.5-3.5 m)</a:t>
            </a:r>
          </a:p>
          <a:p>
            <a:pPr algn="just"/>
            <a:r>
              <a:rPr lang="en-US" dirty="0">
                <a:solidFill>
                  <a:srgbClr val="004C97"/>
                </a:solidFill>
              </a:rPr>
              <a:t>separating service and operational</a:t>
            </a:r>
          </a:p>
          <a:p>
            <a:pPr algn="just"/>
            <a:r>
              <a:rPr lang="en-US" dirty="0">
                <a:solidFill>
                  <a:srgbClr val="004C97"/>
                </a:solidFill>
              </a:rPr>
              <a:t>parts of the tunnel is </a:t>
            </a:r>
            <a:r>
              <a:rPr lang="en-US" dirty="0" smtClean="0">
                <a:solidFill>
                  <a:srgbClr val="004C97"/>
                </a:solidFill>
              </a:rPr>
              <a:t>determined</a:t>
            </a:r>
          </a:p>
          <a:p>
            <a:pPr algn="just"/>
            <a:r>
              <a:rPr lang="en-US" dirty="0">
                <a:solidFill>
                  <a:srgbClr val="004C97"/>
                </a:solidFill>
              </a:rPr>
              <a:t>b</a:t>
            </a:r>
            <a:r>
              <a:rPr lang="en-US" dirty="0" smtClean="0">
                <a:solidFill>
                  <a:srgbClr val="004C97"/>
                </a:solidFill>
              </a:rPr>
              <a:t>y the </a:t>
            </a:r>
            <a:r>
              <a:rPr lang="en-US" dirty="0">
                <a:solidFill>
                  <a:srgbClr val="004C97"/>
                </a:solidFill>
              </a:rPr>
              <a:t>maximum beam losses.</a:t>
            </a:r>
          </a:p>
          <a:p>
            <a:pPr algn="just"/>
            <a:r>
              <a:rPr lang="en-US" dirty="0">
                <a:solidFill>
                  <a:srgbClr val="004C97"/>
                </a:solidFill>
              </a:rPr>
              <a:t>Reduction of the wall thickness is</a:t>
            </a:r>
          </a:p>
          <a:p>
            <a:pPr algn="just"/>
            <a:r>
              <a:rPr lang="en-US" dirty="0">
                <a:solidFill>
                  <a:srgbClr val="004C97"/>
                </a:solidFill>
              </a:rPr>
              <a:t>a</a:t>
            </a:r>
            <a:r>
              <a:rPr lang="en-US" dirty="0" smtClean="0">
                <a:solidFill>
                  <a:srgbClr val="004C97"/>
                </a:solidFill>
              </a:rPr>
              <a:t> cost </a:t>
            </a:r>
            <a:r>
              <a:rPr lang="en-US" dirty="0">
                <a:solidFill>
                  <a:srgbClr val="004C97"/>
                </a:solidFill>
              </a:rPr>
              <a:t>effective solution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8601" y="1090217"/>
            <a:ext cx="8534399" cy="1234714"/>
          </a:xfrm>
        </p:spPr>
        <p:txBody>
          <a:bodyPr/>
          <a:lstStyle/>
          <a:p>
            <a:pPr marL="230188" indent="-2159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4C97"/>
                </a:solidFill>
                <a:latin typeface="Calibri" panose="020F0502020204030204" pitchFamily="34" charset="0"/>
              </a:rPr>
              <a:t>In the current design, there is a 3.5m wall between main and service tunnels</a:t>
            </a:r>
          </a:p>
          <a:p>
            <a:pPr marL="230188" indent="-2159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4C97"/>
                </a:solidFill>
                <a:latin typeface="Calibri" panose="020F0502020204030204" pitchFamily="34" charset="0"/>
              </a:rPr>
              <a:t>Change request: Reduce wall thickness (cost saving)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74802"/>
            <a:ext cx="6934200" cy="27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26696"/>
            <a:ext cx="5800725" cy="2520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0138" y="2863746"/>
            <a:ext cx="2890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acc</a:t>
            </a:r>
            <a:r>
              <a:rPr lang="en-US" sz="2000" baseline="-25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=  31.5 MV/m,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DF:  1ms x 10 Hz = 1%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38-m RF unit (period):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4 CM, 26 1.3-GHz cavities,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focusing quad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38m ×40 units = 1.5 km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87" y="5588969"/>
            <a:ext cx="864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4C97"/>
                </a:solidFill>
              </a:rPr>
              <a:t>A detailed modeling is performed for the dark current electrons which are emitted from the surface of the RF cavities and can be repeatedly accelerated in the high-gradient fields in many RF cavities.</a:t>
            </a:r>
            <a:endParaRPr lang="en-US" sz="16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391"/>
            <a:ext cx="8817737" cy="58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ILC MARS15 Model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34" y="1611007"/>
            <a:ext cx="3204525" cy="2019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62" y="1384107"/>
            <a:ext cx="2532638" cy="2190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38397"/>
            <a:ext cx="2633697" cy="2654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788" y="3638397"/>
            <a:ext cx="2443694" cy="243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437" y="3638397"/>
            <a:ext cx="2496829" cy="2431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92016"/>
            <a:ext cx="3270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Advanced MAD-MARS Beamline</a:t>
            </a:r>
          </a:p>
          <a:p>
            <a:r>
              <a:rPr lang="en-US" sz="1800" dirty="0" smtClean="0"/>
              <a:t>Builder that generates 3D ROOT</a:t>
            </a:r>
          </a:p>
          <a:p>
            <a:r>
              <a:rPr lang="en-US" sz="1800" dirty="0"/>
              <a:t>g</a:t>
            </a:r>
            <a:r>
              <a:rPr lang="en-US" sz="1800" dirty="0" smtClean="0"/>
              <a:t>eometry for appropriate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ections; high-order </a:t>
            </a:r>
            <a:r>
              <a:rPr lang="en-US" sz="1800" dirty="0" err="1"/>
              <a:t>Runge-Kutta</a:t>
            </a:r>
            <a:endParaRPr lang="en-US" sz="1800" dirty="0"/>
          </a:p>
          <a:p>
            <a:r>
              <a:rPr lang="en-US" sz="1800" dirty="0" smtClean="0"/>
              <a:t>stepper; energy thresholds</a:t>
            </a:r>
          </a:p>
          <a:p>
            <a:r>
              <a:rPr lang="en-US" sz="1800" dirty="0" smtClean="0"/>
              <a:t>0.001 eV (n) to 100 </a:t>
            </a:r>
            <a:r>
              <a:rPr lang="en-US" sz="1800" dirty="0" err="1" smtClean="0"/>
              <a:t>keV</a:t>
            </a:r>
            <a:r>
              <a:rPr lang="en-US" sz="1800" dirty="0" smtClean="0"/>
              <a:t>;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tart from pre-generated 3D DC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istribution.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054" y="2996888"/>
            <a:ext cx="1556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Tunnel-x-section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814" y="3460974"/>
            <a:ext cx="1265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Cryo</a:t>
            </a:r>
            <a:r>
              <a:rPr lang="en-US" sz="1600" dirty="0" smtClean="0">
                <a:solidFill>
                  <a:srgbClr val="C00000"/>
                </a:solidFill>
              </a:rPr>
              <a:t>-module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8368" y="1537721"/>
            <a:ext cx="101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SRF cavity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5891" y="3510753"/>
            <a:ext cx="18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Quadrupole magnet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Modes of Operation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0200" y="1049867"/>
            <a:ext cx="858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Normal </a:t>
            </a:r>
            <a:r>
              <a:rPr lang="en-US" b="1" u="sng" dirty="0">
                <a:solidFill>
                  <a:srgbClr val="0070C0"/>
                </a:solidFill>
              </a:rPr>
              <a:t>mode</a:t>
            </a:r>
            <a:r>
              <a:rPr lang="en-US" dirty="0">
                <a:solidFill>
                  <a:srgbClr val="0070C0"/>
                </a:solidFill>
              </a:rPr>
              <a:t>, with </a:t>
            </a:r>
            <a:r>
              <a:rPr lang="en-US" dirty="0" smtClean="0">
                <a:solidFill>
                  <a:srgbClr val="0070C0"/>
                </a:solidFill>
              </a:rPr>
              <a:t>quadrupole </a:t>
            </a:r>
            <a:r>
              <a:rPr lang="en-US" dirty="0">
                <a:solidFill>
                  <a:srgbClr val="0070C0"/>
                </a:solidFill>
              </a:rPr>
              <a:t>magnets turned 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Commissioning </a:t>
            </a:r>
            <a:r>
              <a:rPr lang="en-US" b="1" u="sng" dirty="0">
                <a:solidFill>
                  <a:srgbClr val="0070C0"/>
                </a:solidFill>
              </a:rPr>
              <a:t>mode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with quadrupole magnets turned OFF, four scenarios: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04040"/>
                </a:solidFill>
              </a:rPr>
              <a:t>Straight </a:t>
            </a:r>
            <a:r>
              <a:rPr lang="en-US" dirty="0">
                <a:solidFill>
                  <a:srgbClr val="404040"/>
                </a:solidFill>
              </a:rPr>
              <a:t>section of </a:t>
            </a:r>
            <a:r>
              <a:rPr lang="en-US" dirty="0" smtClean="0">
                <a:solidFill>
                  <a:srgbClr val="404040"/>
                </a:solidFill>
              </a:rPr>
              <a:t>the </a:t>
            </a:r>
            <a:r>
              <a:rPr lang="en-US" dirty="0" err="1" smtClean="0">
                <a:solidFill>
                  <a:srgbClr val="404040"/>
                </a:solidFill>
              </a:rPr>
              <a:t>linac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(bunch compressor) </a:t>
            </a:r>
            <a:r>
              <a:rPr lang="en-US" dirty="0" smtClean="0">
                <a:solidFill>
                  <a:srgbClr val="404040"/>
                </a:solidFill>
              </a:rPr>
              <a:t>with steering &amp; correcting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magnets </a:t>
            </a:r>
            <a:r>
              <a:rPr lang="en-US" dirty="0">
                <a:solidFill>
                  <a:srgbClr val="404040"/>
                </a:solidFill>
              </a:rPr>
              <a:t>turned </a:t>
            </a:r>
            <a:r>
              <a:rPr lang="en-US" dirty="0" smtClean="0">
                <a:solidFill>
                  <a:srgbClr val="404040"/>
                </a:solidFill>
              </a:rPr>
              <a:t>OFF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C</a:t>
            </a:r>
            <a:r>
              <a:rPr lang="en-US" dirty="0" smtClean="0">
                <a:solidFill>
                  <a:srgbClr val="404040"/>
                </a:solidFill>
              </a:rPr>
              <a:t>urved </a:t>
            </a:r>
            <a:r>
              <a:rPr lang="en-US" dirty="0">
                <a:solidFill>
                  <a:srgbClr val="404040"/>
                </a:solidFill>
              </a:rPr>
              <a:t>section, which </a:t>
            </a:r>
            <a:r>
              <a:rPr lang="en-US" dirty="0" smtClean="0">
                <a:solidFill>
                  <a:srgbClr val="404040"/>
                </a:solidFill>
              </a:rPr>
              <a:t>follow Earth </a:t>
            </a:r>
            <a:r>
              <a:rPr lang="en-US" dirty="0">
                <a:solidFill>
                  <a:srgbClr val="404040"/>
                </a:solidFill>
              </a:rPr>
              <a:t>curvature with </a:t>
            </a:r>
            <a:r>
              <a:rPr lang="en-US" dirty="0" smtClean="0">
                <a:solidFill>
                  <a:srgbClr val="404040"/>
                </a:solidFill>
              </a:rPr>
              <a:t>steering &amp; correcting magnets OFF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C</a:t>
            </a:r>
            <a:r>
              <a:rPr lang="en-US" dirty="0" smtClean="0">
                <a:solidFill>
                  <a:srgbClr val="404040"/>
                </a:solidFill>
              </a:rPr>
              <a:t>urved </a:t>
            </a:r>
            <a:r>
              <a:rPr lang="en-US" dirty="0" err="1">
                <a:solidFill>
                  <a:srgbClr val="404040"/>
                </a:solidFill>
              </a:rPr>
              <a:t>linac</a:t>
            </a:r>
            <a:r>
              <a:rPr lang="en-US" dirty="0">
                <a:solidFill>
                  <a:srgbClr val="404040"/>
                </a:solidFill>
              </a:rPr>
              <a:t> with perfect alignment </a:t>
            </a:r>
            <a:r>
              <a:rPr lang="en-US" dirty="0" smtClean="0">
                <a:solidFill>
                  <a:srgbClr val="404040"/>
                </a:solidFill>
              </a:rPr>
              <a:t>and steering </a:t>
            </a:r>
            <a:r>
              <a:rPr lang="en-US" dirty="0">
                <a:solidFill>
                  <a:srgbClr val="404040"/>
                </a:solidFill>
              </a:rPr>
              <a:t>magnets ON, but correctors </a:t>
            </a:r>
            <a:r>
              <a:rPr lang="en-US" dirty="0" smtClean="0">
                <a:solidFill>
                  <a:srgbClr val="404040"/>
                </a:solidFill>
              </a:rPr>
              <a:t>OFF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Curved </a:t>
            </a:r>
            <a:r>
              <a:rPr lang="en-US" b="1" dirty="0" err="1" smtClean="0">
                <a:solidFill>
                  <a:srgbClr val="FF0000"/>
                </a:solidFill>
              </a:rPr>
              <a:t>linac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with random misalignment </a:t>
            </a:r>
            <a:r>
              <a:rPr lang="en-US" b="1" dirty="0" smtClean="0">
                <a:solidFill>
                  <a:srgbClr val="FF0000"/>
                </a:solidFill>
              </a:rPr>
              <a:t>and with steering and correcting </a:t>
            </a:r>
            <a:r>
              <a:rPr lang="en-US" b="1" dirty="0">
                <a:solidFill>
                  <a:srgbClr val="FF0000"/>
                </a:solidFill>
              </a:rPr>
              <a:t>magnets </a:t>
            </a:r>
            <a:r>
              <a:rPr lang="en-US" b="1" dirty="0" smtClean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C00000"/>
                </a:solidFill>
              </a:rPr>
              <a:t>– </a:t>
            </a:r>
            <a:r>
              <a:rPr lang="en-US" u="sng" dirty="0" smtClean="0">
                <a:solidFill>
                  <a:srgbClr val="C00000"/>
                </a:solidFill>
              </a:rPr>
              <a:t>the worst, used for radiation studies here</a:t>
            </a:r>
            <a:endParaRPr lang="en-US" u="sng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Steady </a:t>
            </a:r>
            <a:r>
              <a:rPr lang="en-US" dirty="0"/>
              <a:t>state equilibrium DC losses</a:t>
            </a:r>
          </a:p>
        </p:txBody>
      </p:sp>
    </p:spTree>
    <p:extLst>
      <p:ext uri="{BB962C8B-B14F-4D97-AF65-F5344CB8AC3E}">
        <p14:creationId xmlns:p14="http://schemas.microsoft.com/office/powerpoint/2010/main" val="3312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Normal Operation Mode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SATIF-13, Dresden, Oct. 10-12, 2016                   N. Mokhov et al.: ILC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3" y="966308"/>
            <a:ext cx="4622810" cy="305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547"/>
            <a:ext cx="4673554" cy="95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327" y="1124305"/>
            <a:ext cx="4113806" cy="4213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0467" y="5248134"/>
            <a:ext cx="2031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Prompt dose (</a:t>
            </a:r>
            <a:r>
              <a:rPr lang="en-US" sz="1600" dirty="0" err="1" smtClean="0">
                <a:solidFill>
                  <a:srgbClr val="404040"/>
                </a:solidFill>
              </a:rPr>
              <a:t>mSv</a:t>
            </a:r>
            <a:r>
              <a:rPr lang="en-US" sz="1600" dirty="0" smtClean="0">
                <a:solidFill>
                  <a:srgbClr val="404040"/>
                </a:solidFill>
              </a:rPr>
              <a:t>/</a:t>
            </a:r>
            <a:r>
              <a:rPr lang="en-US" sz="1600" dirty="0" err="1" smtClean="0">
                <a:solidFill>
                  <a:srgbClr val="404040"/>
                </a:solidFill>
              </a:rPr>
              <a:t>hr</a:t>
            </a:r>
            <a:r>
              <a:rPr lang="en-US" sz="1600" dirty="0" smtClean="0">
                <a:solidFill>
                  <a:srgbClr val="404040"/>
                </a:solidFill>
              </a:rPr>
              <a:t>)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94479" y="4109907"/>
            <a:ext cx="382321" cy="55692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327" y="5596848"/>
            <a:ext cx="407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Sv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after 1.2 m concrete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2185</TotalTime>
  <Words>1179</Words>
  <Application>Microsoft Office PowerPoint</Application>
  <PresentationFormat>On-screen Show (4:3)</PresentationFormat>
  <Paragraphs>167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Wingdings</vt:lpstr>
      <vt:lpstr>FNAL_TemplateMac_060514</vt:lpstr>
      <vt:lpstr>Fermilab: Footer Only</vt:lpstr>
      <vt:lpstr>Dark Current and Radiation Shielding Studies for the ILC Main Linac</vt:lpstr>
      <vt:lpstr>Outline</vt:lpstr>
      <vt:lpstr>Introduction</vt:lpstr>
      <vt:lpstr>Design of ILC Kamaboko Tunnel</vt:lpstr>
      <vt:lpstr>PowerPoint Presentation</vt:lpstr>
      <vt:lpstr>PowerPoint Presentation</vt:lpstr>
      <vt:lpstr>ILC MARS15 Model</vt:lpstr>
      <vt:lpstr>Modes of Operation</vt:lpstr>
      <vt:lpstr>Normal Operation Mode</vt:lpstr>
      <vt:lpstr>Normal Mode: Radiation in Cryomodule</vt:lpstr>
      <vt:lpstr>Normal Mode: Radiation in Tunnel</vt:lpstr>
      <vt:lpstr>Commissioning Mode (Quads OFF)</vt:lpstr>
      <vt:lpstr>Energy Spectrum of Lost Electrons (per RF Unit)</vt:lpstr>
      <vt:lpstr>Energy Spectrum of Propagating DC Electrons</vt:lpstr>
      <vt:lpstr>Commissioning Mode: Radiation in CM</vt:lpstr>
      <vt:lpstr>Commissioning Mode: Radiation in Tunnel</vt:lpstr>
      <vt:lpstr>PowerPoint Presentation</vt:lpstr>
      <vt:lpstr>Conclusions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Yury I. Eidelman x6321 13091V</dc:creator>
  <cp:lastModifiedBy>Nikolai Mokhov x4409 10741N</cp:lastModifiedBy>
  <cp:revision>113</cp:revision>
  <cp:lastPrinted>2014-01-20T19:40:21Z</cp:lastPrinted>
  <dcterms:created xsi:type="dcterms:W3CDTF">2016-07-19T22:53:09Z</dcterms:created>
  <dcterms:modified xsi:type="dcterms:W3CDTF">2016-10-09T20:25:31Z</dcterms:modified>
</cp:coreProperties>
</file>