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6" r:id="rId2"/>
    <p:sldId id="258" r:id="rId3"/>
    <p:sldId id="257" r:id="rId4"/>
    <p:sldId id="260" r:id="rId5"/>
    <p:sldId id="264" r:id="rId6"/>
    <p:sldId id="265" r:id="rId7"/>
    <p:sldId id="269" r:id="rId8"/>
    <p:sldId id="262" r:id="rId9"/>
    <p:sldId id="270" r:id="rId10"/>
    <p:sldId id="274" r:id="rId11"/>
    <p:sldId id="272" r:id="rId12"/>
    <p:sldId id="276" r:id="rId13"/>
    <p:sldId id="277" r:id="rId14"/>
    <p:sldId id="279" r:id="rId15"/>
    <p:sldId id="271" r:id="rId16"/>
    <p:sldId id="281" r:id="rId17"/>
    <p:sldId id="282" r:id="rId18"/>
    <p:sldId id="280" r:id="rId19"/>
    <p:sldId id="284" r:id="rId20"/>
    <p:sldId id="285" r:id="rId21"/>
    <p:sldId id="287" r:id="rId22"/>
    <p:sldId id="259"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BCEB"/>
    <a:srgbClr val="D6FCBC"/>
    <a:srgbClr val="104282"/>
    <a:srgbClr val="0B387C"/>
    <a:srgbClr val="0055A0"/>
    <a:srgbClr val="0C37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6" autoAdjust="0"/>
    <p:restoredTop sz="94660"/>
  </p:normalViewPr>
  <p:slideViewPr>
    <p:cSldViewPr snapToGrid="0" snapToObjects="1">
      <p:cViewPr varScale="1">
        <p:scale>
          <a:sx n="92" d="100"/>
          <a:sy n="92" d="100"/>
        </p:scale>
        <p:origin x="1230"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73917E-AABC-4F4C-8E47-987DD60BD7A1}" type="datetimeFigureOut">
              <a:rPr lang="en-GB" smtClean="0"/>
              <a:t>10/10/2016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821F87-EFBE-4171-A2A2-71EF8C0AE0BC}" type="slidenum">
              <a:rPr lang="en-GB" smtClean="0"/>
              <a:t>‹#›</a:t>
            </a:fld>
            <a:endParaRPr lang="en-GB"/>
          </a:p>
        </p:txBody>
      </p:sp>
    </p:spTree>
    <p:extLst>
      <p:ext uri="{BB962C8B-B14F-4D97-AF65-F5344CB8AC3E}">
        <p14:creationId xmlns:p14="http://schemas.microsoft.com/office/powerpoint/2010/main" val="2773709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4821F87-EFBE-4171-A2A2-71EF8C0AE0BC}" type="slidenum">
              <a:rPr lang="en-GB" smtClean="0"/>
              <a:t>2</a:t>
            </a:fld>
            <a:endParaRPr lang="en-GB"/>
          </a:p>
        </p:txBody>
      </p:sp>
    </p:spTree>
    <p:extLst>
      <p:ext uri="{BB962C8B-B14F-4D97-AF65-F5344CB8AC3E}">
        <p14:creationId xmlns:p14="http://schemas.microsoft.com/office/powerpoint/2010/main" val="2498278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 1">
    <p:bg>
      <p:bgPr>
        <a:solidFill>
          <a:srgbClr val="104282"/>
        </a:solidFill>
        <a:effectLst/>
      </p:bgPr>
    </p:bg>
    <p:spTree>
      <p:nvGrpSpPr>
        <p:cNvPr id="1" name=""/>
        <p:cNvGrpSpPr/>
        <p:nvPr/>
      </p:nvGrpSpPr>
      <p:grpSpPr>
        <a:xfrm>
          <a:off x="0" y="0"/>
          <a:ext cx="0" cy="0"/>
          <a:chOff x="0" y="0"/>
          <a:chExt cx="0" cy="0"/>
        </a:xfrm>
      </p:grpSpPr>
      <p:pic>
        <p:nvPicPr>
          <p:cNvPr id="5" name="Image 4"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12000" y="2181663"/>
            <a:ext cx="2520000" cy="2494674"/>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End page 1">
    <p:bg>
      <p:bgPr>
        <a:solidFill>
          <a:schemeClr val="tx1"/>
        </a:solidFill>
        <a:effectLst/>
      </p:bgPr>
    </p:bg>
    <p:spTree>
      <p:nvGrpSpPr>
        <p:cNvPr id="1" name=""/>
        <p:cNvGrpSpPr/>
        <p:nvPr/>
      </p:nvGrpSpPr>
      <p:grpSpPr>
        <a:xfrm>
          <a:off x="0" y="0"/>
          <a:ext cx="0" cy="0"/>
          <a:chOff x="0" y="0"/>
          <a:chExt cx="0" cy="0"/>
        </a:xfrm>
      </p:grpSpPr>
      <p:pic>
        <p:nvPicPr>
          <p:cNvPr id="2" name="Picture 1" descr="LogoOut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000" y="2169000"/>
            <a:ext cx="2520000" cy="2520000"/>
          </a:xfrm>
          <a:prstGeom prst="rect">
            <a:avLst/>
          </a:prstGeom>
        </p:spPr>
      </p:pic>
    </p:spTree>
    <p:extLst>
      <p:ext uri="{BB962C8B-B14F-4D97-AF65-F5344CB8AC3E}">
        <p14:creationId xmlns:p14="http://schemas.microsoft.com/office/powerpoint/2010/main" val="20059186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End page 2">
    <p:bg>
      <p:bgRef idx="1001">
        <a:schemeClr val="bg1"/>
      </p:bgRef>
    </p:bg>
    <p:spTree>
      <p:nvGrpSpPr>
        <p:cNvPr id="1" name=""/>
        <p:cNvGrpSpPr/>
        <p:nvPr/>
      </p:nvGrpSpPr>
      <p:grpSpPr>
        <a:xfrm>
          <a:off x="0" y="0"/>
          <a:ext cx="0" cy="0"/>
          <a:chOff x="0" y="0"/>
          <a:chExt cx="0" cy="0"/>
        </a:xfrm>
      </p:grpSpPr>
      <p:pic>
        <p:nvPicPr>
          <p:cNvPr id="5" name="Image 4" descr="logoBadgeWeb.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953090" y="2878269"/>
            <a:ext cx="1221946" cy="1535841"/>
          </a:xfrm>
          <a:prstGeom prst="rect">
            <a:avLst/>
          </a:prstGeom>
        </p:spPr>
      </p:pic>
    </p:spTree>
    <p:extLst>
      <p:ext uri="{BB962C8B-B14F-4D97-AF65-F5344CB8AC3E}">
        <p14:creationId xmlns:p14="http://schemas.microsoft.com/office/powerpoint/2010/main" val="28033250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page 2">
    <p:bg>
      <p:bgPr>
        <a:solidFill>
          <a:srgbClr val="104282"/>
        </a:solidFill>
        <a:effectLst/>
      </p:bgPr>
    </p:bg>
    <p:spTree>
      <p:nvGrpSpPr>
        <p:cNvPr id="1" name=""/>
        <p:cNvGrpSpPr/>
        <p:nvPr/>
      </p:nvGrpSpPr>
      <p:grpSpPr>
        <a:xfrm>
          <a:off x="0" y="0"/>
          <a:ext cx="0" cy="0"/>
          <a:chOff x="0" y="0"/>
          <a:chExt cx="0" cy="0"/>
        </a:xfrm>
      </p:grpSpPr>
      <p:pic>
        <p:nvPicPr>
          <p:cNvPr id="3" name="Image 2" descr="LOGOfin.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996267" y="2703284"/>
            <a:ext cx="1172455" cy="1467041"/>
          </a:xfrm>
          <a:prstGeom prst="rect">
            <a:avLst/>
          </a:prstGeom>
        </p:spPr>
      </p:pic>
    </p:spTree>
    <p:extLst>
      <p:ext uri="{BB962C8B-B14F-4D97-AF65-F5344CB8AC3E}">
        <p14:creationId xmlns:p14="http://schemas.microsoft.com/office/powerpoint/2010/main" val="39894612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444814"/>
            <a:ext cx="8226854" cy="940443"/>
          </a:xfrm>
        </p:spPr>
        <p:txBody>
          <a:bodyPr/>
          <a:lstStyle>
            <a:lvl1pPr algn="l">
              <a:defRPr/>
            </a:lvl1pPr>
          </a:lstStyle>
          <a:p>
            <a:r>
              <a:rPr kumimoji="0" lang="en-US" smtClean="0"/>
              <a:t>Click to edit Master title style</a:t>
            </a:r>
            <a:endParaRPr kumimoji="0" lang="en-US"/>
          </a:p>
        </p:txBody>
      </p:sp>
      <p:sp>
        <p:nvSpPr>
          <p:cNvPr id="11" name="Espace réservé du texte 2"/>
          <p:cNvSpPr>
            <a:spLocks noGrp="1"/>
          </p:cNvSpPr>
          <p:nvPr>
            <p:ph type="body" idx="10"/>
          </p:nvPr>
        </p:nvSpPr>
        <p:spPr>
          <a:xfrm>
            <a:off x="457200" y="3391124"/>
            <a:ext cx="27432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 name="Date Placeholder 2"/>
          <p:cNvSpPr>
            <a:spLocks noGrp="1"/>
          </p:cNvSpPr>
          <p:nvPr>
            <p:ph type="dt" sz="half" idx="11"/>
          </p:nvPr>
        </p:nvSpPr>
        <p:spPr/>
        <p:txBody>
          <a:bodyPr/>
          <a:lstStyle/>
          <a:p>
            <a:fld id="{FF65345A-FDD3-4399-9965-22B3829E005E}" type="datetime5">
              <a:rPr lang="en-US" smtClean="0"/>
              <a:t>10-Oct-16</a:t>
            </a:fld>
            <a:endParaRPr lang="en-US" dirty="0"/>
          </a:p>
        </p:txBody>
      </p:sp>
      <p:sp>
        <p:nvSpPr>
          <p:cNvPr id="4" name="Footer Placeholder 3"/>
          <p:cNvSpPr>
            <a:spLocks noGrp="1"/>
          </p:cNvSpPr>
          <p:nvPr>
            <p:ph type="ftr" sz="quarter" idx="12"/>
          </p:nvPr>
        </p:nvSpPr>
        <p:spPr/>
        <p:txBody>
          <a:bodyPr/>
          <a:lstStyle/>
          <a:p>
            <a:r>
              <a:rPr lang="en-US" smtClean="0"/>
              <a:t>EDMS no:</a:t>
            </a:r>
            <a:endParaRPr lang="en-US" dirty="0"/>
          </a:p>
        </p:txBody>
      </p:sp>
      <p:sp>
        <p:nvSpPr>
          <p:cNvPr id="5" name="Slide Number Placeholder 4"/>
          <p:cNvSpPr>
            <a:spLocks noGrp="1"/>
          </p:cNvSpPr>
          <p:nvPr>
            <p:ph type="sldNum" sz="quarter" idx="13"/>
          </p:nvPr>
        </p:nvSpPr>
        <p:spPr/>
        <p:txBody>
          <a:body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137022550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4" name="Date Placeholder 3"/>
          <p:cNvSpPr>
            <a:spLocks noGrp="1"/>
          </p:cNvSpPr>
          <p:nvPr>
            <p:ph type="dt" sz="half" idx="10"/>
          </p:nvPr>
        </p:nvSpPr>
        <p:spPr/>
        <p:txBody>
          <a:bodyPr/>
          <a:lstStyle/>
          <a:p>
            <a:fld id="{527C5E85-D65E-4738-8FF9-BE9ED1E9FEF8}" type="datetime5">
              <a:rPr lang="en-US" smtClean="0"/>
              <a:t>10-Oct-16</a:t>
            </a:fld>
            <a:endParaRPr lang="en-US" dirty="0"/>
          </a:p>
        </p:txBody>
      </p:sp>
      <p:sp>
        <p:nvSpPr>
          <p:cNvPr id="5" name="Footer Placeholder 4"/>
          <p:cNvSpPr>
            <a:spLocks noGrp="1"/>
          </p:cNvSpPr>
          <p:nvPr>
            <p:ph type="ftr" sz="quarter" idx="11"/>
          </p:nvPr>
        </p:nvSpPr>
        <p:spPr/>
        <p:txBody>
          <a:bodyPr/>
          <a:lstStyle/>
          <a:p>
            <a:r>
              <a:rPr lang="en-US" smtClean="0"/>
              <a:t>EDMS no:</a:t>
            </a:r>
            <a:endParaRPr lang="en-US" dirty="0"/>
          </a:p>
        </p:txBody>
      </p:sp>
      <p:sp>
        <p:nvSpPr>
          <p:cNvPr id="6" name="Slide Number Placeholder 5"/>
          <p:cNvSpPr>
            <a:spLocks noGrp="1"/>
          </p:cNvSpPr>
          <p:nvPr>
            <p:ph type="sldNum" sz="quarter" idx="12"/>
          </p:nvPr>
        </p:nvSpPr>
        <p:spPr/>
        <p:txBody>
          <a:body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28971325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893977"/>
          </a:xfrm>
        </p:spPr>
        <p:txBody>
          <a:bodyPr anchor="ctr"/>
          <a:lstStyle>
            <a:lvl1pPr>
              <a:defRPr/>
            </a:lvl1pPr>
          </a:lstStyle>
          <a:p>
            <a:r>
              <a:rPr kumimoji="0" lang="en-US" smtClean="0"/>
              <a:t>Click to edit Master title style</a:t>
            </a:r>
            <a:endParaRPr kumimoji="0" lang="en-US"/>
          </a:p>
        </p:txBody>
      </p:sp>
      <p:sp>
        <p:nvSpPr>
          <p:cNvPr id="5" name="Espace réservé du contenu 4"/>
          <p:cNvSpPr>
            <a:spLocks noGrp="1"/>
          </p:cNvSpPr>
          <p:nvPr>
            <p:ph sz="quarter" idx="2"/>
          </p:nvPr>
        </p:nvSpPr>
        <p:spPr>
          <a:xfrm>
            <a:off x="457200" y="1269777"/>
            <a:ext cx="4040188" cy="468017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Espace réservé du contenu 5"/>
          <p:cNvSpPr>
            <a:spLocks noGrp="1"/>
          </p:cNvSpPr>
          <p:nvPr>
            <p:ph sz="quarter" idx="4"/>
          </p:nvPr>
        </p:nvSpPr>
        <p:spPr>
          <a:xfrm>
            <a:off x="4645025" y="1269777"/>
            <a:ext cx="4041775" cy="468017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8EC15AE-0B98-4F3F-AA9F-55F752F96FDA}" type="datetime5">
              <a:rPr lang="en-US" smtClean="0"/>
              <a:t>10-Oct-16</a:t>
            </a:fld>
            <a:endParaRPr lang="en-US" dirty="0"/>
          </a:p>
        </p:txBody>
      </p:sp>
      <p:sp>
        <p:nvSpPr>
          <p:cNvPr id="8" name="Footer Placeholder 7"/>
          <p:cNvSpPr>
            <a:spLocks noGrp="1"/>
          </p:cNvSpPr>
          <p:nvPr>
            <p:ph type="ftr" sz="quarter" idx="11"/>
          </p:nvPr>
        </p:nvSpPr>
        <p:spPr/>
        <p:txBody>
          <a:bodyPr/>
          <a:lstStyle/>
          <a:p>
            <a:r>
              <a:rPr lang="en-US" smtClean="0"/>
              <a:t>EDMS no:</a:t>
            </a:r>
            <a:endParaRPr lang="en-US" dirty="0"/>
          </a:p>
        </p:txBody>
      </p:sp>
      <p:sp>
        <p:nvSpPr>
          <p:cNvPr id="9" name="Slide Number Placeholder 8"/>
          <p:cNvSpPr>
            <a:spLocks noGrp="1"/>
          </p:cNvSpPr>
          <p:nvPr>
            <p:ph type="sldNum" sz="quarter" idx="12"/>
          </p:nvPr>
        </p:nvSpPr>
        <p:spPr/>
        <p:txBody>
          <a:body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328374163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748"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893977"/>
          </a:xfrm>
        </p:spPr>
        <p:txBody>
          <a:bodyPr anchor="ctr"/>
          <a:lstStyle>
            <a:lvl1pPr>
              <a:defRPr/>
            </a:lvl1pPr>
          </a:lstStyle>
          <a:p>
            <a:r>
              <a:rPr kumimoji="0" lang="en-US" smtClean="0"/>
              <a:t>Click to edit Master title style</a:t>
            </a:r>
            <a:endParaRPr kumimoji="0" lang="en-US"/>
          </a:p>
        </p:txBody>
      </p:sp>
      <p:sp>
        <p:nvSpPr>
          <p:cNvPr id="3" name="Espace réservé du texte 2"/>
          <p:cNvSpPr>
            <a:spLocks noGrp="1"/>
          </p:cNvSpPr>
          <p:nvPr>
            <p:ph type="body" idx="1"/>
          </p:nvPr>
        </p:nvSpPr>
        <p:spPr>
          <a:xfrm>
            <a:off x="457200" y="5101967"/>
            <a:ext cx="4040188"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Espace réservé du texte 3"/>
          <p:cNvSpPr>
            <a:spLocks noGrp="1"/>
          </p:cNvSpPr>
          <p:nvPr>
            <p:ph type="body" sz="half" idx="3"/>
          </p:nvPr>
        </p:nvSpPr>
        <p:spPr>
          <a:xfrm>
            <a:off x="4645025" y="5101967"/>
            <a:ext cx="4041775"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Espace réservé du contenu 4"/>
          <p:cNvSpPr>
            <a:spLocks noGrp="1"/>
          </p:cNvSpPr>
          <p:nvPr>
            <p:ph sz="quarter" idx="2"/>
          </p:nvPr>
        </p:nvSpPr>
        <p:spPr>
          <a:xfrm>
            <a:off x="457200" y="1269777"/>
            <a:ext cx="4040188"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Espace réservé du contenu 5"/>
          <p:cNvSpPr>
            <a:spLocks noGrp="1"/>
          </p:cNvSpPr>
          <p:nvPr>
            <p:ph sz="quarter" idx="4"/>
          </p:nvPr>
        </p:nvSpPr>
        <p:spPr>
          <a:xfrm>
            <a:off x="4645025" y="1269777"/>
            <a:ext cx="4041775"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237333B-4316-41E8-948F-7FDD4F1856CC}" type="datetime5">
              <a:rPr lang="en-US" smtClean="0"/>
              <a:t>10-Oct-16</a:t>
            </a:fld>
            <a:endParaRPr lang="en-US" dirty="0"/>
          </a:p>
        </p:txBody>
      </p:sp>
      <p:sp>
        <p:nvSpPr>
          <p:cNvPr id="8" name="Footer Placeholder 7"/>
          <p:cNvSpPr>
            <a:spLocks noGrp="1"/>
          </p:cNvSpPr>
          <p:nvPr>
            <p:ph type="ftr" sz="quarter" idx="11"/>
          </p:nvPr>
        </p:nvSpPr>
        <p:spPr/>
        <p:txBody>
          <a:bodyPr/>
          <a:lstStyle/>
          <a:p>
            <a:r>
              <a:rPr lang="en-US" smtClean="0"/>
              <a:t>EDMS no:</a:t>
            </a:r>
            <a:endParaRPr lang="en-US" dirty="0"/>
          </a:p>
        </p:txBody>
      </p:sp>
      <p:sp>
        <p:nvSpPr>
          <p:cNvPr id="9" name="Slide Number Placeholder 8"/>
          <p:cNvSpPr>
            <a:spLocks noGrp="1"/>
          </p:cNvSpPr>
          <p:nvPr>
            <p:ph type="sldNum" sz="quarter" idx="12"/>
          </p:nvPr>
        </p:nvSpPr>
        <p:spPr/>
        <p:txBody>
          <a:body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5AFADA-93FB-44FA-8412-7EBB0D85B018}" type="datetime5">
              <a:rPr lang="en-US" smtClean="0"/>
              <a:t>10-Oct-16</a:t>
            </a:fld>
            <a:endParaRPr lang="en-US" dirty="0"/>
          </a:p>
        </p:txBody>
      </p:sp>
      <p:sp>
        <p:nvSpPr>
          <p:cNvPr id="3" name="Footer Placeholder 2"/>
          <p:cNvSpPr>
            <a:spLocks noGrp="1"/>
          </p:cNvSpPr>
          <p:nvPr>
            <p:ph type="ftr" sz="quarter" idx="11"/>
          </p:nvPr>
        </p:nvSpPr>
        <p:spPr/>
        <p:txBody>
          <a:bodyPr/>
          <a:lstStyle/>
          <a:p>
            <a:r>
              <a:rPr lang="en-US" smtClean="0"/>
              <a:t>EDMS no:</a:t>
            </a:r>
            <a:endParaRPr lang="en-US" dirty="0"/>
          </a:p>
        </p:txBody>
      </p:sp>
      <p:sp>
        <p:nvSpPr>
          <p:cNvPr id="4" name="Slide Number Placeholder 3"/>
          <p:cNvSpPr>
            <a:spLocks noGrp="1"/>
          </p:cNvSpPr>
          <p:nvPr>
            <p:ph type="sldNum" sz="quarter" idx="12"/>
          </p:nvPr>
        </p:nvSpPr>
        <p:spPr/>
        <p:txBody>
          <a:body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8"/>
            <a:ext cx="3200400" cy="730250"/>
          </a:xfrm>
        </p:spPr>
        <p:txBody>
          <a:bodyPr tIns="0" bIns="0" anchor="t"/>
          <a:lstStyle>
            <a:lvl1pPr algn="l">
              <a:buNone/>
              <a:defRPr sz="1800" b="1">
                <a:solidFill>
                  <a:schemeClr val="tx1"/>
                </a:solidFill>
              </a:defRPr>
            </a:lvl1pPr>
          </a:lstStyle>
          <a:p>
            <a:r>
              <a:rPr kumimoji="0" lang="en-US" smtClean="0"/>
              <a:t>Click to edit Master title style</a:t>
            </a:r>
            <a:endParaRPr kumimoji="0" lang="en-US" dirty="0"/>
          </a:p>
        </p:txBody>
      </p:sp>
      <p:sp>
        <p:nvSpPr>
          <p:cNvPr id="3" name="Espace réservé du texte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Espace réservé du contenu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56FE2BE-3038-4261-B75E-67C373D89655}" type="datetime5">
              <a:rPr lang="en-US" smtClean="0"/>
              <a:t>10-Oct-16</a:t>
            </a:fld>
            <a:endParaRPr lang="en-US" dirty="0"/>
          </a:p>
        </p:txBody>
      </p:sp>
      <p:sp>
        <p:nvSpPr>
          <p:cNvPr id="6" name="Footer Placeholder 5"/>
          <p:cNvSpPr>
            <a:spLocks noGrp="1"/>
          </p:cNvSpPr>
          <p:nvPr>
            <p:ph type="ftr" sz="quarter" idx="11"/>
          </p:nvPr>
        </p:nvSpPr>
        <p:spPr/>
        <p:txBody>
          <a:bodyPr/>
          <a:lstStyle/>
          <a:p>
            <a:r>
              <a:rPr lang="en-US" smtClean="0"/>
              <a:t>EDMS no:</a:t>
            </a:r>
            <a:endParaRPr lang="en-US" dirty="0"/>
          </a:p>
        </p:txBody>
      </p:sp>
      <p:sp>
        <p:nvSpPr>
          <p:cNvPr id="7" name="Slide Number Placeholder 6"/>
          <p:cNvSpPr>
            <a:spLocks noGrp="1"/>
          </p:cNvSpPr>
          <p:nvPr>
            <p:ph type="sldNum" sz="quarter" idx="12"/>
          </p:nvPr>
        </p:nvSpPr>
        <p:spPr/>
        <p:txBody>
          <a:body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295"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re 1"/>
          <p:cNvSpPr>
            <a:spLocks noGrp="1"/>
          </p:cNvSpPr>
          <p:nvPr>
            <p:ph type="title"/>
          </p:nvPr>
        </p:nvSpPr>
        <p:spPr>
          <a:xfrm>
            <a:off x="5999352" y="2028337"/>
            <a:ext cx="2611246" cy="1253808"/>
          </a:xfrm>
        </p:spPr>
        <p:txBody>
          <a:bodyPr anchor="b"/>
          <a:lstStyle>
            <a:lvl1pPr algn="l">
              <a:buNone/>
              <a:defRPr sz="2200" b="1">
                <a:solidFill>
                  <a:schemeClr val="tx1"/>
                </a:solidFill>
              </a:defRPr>
            </a:lvl1pPr>
          </a:lstStyle>
          <a:p>
            <a:r>
              <a:rPr kumimoji="0" lang="en-US" smtClean="0"/>
              <a:t>Click to edit Master title style</a:t>
            </a:r>
            <a:endParaRPr kumimoji="0" lang="en-US"/>
          </a:p>
        </p:txBody>
      </p:sp>
      <p:sp>
        <p:nvSpPr>
          <p:cNvPr id="3" name="Espace réservé pour une image  2"/>
          <p:cNvSpPr>
            <a:spLocks noGrp="1"/>
          </p:cNvSpPr>
          <p:nvPr>
            <p:ph type="pic" idx="1"/>
          </p:nvPr>
        </p:nvSpPr>
        <p:spPr>
          <a:xfrm>
            <a:off x="477021" y="2024875"/>
            <a:ext cx="5400000" cy="3960000"/>
          </a:xfrm>
          <a:prstGeom prst="rect">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lstStyle>
            <a:lvl1pPr marL="0" indent="0">
              <a:buNone/>
              <a:defRPr sz="3200"/>
            </a:lvl1pPr>
          </a:lstStyle>
          <a:p>
            <a:r>
              <a:rPr kumimoji="0" lang="en-US" dirty="0" smtClean="0"/>
              <a:t>Click icon to add picture</a:t>
            </a:r>
            <a:endParaRPr kumimoji="0" lang="en-US" dirty="0"/>
          </a:p>
        </p:txBody>
      </p:sp>
      <p:sp>
        <p:nvSpPr>
          <p:cNvPr id="4" name="Espace réservé du texte 3"/>
          <p:cNvSpPr>
            <a:spLocks noGrp="1"/>
          </p:cNvSpPr>
          <p:nvPr>
            <p:ph type="body" sz="half" idx="2"/>
          </p:nvPr>
        </p:nvSpPr>
        <p:spPr>
          <a:xfrm>
            <a:off x="5999354" y="3321393"/>
            <a:ext cx="2611244"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130873E-CDAD-4138-ADC8-C54AE9B7775D}" type="datetime5">
              <a:rPr lang="en-US" smtClean="0"/>
              <a:t>10-Oct-16</a:t>
            </a:fld>
            <a:endParaRPr lang="en-US" dirty="0"/>
          </a:p>
        </p:txBody>
      </p:sp>
      <p:sp>
        <p:nvSpPr>
          <p:cNvPr id="6" name="Footer Placeholder 5"/>
          <p:cNvSpPr>
            <a:spLocks noGrp="1"/>
          </p:cNvSpPr>
          <p:nvPr>
            <p:ph type="ftr" sz="quarter" idx="11"/>
          </p:nvPr>
        </p:nvSpPr>
        <p:spPr/>
        <p:txBody>
          <a:bodyPr/>
          <a:lstStyle/>
          <a:p>
            <a:r>
              <a:rPr lang="en-US" smtClean="0"/>
              <a:t>EDMS no:</a:t>
            </a:r>
            <a:endParaRPr lang="en-US" dirty="0"/>
          </a:p>
        </p:txBody>
      </p:sp>
      <p:sp>
        <p:nvSpPr>
          <p:cNvPr id="7" name="Slide Number Placeholder 6"/>
          <p:cNvSpPr>
            <a:spLocks noGrp="1"/>
          </p:cNvSpPr>
          <p:nvPr>
            <p:ph type="sldNum" sz="quarter" idx="12"/>
          </p:nvPr>
        </p:nvSpPr>
        <p:spPr/>
        <p:txBody>
          <a:body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4"/>
          <p:cNvGrpSpPr>
            <a:grpSpLocks noChangeAspect="1"/>
          </p:cNvGrpSpPr>
          <p:nvPr userDrawn="1"/>
        </p:nvGrpSpPr>
        <p:grpSpPr bwMode="auto">
          <a:xfrm>
            <a:off x="0" y="6156326"/>
            <a:ext cx="9159875" cy="715962"/>
            <a:chOff x="0" y="3878"/>
            <a:chExt cx="5770" cy="451"/>
          </a:xfrm>
        </p:grpSpPr>
        <p:sp>
          <p:nvSpPr>
            <p:cNvPr id="10" name="AutoShape 3"/>
            <p:cNvSpPr>
              <a:spLocks noChangeAspect="1" noChangeArrowheads="1" noTextEdit="1"/>
            </p:cNvSpPr>
            <p:nvPr userDrawn="1"/>
          </p:nvSpPr>
          <p:spPr bwMode="auto">
            <a:xfrm>
              <a:off x="0" y="3879"/>
              <a:ext cx="5760" cy="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5"/>
            <p:cNvSpPr>
              <a:spLocks/>
            </p:cNvSpPr>
            <p:nvPr userDrawn="1"/>
          </p:nvSpPr>
          <p:spPr bwMode="auto">
            <a:xfrm>
              <a:off x="0" y="3878"/>
              <a:ext cx="5770" cy="451"/>
            </a:xfrm>
            <a:custGeom>
              <a:avLst/>
              <a:gdLst>
                <a:gd name="T0" fmla="*/ 0 w 9826"/>
                <a:gd name="T1" fmla="*/ 0 h 758"/>
                <a:gd name="T2" fmla="*/ 0 w 9826"/>
                <a:gd name="T3" fmla="*/ 0 h 758"/>
                <a:gd name="T4" fmla="*/ 9826 w 9826"/>
                <a:gd name="T5" fmla="*/ 0 h 758"/>
                <a:gd name="T6" fmla="*/ 9826 w 9826"/>
                <a:gd name="T7" fmla="*/ 758 h 758"/>
                <a:gd name="T8" fmla="*/ 0 w 9826"/>
                <a:gd name="T9" fmla="*/ 758 h 758"/>
                <a:gd name="T10" fmla="*/ 0 w 9826"/>
                <a:gd name="T11" fmla="*/ 0 h 758"/>
              </a:gdLst>
              <a:ahLst/>
              <a:cxnLst>
                <a:cxn ang="0">
                  <a:pos x="T0" y="T1"/>
                </a:cxn>
                <a:cxn ang="0">
                  <a:pos x="T2" y="T3"/>
                </a:cxn>
                <a:cxn ang="0">
                  <a:pos x="T4" y="T5"/>
                </a:cxn>
                <a:cxn ang="0">
                  <a:pos x="T6" y="T7"/>
                </a:cxn>
                <a:cxn ang="0">
                  <a:pos x="T8" y="T9"/>
                </a:cxn>
                <a:cxn ang="0">
                  <a:pos x="T10" y="T11"/>
                </a:cxn>
              </a:cxnLst>
              <a:rect l="0" t="0" r="r" b="b"/>
              <a:pathLst>
                <a:path w="9826" h="758">
                  <a:moveTo>
                    <a:pt x="0" y="0"/>
                  </a:moveTo>
                  <a:lnTo>
                    <a:pt x="0" y="0"/>
                  </a:lnTo>
                  <a:lnTo>
                    <a:pt x="9826" y="0"/>
                  </a:lnTo>
                  <a:lnTo>
                    <a:pt x="9826" y="758"/>
                  </a:lnTo>
                  <a:lnTo>
                    <a:pt x="0" y="758"/>
                  </a:lnTo>
                  <a:lnTo>
                    <a:pt x="0" y="0"/>
                  </a:lnTo>
                  <a:close/>
                </a:path>
              </a:pathLst>
            </a:custGeom>
            <a:solidFill>
              <a:srgbClr val="1E5AA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9" name="Espace réservé du titre 8"/>
          <p:cNvSpPr>
            <a:spLocks noGrp="1"/>
          </p:cNvSpPr>
          <p:nvPr>
            <p:ph type="title"/>
          </p:nvPr>
        </p:nvSpPr>
        <p:spPr>
          <a:xfrm>
            <a:off x="457200" y="233492"/>
            <a:ext cx="8226854" cy="940443"/>
          </a:xfrm>
          <a:prstGeom prst="rect">
            <a:avLst/>
          </a:prstGeom>
        </p:spPr>
        <p:txBody>
          <a:bodyPr vert="horz" lIns="45720" rIns="45720" anchor="ctr">
            <a:normAutofit/>
          </a:bodyPr>
          <a:lstStyle/>
          <a:p>
            <a:r>
              <a:rPr kumimoji="0" lang="fr-CH" dirty="0" smtClean="0"/>
              <a:t>Cliquez et modifiez le titre</a:t>
            </a:r>
            <a:endParaRPr kumimoji="0" lang="en-US" dirty="0"/>
          </a:p>
        </p:txBody>
      </p:sp>
      <p:sp>
        <p:nvSpPr>
          <p:cNvPr id="30" name="Espace réservé du texte 29"/>
          <p:cNvSpPr>
            <a:spLocks noGrp="1"/>
          </p:cNvSpPr>
          <p:nvPr>
            <p:ph type="body" idx="1"/>
          </p:nvPr>
        </p:nvSpPr>
        <p:spPr>
          <a:xfrm>
            <a:off x="457200" y="1325606"/>
            <a:ext cx="8226854" cy="4667421"/>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sp>
        <p:nvSpPr>
          <p:cNvPr id="2" name="Date Placeholder 1"/>
          <p:cNvSpPr>
            <a:spLocks noGrp="1"/>
          </p:cNvSpPr>
          <p:nvPr>
            <p:ph type="dt" sz="half" idx="2"/>
          </p:nvPr>
        </p:nvSpPr>
        <p:spPr>
          <a:xfrm>
            <a:off x="3787141" y="6362377"/>
            <a:ext cx="131579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AC8B4-776B-4A71-945D-89D1254441CB}" type="datetime5">
              <a:rPr lang="en-US" smtClean="0"/>
              <a:t>10-Oct-16</a:t>
            </a:fld>
            <a:endParaRPr lang="en-US" dirty="0"/>
          </a:p>
        </p:txBody>
      </p:sp>
      <p:sp>
        <p:nvSpPr>
          <p:cNvPr id="3"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EDMS no:</a:t>
            </a:r>
            <a:endParaRPr lang="en-US" dirty="0"/>
          </a:p>
        </p:txBody>
      </p:sp>
      <p:sp>
        <p:nvSpPr>
          <p:cNvPr id="4"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pic>
        <p:nvPicPr>
          <p:cNvPr id="12" name="Picture 11"/>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145727" y="6009929"/>
            <a:ext cx="3338102" cy="1044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76" r:id="rId2"/>
    <p:sldLayoutId id="2147483681" r:id="rId3"/>
    <p:sldLayoutId id="2147483679" r:id="rId4"/>
    <p:sldLayoutId id="2147483682" r:id="rId5"/>
    <p:sldLayoutId id="2147483665" r:id="rId6"/>
    <p:sldLayoutId id="2147483667" r:id="rId7"/>
    <p:sldLayoutId id="2147483668" r:id="rId8"/>
    <p:sldLayoutId id="2147483669" r:id="rId9"/>
    <p:sldLayoutId id="2147483677" r:id="rId10"/>
    <p:sldLayoutId id="2147483678" r:id="rId11"/>
  </p:sldLayoutIdLst>
  <p:timing>
    <p:tnLst>
      <p:par>
        <p:cTn id="1" dur="indefinite" restart="never" nodeType="tmRoot"/>
      </p:par>
    </p:tnLst>
  </p:timing>
  <p:hf hdr="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77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image" Target="../media/image31.tmp"/><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image" Target="../media/image39.tmp"/><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tmp"/><Relationship Id="rId4" Type="http://schemas.openxmlformats.org/officeDocument/2006/relationships/image" Target="../media/image41.tmp"/></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46.png"/><Relationship Id="rId5" Type="http://schemas.openxmlformats.org/officeDocument/2006/relationships/image" Target="../media/image45.tmp"/><Relationship Id="rId4" Type="http://schemas.openxmlformats.org/officeDocument/2006/relationships/image" Target="../media/image4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tiff"/><Relationship Id="rId1" Type="http://schemas.openxmlformats.org/officeDocument/2006/relationships/slideLayout" Target="../slideLayouts/slideLayout4.xml"/><Relationship Id="rId6" Type="http://schemas.openxmlformats.org/officeDocument/2006/relationships/image" Target="../media/image51.tiff"/><Relationship Id="rId5" Type="http://schemas.openxmlformats.org/officeDocument/2006/relationships/image" Target="../media/image50.tiff"/><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mp"/><Relationship Id="rId1" Type="http://schemas.openxmlformats.org/officeDocument/2006/relationships/slideLayout" Target="../slideLayouts/slideLayout5.xml"/><Relationship Id="rId4" Type="http://schemas.openxmlformats.org/officeDocument/2006/relationships/image" Target="../media/image54.tiff"/></Relationships>
</file>

<file path=ppt/slides/_rels/slide19.xml.rels><?xml version="1.0" encoding="UTF-8" standalone="yes"?>
<Relationships xmlns="http://schemas.openxmlformats.org/package/2006/relationships"><Relationship Id="rId2" Type="http://schemas.openxmlformats.org/officeDocument/2006/relationships/image" Target="../media/image55.tmp"/><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wmf"/><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30.JPG"/><Relationship Id="rId5" Type="http://schemas.openxmlformats.org/officeDocument/2006/relationships/image" Target="../media/image29.jpe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4875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871"/>
            <a:ext cx="8226854" cy="940443"/>
          </a:xfrm>
        </p:spPr>
        <p:txBody>
          <a:bodyPr/>
          <a:lstStyle/>
          <a:p>
            <a:pPr algn="ctr"/>
            <a:r>
              <a:rPr lang="en-US" dirty="0" smtClean="0"/>
              <a:t>Overview of the Target Design</a:t>
            </a:r>
            <a:endParaRPr lang="fr-FR" dirty="0"/>
          </a:p>
        </p:txBody>
      </p:sp>
      <p:sp>
        <p:nvSpPr>
          <p:cNvPr id="6" name="Slide Number Placeholder 5"/>
          <p:cNvSpPr>
            <a:spLocks noGrp="1"/>
          </p:cNvSpPr>
          <p:nvPr>
            <p:ph type="sldNum" sz="quarter" idx="12"/>
          </p:nvPr>
        </p:nvSpPr>
        <p:spPr/>
        <p:txBody>
          <a:bodyPr/>
          <a:lstStyle/>
          <a:p>
            <a:fld id="{17918391-D411-FE40-AAD7-861AE5233E0E}" type="slidenum">
              <a:rPr lang="en-US" smtClean="0"/>
              <a:pPr/>
              <a:t>10</a:t>
            </a:fld>
            <a:endParaRPr lang="en-US"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r="2200" b="2022"/>
          <a:stretch/>
        </p:blipFill>
        <p:spPr>
          <a:xfrm>
            <a:off x="5687122" y="1258946"/>
            <a:ext cx="3167716" cy="2836983"/>
          </a:xfrm>
          <a:prstGeom prst="snip2SameRect">
            <a:avLst>
              <a:gd name="adj1" fmla="val 12104"/>
              <a:gd name="adj2" fmla="val 19619"/>
            </a:avLst>
          </a:prstGeom>
        </p:spPr>
      </p:pic>
      <p:sp>
        <p:nvSpPr>
          <p:cNvPr id="11" name="Content Placeholder 2"/>
          <p:cNvSpPr txBox="1">
            <a:spLocks/>
          </p:cNvSpPr>
          <p:nvPr/>
        </p:nvSpPr>
        <p:spPr>
          <a:xfrm>
            <a:off x="0" y="1173936"/>
            <a:ext cx="5904283" cy="4881176"/>
          </a:xfrm>
          <a:prstGeom prst="rect">
            <a:avLst/>
          </a:prstGeom>
        </p:spPr>
        <p:txBody>
          <a:bodyPr vert="horz">
            <a:normAutofit fontScale="92500" lnSpcReduction="10000"/>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288000" indent="-288000"/>
            <a:r>
              <a:rPr lang="en-US" sz="2800" dirty="0" smtClean="0"/>
              <a:t>Filling tank (used for starting-up)</a:t>
            </a:r>
          </a:p>
          <a:p>
            <a:pPr marL="288000" indent="-288000"/>
            <a:r>
              <a:rPr lang="en-US" sz="2800" dirty="0" smtClean="0"/>
              <a:t>Irradiation volume (proton beam)</a:t>
            </a:r>
          </a:p>
          <a:p>
            <a:pPr marL="288000" indent="-288000"/>
            <a:r>
              <a:rPr lang="en-US" sz="2800" dirty="0" smtClean="0"/>
              <a:t>Diffusion volume (grid at the exit of the irradiation volume)</a:t>
            </a:r>
          </a:p>
          <a:p>
            <a:pPr marL="288000" indent="-288000"/>
            <a:r>
              <a:rPr lang="en-US" sz="2800" dirty="0" smtClean="0"/>
              <a:t>Heat exchanger (water cooled)</a:t>
            </a:r>
          </a:p>
          <a:p>
            <a:pPr marL="288000" indent="-288000"/>
            <a:r>
              <a:rPr lang="en-US" sz="2800" dirty="0"/>
              <a:t>A pump </a:t>
            </a:r>
            <a:r>
              <a:rPr lang="en-US" sz="2800" dirty="0" smtClean="0"/>
              <a:t>for the </a:t>
            </a:r>
            <a:r>
              <a:rPr lang="en-US" sz="2800" dirty="0"/>
              <a:t>LBE </a:t>
            </a:r>
            <a:r>
              <a:rPr lang="en-US" sz="2800" dirty="0" smtClean="0"/>
              <a:t>circulation</a:t>
            </a:r>
          </a:p>
          <a:p>
            <a:pPr marL="288000" indent="-288000"/>
            <a:r>
              <a:rPr lang="en-US" sz="2800" dirty="0" smtClean="0"/>
              <a:t>Temperature monitoring </a:t>
            </a:r>
            <a:r>
              <a:rPr lang="en-US" sz="2800" dirty="0"/>
              <a:t>and </a:t>
            </a:r>
            <a:r>
              <a:rPr lang="en-US" sz="2800" dirty="0" smtClean="0"/>
              <a:t>heating </a:t>
            </a:r>
            <a:r>
              <a:rPr lang="en-US" sz="2800" dirty="0"/>
              <a:t>of the target</a:t>
            </a:r>
            <a:endParaRPr lang="en-US" sz="2800" dirty="0" smtClean="0"/>
          </a:p>
          <a:p>
            <a:pPr marL="288000" indent="-288000"/>
            <a:r>
              <a:rPr lang="en-US" dirty="0" smtClean="0"/>
              <a:t>Elements </a:t>
            </a:r>
            <a:r>
              <a:rPr lang="en-US" dirty="0"/>
              <a:t>for the secondary beam extraction </a:t>
            </a:r>
            <a:r>
              <a:rPr lang="en-US" dirty="0" smtClean="0"/>
              <a:t>(as in a standard static target)</a:t>
            </a:r>
          </a:p>
        </p:txBody>
      </p:sp>
      <p:sp>
        <p:nvSpPr>
          <p:cNvPr id="7" name="TextBox 6"/>
          <p:cNvSpPr txBox="1"/>
          <p:nvPr/>
        </p:nvSpPr>
        <p:spPr>
          <a:xfrm>
            <a:off x="5904283" y="4594870"/>
            <a:ext cx="1550019" cy="646331"/>
          </a:xfrm>
          <a:prstGeom prst="rect">
            <a:avLst/>
          </a:prstGeom>
          <a:noFill/>
        </p:spPr>
        <p:txBody>
          <a:bodyPr wrap="square" rtlCol="0">
            <a:spAutoFit/>
          </a:bodyPr>
          <a:lstStyle/>
          <a:p>
            <a:pPr algn="ctr"/>
            <a:r>
              <a:rPr lang="en-US" dirty="0" smtClean="0">
                <a:solidFill>
                  <a:srgbClr val="7030A0"/>
                </a:solidFill>
              </a:rPr>
              <a:t>LBE shower tests</a:t>
            </a:r>
            <a:endParaRPr lang="fr-FR" dirty="0">
              <a:solidFill>
                <a:srgbClr val="7030A0"/>
              </a:solidFill>
            </a:endParaRPr>
          </a:p>
        </p:txBody>
      </p:sp>
      <p:sp>
        <p:nvSpPr>
          <p:cNvPr id="8" name="TextBox 7"/>
          <p:cNvSpPr txBox="1"/>
          <p:nvPr/>
        </p:nvSpPr>
        <p:spPr>
          <a:xfrm>
            <a:off x="6630556" y="1031775"/>
            <a:ext cx="1620957" cy="369332"/>
          </a:xfrm>
          <a:prstGeom prst="rect">
            <a:avLst/>
          </a:prstGeom>
          <a:noFill/>
        </p:spPr>
        <p:txBody>
          <a:bodyPr wrap="none" rtlCol="0">
            <a:spAutoFit/>
          </a:bodyPr>
          <a:lstStyle/>
          <a:p>
            <a:r>
              <a:rPr lang="en-US" dirty="0" smtClean="0"/>
              <a:t>LBE envelope</a:t>
            </a:r>
            <a:endParaRPr lang="fr-FR" dirty="0"/>
          </a:p>
        </p:txBody>
      </p:sp>
      <p:pic>
        <p:nvPicPr>
          <p:cNvPr id="16" name="Picture 1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0474" y="3728151"/>
            <a:ext cx="1324485" cy="2326961"/>
          </a:xfrm>
          <a:prstGeom prst="rect">
            <a:avLst/>
          </a:prstGeom>
        </p:spPr>
      </p:pic>
      <p:sp>
        <p:nvSpPr>
          <p:cNvPr id="17" name="Rectangle 16"/>
          <p:cNvSpPr/>
          <p:nvPr/>
        </p:nvSpPr>
        <p:spPr>
          <a:xfrm>
            <a:off x="3761510" y="6363855"/>
            <a:ext cx="4572000" cy="276999"/>
          </a:xfrm>
          <a:prstGeom prst="rect">
            <a:avLst/>
          </a:prstGeom>
        </p:spPr>
        <p:txBody>
          <a:bodyPr>
            <a:spAutoFit/>
          </a:bodyPr>
          <a:lstStyle/>
          <a:p>
            <a:r>
              <a:rPr lang="de-DE" sz="1200" dirty="0">
                <a:solidFill>
                  <a:schemeClr val="bg1"/>
                </a:solidFill>
              </a:rPr>
              <a:t>SATIF2016 - Helmholtz-Zentrum  Dresden-Rossendorf</a:t>
            </a:r>
            <a:endParaRPr lang="en-US" sz="1200" dirty="0">
              <a:solidFill>
                <a:schemeClr val="bg1"/>
              </a:solidFill>
            </a:endParaRPr>
          </a:p>
        </p:txBody>
      </p:sp>
    </p:spTree>
    <p:extLst>
      <p:ext uri="{BB962C8B-B14F-4D97-AF65-F5344CB8AC3E}">
        <p14:creationId xmlns:p14="http://schemas.microsoft.com/office/powerpoint/2010/main" val="16209206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871"/>
            <a:ext cx="8226854" cy="940443"/>
          </a:xfrm>
        </p:spPr>
        <p:txBody>
          <a:bodyPr/>
          <a:lstStyle/>
          <a:p>
            <a:pPr algn="ctr"/>
            <a:r>
              <a:rPr lang="en-US" dirty="0" smtClean="0"/>
              <a:t>Overview of the Target Design</a:t>
            </a:r>
            <a:endParaRPr lang="fr-FR" dirty="0"/>
          </a:p>
        </p:txBody>
      </p:sp>
      <p:sp>
        <p:nvSpPr>
          <p:cNvPr id="6" name="Slide Number Placeholder 5"/>
          <p:cNvSpPr>
            <a:spLocks noGrp="1"/>
          </p:cNvSpPr>
          <p:nvPr>
            <p:ph type="sldNum" sz="quarter" idx="12"/>
          </p:nvPr>
        </p:nvSpPr>
        <p:spPr/>
        <p:txBody>
          <a:bodyPr/>
          <a:lstStyle/>
          <a:p>
            <a:fld id="{17918391-D411-FE40-AAD7-861AE5233E0E}" type="slidenum">
              <a:rPr lang="en-US" smtClean="0"/>
              <a:pPr/>
              <a:t>11</a:t>
            </a:fld>
            <a:endParaRPr lang="en-US" dirty="0"/>
          </a:p>
        </p:txBody>
      </p:sp>
      <p:pic>
        <p:nvPicPr>
          <p:cNvPr id="10" name="Content Placeholder 8"/>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l="30680"/>
          <a:stretch/>
        </p:blipFill>
        <p:spPr>
          <a:xfrm>
            <a:off x="5979772" y="3489716"/>
            <a:ext cx="3082836" cy="2509572"/>
          </a:xfrm>
        </p:spPr>
      </p:pic>
      <p:sp>
        <p:nvSpPr>
          <p:cNvPr id="11" name="Content Placeholder 2"/>
          <p:cNvSpPr txBox="1">
            <a:spLocks/>
          </p:cNvSpPr>
          <p:nvPr/>
        </p:nvSpPr>
        <p:spPr>
          <a:xfrm>
            <a:off x="0" y="1110138"/>
            <a:ext cx="9144000" cy="1508610"/>
          </a:xfrm>
          <a:prstGeom prst="rect">
            <a:avLst/>
          </a:prstGeom>
        </p:spPr>
        <p:txBody>
          <a:bodyPr vert="horz">
            <a:norm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288000" indent="-288000"/>
            <a:r>
              <a:rPr lang="en-US" sz="2800" dirty="0" smtClean="0"/>
              <a:t>Double enclosure for containment in case of failure</a:t>
            </a:r>
          </a:p>
          <a:p>
            <a:pPr marL="288000" indent="-288000"/>
            <a:r>
              <a:rPr lang="en-US" sz="2800" dirty="0" smtClean="0"/>
              <a:t>The pump (rotating permanent magnet) is an external system (careful adjustment)</a:t>
            </a:r>
            <a:endParaRPr lang="en-US" dirty="0" smtClean="0"/>
          </a:p>
        </p:txBody>
      </p:sp>
      <p:pic>
        <p:nvPicPr>
          <p:cNvPr id="12" name="Picture 11" descr="Screen Shot 2016-01-14 at 16.49.25.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38786" y="3250723"/>
            <a:ext cx="3442868" cy="2565153"/>
          </a:xfrm>
          <a:prstGeom prst="rect">
            <a:avLst/>
          </a:prstGeom>
        </p:spPr>
      </p:pic>
      <p:pic>
        <p:nvPicPr>
          <p:cNvPr id="14" name="Content Placeholder 11"/>
          <p:cNvPicPr>
            <a:picLocks noChangeAspect="1"/>
          </p:cNvPicPr>
          <p:nvPr/>
        </p:nvPicPr>
        <p:blipFill>
          <a:blip r:embed="rId4">
            <a:clrChange>
              <a:clrFrom>
                <a:srgbClr val="333366"/>
              </a:clrFrom>
              <a:clrTo>
                <a:srgbClr val="333366">
                  <a:alpha val="0"/>
                </a:srgbClr>
              </a:clrTo>
            </a:clrChange>
          </a:blip>
          <a:stretch>
            <a:fillRect/>
          </a:stretch>
        </p:blipFill>
        <p:spPr>
          <a:xfrm>
            <a:off x="586392" y="3199442"/>
            <a:ext cx="2163850" cy="2805545"/>
          </a:xfrm>
          <a:prstGeom prst="rect">
            <a:avLst/>
          </a:prstGeom>
        </p:spPr>
      </p:pic>
      <p:sp>
        <p:nvSpPr>
          <p:cNvPr id="15" name="TextBox 14"/>
          <p:cNvSpPr txBox="1"/>
          <p:nvPr/>
        </p:nvSpPr>
        <p:spPr>
          <a:xfrm>
            <a:off x="3779385" y="2881391"/>
            <a:ext cx="1582484" cy="369332"/>
          </a:xfrm>
          <a:prstGeom prst="rect">
            <a:avLst/>
          </a:prstGeom>
          <a:noFill/>
        </p:spPr>
        <p:txBody>
          <a:bodyPr wrap="none" rtlCol="0">
            <a:spAutoFit/>
          </a:bodyPr>
          <a:lstStyle/>
          <a:p>
            <a:r>
              <a:rPr lang="en-US" b="1" u="sng" dirty="0" smtClean="0">
                <a:solidFill>
                  <a:schemeClr val="accent6"/>
                </a:solidFill>
              </a:rPr>
              <a:t>Pump trolley</a:t>
            </a:r>
            <a:endParaRPr lang="fr-FR" b="1" u="sng" dirty="0">
              <a:solidFill>
                <a:schemeClr val="accent6"/>
              </a:solidFill>
            </a:endParaRPr>
          </a:p>
        </p:txBody>
      </p:sp>
      <p:sp>
        <p:nvSpPr>
          <p:cNvPr id="16" name="TextBox 15"/>
          <p:cNvSpPr txBox="1"/>
          <p:nvPr/>
        </p:nvSpPr>
        <p:spPr>
          <a:xfrm>
            <a:off x="795449" y="2842021"/>
            <a:ext cx="872868" cy="369332"/>
          </a:xfrm>
          <a:prstGeom prst="rect">
            <a:avLst/>
          </a:prstGeom>
          <a:noFill/>
        </p:spPr>
        <p:txBody>
          <a:bodyPr wrap="none" rtlCol="0">
            <a:spAutoFit/>
          </a:bodyPr>
          <a:lstStyle/>
          <a:p>
            <a:r>
              <a:rPr lang="en-US" b="1" u="sng" dirty="0" smtClean="0">
                <a:solidFill>
                  <a:schemeClr val="accent6"/>
                </a:solidFill>
              </a:rPr>
              <a:t>Target</a:t>
            </a:r>
            <a:endParaRPr lang="fr-FR" b="1" u="sng" dirty="0">
              <a:solidFill>
                <a:schemeClr val="accent6"/>
              </a:solidFill>
            </a:endParaRPr>
          </a:p>
        </p:txBody>
      </p:sp>
      <p:sp>
        <p:nvSpPr>
          <p:cNvPr id="17" name="TextBox 16"/>
          <p:cNvSpPr txBox="1"/>
          <p:nvPr/>
        </p:nvSpPr>
        <p:spPr>
          <a:xfrm>
            <a:off x="6342745" y="2807859"/>
            <a:ext cx="2356890" cy="646331"/>
          </a:xfrm>
          <a:prstGeom prst="rect">
            <a:avLst/>
          </a:prstGeom>
          <a:noFill/>
        </p:spPr>
        <p:txBody>
          <a:bodyPr wrap="square" rtlCol="0">
            <a:spAutoFit/>
          </a:bodyPr>
          <a:lstStyle/>
          <a:p>
            <a:pPr algn="ctr"/>
            <a:r>
              <a:rPr lang="en-US" b="1" u="sng" dirty="0" smtClean="0">
                <a:solidFill>
                  <a:schemeClr val="accent6"/>
                </a:solidFill>
              </a:rPr>
              <a:t>Target on the Front-End with the pump</a:t>
            </a:r>
            <a:endParaRPr lang="fr-FR" b="1" u="sng" dirty="0">
              <a:solidFill>
                <a:schemeClr val="accent6"/>
              </a:solidFill>
            </a:endParaRPr>
          </a:p>
        </p:txBody>
      </p:sp>
      <p:sp>
        <p:nvSpPr>
          <p:cNvPr id="18" name="Rectangle 17"/>
          <p:cNvSpPr/>
          <p:nvPr/>
        </p:nvSpPr>
        <p:spPr>
          <a:xfrm>
            <a:off x="3761510" y="6363855"/>
            <a:ext cx="4572000" cy="276999"/>
          </a:xfrm>
          <a:prstGeom prst="rect">
            <a:avLst/>
          </a:prstGeom>
        </p:spPr>
        <p:txBody>
          <a:bodyPr>
            <a:spAutoFit/>
          </a:bodyPr>
          <a:lstStyle/>
          <a:p>
            <a:r>
              <a:rPr lang="de-DE" sz="1200" dirty="0">
                <a:solidFill>
                  <a:schemeClr val="bg1"/>
                </a:solidFill>
              </a:rPr>
              <a:t>SATIF2016 - Helmholtz-Zentrum  Dresden-Rossendorf</a:t>
            </a:r>
            <a:endParaRPr lang="en-US" sz="1200" dirty="0">
              <a:solidFill>
                <a:schemeClr val="bg1"/>
              </a:solidFill>
            </a:endParaRPr>
          </a:p>
        </p:txBody>
      </p:sp>
    </p:spTree>
    <p:extLst>
      <p:ext uri="{BB962C8B-B14F-4D97-AF65-F5344CB8AC3E}">
        <p14:creationId xmlns:p14="http://schemas.microsoft.com/office/powerpoint/2010/main" val="15330629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971" y="46708"/>
            <a:ext cx="8226854" cy="651030"/>
          </a:xfrm>
        </p:spPr>
        <p:txBody>
          <a:bodyPr>
            <a:normAutofit fontScale="90000"/>
          </a:bodyPr>
          <a:lstStyle/>
          <a:p>
            <a:pPr algn="ctr"/>
            <a:r>
              <a:rPr lang="en-US" dirty="0" smtClean="0"/>
              <a:t>LIEBE Target Handling</a:t>
            </a:r>
            <a:endParaRPr lang="fr-FR" dirty="0"/>
          </a:p>
        </p:txBody>
      </p:sp>
      <p:sp>
        <p:nvSpPr>
          <p:cNvPr id="6" name="Slide Number Placeholder 5"/>
          <p:cNvSpPr>
            <a:spLocks noGrp="1"/>
          </p:cNvSpPr>
          <p:nvPr>
            <p:ph type="sldNum" sz="quarter" idx="12"/>
          </p:nvPr>
        </p:nvSpPr>
        <p:spPr/>
        <p:txBody>
          <a:bodyPr/>
          <a:lstStyle/>
          <a:p>
            <a:fld id="{17918391-D411-FE40-AAD7-861AE5233E0E}" type="slidenum">
              <a:rPr lang="en-US" smtClean="0"/>
              <a:pPr/>
              <a:t>12</a:t>
            </a:fld>
            <a:endParaRPr lang="en-US" dirty="0"/>
          </a:p>
        </p:txBody>
      </p:sp>
      <p:sp>
        <p:nvSpPr>
          <p:cNvPr id="11" name="Content Placeholder 2"/>
          <p:cNvSpPr txBox="1">
            <a:spLocks/>
          </p:cNvSpPr>
          <p:nvPr/>
        </p:nvSpPr>
        <p:spPr>
          <a:xfrm>
            <a:off x="-1" y="1062313"/>
            <a:ext cx="6224156" cy="4850113"/>
          </a:xfrm>
          <a:prstGeom prst="rect">
            <a:avLst/>
          </a:prstGeom>
        </p:spPr>
        <p:txBody>
          <a:bodyPr vert="horz">
            <a:norm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288000" indent="-288000"/>
            <a:r>
              <a:rPr lang="en-US" sz="2800" dirty="0" smtClean="0"/>
              <a:t>Target installation and removal performed with the standard ISOLDE robot (load test performed)</a:t>
            </a:r>
          </a:p>
          <a:p>
            <a:pPr marL="288000" indent="-288000"/>
            <a:r>
              <a:rPr lang="en-US" sz="2800" dirty="0" smtClean="0"/>
              <a:t>Pump installation and removal with a remotely guided robot (used for inspection or simple tasks)</a:t>
            </a:r>
          </a:p>
          <a:p>
            <a:pPr marL="288000" indent="-288000"/>
            <a:r>
              <a:rPr lang="en-US" sz="2800" dirty="0" smtClean="0"/>
              <a:t>Short human intervention necessary for the target connection</a:t>
            </a:r>
          </a:p>
          <a:p>
            <a:pPr marL="288000" indent="-288000"/>
            <a:r>
              <a:rPr lang="en-US" sz="2800" dirty="0" smtClean="0"/>
              <a:t>Target removal performed remotely (installation on storage shelves)</a:t>
            </a:r>
            <a:endParaRPr lang="en-US" dirty="0" smtClean="0"/>
          </a:p>
        </p:txBody>
      </p:sp>
      <p:pic>
        <p:nvPicPr>
          <p:cNvPr id="14" name="Content Placeholder 8"/>
          <p:cNvPicPr>
            <a:picLocks noChangeAspect="1"/>
          </p:cNvPicPr>
          <p:nvPr/>
        </p:nvPicPr>
        <p:blipFill>
          <a:blip r:embed="rId2"/>
          <a:stretch>
            <a:fillRect/>
          </a:stretch>
        </p:blipFill>
        <p:spPr>
          <a:xfrm>
            <a:off x="6539198" y="2840909"/>
            <a:ext cx="2194066" cy="1672441"/>
          </a:xfrm>
          <a:prstGeom prst="rect">
            <a:avLst/>
          </a:prstGeom>
        </p:spPr>
      </p:pic>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9198" y="1012289"/>
            <a:ext cx="2144856" cy="1450478"/>
          </a:xfrm>
          <a:prstGeom prst="rect">
            <a:avLst/>
          </a:prstGeom>
        </p:spPr>
      </p:pic>
      <p:pic>
        <p:nvPicPr>
          <p:cNvPr id="16" name="Content Placeholder 8"/>
          <p:cNvPicPr>
            <a:picLocks noGrp="1" noChangeAspect="1"/>
          </p:cNvPicPr>
          <p:nvPr>
            <p:ph sz="half" idx="1"/>
          </p:nvPr>
        </p:nvPicPr>
        <p:blipFill>
          <a:blip r:embed="rId4" cstate="print">
            <a:extLst>
              <a:ext uri="{28A0092B-C50C-407E-A947-70E740481C1C}">
                <a14:useLocalDpi xmlns:a14="http://schemas.microsoft.com/office/drawing/2010/main"/>
              </a:ext>
            </a:extLst>
          </a:blip>
          <a:stretch>
            <a:fillRect/>
          </a:stretch>
        </p:blipFill>
        <p:spPr>
          <a:xfrm>
            <a:off x="6539198" y="4786290"/>
            <a:ext cx="2092943" cy="1470005"/>
          </a:xfrm>
          <a:prstGeom prst="rect">
            <a:avLst/>
          </a:prstGeom>
        </p:spPr>
      </p:pic>
      <p:sp>
        <p:nvSpPr>
          <p:cNvPr id="17" name="TextBox 16"/>
          <p:cNvSpPr txBox="1"/>
          <p:nvPr/>
        </p:nvSpPr>
        <p:spPr>
          <a:xfrm>
            <a:off x="6799554" y="632566"/>
            <a:ext cx="1693605" cy="369332"/>
          </a:xfrm>
          <a:prstGeom prst="rect">
            <a:avLst/>
          </a:prstGeom>
          <a:noFill/>
        </p:spPr>
        <p:txBody>
          <a:bodyPr wrap="none" rtlCol="0">
            <a:spAutoFit/>
          </a:bodyPr>
          <a:lstStyle/>
          <a:p>
            <a:r>
              <a:rPr lang="en-US" b="1" u="sng" dirty="0" smtClean="0">
                <a:solidFill>
                  <a:schemeClr val="accent6"/>
                </a:solidFill>
              </a:rPr>
              <a:t>Handling Test</a:t>
            </a:r>
            <a:endParaRPr lang="fr-FR" b="1" u="sng" dirty="0">
              <a:solidFill>
                <a:schemeClr val="accent6"/>
              </a:solidFill>
            </a:endParaRPr>
          </a:p>
        </p:txBody>
      </p:sp>
      <p:sp>
        <p:nvSpPr>
          <p:cNvPr id="18" name="TextBox 17"/>
          <p:cNvSpPr txBox="1"/>
          <p:nvPr/>
        </p:nvSpPr>
        <p:spPr>
          <a:xfrm>
            <a:off x="6630556" y="2429078"/>
            <a:ext cx="2108269" cy="369332"/>
          </a:xfrm>
          <a:prstGeom prst="rect">
            <a:avLst/>
          </a:prstGeom>
          <a:noFill/>
        </p:spPr>
        <p:txBody>
          <a:bodyPr wrap="none" rtlCol="0">
            <a:spAutoFit/>
          </a:bodyPr>
          <a:lstStyle/>
          <a:p>
            <a:r>
              <a:rPr lang="en-US" b="1" u="sng" dirty="0" smtClean="0">
                <a:solidFill>
                  <a:schemeClr val="accent6"/>
                </a:solidFill>
              </a:rPr>
              <a:t>Pump installation</a:t>
            </a:r>
            <a:endParaRPr lang="fr-FR" b="1" u="sng" dirty="0">
              <a:solidFill>
                <a:schemeClr val="accent6"/>
              </a:solidFill>
            </a:endParaRPr>
          </a:p>
        </p:txBody>
      </p:sp>
      <p:sp>
        <p:nvSpPr>
          <p:cNvPr id="19" name="TextBox 18"/>
          <p:cNvSpPr txBox="1"/>
          <p:nvPr/>
        </p:nvSpPr>
        <p:spPr>
          <a:xfrm>
            <a:off x="6554354" y="4477098"/>
            <a:ext cx="2031325" cy="369332"/>
          </a:xfrm>
          <a:prstGeom prst="rect">
            <a:avLst/>
          </a:prstGeom>
          <a:noFill/>
        </p:spPr>
        <p:txBody>
          <a:bodyPr wrap="none" rtlCol="0">
            <a:spAutoFit/>
          </a:bodyPr>
          <a:lstStyle/>
          <a:p>
            <a:r>
              <a:rPr lang="en-US" b="1" u="sng" dirty="0" smtClean="0">
                <a:solidFill>
                  <a:schemeClr val="accent6"/>
                </a:solidFill>
              </a:rPr>
              <a:t>Modified storage</a:t>
            </a:r>
            <a:endParaRPr lang="fr-FR" b="1" u="sng" dirty="0">
              <a:solidFill>
                <a:schemeClr val="accent6"/>
              </a:solidFill>
            </a:endParaRPr>
          </a:p>
        </p:txBody>
      </p:sp>
      <p:sp>
        <p:nvSpPr>
          <p:cNvPr id="9" name="Oval 8"/>
          <p:cNvSpPr/>
          <p:nvPr/>
        </p:nvSpPr>
        <p:spPr>
          <a:xfrm>
            <a:off x="6628682" y="4964779"/>
            <a:ext cx="341744" cy="883433"/>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19"/>
          <p:cNvSpPr/>
          <p:nvPr/>
        </p:nvSpPr>
        <p:spPr>
          <a:xfrm>
            <a:off x="3761510" y="6363855"/>
            <a:ext cx="4572000" cy="276999"/>
          </a:xfrm>
          <a:prstGeom prst="rect">
            <a:avLst/>
          </a:prstGeom>
        </p:spPr>
        <p:txBody>
          <a:bodyPr>
            <a:spAutoFit/>
          </a:bodyPr>
          <a:lstStyle/>
          <a:p>
            <a:r>
              <a:rPr lang="de-DE" sz="1200" dirty="0">
                <a:solidFill>
                  <a:schemeClr val="bg1"/>
                </a:solidFill>
              </a:rPr>
              <a:t>SATIF2016 - Helmholtz-Zentrum  Dresden-Rossendorf</a:t>
            </a:r>
            <a:endParaRPr lang="en-US" sz="1200" dirty="0">
              <a:solidFill>
                <a:schemeClr val="bg1"/>
              </a:solidFill>
            </a:endParaRPr>
          </a:p>
        </p:txBody>
      </p:sp>
    </p:spTree>
    <p:extLst>
      <p:ext uri="{BB962C8B-B14F-4D97-AF65-F5344CB8AC3E}">
        <p14:creationId xmlns:p14="http://schemas.microsoft.com/office/powerpoint/2010/main" val="42313968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Radiation Protection Assessment</a:t>
            </a:r>
            <a:endParaRPr lang="fr-F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0" y="1173936"/>
                <a:ext cx="9144000" cy="5182414"/>
              </a:xfrm>
            </p:spPr>
            <p:txBody>
              <a:bodyPr>
                <a:normAutofit/>
              </a:bodyPr>
              <a:lstStyle/>
              <a:p>
                <a:pPr marL="0" indent="0">
                  <a:buNone/>
                </a:pPr>
                <a:r>
                  <a:rPr lang="en-US" sz="2400" b="1" dirty="0" smtClean="0"/>
                  <a:t>Target and target area activation:</a:t>
                </a:r>
              </a:p>
              <a:p>
                <a:pPr marL="360000" lvl="1" indent="-252000"/>
                <a:r>
                  <a:rPr lang="en-US" sz="2200" b="1" dirty="0" smtClean="0"/>
                  <a:t>Strategy for target test planning: </a:t>
                </a:r>
                <a:r>
                  <a:rPr lang="en-US" sz="2200" dirty="0" smtClean="0"/>
                  <a:t>recommendation for the planning of the intervention either at the beginning of the run (favorable for human interventions) or at the end (favorable in case of failure).</a:t>
                </a:r>
              </a:p>
              <a:p>
                <a:pPr marL="0" indent="0">
                  <a:buNone/>
                </a:pPr>
                <a:r>
                  <a:rPr lang="en-US" sz="2400" b="1" dirty="0" smtClean="0"/>
                  <a:t>Radionuclides inventory:</a:t>
                </a:r>
              </a:p>
              <a:p>
                <a:pPr marL="360000" lvl="1" indent="-252000"/>
                <a:r>
                  <a:rPr lang="en-US" sz="2200" b="1" dirty="0" smtClean="0"/>
                  <a:t>Target disposal:</a:t>
                </a:r>
                <a:r>
                  <a:rPr lang="en-US" sz="2200" dirty="0" smtClean="0"/>
                  <a:t> the LIEBE target cannot be dismantled (separation of material) in the ISOLDE </a:t>
                </a:r>
                <a:r>
                  <a:rPr lang="en-US" sz="2200" dirty="0" err="1" smtClean="0"/>
                  <a:t>hotcell</a:t>
                </a:r>
                <a:r>
                  <a:rPr lang="en-US" sz="2200" dirty="0" smtClean="0"/>
                  <a:t>. Proposal to send the target for disposal in a dedicated container. Recommendation will be based on radionuclides inventory.</a:t>
                </a:r>
                <a:endParaRPr lang="en-US" sz="2200" b="1" dirty="0" smtClean="0"/>
              </a:p>
              <a:p>
                <a:pPr marL="0" indent="0">
                  <a:buNone/>
                </a:pPr>
                <a:r>
                  <a:rPr lang="en-US" sz="2400" b="1" dirty="0" smtClean="0"/>
                  <a:t>RP assessment: </a:t>
                </a:r>
              </a:p>
              <a:p>
                <a:pPr marL="360000" lvl="1" indent="-252000"/>
                <a:r>
                  <a:rPr lang="en-US" sz="2200" dirty="0" smtClean="0"/>
                  <a:t>Performed with the Monte-Carlo code FLUKA using the development version (</a:t>
                </a:r>
                <a:r>
                  <a:rPr lang="en-US" sz="2400" dirty="0"/>
                  <a:t>2015.0.dev</a:t>
                </a:r>
                <a:r>
                  <a:rPr lang="en-US" sz="2200" dirty="0" smtClean="0"/>
                  <a:t>) to take into account </a:t>
                </a:r>
                <a:r>
                  <a:rPr lang="en-US" sz="2200" dirty="0"/>
                  <a:t>light </a:t>
                </a:r>
                <a:r>
                  <a:rPr lang="en-US" sz="2200" dirty="0" smtClean="0"/>
                  <a:t>ions </a:t>
                </a:r>
                <a:r>
                  <a:rPr lang="en-US" sz="2200" dirty="0"/>
                  <a:t>(</a:t>
                </a:r>
                <a14:m>
                  <m:oMath xmlns:m="http://schemas.openxmlformats.org/officeDocument/2006/math">
                    <m:sPre>
                      <m:sPrePr>
                        <m:ctrlPr>
                          <a:rPr lang="fr-FR" sz="2200" i="1">
                            <a:latin typeface="Cambria Math" panose="02040503050406030204" pitchFamily="18" charset="0"/>
                          </a:rPr>
                        </m:ctrlPr>
                      </m:sPrePr>
                      <m:sub>
                        <m:r>
                          <a:rPr lang="en-US" sz="2200" i="1">
                            <a:latin typeface="Cambria Math" panose="02040503050406030204" pitchFamily="18" charset="0"/>
                          </a:rPr>
                          <m:t>2</m:t>
                        </m:r>
                      </m:sub>
                      <m:sup>
                        <m:r>
                          <a:rPr lang="en-US" sz="2200" i="1">
                            <a:latin typeface="Cambria Math" panose="02040503050406030204" pitchFamily="18" charset="0"/>
                          </a:rPr>
                          <m:t>4</m:t>
                        </m:r>
                      </m:sup>
                      <m:e>
                        <m:r>
                          <m:rPr>
                            <m:sty m:val="p"/>
                          </m:rPr>
                          <a:rPr lang="en-US" sz="2200">
                            <a:latin typeface="Cambria Math" panose="02040503050406030204" pitchFamily="18" charset="0"/>
                          </a:rPr>
                          <m:t>He</m:t>
                        </m:r>
                      </m:e>
                    </m:sPre>
                  </m:oMath>
                </a14:m>
                <a:r>
                  <a:rPr lang="en-US" sz="2200" dirty="0"/>
                  <a:t>, </a:t>
                </a:r>
                <a14:m>
                  <m:oMath xmlns:m="http://schemas.openxmlformats.org/officeDocument/2006/math">
                    <m:sPre>
                      <m:sPrePr>
                        <m:ctrlPr>
                          <a:rPr lang="fr-FR" sz="2200" i="1">
                            <a:latin typeface="Cambria Math" panose="02040503050406030204" pitchFamily="18" charset="0"/>
                          </a:rPr>
                        </m:ctrlPr>
                      </m:sPrePr>
                      <m:sub>
                        <m:r>
                          <a:rPr lang="en-US" sz="2200" i="1">
                            <a:latin typeface="Cambria Math" panose="02040503050406030204" pitchFamily="18" charset="0"/>
                          </a:rPr>
                          <m:t>2</m:t>
                        </m:r>
                      </m:sub>
                      <m:sup>
                        <m:r>
                          <a:rPr lang="en-US" sz="2200" i="1">
                            <a:latin typeface="Cambria Math" panose="02040503050406030204" pitchFamily="18" charset="0"/>
                          </a:rPr>
                          <m:t>3</m:t>
                        </m:r>
                      </m:sup>
                      <m:e>
                        <m:r>
                          <m:rPr>
                            <m:sty m:val="p"/>
                          </m:rPr>
                          <a:rPr lang="en-US" sz="2200">
                            <a:latin typeface="Cambria Math" panose="02040503050406030204" pitchFamily="18" charset="0"/>
                          </a:rPr>
                          <m:t>He</m:t>
                        </m:r>
                      </m:e>
                    </m:sPre>
                  </m:oMath>
                </a14:m>
                <a:r>
                  <a:rPr lang="en-US" sz="2200" dirty="0"/>
                  <a:t> or </a:t>
                </a:r>
                <a14:m>
                  <m:oMath xmlns:m="http://schemas.openxmlformats.org/officeDocument/2006/math">
                    <m:sPre>
                      <m:sPrePr>
                        <m:ctrlPr>
                          <a:rPr lang="fr-FR" sz="2200" i="1">
                            <a:latin typeface="Cambria Math" panose="02040503050406030204" pitchFamily="18" charset="0"/>
                          </a:rPr>
                        </m:ctrlPr>
                      </m:sPrePr>
                      <m:sub>
                        <m:r>
                          <a:rPr lang="en-US" sz="2200" i="1">
                            <a:latin typeface="Cambria Math" panose="02040503050406030204" pitchFamily="18" charset="0"/>
                          </a:rPr>
                          <m:t>1</m:t>
                        </m:r>
                      </m:sub>
                      <m:sup>
                        <m:r>
                          <a:rPr lang="en-US" sz="2200" i="1">
                            <a:latin typeface="Cambria Math" panose="02040503050406030204" pitchFamily="18" charset="0"/>
                          </a:rPr>
                          <m:t>3</m:t>
                        </m:r>
                      </m:sup>
                      <m:e>
                        <m:r>
                          <m:rPr>
                            <m:sty m:val="p"/>
                          </m:rPr>
                          <a:rPr lang="en-US" sz="2200">
                            <a:latin typeface="Cambria Math" panose="02040503050406030204" pitchFamily="18" charset="0"/>
                          </a:rPr>
                          <m:t>H</m:t>
                        </m:r>
                      </m:e>
                    </m:sPre>
                  </m:oMath>
                </a14:m>
                <a:r>
                  <a:rPr lang="en-US" sz="2200" dirty="0"/>
                  <a:t>)</a:t>
                </a:r>
                <a:r>
                  <a:rPr lang="en-US" sz="2200" dirty="0" smtClean="0"/>
                  <a:t>  transport and interactions (important for some production channels). </a:t>
                </a:r>
                <a:endParaRPr lang="en-US" sz="2200" dirty="0"/>
              </a:p>
              <a:p>
                <a:pPr marL="457200"/>
                <a:endParaRPr lang="en-US" sz="2800" dirty="0" smtClean="0"/>
              </a:p>
              <a:p>
                <a:pPr marL="288000" indent="-288000"/>
                <a:endParaRPr lang="fr-F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0" y="1173936"/>
                <a:ext cx="9144000" cy="5182414"/>
              </a:xfrm>
              <a:blipFill rotWithShape="0">
                <a:blip r:embed="rId2"/>
                <a:stretch>
                  <a:fillRect l="-1000" t="-824" r="-733"/>
                </a:stretch>
              </a:blipFill>
            </p:spPr>
            <p:txBody>
              <a:bodyPr/>
              <a:lstStyle/>
              <a:p>
                <a:r>
                  <a:rPr lang="fr-FR">
                    <a:noFill/>
                  </a:rPr>
                  <a:t> </a:t>
                </a:r>
              </a:p>
            </p:txBody>
          </p:sp>
        </mc:Fallback>
      </mc:AlternateContent>
      <p:sp>
        <p:nvSpPr>
          <p:cNvPr id="6" name="Slide Number Placeholder 5"/>
          <p:cNvSpPr>
            <a:spLocks noGrp="1"/>
          </p:cNvSpPr>
          <p:nvPr>
            <p:ph type="sldNum" sz="quarter" idx="12"/>
          </p:nvPr>
        </p:nvSpPr>
        <p:spPr/>
        <p:txBody>
          <a:bodyPr/>
          <a:lstStyle/>
          <a:p>
            <a:fld id="{17918391-D411-FE40-AAD7-861AE5233E0E}" type="slidenum">
              <a:rPr lang="en-US" smtClean="0"/>
              <a:pPr/>
              <a:t>13</a:t>
            </a:fld>
            <a:endParaRPr lang="en-US" dirty="0"/>
          </a:p>
        </p:txBody>
      </p:sp>
      <p:sp>
        <p:nvSpPr>
          <p:cNvPr id="7" name="Rectangle 6"/>
          <p:cNvSpPr/>
          <p:nvPr/>
        </p:nvSpPr>
        <p:spPr>
          <a:xfrm>
            <a:off x="3761510" y="6363855"/>
            <a:ext cx="4572000" cy="276999"/>
          </a:xfrm>
          <a:prstGeom prst="rect">
            <a:avLst/>
          </a:prstGeom>
        </p:spPr>
        <p:txBody>
          <a:bodyPr>
            <a:spAutoFit/>
          </a:bodyPr>
          <a:lstStyle/>
          <a:p>
            <a:r>
              <a:rPr lang="de-DE" sz="1200" dirty="0">
                <a:solidFill>
                  <a:schemeClr val="bg1"/>
                </a:solidFill>
              </a:rPr>
              <a:t>SATIF2016 - Helmholtz-Zentrum  Dresden-Rossendorf</a:t>
            </a:r>
            <a:endParaRPr lang="en-US" sz="1200" dirty="0">
              <a:solidFill>
                <a:schemeClr val="bg1"/>
              </a:solidFill>
            </a:endParaRPr>
          </a:p>
        </p:txBody>
      </p:sp>
    </p:spTree>
    <p:extLst>
      <p:ext uri="{BB962C8B-B14F-4D97-AF65-F5344CB8AC3E}">
        <p14:creationId xmlns:p14="http://schemas.microsoft.com/office/powerpoint/2010/main" val="3241823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Geometry and beam parameters</a:t>
            </a:r>
            <a:endParaRPr lang="fr-FR" dirty="0"/>
          </a:p>
        </p:txBody>
      </p:sp>
      <p:sp>
        <p:nvSpPr>
          <p:cNvPr id="3" name="Content Placeholder 2"/>
          <p:cNvSpPr>
            <a:spLocks noGrp="1"/>
          </p:cNvSpPr>
          <p:nvPr>
            <p:ph idx="1"/>
          </p:nvPr>
        </p:nvSpPr>
        <p:spPr>
          <a:xfrm>
            <a:off x="9525" y="1140170"/>
            <a:ext cx="9144000" cy="1040756"/>
          </a:xfrm>
        </p:spPr>
        <p:txBody>
          <a:bodyPr>
            <a:normAutofit/>
          </a:bodyPr>
          <a:lstStyle/>
          <a:p>
            <a:pPr marL="288000" indent="-288000"/>
            <a:r>
              <a:rPr lang="en-US" sz="2800" dirty="0" smtClean="0"/>
              <a:t>Detailed target geometry inserted in the “reference” FLUKA model of the ISOLDE target area</a:t>
            </a:r>
            <a:endParaRPr lang="fr-FR" dirty="0"/>
          </a:p>
        </p:txBody>
      </p:sp>
      <p:sp>
        <p:nvSpPr>
          <p:cNvPr id="6" name="Slide Number Placeholder 5"/>
          <p:cNvSpPr>
            <a:spLocks noGrp="1"/>
          </p:cNvSpPr>
          <p:nvPr>
            <p:ph type="sldNum" sz="quarter" idx="12"/>
          </p:nvPr>
        </p:nvSpPr>
        <p:spPr/>
        <p:txBody>
          <a:bodyPr/>
          <a:lstStyle/>
          <a:p>
            <a:fld id="{17918391-D411-FE40-AAD7-861AE5233E0E}" type="slidenum">
              <a:rPr lang="en-US" smtClean="0"/>
              <a:pPr/>
              <a:t>14</a:t>
            </a:fld>
            <a:endParaRPr lang="en-US" dirty="0"/>
          </a:p>
        </p:txBody>
      </p:sp>
      <p:grpSp>
        <p:nvGrpSpPr>
          <p:cNvPr id="11" name="Group 10"/>
          <p:cNvGrpSpPr/>
          <p:nvPr/>
        </p:nvGrpSpPr>
        <p:grpSpPr>
          <a:xfrm>
            <a:off x="212295" y="2033735"/>
            <a:ext cx="8676102" cy="2359401"/>
            <a:chOff x="212295" y="2106472"/>
            <a:chExt cx="8676102" cy="2359401"/>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6291" t="-782"/>
            <a:stretch/>
          </p:blipFill>
          <p:spPr bwMode="auto">
            <a:xfrm>
              <a:off x="284761" y="2455022"/>
              <a:ext cx="2293375" cy="1975189"/>
            </a:xfrm>
            <a:prstGeom prst="rect">
              <a:avLst/>
            </a:prstGeom>
            <a:ln>
              <a:noFill/>
            </a:ln>
            <a:extLst>
              <a:ext uri="{53640926-AAD7-44D8-BBD7-CCE9431645EC}">
                <a14:shadowObscured xmlns:a14="http://schemas.microsoft.com/office/drawing/2010/main"/>
              </a:ext>
            </a:extLst>
          </p:spPr>
        </p:pic>
        <p:pic>
          <p:nvPicPr>
            <p:cNvPr id="12" name="Picture 11"/>
            <p:cNvPicPr/>
            <p:nvPr/>
          </p:nvPicPr>
          <p:blipFill>
            <a:blip r:embed="rId3">
              <a:extLst>
                <a:ext uri="{28A0092B-C50C-407E-A947-70E740481C1C}">
                  <a14:useLocalDpi xmlns:a14="http://schemas.microsoft.com/office/drawing/2010/main" val="0"/>
                </a:ext>
              </a:extLst>
            </a:blip>
            <a:stretch>
              <a:fillRect/>
            </a:stretch>
          </p:blipFill>
          <p:spPr>
            <a:xfrm>
              <a:off x="3093474" y="2494833"/>
              <a:ext cx="1579880" cy="1971040"/>
            </a:xfrm>
            <a:prstGeom prst="rect">
              <a:avLst/>
            </a:prstGeom>
          </p:spPr>
        </p:pic>
        <p:pic>
          <p:nvPicPr>
            <p:cNvPr id="13" name="Picture 12"/>
            <p:cNvPicPr/>
            <p:nvPr/>
          </p:nvPicPr>
          <p:blipFill>
            <a:blip r:embed="rId4">
              <a:extLst>
                <a:ext uri="{28A0092B-C50C-407E-A947-70E740481C1C}">
                  <a14:useLocalDpi xmlns:a14="http://schemas.microsoft.com/office/drawing/2010/main" val="0"/>
                </a:ext>
              </a:extLst>
            </a:blip>
            <a:stretch>
              <a:fillRect/>
            </a:stretch>
          </p:blipFill>
          <p:spPr>
            <a:xfrm>
              <a:off x="5030198" y="2455022"/>
              <a:ext cx="1624330" cy="1961515"/>
            </a:xfrm>
            <a:prstGeom prst="rect">
              <a:avLst/>
            </a:prstGeom>
          </p:spPr>
        </p:pic>
        <p:pic>
          <p:nvPicPr>
            <p:cNvPr id="14" name="Picture 13"/>
            <p:cNvPicPr/>
            <p:nvPr/>
          </p:nvPicPr>
          <p:blipFill>
            <a:blip r:embed="rId5">
              <a:extLst>
                <a:ext uri="{28A0092B-C50C-407E-A947-70E740481C1C}">
                  <a14:useLocalDpi xmlns:a14="http://schemas.microsoft.com/office/drawing/2010/main" val="0"/>
                </a:ext>
              </a:extLst>
            </a:blip>
            <a:stretch>
              <a:fillRect/>
            </a:stretch>
          </p:blipFill>
          <p:spPr>
            <a:xfrm>
              <a:off x="6957489" y="2455022"/>
              <a:ext cx="1726565" cy="1980565"/>
            </a:xfrm>
            <a:prstGeom prst="rect">
              <a:avLst/>
            </a:prstGeom>
          </p:spPr>
        </p:pic>
        <p:sp>
          <p:nvSpPr>
            <p:cNvPr id="10" name="TextBox 9"/>
            <p:cNvSpPr txBox="1"/>
            <p:nvPr/>
          </p:nvSpPr>
          <p:spPr>
            <a:xfrm>
              <a:off x="212295" y="2106472"/>
              <a:ext cx="2428998" cy="369332"/>
            </a:xfrm>
            <a:prstGeom prst="rect">
              <a:avLst/>
            </a:prstGeom>
            <a:noFill/>
          </p:spPr>
          <p:txBody>
            <a:bodyPr wrap="none" rtlCol="0">
              <a:spAutoFit/>
            </a:bodyPr>
            <a:lstStyle/>
            <a:p>
              <a:r>
                <a:rPr lang="en-US" dirty="0" smtClean="0">
                  <a:solidFill>
                    <a:schemeClr val="accent6"/>
                  </a:solidFill>
                </a:rPr>
                <a:t>Target Area (top view)</a:t>
              </a:r>
              <a:endParaRPr lang="fr-FR" dirty="0">
                <a:solidFill>
                  <a:schemeClr val="accent6"/>
                </a:solidFill>
              </a:endParaRPr>
            </a:p>
          </p:txBody>
        </p:sp>
        <p:sp>
          <p:nvSpPr>
            <p:cNvPr id="17" name="TextBox 16"/>
            <p:cNvSpPr txBox="1"/>
            <p:nvPr/>
          </p:nvSpPr>
          <p:spPr>
            <a:xfrm>
              <a:off x="2914275" y="2125501"/>
              <a:ext cx="1992918" cy="369332"/>
            </a:xfrm>
            <a:prstGeom prst="rect">
              <a:avLst/>
            </a:prstGeom>
            <a:noFill/>
          </p:spPr>
          <p:txBody>
            <a:bodyPr wrap="none" rtlCol="0">
              <a:spAutoFit/>
            </a:bodyPr>
            <a:lstStyle/>
            <a:p>
              <a:r>
                <a:rPr lang="en-US" dirty="0" smtClean="0">
                  <a:solidFill>
                    <a:schemeClr val="accent6"/>
                  </a:solidFill>
                </a:rPr>
                <a:t>Target (side view)</a:t>
              </a:r>
              <a:endParaRPr lang="fr-FR" dirty="0">
                <a:solidFill>
                  <a:schemeClr val="accent6"/>
                </a:solidFill>
              </a:endParaRPr>
            </a:p>
          </p:txBody>
        </p:sp>
        <p:sp>
          <p:nvSpPr>
            <p:cNvPr id="18" name="TextBox 17"/>
            <p:cNvSpPr txBox="1"/>
            <p:nvPr/>
          </p:nvSpPr>
          <p:spPr>
            <a:xfrm>
              <a:off x="4853909" y="2122036"/>
              <a:ext cx="1992918" cy="369332"/>
            </a:xfrm>
            <a:prstGeom prst="rect">
              <a:avLst/>
            </a:prstGeom>
            <a:noFill/>
          </p:spPr>
          <p:txBody>
            <a:bodyPr wrap="none" rtlCol="0">
              <a:spAutoFit/>
            </a:bodyPr>
            <a:lstStyle/>
            <a:p>
              <a:r>
                <a:rPr lang="en-US" dirty="0" smtClean="0">
                  <a:solidFill>
                    <a:schemeClr val="accent6"/>
                  </a:solidFill>
                </a:rPr>
                <a:t>Target (side view)</a:t>
              </a:r>
              <a:endParaRPr lang="fr-FR" dirty="0">
                <a:solidFill>
                  <a:schemeClr val="accent6"/>
                </a:solidFill>
              </a:endParaRPr>
            </a:p>
          </p:txBody>
        </p:sp>
        <p:sp>
          <p:nvSpPr>
            <p:cNvPr id="19" name="TextBox 18"/>
            <p:cNvSpPr txBox="1"/>
            <p:nvPr/>
          </p:nvSpPr>
          <p:spPr>
            <a:xfrm>
              <a:off x="6741591" y="2149744"/>
              <a:ext cx="2146806" cy="369332"/>
            </a:xfrm>
            <a:prstGeom prst="rect">
              <a:avLst/>
            </a:prstGeom>
            <a:noFill/>
          </p:spPr>
          <p:txBody>
            <a:bodyPr wrap="none" rtlCol="0">
              <a:spAutoFit/>
            </a:bodyPr>
            <a:lstStyle/>
            <a:p>
              <a:r>
                <a:rPr lang="en-US" dirty="0" smtClean="0">
                  <a:solidFill>
                    <a:schemeClr val="accent6"/>
                  </a:solidFill>
                </a:rPr>
                <a:t>Target (vertical cut)</a:t>
              </a:r>
              <a:endParaRPr lang="fr-FR" dirty="0">
                <a:solidFill>
                  <a:schemeClr val="accent6"/>
                </a:solidFill>
              </a:endParaRPr>
            </a:p>
          </p:txBody>
        </p:sp>
      </p:grpSp>
      <p:sp>
        <p:nvSpPr>
          <p:cNvPr id="22" name="Content Placeholder 2"/>
          <p:cNvSpPr txBox="1">
            <a:spLocks/>
          </p:cNvSpPr>
          <p:nvPr/>
        </p:nvSpPr>
        <p:spPr>
          <a:xfrm>
            <a:off x="112642" y="4458661"/>
            <a:ext cx="8937765" cy="1507026"/>
          </a:xfrm>
          <a:prstGeom prst="rect">
            <a:avLst/>
          </a:prstGeom>
        </p:spPr>
        <p:txBody>
          <a:bodyPr vert="horz">
            <a:normAutofit fontScale="92500" lnSpcReduction="10000"/>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288000" indent="-288000"/>
            <a:r>
              <a:rPr lang="en-US" sz="2800" b="1" dirty="0"/>
              <a:t>Irradiation </a:t>
            </a:r>
            <a:r>
              <a:rPr lang="en-US" sz="2800" b="1" dirty="0" smtClean="0"/>
              <a:t>Parameters (build-up): </a:t>
            </a:r>
          </a:p>
          <a:p>
            <a:pPr marL="411480" lvl="1" indent="0">
              <a:buNone/>
            </a:pPr>
            <a:r>
              <a:rPr lang="en-US" sz="2400" dirty="0"/>
              <a:t>5x10</a:t>
            </a:r>
            <a:r>
              <a:rPr lang="en-US" sz="2400" baseline="30000" dirty="0"/>
              <a:t>18</a:t>
            </a:r>
            <a:r>
              <a:rPr lang="en-US" sz="2400" dirty="0"/>
              <a:t> protons </a:t>
            </a:r>
            <a:r>
              <a:rPr lang="en-US" sz="2400" dirty="0" smtClean="0"/>
              <a:t>on target delivered in 5.8</a:t>
            </a:r>
            <a:r>
              <a:rPr lang="en-US" sz="2400" dirty="0"/>
              <a:t> days </a:t>
            </a:r>
            <a:r>
              <a:rPr lang="en-US" sz="2400" dirty="0" smtClean="0"/>
              <a:t>at </a:t>
            </a:r>
            <a:r>
              <a:rPr lang="en-US" sz="2400" dirty="0"/>
              <a:t>the nominal </a:t>
            </a:r>
            <a:r>
              <a:rPr lang="en-US" sz="2400" dirty="0" smtClean="0"/>
              <a:t>average </a:t>
            </a:r>
            <a:r>
              <a:rPr lang="en-US" sz="2400" dirty="0"/>
              <a:t>intensity of </a:t>
            </a:r>
            <a:r>
              <a:rPr lang="en-US" sz="2400" dirty="0" smtClean="0"/>
              <a:t>2 </a:t>
            </a:r>
            <a:r>
              <a:rPr lang="en-US" sz="2400" dirty="0" smtClean="0">
                <a:latin typeface="Symbol" panose="05050102010706020507" pitchFamily="18" charset="2"/>
              </a:rPr>
              <a:t>m</a:t>
            </a:r>
            <a:r>
              <a:rPr lang="en-US" sz="2400" dirty="0" smtClean="0"/>
              <a:t>A (1.25x10</a:t>
            </a:r>
            <a:r>
              <a:rPr lang="en-US" sz="2400" baseline="30000" dirty="0" smtClean="0"/>
              <a:t>13</a:t>
            </a:r>
            <a:r>
              <a:rPr lang="en-US" sz="2400" dirty="0" smtClean="0"/>
              <a:t> </a:t>
            </a:r>
            <a:r>
              <a:rPr lang="en-US" sz="2400" dirty="0" err="1" smtClean="0"/>
              <a:t>pps</a:t>
            </a:r>
            <a:r>
              <a:rPr lang="en-US" sz="2400" dirty="0" smtClean="0"/>
              <a:t>) and with a beam energy of 1.4</a:t>
            </a:r>
            <a:r>
              <a:rPr lang="en-US" sz="2400" dirty="0"/>
              <a:t> </a:t>
            </a:r>
            <a:r>
              <a:rPr lang="en-US" sz="2400" dirty="0" smtClean="0"/>
              <a:t>GeV</a:t>
            </a:r>
            <a:endParaRPr lang="en-US" sz="2400" dirty="0"/>
          </a:p>
        </p:txBody>
      </p:sp>
      <p:sp>
        <p:nvSpPr>
          <p:cNvPr id="23" name="Rectangle 22"/>
          <p:cNvSpPr/>
          <p:nvPr/>
        </p:nvSpPr>
        <p:spPr>
          <a:xfrm>
            <a:off x="3761510" y="6363855"/>
            <a:ext cx="4572000" cy="276999"/>
          </a:xfrm>
          <a:prstGeom prst="rect">
            <a:avLst/>
          </a:prstGeom>
        </p:spPr>
        <p:txBody>
          <a:bodyPr>
            <a:spAutoFit/>
          </a:bodyPr>
          <a:lstStyle/>
          <a:p>
            <a:r>
              <a:rPr lang="de-DE" sz="1200" dirty="0">
                <a:solidFill>
                  <a:schemeClr val="bg1"/>
                </a:solidFill>
              </a:rPr>
              <a:t>SATIF2016 - Helmholtz-Zentrum  Dresden-Rossendorf</a:t>
            </a:r>
            <a:endParaRPr lang="en-US" sz="1200" dirty="0">
              <a:solidFill>
                <a:schemeClr val="bg1"/>
              </a:solidFill>
            </a:endParaRPr>
          </a:p>
        </p:txBody>
      </p:sp>
      <p:pic>
        <p:nvPicPr>
          <p:cNvPr id="3077" name="Picture 5" descr="flai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6827" y="4027161"/>
            <a:ext cx="915182" cy="686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0480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Material Description</a:t>
            </a:r>
            <a:endParaRPr lang="fr-FR" dirty="0"/>
          </a:p>
        </p:txBody>
      </p:sp>
      <p:sp>
        <p:nvSpPr>
          <p:cNvPr id="7" name="Slide Number Placeholder 6"/>
          <p:cNvSpPr>
            <a:spLocks noGrp="1"/>
          </p:cNvSpPr>
          <p:nvPr>
            <p:ph type="sldNum" sz="quarter" idx="12"/>
          </p:nvPr>
        </p:nvSpPr>
        <p:spPr/>
        <p:txBody>
          <a:bodyPr/>
          <a:lstStyle/>
          <a:p>
            <a:fld id="{17918391-D411-FE40-AAD7-861AE5233E0E}" type="slidenum">
              <a:rPr lang="en-US" smtClean="0"/>
              <a:pPr/>
              <a:t>15</a:t>
            </a:fld>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1036265640"/>
              </p:ext>
            </p:extLst>
          </p:nvPr>
        </p:nvGraphicFramePr>
        <p:xfrm>
          <a:off x="218207" y="1622664"/>
          <a:ext cx="6089650" cy="1649412"/>
        </p:xfrm>
        <a:graphic>
          <a:graphicData uri="http://schemas.openxmlformats.org/presentationml/2006/ole">
            <mc:AlternateContent xmlns:mc="http://schemas.openxmlformats.org/markup-compatibility/2006">
              <mc:Choice xmlns:v="urn:schemas-microsoft-com:vml" Requires="v">
                <p:oleObj spid="_x0000_s2272" name="Document" r:id="rId3" imgW="6117886" imgH="1673876" progId="Word.Document.12">
                  <p:embed/>
                </p:oleObj>
              </mc:Choice>
              <mc:Fallback>
                <p:oleObj name="Document" r:id="rId3" imgW="6117886" imgH="1673876" progId="Word.Document.12">
                  <p:embed/>
                  <p:pic>
                    <p:nvPicPr>
                      <p:cNvPr id="0" name=""/>
                      <p:cNvPicPr/>
                      <p:nvPr/>
                    </p:nvPicPr>
                    <p:blipFill>
                      <a:blip r:embed="rId4"/>
                      <a:stretch>
                        <a:fillRect/>
                      </a:stretch>
                    </p:blipFill>
                    <p:spPr>
                      <a:xfrm>
                        <a:off x="218207" y="1622664"/>
                        <a:ext cx="6089650" cy="1649412"/>
                      </a:xfrm>
                      <a:prstGeom prst="rect">
                        <a:avLst/>
                      </a:prstGeom>
                    </p:spPr>
                  </p:pic>
                </p:oleObj>
              </mc:Fallback>
            </mc:AlternateContent>
          </a:graphicData>
        </a:graphic>
      </p:graphicFrame>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3657" y="2972804"/>
            <a:ext cx="2201824" cy="3021093"/>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21231" y="617730"/>
            <a:ext cx="1914250" cy="2355074"/>
          </a:xfrm>
          <a:prstGeom prst="rect">
            <a:avLst/>
          </a:prstGeom>
          <a:noFill/>
          <a:ln>
            <a:noFill/>
          </a:ln>
        </p:spPr>
      </p:pic>
      <p:sp>
        <p:nvSpPr>
          <p:cNvPr id="14" name="TextBox 13"/>
          <p:cNvSpPr txBox="1"/>
          <p:nvPr/>
        </p:nvSpPr>
        <p:spPr>
          <a:xfrm>
            <a:off x="218207" y="1167027"/>
            <a:ext cx="2732814" cy="369332"/>
          </a:xfrm>
          <a:prstGeom prst="rect">
            <a:avLst/>
          </a:prstGeom>
          <a:noFill/>
        </p:spPr>
        <p:txBody>
          <a:bodyPr wrap="square" rtlCol="0">
            <a:spAutoFit/>
          </a:bodyPr>
          <a:lstStyle/>
          <a:p>
            <a:r>
              <a:rPr lang="en-US" b="1" dirty="0" smtClean="0"/>
              <a:t>Structural materials</a:t>
            </a:r>
            <a:endParaRPr lang="fr-FR" b="1" dirty="0"/>
          </a:p>
        </p:txBody>
      </p:sp>
      <p:sp>
        <p:nvSpPr>
          <p:cNvPr id="15" name="TextBox 14"/>
          <p:cNvSpPr txBox="1"/>
          <p:nvPr/>
        </p:nvSpPr>
        <p:spPr>
          <a:xfrm>
            <a:off x="0" y="3467094"/>
            <a:ext cx="7153146" cy="2954655"/>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t>LBE eutectic:</a:t>
            </a:r>
            <a:r>
              <a:rPr lang="en-US" sz="2400" dirty="0" smtClean="0"/>
              <a:t> mixture </a:t>
            </a:r>
            <a:r>
              <a:rPr lang="en-US" sz="2400" dirty="0"/>
              <a:t>of 44.5 % of lead and 55.5 % of bismuth (mass fraction</a:t>
            </a:r>
            <a:r>
              <a:rPr lang="en-US" sz="2400" dirty="0" smtClean="0"/>
              <a:t>). About 1 liter for a mass of ~10 kg.</a:t>
            </a:r>
          </a:p>
          <a:p>
            <a:pPr marL="285750" indent="-285750">
              <a:buFont typeface="Arial" panose="020B0604020202020204" pitchFamily="34" charset="0"/>
              <a:buChar char="•"/>
            </a:pPr>
            <a:r>
              <a:rPr lang="en-US" sz="2400" dirty="0" smtClean="0"/>
              <a:t>LIEBE target weighs more than 60 kg: to </a:t>
            </a:r>
            <a:r>
              <a:rPr lang="en-US" sz="2400" dirty="0"/>
              <a:t>be compared with a standard ISOLDE target mass of 30 kg with mainly aluminum as structural material</a:t>
            </a:r>
            <a:endParaRPr lang="fr-FR" sz="2400" dirty="0"/>
          </a:p>
          <a:p>
            <a:pPr marL="285750" indent="-285750">
              <a:buFont typeface="Arial" panose="020B0604020202020204" pitchFamily="34" charset="0"/>
              <a:buChar char="•"/>
            </a:pPr>
            <a:endParaRPr lang="fr-FR" dirty="0"/>
          </a:p>
        </p:txBody>
      </p:sp>
      <p:sp>
        <p:nvSpPr>
          <p:cNvPr id="16" name="TextBox 15"/>
          <p:cNvSpPr txBox="1"/>
          <p:nvPr/>
        </p:nvSpPr>
        <p:spPr>
          <a:xfrm>
            <a:off x="392586" y="2968143"/>
            <a:ext cx="4179414" cy="369332"/>
          </a:xfrm>
          <a:prstGeom prst="rect">
            <a:avLst/>
          </a:prstGeom>
          <a:noFill/>
        </p:spPr>
        <p:txBody>
          <a:bodyPr wrap="none" rtlCol="0">
            <a:spAutoFit/>
          </a:bodyPr>
          <a:lstStyle/>
          <a:p>
            <a:r>
              <a:rPr lang="en-US" dirty="0" smtClean="0"/>
              <a:t>Total: ~ 55 kg for the structural material</a:t>
            </a:r>
            <a:endParaRPr lang="fr-FR" dirty="0"/>
          </a:p>
        </p:txBody>
      </p:sp>
      <p:sp>
        <p:nvSpPr>
          <p:cNvPr id="18" name="Rectangle 17"/>
          <p:cNvSpPr/>
          <p:nvPr/>
        </p:nvSpPr>
        <p:spPr>
          <a:xfrm>
            <a:off x="3761510" y="6363855"/>
            <a:ext cx="4572000" cy="276999"/>
          </a:xfrm>
          <a:prstGeom prst="rect">
            <a:avLst/>
          </a:prstGeom>
        </p:spPr>
        <p:txBody>
          <a:bodyPr>
            <a:spAutoFit/>
          </a:bodyPr>
          <a:lstStyle/>
          <a:p>
            <a:r>
              <a:rPr lang="de-DE" sz="1200" dirty="0">
                <a:solidFill>
                  <a:schemeClr val="bg1"/>
                </a:solidFill>
              </a:rPr>
              <a:t>SATIF2016 - Helmholtz-Zentrum  Dresden-Rossendorf</a:t>
            </a:r>
            <a:endParaRPr lang="en-US" sz="1200" dirty="0">
              <a:solidFill>
                <a:schemeClr val="bg1"/>
              </a:solidFill>
            </a:endParaRPr>
          </a:p>
        </p:txBody>
      </p:sp>
    </p:spTree>
    <p:extLst>
      <p:ext uri="{BB962C8B-B14F-4D97-AF65-F5344CB8AC3E}">
        <p14:creationId xmlns:p14="http://schemas.microsoft.com/office/powerpoint/2010/main" val="27146714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Residual Dose rate calculations</a:t>
            </a:r>
            <a:endParaRPr lang="fr-FR" dirty="0"/>
          </a:p>
        </p:txBody>
      </p:sp>
      <p:sp>
        <p:nvSpPr>
          <p:cNvPr id="3" name="Content Placeholder 2"/>
          <p:cNvSpPr>
            <a:spLocks noGrp="1"/>
          </p:cNvSpPr>
          <p:nvPr>
            <p:ph idx="1"/>
          </p:nvPr>
        </p:nvSpPr>
        <p:spPr>
          <a:xfrm>
            <a:off x="193815" y="1140169"/>
            <a:ext cx="8490239" cy="4793040"/>
          </a:xfrm>
        </p:spPr>
        <p:txBody>
          <a:bodyPr>
            <a:normAutofit fontScale="92500" lnSpcReduction="10000"/>
          </a:bodyPr>
          <a:lstStyle/>
          <a:p>
            <a:pPr marL="0" indent="0">
              <a:buNone/>
            </a:pPr>
            <a:r>
              <a:rPr lang="en-US" sz="2800" b="1" dirty="0" smtClean="0"/>
              <a:t>Calculation take two contributions into account:</a:t>
            </a:r>
          </a:p>
          <a:p>
            <a:pPr marL="324000" lvl="1" indent="-216000"/>
            <a:r>
              <a:rPr lang="en-US" dirty="0" smtClean="0"/>
              <a:t>The LBE irradiation occurs in the upper part of the target but once the pump and heating will be stopped the LBE will solidify in the lower part of the target</a:t>
            </a:r>
          </a:p>
          <a:p>
            <a:pPr marL="324000" lvl="1" indent="-216000"/>
            <a:r>
              <a:rPr lang="en-US" dirty="0" smtClean="0"/>
              <a:t>Activation of the structural part of the target performed by setting LBE as vacuum for the production and transport of particle from radioactive decays</a:t>
            </a:r>
          </a:p>
          <a:p>
            <a:pPr marL="324000" lvl="1" indent="-216000"/>
            <a:r>
              <a:rPr lang="en-US" dirty="0" smtClean="0"/>
              <a:t>Contribution from the LBE estimated by sending the beam to a dummy LBE load in the lower part of the target. Dummy load surround by a “black-hole” layers in the prompt part of the transport to filter secondary particles</a:t>
            </a:r>
          </a:p>
          <a:p>
            <a:pPr marL="324000" lvl="1" indent="-216000"/>
            <a:r>
              <a:rPr lang="en-US" dirty="0" smtClean="0"/>
              <a:t> Two contributions are added to have an estimate of the residual dose rate</a:t>
            </a:r>
            <a:endParaRPr lang="fr-FR" dirty="0"/>
          </a:p>
        </p:txBody>
      </p:sp>
      <p:sp>
        <p:nvSpPr>
          <p:cNvPr id="6" name="Slide Number Placeholder 5"/>
          <p:cNvSpPr>
            <a:spLocks noGrp="1"/>
          </p:cNvSpPr>
          <p:nvPr>
            <p:ph type="sldNum" sz="quarter" idx="12"/>
          </p:nvPr>
        </p:nvSpPr>
        <p:spPr/>
        <p:txBody>
          <a:bodyPr/>
          <a:lstStyle/>
          <a:p>
            <a:fld id="{17918391-D411-FE40-AAD7-861AE5233E0E}" type="slidenum">
              <a:rPr lang="en-US" smtClean="0"/>
              <a:pPr/>
              <a:t>16</a:t>
            </a:fld>
            <a:endParaRPr lang="en-US" dirty="0"/>
          </a:p>
        </p:txBody>
      </p:sp>
      <p:sp>
        <p:nvSpPr>
          <p:cNvPr id="20" name="Rectangle 19"/>
          <p:cNvSpPr/>
          <p:nvPr/>
        </p:nvSpPr>
        <p:spPr>
          <a:xfrm>
            <a:off x="3761510" y="6363855"/>
            <a:ext cx="4572000" cy="276999"/>
          </a:xfrm>
          <a:prstGeom prst="rect">
            <a:avLst/>
          </a:prstGeom>
        </p:spPr>
        <p:txBody>
          <a:bodyPr>
            <a:spAutoFit/>
          </a:bodyPr>
          <a:lstStyle/>
          <a:p>
            <a:r>
              <a:rPr lang="de-DE" sz="1200" dirty="0">
                <a:solidFill>
                  <a:schemeClr val="bg1"/>
                </a:solidFill>
              </a:rPr>
              <a:t>SATIF2016 - Helmholtz-Zentrum  Dresden-Rossendorf</a:t>
            </a:r>
            <a:endParaRPr lang="en-US" sz="1200" dirty="0">
              <a:solidFill>
                <a:schemeClr val="bg1"/>
              </a:solidFill>
            </a:endParaRPr>
          </a:p>
        </p:txBody>
      </p:sp>
    </p:spTree>
    <p:extLst>
      <p:ext uri="{BB962C8B-B14F-4D97-AF65-F5344CB8AC3E}">
        <p14:creationId xmlns:p14="http://schemas.microsoft.com/office/powerpoint/2010/main" val="36294361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Residual Dose rate calculations</a:t>
            </a:r>
            <a:endParaRPr lang="fr-FR" dirty="0"/>
          </a:p>
        </p:txBody>
      </p:sp>
      <p:sp>
        <p:nvSpPr>
          <p:cNvPr id="6" name="Slide Number Placeholder 5"/>
          <p:cNvSpPr>
            <a:spLocks noGrp="1"/>
          </p:cNvSpPr>
          <p:nvPr>
            <p:ph type="sldNum" sz="quarter" idx="12"/>
          </p:nvPr>
        </p:nvSpPr>
        <p:spPr/>
        <p:txBody>
          <a:bodyPr/>
          <a:lstStyle/>
          <a:p>
            <a:fld id="{17918391-D411-FE40-AAD7-861AE5233E0E}" type="slidenum">
              <a:rPr lang="en-US" smtClean="0"/>
              <a:pPr/>
              <a:t>17</a:t>
            </a:fld>
            <a:endParaRPr lang="en-US"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1361" y="1141915"/>
            <a:ext cx="1989028" cy="2451839"/>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8970" y="3676374"/>
            <a:ext cx="2010225" cy="2451839"/>
          </a:xfrm>
          <a:prstGeom prst="rect">
            <a:avLst/>
          </a:prstGeom>
        </p:spPr>
      </p:pic>
      <p:pic>
        <p:nvPicPr>
          <p:cNvPr id="15" name="Picture 14" descr="C:\Users\vollaire\Documents\LIEBE-2016\Legend-100uSv-10E5.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8140" y="1781825"/>
            <a:ext cx="590536" cy="3931588"/>
          </a:xfrm>
          <a:prstGeom prst="rect">
            <a:avLst/>
          </a:prstGeom>
          <a:noFill/>
          <a:ln>
            <a:noFill/>
          </a:ln>
        </p:spPr>
      </p:pic>
      <p:pic>
        <p:nvPicPr>
          <p:cNvPr id="17" name="Picture 16"/>
          <p:cNvPicPr/>
          <p:nvPr/>
        </p:nvPicPr>
        <p:blipFill>
          <a:blip r:embed="rId5" cstate="print">
            <a:extLst>
              <a:ext uri="{28A0092B-C50C-407E-A947-70E740481C1C}">
                <a14:useLocalDpi xmlns:a14="http://schemas.microsoft.com/office/drawing/2010/main" val="0"/>
              </a:ext>
            </a:extLst>
          </a:blip>
          <a:stretch>
            <a:fillRect/>
          </a:stretch>
        </p:blipFill>
        <p:spPr>
          <a:xfrm>
            <a:off x="2388980" y="1511796"/>
            <a:ext cx="3635375" cy="2188210"/>
          </a:xfrm>
          <a:prstGeom prst="rect">
            <a:avLst/>
          </a:prstGeom>
        </p:spPr>
      </p:pic>
      <p:pic>
        <p:nvPicPr>
          <p:cNvPr id="18" name="Picture 17"/>
          <p:cNvPicPr/>
          <p:nvPr/>
        </p:nvPicPr>
        <p:blipFill>
          <a:blip r:embed="rId6" cstate="print">
            <a:extLst>
              <a:ext uri="{28A0092B-C50C-407E-A947-70E740481C1C}">
                <a14:useLocalDpi xmlns:a14="http://schemas.microsoft.com/office/drawing/2010/main" val="0"/>
              </a:ext>
            </a:extLst>
          </a:blip>
          <a:stretch>
            <a:fillRect/>
          </a:stretch>
        </p:blipFill>
        <p:spPr>
          <a:xfrm>
            <a:off x="2403616" y="3824894"/>
            <a:ext cx="3707765" cy="2177415"/>
          </a:xfrm>
          <a:prstGeom prst="rect">
            <a:avLst/>
          </a:prstGeom>
        </p:spPr>
      </p:pic>
      <p:sp>
        <p:nvSpPr>
          <p:cNvPr id="9" name="TextBox 8"/>
          <p:cNvSpPr txBox="1"/>
          <p:nvPr/>
        </p:nvSpPr>
        <p:spPr>
          <a:xfrm>
            <a:off x="220664" y="4113340"/>
            <a:ext cx="2104158" cy="923330"/>
          </a:xfrm>
          <a:prstGeom prst="rect">
            <a:avLst/>
          </a:prstGeom>
          <a:noFill/>
        </p:spPr>
        <p:txBody>
          <a:bodyPr wrap="square" rtlCol="0">
            <a:spAutoFit/>
          </a:bodyPr>
          <a:lstStyle/>
          <a:p>
            <a:pPr algn="ctr"/>
            <a:r>
              <a:rPr lang="en-US" dirty="0" smtClean="0"/>
              <a:t>Residual dose rate due to LBE (lower part of the target)</a:t>
            </a:r>
            <a:endParaRPr lang="fr-FR" dirty="0"/>
          </a:p>
        </p:txBody>
      </p:sp>
      <p:sp>
        <p:nvSpPr>
          <p:cNvPr id="20" name="TextBox 19"/>
          <p:cNvSpPr txBox="1"/>
          <p:nvPr/>
        </p:nvSpPr>
        <p:spPr>
          <a:xfrm>
            <a:off x="237981" y="1886223"/>
            <a:ext cx="2104158" cy="1200329"/>
          </a:xfrm>
          <a:prstGeom prst="rect">
            <a:avLst/>
          </a:prstGeom>
          <a:noFill/>
        </p:spPr>
        <p:txBody>
          <a:bodyPr wrap="square" rtlCol="0">
            <a:spAutoFit/>
          </a:bodyPr>
          <a:lstStyle/>
          <a:p>
            <a:pPr algn="ctr"/>
            <a:r>
              <a:rPr lang="en-US" dirty="0" smtClean="0"/>
              <a:t>Residual dose rate from “non-LBE materials” (target, dump, walls…)</a:t>
            </a:r>
            <a:endParaRPr lang="fr-FR" dirty="0"/>
          </a:p>
        </p:txBody>
      </p:sp>
      <p:sp>
        <p:nvSpPr>
          <p:cNvPr id="10" name="TextBox 9"/>
          <p:cNvSpPr txBox="1"/>
          <p:nvPr/>
        </p:nvSpPr>
        <p:spPr>
          <a:xfrm>
            <a:off x="194110" y="1083230"/>
            <a:ext cx="2416046" cy="369332"/>
          </a:xfrm>
          <a:prstGeom prst="rect">
            <a:avLst/>
          </a:prstGeom>
          <a:noFill/>
        </p:spPr>
        <p:txBody>
          <a:bodyPr wrap="none" rtlCol="0">
            <a:spAutoFit/>
          </a:bodyPr>
          <a:lstStyle/>
          <a:p>
            <a:r>
              <a:rPr lang="en-US" b="1" dirty="0" smtClean="0">
                <a:solidFill>
                  <a:srgbClr val="002060"/>
                </a:solidFill>
              </a:rPr>
              <a:t>One hour cool down</a:t>
            </a:r>
            <a:endParaRPr lang="fr-FR" b="1" dirty="0">
              <a:solidFill>
                <a:srgbClr val="002060"/>
              </a:solidFill>
            </a:endParaRPr>
          </a:p>
        </p:txBody>
      </p:sp>
      <p:sp>
        <p:nvSpPr>
          <p:cNvPr id="19" name="TextBox 18"/>
          <p:cNvSpPr txBox="1"/>
          <p:nvPr/>
        </p:nvSpPr>
        <p:spPr>
          <a:xfrm>
            <a:off x="2785333" y="1154851"/>
            <a:ext cx="3082895" cy="369332"/>
          </a:xfrm>
          <a:prstGeom prst="rect">
            <a:avLst/>
          </a:prstGeom>
          <a:noFill/>
        </p:spPr>
        <p:txBody>
          <a:bodyPr wrap="none" rtlCol="0">
            <a:spAutoFit/>
          </a:bodyPr>
          <a:lstStyle/>
          <a:p>
            <a:r>
              <a:rPr lang="en-US" dirty="0" smtClean="0"/>
              <a:t>Horizontal view (target area)</a:t>
            </a:r>
            <a:endParaRPr lang="fr-FR" dirty="0"/>
          </a:p>
        </p:txBody>
      </p:sp>
      <p:sp>
        <p:nvSpPr>
          <p:cNvPr id="21" name="TextBox 20"/>
          <p:cNvSpPr txBox="1"/>
          <p:nvPr/>
        </p:nvSpPr>
        <p:spPr>
          <a:xfrm>
            <a:off x="6754868" y="1154851"/>
            <a:ext cx="1313245" cy="369332"/>
          </a:xfrm>
          <a:prstGeom prst="rect">
            <a:avLst/>
          </a:prstGeom>
          <a:noFill/>
        </p:spPr>
        <p:txBody>
          <a:bodyPr wrap="none" rtlCol="0">
            <a:spAutoFit/>
          </a:bodyPr>
          <a:lstStyle/>
          <a:p>
            <a:r>
              <a:rPr lang="en-US" dirty="0" smtClean="0"/>
              <a:t>Vertical cut</a:t>
            </a:r>
            <a:endParaRPr lang="fr-FR" dirty="0"/>
          </a:p>
        </p:txBody>
      </p:sp>
      <p:sp>
        <p:nvSpPr>
          <p:cNvPr id="25" name="Rectangle 24"/>
          <p:cNvSpPr/>
          <p:nvPr/>
        </p:nvSpPr>
        <p:spPr>
          <a:xfrm>
            <a:off x="3761510" y="6363855"/>
            <a:ext cx="4572000" cy="276999"/>
          </a:xfrm>
          <a:prstGeom prst="rect">
            <a:avLst/>
          </a:prstGeom>
        </p:spPr>
        <p:txBody>
          <a:bodyPr>
            <a:spAutoFit/>
          </a:bodyPr>
          <a:lstStyle/>
          <a:p>
            <a:r>
              <a:rPr lang="de-DE" sz="1200" dirty="0">
                <a:solidFill>
                  <a:schemeClr val="bg1"/>
                </a:solidFill>
              </a:rPr>
              <a:t>SATIF2016 - Helmholtz-Zentrum  Dresden-Rossendorf</a:t>
            </a:r>
            <a:endParaRPr lang="en-US" sz="1200" dirty="0">
              <a:solidFill>
                <a:schemeClr val="bg1"/>
              </a:solidFill>
            </a:endParaRPr>
          </a:p>
        </p:txBody>
      </p:sp>
    </p:spTree>
    <p:extLst>
      <p:ext uri="{BB962C8B-B14F-4D97-AF65-F5344CB8AC3E}">
        <p14:creationId xmlns:p14="http://schemas.microsoft.com/office/powerpoint/2010/main" val="13245525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17918391-D411-FE40-AAD7-861AE5233E0E}" type="slidenum">
              <a:rPr lang="en-US" smtClean="0"/>
              <a:pPr/>
              <a:t>18</a:t>
            </a:fld>
            <a:endParaRPr lang="en-US" dirty="0"/>
          </a:p>
        </p:txBody>
      </p:sp>
      <p:pic>
        <p:nvPicPr>
          <p:cNvPr id="9" name="Picture 8"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7637" y="643981"/>
            <a:ext cx="3356548" cy="4238353"/>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685" y="838879"/>
            <a:ext cx="4457942" cy="2431604"/>
          </a:xfrm>
          <a:prstGeom prst="rect">
            <a:avLst/>
          </a:prstGeom>
        </p:spPr>
      </p:pic>
      <p:sp>
        <p:nvSpPr>
          <p:cNvPr id="14" name="Title 1"/>
          <p:cNvSpPr>
            <a:spLocks noGrp="1"/>
          </p:cNvSpPr>
          <p:nvPr>
            <p:ph type="title"/>
          </p:nvPr>
        </p:nvSpPr>
        <p:spPr>
          <a:xfrm>
            <a:off x="457200" y="-60927"/>
            <a:ext cx="8226854" cy="788049"/>
          </a:xfrm>
        </p:spPr>
        <p:txBody>
          <a:bodyPr>
            <a:normAutofit fontScale="90000"/>
          </a:bodyPr>
          <a:lstStyle/>
          <a:p>
            <a:pPr algn="ctr"/>
            <a:r>
              <a:rPr lang="en-US" dirty="0" smtClean="0"/>
              <a:t>Summary residual dose rate</a:t>
            </a:r>
            <a:endParaRPr lang="fr-FR"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8" y="3382241"/>
            <a:ext cx="3799041" cy="2707788"/>
          </a:xfrm>
          <a:prstGeom prst="rect">
            <a:avLst/>
          </a:prstGeom>
        </p:spPr>
      </p:pic>
      <p:cxnSp>
        <p:nvCxnSpPr>
          <p:cNvPr id="18" name="Straight Arrow Connector 17"/>
          <p:cNvCxnSpPr/>
          <p:nvPr/>
        </p:nvCxnSpPr>
        <p:spPr>
          <a:xfrm flipH="1">
            <a:off x="4179216" y="4322337"/>
            <a:ext cx="223516" cy="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58987" y="4402000"/>
            <a:ext cx="193902" cy="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16200000">
            <a:off x="-413016" y="4395993"/>
            <a:ext cx="1287532" cy="369332"/>
          </a:xfrm>
          <a:prstGeom prst="rect">
            <a:avLst/>
          </a:prstGeom>
          <a:noFill/>
        </p:spPr>
        <p:txBody>
          <a:bodyPr wrap="none" rtlCol="0">
            <a:spAutoFit/>
          </a:bodyPr>
          <a:lstStyle/>
          <a:p>
            <a:r>
              <a:rPr lang="en-US" dirty="0" smtClean="0"/>
              <a:t>100 </a:t>
            </a:r>
            <a:r>
              <a:rPr lang="en-US" dirty="0" err="1" smtClean="0"/>
              <a:t>mSv</a:t>
            </a:r>
            <a:r>
              <a:rPr lang="en-US" dirty="0" smtClean="0"/>
              <a:t>/h</a:t>
            </a:r>
            <a:endParaRPr lang="fr-FR" dirty="0"/>
          </a:p>
        </p:txBody>
      </p:sp>
      <p:sp>
        <p:nvSpPr>
          <p:cNvPr id="28" name="TextBox 27"/>
          <p:cNvSpPr txBox="1"/>
          <p:nvPr/>
        </p:nvSpPr>
        <p:spPr>
          <a:xfrm>
            <a:off x="4241010" y="4886017"/>
            <a:ext cx="4834464" cy="1200329"/>
          </a:xfrm>
          <a:prstGeom prst="rect">
            <a:avLst/>
          </a:prstGeom>
          <a:noFill/>
        </p:spPr>
        <p:txBody>
          <a:bodyPr wrap="square" rtlCol="0">
            <a:spAutoFit/>
          </a:bodyPr>
          <a:lstStyle/>
          <a:p>
            <a:r>
              <a:rPr lang="en-US" dirty="0" smtClean="0"/>
              <a:t>LIEBE target more penalizing than a standard target (higher mass and different material)</a:t>
            </a:r>
          </a:p>
          <a:p>
            <a:r>
              <a:rPr lang="en-US" dirty="0" smtClean="0"/>
              <a:t>One month to reach 100 </a:t>
            </a:r>
            <a:r>
              <a:rPr lang="en-US" dirty="0" err="1" smtClean="0"/>
              <a:t>mSv</a:t>
            </a:r>
            <a:r>
              <a:rPr lang="en-US" dirty="0" smtClean="0"/>
              <a:t>/h at 40 cm (Prohibited Area)</a:t>
            </a:r>
            <a:endParaRPr lang="fr-FR" dirty="0"/>
          </a:p>
        </p:txBody>
      </p:sp>
      <p:cxnSp>
        <p:nvCxnSpPr>
          <p:cNvPr id="13" name="Straight Arrow Connector 12"/>
          <p:cNvCxnSpPr/>
          <p:nvPr/>
        </p:nvCxnSpPr>
        <p:spPr>
          <a:xfrm>
            <a:off x="2026227" y="2497675"/>
            <a:ext cx="753841" cy="2082984"/>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3761510" y="6363855"/>
            <a:ext cx="4572000" cy="276999"/>
          </a:xfrm>
          <a:prstGeom prst="rect">
            <a:avLst/>
          </a:prstGeom>
        </p:spPr>
        <p:txBody>
          <a:bodyPr>
            <a:spAutoFit/>
          </a:bodyPr>
          <a:lstStyle/>
          <a:p>
            <a:r>
              <a:rPr lang="de-DE" sz="1200" dirty="0">
                <a:solidFill>
                  <a:schemeClr val="bg1"/>
                </a:solidFill>
              </a:rPr>
              <a:t>SATIF2016 - Helmholtz-Zentrum  Dresden-Rossendorf</a:t>
            </a:r>
            <a:endParaRPr lang="en-US" sz="1200" dirty="0">
              <a:solidFill>
                <a:schemeClr val="bg1"/>
              </a:solidFill>
            </a:endParaRPr>
          </a:p>
        </p:txBody>
      </p:sp>
    </p:spTree>
    <p:extLst>
      <p:ext uri="{BB962C8B-B14F-4D97-AF65-F5344CB8AC3E}">
        <p14:creationId xmlns:p14="http://schemas.microsoft.com/office/powerpoint/2010/main" val="25738371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236"/>
            <a:ext cx="8226854" cy="940443"/>
          </a:xfrm>
        </p:spPr>
        <p:txBody>
          <a:bodyPr>
            <a:normAutofit fontScale="90000"/>
          </a:bodyPr>
          <a:lstStyle/>
          <a:p>
            <a:pPr algn="ctr"/>
            <a:r>
              <a:rPr lang="en-US" dirty="0"/>
              <a:t>Radionuclides </a:t>
            </a:r>
            <a:r>
              <a:rPr lang="en-US" dirty="0" smtClean="0"/>
              <a:t>inventory (disposal)</a:t>
            </a:r>
            <a:endParaRPr lang="en-US" dirty="0"/>
          </a:p>
        </p:txBody>
      </p:sp>
      <p:sp>
        <p:nvSpPr>
          <p:cNvPr id="3" name="Content Placeholder 2"/>
          <p:cNvSpPr>
            <a:spLocks noGrp="1"/>
          </p:cNvSpPr>
          <p:nvPr>
            <p:ph idx="1"/>
          </p:nvPr>
        </p:nvSpPr>
        <p:spPr>
          <a:xfrm>
            <a:off x="0" y="893619"/>
            <a:ext cx="6556664" cy="4966854"/>
          </a:xfrm>
        </p:spPr>
        <p:txBody>
          <a:bodyPr>
            <a:normAutofit lnSpcReduction="10000"/>
          </a:bodyPr>
          <a:lstStyle/>
          <a:p>
            <a:pPr marL="324000" lvl="1" indent="-216000"/>
            <a:r>
              <a:rPr lang="en-US" dirty="0" smtClean="0"/>
              <a:t>Same irradiation pattern as for the residual dose rate but cooling times of 3, 10 and 30 years considered</a:t>
            </a:r>
          </a:p>
          <a:p>
            <a:pPr marL="324000" lvl="1" indent="-216000"/>
            <a:r>
              <a:rPr lang="en-US" dirty="0" smtClean="0"/>
              <a:t>Calculation performed in a single step: beam impinging on the irradiation container </a:t>
            </a:r>
          </a:p>
          <a:p>
            <a:pPr marL="324000" lvl="1" indent="-216000"/>
            <a:r>
              <a:rPr lang="en-US" dirty="0" smtClean="0"/>
              <a:t>The LBE flow ensures an homogeneous mixing of the radionuclides produced</a:t>
            </a:r>
          </a:p>
          <a:p>
            <a:pPr marL="324000" lvl="1" indent="-216000"/>
            <a:r>
              <a:rPr lang="en-US" dirty="0" smtClean="0"/>
              <a:t>LBE and all other materials considered (score separately)</a:t>
            </a:r>
          </a:p>
          <a:p>
            <a:pPr marL="324000" lvl="1" indent="-216000"/>
            <a:r>
              <a:rPr lang="en-US" dirty="0" smtClean="0"/>
              <a:t>All produced radionuclides remain in the target</a:t>
            </a:r>
            <a:endParaRPr lang="fr-FR" dirty="0"/>
          </a:p>
        </p:txBody>
      </p:sp>
      <p:sp>
        <p:nvSpPr>
          <p:cNvPr id="6" name="Slide Number Placeholder 5"/>
          <p:cNvSpPr>
            <a:spLocks noGrp="1"/>
          </p:cNvSpPr>
          <p:nvPr>
            <p:ph type="sldNum" sz="quarter" idx="12"/>
          </p:nvPr>
        </p:nvSpPr>
        <p:spPr/>
        <p:txBody>
          <a:bodyPr/>
          <a:lstStyle/>
          <a:p>
            <a:fld id="{17918391-D411-FE40-AAD7-861AE5233E0E}" type="slidenum">
              <a:rPr lang="en-US" smtClean="0"/>
              <a:pPr/>
              <a:t>19</a:t>
            </a:fld>
            <a:endParaRPr lang="en-US" dirty="0"/>
          </a:p>
        </p:txBody>
      </p:sp>
      <p:grpSp>
        <p:nvGrpSpPr>
          <p:cNvPr id="14" name="Group 13"/>
          <p:cNvGrpSpPr/>
          <p:nvPr/>
        </p:nvGrpSpPr>
        <p:grpSpPr>
          <a:xfrm>
            <a:off x="6556664" y="1110303"/>
            <a:ext cx="2336799" cy="4655126"/>
            <a:chOff x="6630556" y="893619"/>
            <a:chExt cx="2336799" cy="4655126"/>
          </a:xfrm>
        </p:grpSpPr>
        <p:sp>
          <p:nvSpPr>
            <p:cNvPr id="13" name="Rectangle 12"/>
            <p:cNvSpPr/>
            <p:nvPr/>
          </p:nvSpPr>
          <p:spPr>
            <a:xfrm>
              <a:off x="6630556" y="893619"/>
              <a:ext cx="2336799" cy="4655126"/>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0" name="Group 9"/>
            <p:cNvGrpSpPr/>
            <p:nvPr/>
          </p:nvGrpSpPr>
          <p:grpSpPr>
            <a:xfrm>
              <a:off x="6787141" y="1113834"/>
              <a:ext cx="1932705" cy="3553803"/>
              <a:chOff x="6887486" y="1985460"/>
              <a:chExt cx="1932705" cy="3553803"/>
            </a:xfrm>
          </p:grpSpPr>
          <p:pic>
            <p:nvPicPr>
              <p:cNvPr id="7" name="Picture 6" descr="Screen Clipping"/>
              <p:cNvPicPr>
                <a:picLocks noChangeAspect="1"/>
              </p:cNvPicPr>
              <p:nvPr/>
            </p:nvPicPr>
            <p:blipFill rotWithShape="1">
              <a:blip r:embed="rId2">
                <a:extLst>
                  <a:ext uri="{28A0092B-C50C-407E-A947-70E740481C1C}">
                    <a14:useLocalDpi xmlns:a14="http://schemas.microsoft.com/office/drawing/2010/main" val="0"/>
                  </a:ext>
                </a:extLst>
              </a:blip>
              <a:srcRect r="325" b="30791"/>
              <a:stretch/>
            </p:blipFill>
            <p:spPr>
              <a:xfrm>
                <a:off x="7047417" y="2816457"/>
                <a:ext cx="1772774" cy="2409825"/>
              </a:xfrm>
              <a:prstGeom prst="rect">
                <a:avLst/>
              </a:prstGeom>
            </p:spPr>
          </p:pic>
          <p:sp>
            <p:nvSpPr>
              <p:cNvPr id="8" name="TextBox 37"/>
              <p:cNvSpPr txBox="1"/>
              <p:nvPr/>
            </p:nvSpPr>
            <p:spPr>
              <a:xfrm>
                <a:off x="6887486" y="1985460"/>
                <a:ext cx="1932705" cy="830997"/>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algn="ctr"/>
                <a:r>
                  <a:rPr lang="en-US" sz="1600" dirty="0" smtClean="0">
                    <a:solidFill>
                      <a:schemeClr val="accent6">
                        <a:lumMod val="10000"/>
                      </a:schemeClr>
                    </a:solidFill>
                  </a:rPr>
                  <a:t>Subset of the inventory for LBE</a:t>
                </a:r>
              </a:p>
              <a:p>
                <a:pPr algn="ctr"/>
                <a:r>
                  <a:rPr lang="en-US" sz="1600" dirty="0" smtClean="0">
                    <a:solidFill>
                      <a:schemeClr val="accent6">
                        <a:lumMod val="10000"/>
                      </a:schemeClr>
                    </a:solidFill>
                  </a:rPr>
                  <a:t>(3 years decay)</a:t>
                </a:r>
                <a:endParaRPr lang="en-GB" sz="1600" dirty="0">
                  <a:solidFill>
                    <a:schemeClr val="accent6">
                      <a:lumMod val="10000"/>
                    </a:schemeClr>
                  </a:solidFill>
                </a:endParaRPr>
              </a:p>
            </p:txBody>
          </p:sp>
          <p:sp>
            <p:nvSpPr>
              <p:cNvPr id="9" name="TextBox 8"/>
              <p:cNvSpPr txBox="1"/>
              <p:nvPr/>
            </p:nvSpPr>
            <p:spPr>
              <a:xfrm>
                <a:off x="7578578" y="5169931"/>
                <a:ext cx="710451" cy="369332"/>
              </a:xfrm>
              <a:prstGeom prst="rect">
                <a:avLst/>
              </a:prstGeom>
              <a:noFill/>
            </p:spPr>
            <p:txBody>
              <a:bodyPr wrap="none" rtlCol="0">
                <a:spAutoFit/>
              </a:bodyPr>
              <a:lstStyle/>
              <a:p>
                <a:r>
                  <a:rPr lang="en-US" dirty="0" smtClean="0"/>
                  <a:t>…….</a:t>
                </a:r>
                <a:endParaRPr lang="fr-FR" dirty="0"/>
              </a:p>
            </p:txBody>
          </p:sp>
        </p:grpSp>
        <p:sp>
          <p:nvSpPr>
            <p:cNvPr id="12" name="TextBox 11"/>
            <p:cNvSpPr txBox="1"/>
            <p:nvPr/>
          </p:nvSpPr>
          <p:spPr>
            <a:xfrm>
              <a:off x="6878138" y="4657920"/>
              <a:ext cx="1910640" cy="646331"/>
            </a:xfrm>
            <a:prstGeom prst="rect">
              <a:avLst/>
            </a:prstGeom>
            <a:noFill/>
          </p:spPr>
          <p:txBody>
            <a:bodyPr wrap="square" rtlCol="0">
              <a:spAutoFit/>
            </a:bodyPr>
            <a:lstStyle/>
            <a:p>
              <a:pPr algn="ctr"/>
              <a:r>
                <a:rPr lang="en-US" dirty="0" smtClean="0">
                  <a:solidFill>
                    <a:srgbClr val="002060"/>
                  </a:solidFill>
                </a:rPr>
                <a:t>In red alpha emitters</a:t>
              </a:r>
              <a:endParaRPr lang="fr-FR" dirty="0">
                <a:solidFill>
                  <a:srgbClr val="002060"/>
                </a:solidFill>
              </a:endParaRPr>
            </a:p>
          </p:txBody>
        </p:sp>
      </p:grpSp>
      <p:sp>
        <p:nvSpPr>
          <p:cNvPr id="15" name="Rectangle 14"/>
          <p:cNvSpPr/>
          <p:nvPr/>
        </p:nvSpPr>
        <p:spPr>
          <a:xfrm>
            <a:off x="3761510" y="6363855"/>
            <a:ext cx="4572000" cy="276999"/>
          </a:xfrm>
          <a:prstGeom prst="rect">
            <a:avLst/>
          </a:prstGeom>
        </p:spPr>
        <p:txBody>
          <a:bodyPr>
            <a:spAutoFit/>
          </a:bodyPr>
          <a:lstStyle/>
          <a:p>
            <a:r>
              <a:rPr lang="de-DE" sz="1200" dirty="0">
                <a:solidFill>
                  <a:schemeClr val="bg1"/>
                </a:solidFill>
              </a:rPr>
              <a:t>SATIF2016 - Helmholtz-Zentrum  Dresden-Rossendorf</a:t>
            </a:r>
            <a:endParaRPr lang="en-US" sz="1200" dirty="0">
              <a:solidFill>
                <a:schemeClr val="bg1"/>
              </a:solidFill>
            </a:endParaRPr>
          </a:p>
        </p:txBody>
      </p:sp>
    </p:spTree>
    <p:extLst>
      <p:ext uri="{BB962C8B-B14F-4D97-AF65-F5344CB8AC3E}">
        <p14:creationId xmlns:p14="http://schemas.microsoft.com/office/powerpoint/2010/main" val="25104335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1585"/>
            <a:ext cx="8226854" cy="940443"/>
          </a:xfrm>
        </p:spPr>
        <p:txBody>
          <a:bodyPr>
            <a:normAutofit fontScale="90000"/>
          </a:bodyPr>
          <a:lstStyle/>
          <a:p>
            <a:pPr algn="ctr"/>
            <a:r>
              <a:rPr lang="en-US" dirty="0"/>
              <a:t>Radiation </a:t>
            </a:r>
            <a:r>
              <a:rPr lang="en-US" dirty="0" smtClean="0"/>
              <a:t>Protection </a:t>
            </a:r>
            <a:r>
              <a:rPr lang="en-US" dirty="0"/>
              <a:t>assessment of the LIEBE target (circulating Lead Bismuth Eutectic) at ISOLDE</a:t>
            </a:r>
            <a:endParaRPr lang="en-GB" dirty="0"/>
          </a:p>
        </p:txBody>
      </p:sp>
      <p:sp>
        <p:nvSpPr>
          <p:cNvPr id="3" name="Text Placeholder 2"/>
          <p:cNvSpPr>
            <a:spLocks noGrp="1"/>
          </p:cNvSpPr>
          <p:nvPr>
            <p:ph type="body" idx="10"/>
          </p:nvPr>
        </p:nvSpPr>
        <p:spPr>
          <a:xfrm>
            <a:off x="1059874" y="4482168"/>
            <a:ext cx="7159337" cy="419653"/>
          </a:xfrm>
        </p:spPr>
        <p:txBody>
          <a:bodyPr>
            <a:noAutofit/>
          </a:bodyPr>
          <a:lstStyle/>
          <a:p>
            <a:pPr algn="ctr"/>
            <a:r>
              <a:rPr lang="en-GB" sz="2400" dirty="0" smtClean="0"/>
              <a:t>S. Damjanovic, </a:t>
            </a:r>
            <a:r>
              <a:rPr lang="en-GB" sz="2400" u="sng" dirty="0" smtClean="0"/>
              <a:t>J. Vollaire  </a:t>
            </a:r>
            <a:r>
              <a:rPr lang="en-GB" sz="2400" dirty="0" smtClean="0"/>
              <a:t>HSE-RP - CERN</a:t>
            </a:r>
            <a:endParaRPr lang="en-GB" sz="2400" dirty="0"/>
          </a:p>
        </p:txBody>
      </p:sp>
      <p:sp>
        <p:nvSpPr>
          <p:cNvPr id="6" name="Slide Number Placeholder 5"/>
          <p:cNvSpPr>
            <a:spLocks noGrp="1"/>
          </p:cNvSpPr>
          <p:nvPr>
            <p:ph type="sldNum" sz="quarter" idx="13"/>
          </p:nvPr>
        </p:nvSpPr>
        <p:spPr/>
        <p:txBody>
          <a:bodyPr/>
          <a:lstStyle/>
          <a:p>
            <a:fld id="{17918391-D411-FE40-AAD7-861AE5233E0E}" type="slidenum">
              <a:rPr lang="en-US" smtClean="0"/>
              <a:pPr/>
              <a:t>2</a:t>
            </a:fld>
            <a:endParaRPr lang="en-US" dirty="0"/>
          </a:p>
        </p:txBody>
      </p:sp>
      <p:sp>
        <p:nvSpPr>
          <p:cNvPr id="9" name="Rectangle 8"/>
          <p:cNvSpPr/>
          <p:nvPr/>
        </p:nvSpPr>
        <p:spPr>
          <a:xfrm>
            <a:off x="3761510" y="6363855"/>
            <a:ext cx="4572000" cy="276999"/>
          </a:xfrm>
          <a:prstGeom prst="rect">
            <a:avLst/>
          </a:prstGeom>
        </p:spPr>
        <p:txBody>
          <a:bodyPr>
            <a:spAutoFit/>
          </a:bodyPr>
          <a:lstStyle/>
          <a:p>
            <a:r>
              <a:rPr lang="de-DE" sz="1200" dirty="0">
                <a:solidFill>
                  <a:schemeClr val="bg1"/>
                </a:solidFill>
              </a:rPr>
              <a:t>SATIF2016 - Helmholtz-Zentrum  Dresden-Rossendorf</a:t>
            </a:r>
            <a:endParaRPr lang="en-US" sz="1200" dirty="0">
              <a:solidFill>
                <a:schemeClr val="bg1"/>
              </a:solidFill>
            </a:endParaRPr>
          </a:p>
        </p:txBody>
      </p:sp>
    </p:spTree>
    <p:extLst>
      <p:ext uri="{BB962C8B-B14F-4D97-AF65-F5344CB8AC3E}">
        <p14:creationId xmlns:p14="http://schemas.microsoft.com/office/powerpoint/2010/main" val="26773097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236"/>
            <a:ext cx="8226854" cy="940443"/>
          </a:xfrm>
        </p:spPr>
        <p:txBody>
          <a:bodyPr>
            <a:normAutofit/>
          </a:bodyPr>
          <a:lstStyle/>
          <a:p>
            <a:pPr algn="ctr"/>
            <a:r>
              <a:rPr lang="en-US" dirty="0" smtClean="0"/>
              <a:t>Conclusions </a:t>
            </a:r>
            <a:r>
              <a:rPr lang="en-US" dirty="0" smtClean="0"/>
              <a:t>and Perspectives</a:t>
            </a:r>
            <a:endParaRPr lang="en-US" dirty="0"/>
          </a:p>
        </p:txBody>
      </p:sp>
      <p:sp>
        <p:nvSpPr>
          <p:cNvPr id="3" name="Content Placeholder 2"/>
          <p:cNvSpPr>
            <a:spLocks noGrp="1"/>
          </p:cNvSpPr>
          <p:nvPr>
            <p:ph idx="1"/>
          </p:nvPr>
        </p:nvSpPr>
        <p:spPr>
          <a:xfrm>
            <a:off x="-1" y="1007679"/>
            <a:ext cx="9019309" cy="5153890"/>
          </a:xfrm>
        </p:spPr>
        <p:txBody>
          <a:bodyPr>
            <a:normAutofit lnSpcReduction="10000"/>
          </a:bodyPr>
          <a:lstStyle/>
          <a:p>
            <a:pPr marL="324000" lvl="1" indent="-216000"/>
            <a:r>
              <a:rPr lang="en-US" dirty="0" smtClean="0"/>
              <a:t>Detailed FLUKA model of the ISOLDE facility and LIEBE target was used to make a radiological assessment</a:t>
            </a:r>
          </a:p>
          <a:p>
            <a:pPr marL="324000" lvl="1" indent="-216000"/>
            <a:r>
              <a:rPr lang="en-US" dirty="0" smtClean="0"/>
              <a:t>Recommendation to perform the LIEBE target </a:t>
            </a:r>
            <a:r>
              <a:rPr lang="en-US" dirty="0" smtClean="0"/>
              <a:t>test </a:t>
            </a:r>
            <a:r>
              <a:rPr lang="en-US" dirty="0" smtClean="0"/>
              <a:t>at the end of the run (longer cool down if intervention needed)</a:t>
            </a:r>
          </a:p>
          <a:p>
            <a:pPr marL="324000" lvl="1" indent="-216000"/>
            <a:r>
              <a:rPr lang="en-US" dirty="0" smtClean="0"/>
              <a:t>The radionuclides inventory will be provided to waste disposal expert in PSI who advises on acceptance criteria</a:t>
            </a:r>
          </a:p>
          <a:p>
            <a:pPr marL="324000" lvl="1" indent="-216000"/>
            <a:r>
              <a:rPr lang="en-US" dirty="0" smtClean="0"/>
              <a:t>Online test planned in November 2016 is postponed to the end of the run in 2017 (target/pump not ready)</a:t>
            </a:r>
          </a:p>
          <a:p>
            <a:pPr marL="324000" lvl="1" indent="-216000"/>
            <a:r>
              <a:rPr lang="en-US" dirty="0" smtClean="0"/>
              <a:t>Irradiation of LBE (offline) considered this year as a possible benchmark experiment (controlled conditions)</a:t>
            </a:r>
          </a:p>
          <a:p>
            <a:pPr marL="324000" lvl="1" indent="-216000"/>
            <a:r>
              <a:rPr lang="en-US" dirty="0" smtClean="0"/>
              <a:t>Possibility for online experiment to benchmark codes capabilities in predicting production of short half-lives radionuclides</a:t>
            </a:r>
            <a:endParaRPr lang="fr-FR" dirty="0"/>
          </a:p>
        </p:txBody>
      </p:sp>
      <p:sp>
        <p:nvSpPr>
          <p:cNvPr id="6" name="Slide Number Placeholder 5"/>
          <p:cNvSpPr>
            <a:spLocks noGrp="1"/>
          </p:cNvSpPr>
          <p:nvPr>
            <p:ph type="sldNum" sz="quarter" idx="12"/>
          </p:nvPr>
        </p:nvSpPr>
        <p:spPr/>
        <p:txBody>
          <a:bodyPr/>
          <a:lstStyle/>
          <a:p>
            <a:fld id="{17918391-D411-FE40-AAD7-861AE5233E0E}" type="slidenum">
              <a:rPr lang="en-US" smtClean="0"/>
              <a:pPr/>
              <a:t>20</a:t>
            </a:fld>
            <a:endParaRPr lang="en-US" dirty="0"/>
          </a:p>
        </p:txBody>
      </p:sp>
      <p:sp>
        <p:nvSpPr>
          <p:cNvPr id="15" name="Rectangle 14"/>
          <p:cNvSpPr/>
          <p:nvPr/>
        </p:nvSpPr>
        <p:spPr>
          <a:xfrm>
            <a:off x="3761510" y="6363855"/>
            <a:ext cx="4572000" cy="276999"/>
          </a:xfrm>
          <a:prstGeom prst="rect">
            <a:avLst/>
          </a:prstGeom>
        </p:spPr>
        <p:txBody>
          <a:bodyPr>
            <a:spAutoFit/>
          </a:bodyPr>
          <a:lstStyle/>
          <a:p>
            <a:r>
              <a:rPr lang="de-DE" sz="1200" dirty="0">
                <a:solidFill>
                  <a:schemeClr val="bg1"/>
                </a:solidFill>
              </a:rPr>
              <a:t>SATIF2016 - Helmholtz-Zentrum  Dresden-Rossendorf</a:t>
            </a:r>
            <a:endParaRPr lang="en-US" sz="1200" dirty="0">
              <a:solidFill>
                <a:schemeClr val="bg1"/>
              </a:solidFill>
            </a:endParaRPr>
          </a:p>
        </p:txBody>
      </p:sp>
    </p:spTree>
    <p:extLst>
      <p:ext uri="{BB962C8B-B14F-4D97-AF65-F5344CB8AC3E}">
        <p14:creationId xmlns:p14="http://schemas.microsoft.com/office/powerpoint/2010/main" val="19188836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236"/>
            <a:ext cx="8226854" cy="940443"/>
          </a:xfrm>
        </p:spPr>
        <p:txBody>
          <a:bodyPr>
            <a:normAutofit/>
          </a:bodyPr>
          <a:lstStyle/>
          <a:p>
            <a:pPr algn="ctr"/>
            <a:r>
              <a:rPr lang="en-US" dirty="0" smtClean="0"/>
              <a:t>Acknowledgements</a:t>
            </a:r>
            <a:endParaRPr lang="en-US" dirty="0"/>
          </a:p>
        </p:txBody>
      </p:sp>
      <p:sp>
        <p:nvSpPr>
          <p:cNvPr id="3" name="Content Placeholder 2"/>
          <p:cNvSpPr>
            <a:spLocks noGrp="1"/>
          </p:cNvSpPr>
          <p:nvPr>
            <p:ph idx="1"/>
          </p:nvPr>
        </p:nvSpPr>
        <p:spPr>
          <a:xfrm>
            <a:off x="135082" y="1610355"/>
            <a:ext cx="8915400" cy="2649921"/>
          </a:xfrm>
        </p:spPr>
        <p:txBody>
          <a:bodyPr>
            <a:normAutofit/>
          </a:bodyPr>
          <a:lstStyle/>
          <a:p>
            <a:pPr marL="324000" lvl="1" indent="-216000"/>
            <a:r>
              <a:rPr lang="en-US" sz="2400" dirty="0" smtClean="0"/>
              <a:t>LIEBE project team and in particular Dr. Melanie Delonca (who defended her PhD thesis on LIEBE a few weeks ago)</a:t>
            </a:r>
          </a:p>
          <a:p>
            <a:pPr marL="324000" lvl="1" indent="-216000"/>
            <a:r>
              <a:rPr lang="en-US" sz="2400" dirty="0" smtClean="0"/>
              <a:t>The different contributors to the geometry of the ISOLDE target area (R</a:t>
            </a:r>
            <a:r>
              <a:rPr lang="en-US" sz="2400" dirty="0"/>
              <a:t>. </a:t>
            </a:r>
            <a:r>
              <a:rPr lang="en-US" sz="2400" dirty="0" smtClean="0"/>
              <a:t>Luis, Y</a:t>
            </a:r>
            <a:r>
              <a:rPr lang="en-US" sz="2400" dirty="0"/>
              <a:t>. </a:t>
            </a:r>
            <a:r>
              <a:rPr lang="en-US" sz="2400" dirty="0" smtClean="0"/>
              <a:t>Romanets, L. </a:t>
            </a:r>
            <a:r>
              <a:rPr lang="de-DE" sz="2400" dirty="0" smtClean="0"/>
              <a:t>Morejon and R. </a:t>
            </a:r>
            <a:r>
              <a:rPr lang="de-DE" sz="2400" dirty="0" smtClean="0"/>
              <a:t>Augusto)</a:t>
            </a:r>
            <a:r>
              <a:rPr lang="en-US" sz="2400" dirty="0" smtClean="0"/>
              <a:t> </a:t>
            </a:r>
            <a:endParaRPr lang="en-US" sz="2400" dirty="0" smtClean="0"/>
          </a:p>
          <a:p>
            <a:pPr marL="324000" lvl="1" indent="-216000"/>
            <a:r>
              <a:rPr lang="en-US" sz="2400" dirty="0" smtClean="0"/>
              <a:t>The FLUKA developers for providing a development version including the transport and interactions of light ions</a:t>
            </a:r>
            <a:endParaRPr lang="fr-FR" sz="2400" dirty="0"/>
          </a:p>
        </p:txBody>
      </p:sp>
      <p:sp>
        <p:nvSpPr>
          <p:cNvPr id="6" name="Slide Number Placeholder 5"/>
          <p:cNvSpPr>
            <a:spLocks noGrp="1"/>
          </p:cNvSpPr>
          <p:nvPr>
            <p:ph type="sldNum" sz="quarter" idx="12"/>
          </p:nvPr>
        </p:nvSpPr>
        <p:spPr/>
        <p:txBody>
          <a:bodyPr/>
          <a:lstStyle/>
          <a:p>
            <a:fld id="{17918391-D411-FE40-AAD7-861AE5233E0E}" type="slidenum">
              <a:rPr lang="en-US" smtClean="0"/>
              <a:pPr/>
              <a:t>21</a:t>
            </a:fld>
            <a:endParaRPr lang="en-US" dirty="0"/>
          </a:p>
        </p:txBody>
      </p:sp>
      <p:sp>
        <p:nvSpPr>
          <p:cNvPr id="7" name="Rectangle 6"/>
          <p:cNvSpPr/>
          <p:nvPr/>
        </p:nvSpPr>
        <p:spPr>
          <a:xfrm>
            <a:off x="3761510" y="6363855"/>
            <a:ext cx="4572000" cy="276999"/>
          </a:xfrm>
          <a:prstGeom prst="rect">
            <a:avLst/>
          </a:prstGeom>
        </p:spPr>
        <p:txBody>
          <a:bodyPr>
            <a:spAutoFit/>
          </a:bodyPr>
          <a:lstStyle/>
          <a:p>
            <a:r>
              <a:rPr lang="de-DE" sz="1200" dirty="0">
                <a:solidFill>
                  <a:schemeClr val="bg1"/>
                </a:solidFill>
              </a:rPr>
              <a:t>SATIF2016 - Helmholtz-Zentrum  Dresden-Rossendorf</a:t>
            </a:r>
            <a:endParaRPr lang="en-US" sz="1200" dirty="0">
              <a:solidFill>
                <a:schemeClr val="bg1"/>
              </a:solidFill>
            </a:endParaRPr>
          </a:p>
        </p:txBody>
      </p:sp>
    </p:spTree>
    <p:extLst>
      <p:ext uri="{BB962C8B-B14F-4D97-AF65-F5344CB8AC3E}">
        <p14:creationId xmlns:p14="http://schemas.microsoft.com/office/powerpoint/2010/main" val="6302846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a:off x="0" y="6362700"/>
            <a:ext cx="1314450" cy="365125"/>
          </a:xfrm>
        </p:spPr>
        <p:txBody>
          <a:bodyPr/>
          <a:lstStyle/>
          <a:p>
            <a:fld id="{7F2DDADE-8581-4867-A6B1-4F1C984063C5}" type="datetime5">
              <a:rPr lang="en-US" smtClean="0"/>
              <a:t>10-Oct-16</a:t>
            </a:fld>
            <a:endParaRPr lang="en-US" dirty="0"/>
          </a:p>
        </p:txBody>
      </p:sp>
      <p:sp>
        <p:nvSpPr>
          <p:cNvPr id="5" name="Footer Placeholder 4"/>
          <p:cNvSpPr>
            <a:spLocks noGrp="1"/>
          </p:cNvSpPr>
          <p:nvPr>
            <p:ph type="ftr" sz="quarter" idx="4294967295"/>
          </p:nvPr>
        </p:nvSpPr>
        <p:spPr>
          <a:xfrm>
            <a:off x="6248400" y="6356350"/>
            <a:ext cx="2895600" cy="365125"/>
          </a:xfrm>
        </p:spPr>
        <p:txBody>
          <a:bodyPr/>
          <a:lstStyle/>
          <a:p>
            <a:r>
              <a:rPr lang="en-US" smtClean="0"/>
              <a:t>EDMS no:</a:t>
            </a:r>
            <a:endParaRPr lang="en-US" dirty="0"/>
          </a:p>
        </p:txBody>
      </p:sp>
      <p:sp>
        <p:nvSpPr>
          <p:cNvPr id="6" name="Slide Number Placeholder 5"/>
          <p:cNvSpPr>
            <a:spLocks noGrp="1"/>
          </p:cNvSpPr>
          <p:nvPr>
            <p:ph type="sldNum" sz="quarter" idx="4294967295"/>
          </p:nvPr>
        </p:nvSpPr>
        <p:spPr>
          <a:xfrm>
            <a:off x="8642350" y="6356350"/>
            <a:ext cx="501650" cy="365125"/>
          </a:xfrm>
        </p:spPr>
        <p:txBody>
          <a:bodyPr/>
          <a:lstStyle/>
          <a:p>
            <a:fld id="{17918391-D411-FE40-AAD7-861AE5233E0E}" type="slidenum">
              <a:rPr lang="en-US" smtClean="0"/>
              <a:pPr/>
              <a:t>22</a:t>
            </a:fld>
            <a:endParaRPr lang="en-US" dirty="0"/>
          </a:p>
        </p:txBody>
      </p:sp>
    </p:spTree>
    <p:extLst>
      <p:ext uri="{BB962C8B-B14F-4D97-AF65-F5344CB8AC3E}">
        <p14:creationId xmlns:p14="http://schemas.microsoft.com/office/powerpoint/2010/main" val="30234814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Outline</a:t>
            </a:r>
            <a:endParaRPr lang="en-GB" dirty="0"/>
          </a:p>
        </p:txBody>
      </p:sp>
      <p:sp>
        <p:nvSpPr>
          <p:cNvPr id="3" name="Content Placeholder 2"/>
          <p:cNvSpPr>
            <a:spLocks noGrp="1"/>
          </p:cNvSpPr>
          <p:nvPr>
            <p:ph idx="1"/>
          </p:nvPr>
        </p:nvSpPr>
        <p:spPr>
          <a:xfrm>
            <a:off x="207818" y="1325607"/>
            <a:ext cx="8634846" cy="3339912"/>
          </a:xfrm>
        </p:spPr>
        <p:txBody>
          <a:bodyPr>
            <a:normAutofit/>
          </a:bodyPr>
          <a:lstStyle/>
          <a:p>
            <a:r>
              <a:rPr lang="en-GB" sz="2400" dirty="0" smtClean="0"/>
              <a:t>Overview </a:t>
            </a:r>
            <a:r>
              <a:rPr lang="en-GB" sz="2400" dirty="0" smtClean="0"/>
              <a:t>of ISOLDE </a:t>
            </a:r>
            <a:r>
              <a:rPr lang="en-GB" sz="2400" dirty="0" smtClean="0"/>
              <a:t>(</a:t>
            </a:r>
            <a:r>
              <a:rPr lang="en-GB" sz="2400" dirty="0"/>
              <a:t>On-Line Isotope Mass </a:t>
            </a:r>
            <a:r>
              <a:rPr lang="en-GB" sz="2400" dirty="0" smtClean="0"/>
              <a:t>Separator)</a:t>
            </a:r>
          </a:p>
          <a:p>
            <a:r>
              <a:rPr lang="en-GB" sz="2400" dirty="0" smtClean="0"/>
              <a:t>Lifecycle of ISOLDE targets</a:t>
            </a:r>
          </a:p>
          <a:p>
            <a:r>
              <a:rPr lang="en-GB" sz="2400" dirty="0" smtClean="0"/>
              <a:t>The LIEBE target (circulating Lead Bismuth </a:t>
            </a:r>
            <a:r>
              <a:rPr lang="en-GB" sz="2400" dirty="0" smtClean="0"/>
              <a:t>Eutectic loop)</a:t>
            </a:r>
          </a:p>
          <a:p>
            <a:r>
              <a:rPr lang="en-GB" sz="2400" dirty="0" smtClean="0"/>
              <a:t>Calculations </a:t>
            </a:r>
            <a:r>
              <a:rPr lang="en-GB" sz="2400" dirty="0" smtClean="0"/>
              <a:t>of the residual dose rate after irradiation</a:t>
            </a:r>
          </a:p>
          <a:p>
            <a:r>
              <a:rPr lang="en-GB" sz="2400" dirty="0" smtClean="0"/>
              <a:t>Calculations of the radionuclides inventory</a:t>
            </a:r>
          </a:p>
          <a:p>
            <a:r>
              <a:rPr lang="en-GB" sz="2400" dirty="0" smtClean="0"/>
              <a:t>Conclusions and Perspectives</a:t>
            </a:r>
          </a:p>
          <a:p>
            <a:endParaRPr lang="en-GB" sz="2400" dirty="0"/>
          </a:p>
        </p:txBody>
      </p:sp>
      <p:sp>
        <p:nvSpPr>
          <p:cNvPr id="6" name="Slide Number Placeholder 5"/>
          <p:cNvSpPr>
            <a:spLocks noGrp="1"/>
          </p:cNvSpPr>
          <p:nvPr>
            <p:ph type="sldNum" sz="quarter" idx="12"/>
          </p:nvPr>
        </p:nvSpPr>
        <p:spPr/>
        <p:txBody>
          <a:bodyPr/>
          <a:lstStyle/>
          <a:p>
            <a:fld id="{17918391-D411-FE40-AAD7-861AE5233E0E}" type="slidenum">
              <a:rPr lang="en-US" smtClean="0"/>
              <a:pPr/>
              <a:t>3</a:t>
            </a:fld>
            <a:endParaRPr lang="en-US" dirty="0"/>
          </a:p>
        </p:txBody>
      </p:sp>
      <p:sp>
        <p:nvSpPr>
          <p:cNvPr id="11" name="Rectangle 10"/>
          <p:cNvSpPr/>
          <p:nvPr/>
        </p:nvSpPr>
        <p:spPr>
          <a:xfrm>
            <a:off x="3761510" y="6363855"/>
            <a:ext cx="4572000" cy="276999"/>
          </a:xfrm>
          <a:prstGeom prst="rect">
            <a:avLst/>
          </a:prstGeom>
        </p:spPr>
        <p:txBody>
          <a:bodyPr>
            <a:spAutoFit/>
          </a:bodyPr>
          <a:lstStyle/>
          <a:p>
            <a:r>
              <a:rPr lang="de-DE" sz="1200" dirty="0">
                <a:solidFill>
                  <a:schemeClr val="bg1"/>
                </a:solidFill>
              </a:rPr>
              <a:t>SATIF2016 - Helmholtz-Zentrum  Dresden-Rossendorf</a:t>
            </a:r>
            <a:endParaRPr lang="en-US" sz="1200" dirty="0">
              <a:solidFill>
                <a:schemeClr val="bg1"/>
              </a:solidFill>
            </a:endParaRPr>
          </a:p>
        </p:txBody>
      </p:sp>
    </p:spTree>
    <p:extLst>
      <p:ext uri="{BB962C8B-B14F-4D97-AF65-F5344CB8AC3E}">
        <p14:creationId xmlns:p14="http://schemas.microsoft.com/office/powerpoint/2010/main" val="19513702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3492"/>
            <a:ext cx="9144000" cy="940443"/>
          </a:xfrm>
        </p:spPr>
        <p:txBody>
          <a:bodyPr>
            <a:noAutofit/>
          </a:bodyPr>
          <a:lstStyle/>
          <a:p>
            <a:pPr algn="ctr"/>
            <a:r>
              <a:rPr lang="en-US" sz="3200" dirty="0" smtClean="0"/>
              <a:t>ISOLDE in CERN accelerator complex</a:t>
            </a:r>
            <a:endParaRPr lang="en-US" sz="3200" dirty="0"/>
          </a:p>
        </p:txBody>
      </p:sp>
      <p:sp>
        <p:nvSpPr>
          <p:cNvPr id="6" name="Slide Number Placeholder 5"/>
          <p:cNvSpPr>
            <a:spLocks noGrp="1"/>
          </p:cNvSpPr>
          <p:nvPr>
            <p:ph type="sldNum" sz="quarter" idx="12"/>
          </p:nvPr>
        </p:nvSpPr>
        <p:spPr/>
        <p:txBody>
          <a:bodyPr/>
          <a:lstStyle/>
          <a:p>
            <a:fld id="{17918391-D411-FE40-AAD7-861AE5233E0E}" type="slidenum">
              <a:rPr lang="en-US" smtClean="0"/>
              <a:pPr/>
              <a:t>4</a:t>
            </a:fld>
            <a:endParaRPr lang="en-US" dirty="0"/>
          </a:p>
        </p:txBody>
      </p:sp>
      <p:pic>
        <p:nvPicPr>
          <p:cNvPr id="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813" y="1796810"/>
            <a:ext cx="2946546" cy="1958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descr="http://images.iop.org/objects/ccr/cern/52/7/20/CCpsb1_07_1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813" y="4127619"/>
            <a:ext cx="2959255" cy="188546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a:grpSpLocks noChangeAspect="1"/>
          </p:cNvGrpSpPr>
          <p:nvPr/>
        </p:nvGrpSpPr>
        <p:grpSpPr>
          <a:xfrm>
            <a:off x="3626160" y="968505"/>
            <a:ext cx="4809928" cy="3835766"/>
            <a:chOff x="2930841" y="1042539"/>
            <a:chExt cx="5876596" cy="4686400"/>
          </a:xfrm>
        </p:grpSpPr>
        <p:pic>
          <p:nvPicPr>
            <p:cNvPr id="7" name="Picture 2" descr="https://cds.cern.ch/record/1621583/files/CERN's-accelerator-complex2013.jpg?subformat=icon-1440"/>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930841" y="1042539"/>
              <a:ext cx="5876596" cy="4686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460621" y="3187580"/>
              <a:ext cx="658026" cy="324741"/>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p:cNvSpPr/>
            <p:nvPr/>
          </p:nvSpPr>
          <p:spPr>
            <a:xfrm>
              <a:off x="5720953" y="3060998"/>
              <a:ext cx="658026" cy="544700"/>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Oval 11"/>
            <p:cNvSpPr/>
            <p:nvPr/>
          </p:nvSpPr>
          <p:spPr>
            <a:xfrm rot="18558322">
              <a:off x="5177015" y="3636635"/>
              <a:ext cx="729922" cy="431065"/>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3" name="TextBox 12"/>
          <p:cNvSpPr txBox="1"/>
          <p:nvPr/>
        </p:nvSpPr>
        <p:spPr>
          <a:xfrm>
            <a:off x="435001" y="1147970"/>
            <a:ext cx="2159277" cy="523220"/>
          </a:xfrm>
          <a:prstGeom prst="rect">
            <a:avLst/>
          </a:prstGeom>
          <a:noFill/>
        </p:spPr>
        <p:txBody>
          <a:bodyPr wrap="square" rtlCol="0">
            <a:spAutoFit/>
          </a:bodyPr>
          <a:lstStyle/>
          <a:p>
            <a:pPr algn="ctr"/>
            <a:r>
              <a:rPr lang="en-US" sz="1400" dirty="0" smtClean="0"/>
              <a:t>Linac2 (proton injector)</a:t>
            </a:r>
          </a:p>
          <a:p>
            <a:pPr algn="ctr"/>
            <a:r>
              <a:rPr lang="en-US" sz="1400" dirty="0" smtClean="0"/>
              <a:t>50 MeV</a:t>
            </a:r>
            <a:endParaRPr lang="en-GB" sz="1400" dirty="0"/>
          </a:p>
        </p:txBody>
      </p:sp>
      <p:sp>
        <p:nvSpPr>
          <p:cNvPr id="14" name="TextBox 13"/>
          <p:cNvSpPr txBox="1"/>
          <p:nvPr/>
        </p:nvSpPr>
        <p:spPr>
          <a:xfrm>
            <a:off x="1" y="3742668"/>
            <a:ext cx="3008120" cy="307777"/>
          </a:xfrm>
          <a:prstGeom prst="rect">
            <a:avLst/>
          </a:prstGeom>
          <a:noFill/>
        </p:spPr>
        <p:txBody>
          <a:bodyPr wrap="square" rtlCol="0">
            <a:spAutoFit/>
          </a:bodyPr>
          <a:lstStyle/>
          <a:p>
            <a:pPr algn="ctr"/>
            <a:r>
              <a:rPr lang="en-US" sz="1400" dirty="0" smtClean="0"/>
              <a:t>PS Booster - 1.4 GeV beam</a:t>
            </a:r>
            <a:endParaRPr lang="en-GB" sz="1400" dirty="0"/>
          </a:p>
        </p:txBody>
      </p:sp>
      <p:sp>
        <p:nvSpPr>
          <p:cNvPr id="17" name="Content Placeholder 2"/>
          <p:cNvSpPr>
            <a:spLocks noGrp="1"/>
          </p:cNvSpPr>
          <p:nvPr>
            <p:ph idx="1"/>
          </p:nvPr>
        </p:nvSpPr>
        <p:spPr>
          <a:xfrm>
            <a:off x="3021359" y="5160460"/>
            <a:ext cx="6135878" cy="839778"/>
          </a:xfrm>
        </p:spPr>
        <p:txBody>
          <a:bodyPr>
            <a:normAutofit fontScale="85000" lnSpcReduction="20000"/>
          </a:bodyPr>
          <a:lstStyle/>
          <a:p>
            <a:pPr marL="36576" indent="0" algn="ctr">
              <a:buNone/>
            </a:pPr>
            <a:r>
              <a:rPr lang="en-US" sz="2400" dirty="0" smtClean="0"/>
              <a:t>Facility dedicated to the production of a large variety of Radioactive Ion Beams (RIBs) for a wide experimental program</a:t>
            </a:r>
            <a:endParaRPr lang="en-GB" sz="2400" dirty="0"/>
          </a:p>
        </p:txBody>
      </p:sp>
      <p:sp>
        <p:nvSpPr>
          <p:cNvPr id="19" name="Rectangle 18"/>
          <p:cNvSpPr/>
          <p:nvPr/>
        </p:nvSpPr>
        <p:spPr>
          <a:xfrm>
            <a:off x="3761510" y="6363855"/>
            <a:ext cx="4572000" cy="276999"/>
          </a:xfrm>
          <a:prstGeom prst="rect">
            <a:avLst/>
          </a:prstGeom>
        </p:spPr>
        <p:txBody>
          <a:bodyPr>
            <a:spAutoFit/>
          </a:bodyPr>
          <a:lstStyle/>
          <a:p>
            <a:r>
              <a:rPr lang="de-DE" sz="1200" dirty="0">
                <a:solidFill>
                  <a:schemeClr val="bg1"/>
                </a:solidFill>
              </a:rPr>
              <a:t>SATIF2016 - Helmholtz-Zentrum  Dresden-Rossendorf</a:t>
            </a:r>
            <a:endParaRPr lang="en-US" sz="1200" dirty="0">
              <a:solidFill>
                <a:schemeClr val="bg1"/>
              </a:solidFill>
            </a:endParaRPr>
          </a:p>
        </p:txBody>
      </p:sp>
    </p:spTree>
    <p:extLst>
      <p:ext uri="{BB962C8B-B14F-4D97-AF65-F5344CB8AC3E}">
        <p14:creationId xmlns:p14="http://schemas.microsoft.com/office/powerpoint/2010/main" val="13160650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ISOLDE principle</a:t>
            </a:r>
            <a:endParaRPr lang="en-GB" dirty="0"/>
          </a:p>
        </p:txBody>
      </p:sp>
      <p:sp>
        <p:nvSpPr>
          <p:cNvPr id="6" name="Slide Number Placeholder 5"/>
          <p:cNvSpPr>
            <a:spLocks noGrp="1"/>
          </p:cNvSpPr>
          <p:nvPr>
            <p:ph type="sldNum" sz="quarter" idx="12"/>
          </p:nvPr>
        </p:nvSpPr>
        <p:spPr/>
        <p:txBody>
          <a:bodyPr/>
          <a:lstStyle/>
          <a:p>
            <a:fld id="{17918391-D411-FE40-AAD7-861AE5233E0E}" type="slidenum">
              <a:rPr lang="en-US" smtClean="0"/>
              <a:pPr/>
              <a:t>5</a:t>
            </a:fld>
            <a:endParaRPr lang="en-US" dirty="0"/>
          </a:p>
        </p:txBody>
      </p:sp>
      <p:pic>
        <p:nvPicPr>
          <p:cNvPr id="7" name="Picture 8"/>
          <p:cNvPicPr>
            <a:picLocks noChangeAspect="1" noChangeArrowheads="1"/>
          </p:cNvPicPr>
          <p:nvPr/>
        </p:nvPicPr>
        <p:blipFill>
          <a:blip r:embed="rId2" cstate="print"/>
          <a:srcRect t="12180"/>
          <a:stretch>
            <a:fillRect/>
          </a:stretch>
        </p:blipFill>
        <p:spPr bwMode="auto">
          <a:xfrm>
            <a:off x="4280115" y="2906837"/>
            <a:ext cx="4401347" cy="2797454"/>
          </a:xfrm>
          <a:prstGeom prst="rect">
            <a:avLst/>
          </a:prstGeom>
          <a:noFill/>
          <a:ln w="9525">
            <a:noFill/>
            <a:miter lim="800000"/>
            <a:headEnd/>
            <a:tailEnd/>
          </a:ln>
          <a:effectLst/>
        </p:spPr>
      </p:pic>
      <p:grpSp>
        <p:nvGrpSpPr>
          <p:cNvPr id="8" name="Group 7"/>
          <p:cNvGrpSpPr/>
          <p:nvPr/>
        </p:nvGrpSpPr>
        <p:grpSpPr>
          <a:xfrm>
            <a:off x="176891" y="1217413"/>
            <a:ext cx="3474478" cy="2128251"/>
            <a:chOff x="4835617" y="3661958"/>
            <a:chExt cx="3930941" cy="2478724"/>
          </a:xfrm>
        </p:grpSpPr>
        <p:pic>
          <p:nvPicPr>
            <p:cNvPr id="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48064" y="3661958"/>
              <a:ext cx="3618494" cy="2478724"/>
            </a:xfrm>
            <a:prstGeom prst="rect">
              <a:avLst/>
            </a:prstGeom>
            <a:noFill/>
            <a:ln w="9525">
              <a:noFill/>
              <a:miter lim="800000"/>
              <a:headEnd/>
              <a:tailEnd/>
            </a:ln>
            <a:effectLst/>
          </p:spPr>
        </p:pic>
        <p:sp>
          <p:nvSpPr>
            <p:cNvPr id="10" name="AutoShape 6"/>
            <p:cNvSpPr>
              <a:spLocks noChangeArrowheads="1"/>
            </p:cNvSpPr>
            <p:nvPr/>
          </p:nvSpPr>
          <p:spPr bwMode="auto">
            <a:xfrm>
              <a:off x="4932040" y="4653136"/>
              <a:ext cx="825624" cy="267746"/>
            </a:xfrm>
            <a:prstGeom prst="rightArrow">
              <a:avLst>
                <a:gd name="adj1" fmla="val 50000"/>
                <a:gd name="adj2" fmla="val 80000"/>
              </a:avLst>
            </a:prstGeom>
            <a:solidFill>
              <a:srgbClr val="F6161B"/>
            </a:solidFill>
            <a:ln w="9525">
              <a:solidFill>
                <a:schemeClr val="tx1"/>
              </a:solidFill>
              <a:miter lim="800000"/>
              <a:headEnd/>
              <a:tailEnd/>
            </a:ln>
            <a:effectLst/>
          </p:spPr>
          <p:txBody>
            <a:bodyPr wrap="none" anchor="ctr"/>
            <a:lstStyle/>
            <a:p>
              <a:endParaRPr lang="en-US"/>
            </a:p>
          </p:txBody>
        </p:sp>
        <p:sp>
          <p:nvSpPr>
            <p:cNvPr id="11" name="Rectangle 10"/>
            <p:cNvSpPr/>
            <p:nvPr/>
          </p:nvSpPr>
          <p:spPr>
            <a:xfrm>
              <a:off x="5148064" y="4437112"/>
              <a:ext cx="60960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extBox 11"/>
            <p:cNvSpPr txBox="1"/>
            <p:nvPr/>
          </p:nvSpPr>
          <p:spPr>
            <a:xfrm>
              <a:off x="4835617" y="4283172"/>
              <a:ext cx="922047" cy="369332"/>
            </a:xfrm>
            <a:prstGeom prst="rect">
              <a:avLst/>
            </a:prstGeom>
            <a:noFill/>
          </p:spPr>
          <p:txBody>
            <a:bodyPr wrap="none" rtlCol="0">
              <a:spAutoFit/>
            </a:bodyPr>
            <a:lstStyle/>
            <a:p>
              <a:r>
                <a:rPr lang="en-US" dirty="0" smtClean="0"/>
                <a:t>1.4 GeV</a:t>
              </a:r>
              <a:endParaRPr lang="fr-FR" dirty="0"/>
            </a:p>
          </p:txBody>
        </p:sp>
      </p:grpSp>
      <p:grpSp>
        <p:nvGrpSpPr>
          <p:cNvPr id="20" name="Group 19"/>
          <p:cNvGrpSpPr>
            <a:grpSpLocks noChangeAspect="1"/>
          </p:cNvGrpSpPr>
          <p:nvPr/>
        </p:nvGrpSpPr>
        <p:grpSpPr>
          <a:xfrm>
            <a:off x="133936" y="3522681"/>
            <a:ext cx="4213376" cy="2303312"/>
            <a:chOff x="609600" y="1219200"/>
            <a:chExt cx="5715000" cy="3124200"/>
          </a:xfrm>
        </p:grpSpPr>
        <p:pic>
          <p:nvPicPr>
            <p:cNvPr id="14" name="Picture 5" descr="audi_2003_decay_modes"/>
            <p:cNvPicPr>
              <a:picLocks noChangeAspect="1" noChangeArrowheads="1"/>
            </p:cNvPicPr>
            <p:nvPr/>
          </p:nvPicPr>
          <p:blipFill>
            <a:blip r:embed="rId4" cstate="print"/>
            <a:srcRect/>
            <a:stretch>
              <a:fillRect/>
            </a:stretch>
          </p:blipFill>
          <p:spPr bwMode="auto">
            <a:xfrm>
              <a:off x="609600" y="1219200"/>
              <a:ext cx="4495800" cy="3098800"/>
            </a:xfrm>
            <a:prstGeom prst="rect">
              <a:avLst/>
            </a:prstGeom>
            <a:noFill/>
          </p:spPr>
        </p:pic>
        <p:sp>
          <p:nvSpPr>
            <p:cNvPr id="15" name="Oval 7"/>
            <p:cNvSpPr>
              <a:spLocks noChangeArrowheads="1"/>
            </p:cNvSpPr>
            <p:nvPr/>
          </p:nvSpPr>
          <p:spPr bwMode="auto">
            <a:xfrm>
              <a:off x="1600200" y="2514600"/>
              <a:ext cx="1676400" cy="1066800"/>
            </a:xfrm>
            <a:prstGeom prst="ellipse">
              <a:avLst/>
            </a:prstGeom>
            <a:noFill/>
            <a:ln w="9525">
              <a:solidFill>
                <a:schemeClr val="tx1"/>
              </a:solidFill>
              <a:round/>
              <a:headEnd/>
              <a:tailEnd/>
            </a:ln>
            <a:effectLst/>
          </p:spPr>
          <p:txBody>
            <a:bodyPr wrap="none" anchor="ctr"/>
            <a:lstStyle/>
            <a:p>
              <a:endParaRPr lang="en-US"/>
            </a:p>
          </p:txBody>
        </p:sp>
        <p:sp>
          <p:nvSpPr>
            <p:cNvPr id="16" name="Oval 8"/>
            <p:cNvSpPr>
              <a:spLocks noChangeArrowheads="1"/>
            </p:cNvSpPr>
            <p:nvPr/>
          </p:nvSpPr>
          <p:spPr bwMode="auto">
            <a:xfrm>
              <a:off x="685800" y="3581400"/>
              <a:ext cx="914400" cy="762000"/>
            </a:xfrm>
            <a:prstGeom prst="ellipse">
              <a:avLst/>
            </a:prstGeom>
            <a:noFill/>
            <a:ln w="9525">
              <a:solidFill>
                <a:schemeClr val="tx1"/>
              </a:solidFill>
              <a:round/>
              <a:headEnd/>
              <a:tailEnd/>
            </a:ln>
            <a:effectLst/>
          </p:spPr>
          <p:txBody>
            <a:bodyPr wrap="none" anchor="ctr"/>
            <a:lstStyle/>
            <a:p>
              <a:endParaRPr lang="en-US"/>
            </a:p>
          </p:txBody>
        </p:sp>
        <p:sp>
          <p:nvSpPr>
            <p:cNvPr id="17" name="Oval 9"/>
            <p:cNvSpPr>
              <a:spLocks noChangeArrowheads="1"/>
            </p:cNvSpPr>
            <p:nvPr/>
          </p:nvSpPr>
          <p:spPr bwMode="auto">
            <a:xfrm>
              <a:off x="3200400" y="1828800"/>
              <a:ext cx="914400" cy="762000"/>
            </a:xfrm>
            <a:prstGeom prst="ellipse">
              <a:avLst/>
            </a:prstGeom>
            <a:noFill/>
            <a:ln w="9525">
              <a:solidFill>
                <a:schemeClr val="tx1"/>
              </a:solidFill>
              <a:round/>
              <a:headEnd/>
              <a:tailEnd/>
            </a:ln>
            <a:effectLst/>
          </p:spPr>
          <p:txBody>
            <a:bodyPr wrap="none" anchor="ctr"/>
            <a:lstStyle/>
            <a:p>
              <a:endParaRPr lang="en-US"/>
            </a:p>
          </p:txBody>
        </p:sp>
        <p:sp>
          <p:nvSpPr>
            <p:cNvPr id="18" name="Text Box 11"/>
            <p:cNvSpPr txBox="1">
              <a:spLocks noChangeArrowheads="1"/>
            </p:cNvSpPr>
            <p:nvPr/>
          </p:nvSpPr>
          <p:spPr bwMode="auto">
            <a:xfrm>
              <a:off x="2467392" y="3499085"/>
              <a:ext cx="1295400" cy="366713"/>
            </a:xfrm>
            <a:prstGeom prst="rect">
              <a:avLst/>
            </a:prstGeom>
            <a:noFill/>
            <a:ln w="9525">
              <a:noFill/>
              <a:miter lim="800000"/>
              <a:headEnd/>
              <a:tailEnd/>
            </a:ln>
            <a:effectLst/>
          </p:spPr>
          <p:txBody>
            <a:bodyPr>
              <a:spAutoFit/>
            </a:bodyPr>
            <a:lstStyle/>
            <a:p>
              <a:pPr>
                <a:spcBef>
                  <a:spcPct val="50000"/>
                </a:spcBef>
              </a:pPr>
              <a:r>
                <a:rPr lang="en-US" dirty="0"/>
                <a:t>Fission</a:t>
              </a:r>
            </a:p>
          </p:txBody>
        </p:sp>
        <p:sp>
          <p:nvSpPr>
            <p:cNvPr id="19" name="Text Box 12"/>
            <p:cNvSpPr txBox="1">
              <a:spLocks noChangeArrowheads="1"/>
            </p:cNvSpPr>
            <p:nvPr/>
          </p:nvSpPr>
          <p:spPr bwMode="auto">
            <a:xfrm>
              <a:off x="4267200" y="2057400"/>
              <a:ext cx="2057400" cy="366713"/>
            </a:xfrm>
            <a:prstGeom prst="rect">
              <a:avLst/>
            </a:prstGeom>
            <a:noFill/>
            <a:ln w="9525">
              <a:noFill/>
              <a:miter lim="800000"/>
              <a:headEnd/>
              <a:tailEnd/>
            </a:ln>
            <a:effectLst/>
          </p:spPr>
          <p:txBody>
            <a:bodyPr>
              <a:spAutoFit/>
            </a:bodyPr>
            <a:lstStyle/>
            <a:p>
              <a:pPr>
                <a:spcBef>
                  <a:spcPct val="50000"/>
                </a:spcBef>
              </a:pPr>
              <a:r>
                <a:rPr lang="en-US" dirty="0"/>
                <a:t>Spallation</a:t>
              </a:r>
            </a:p>
          </p:txBody>
        </p:sp>
      </p:grpSp>
      <p:sp>
        <p:nvSpPr>
          <p:cNvPr id="21" name="Text Box 10"/>
          <p:cNvSpPr txBox="1">
            <a:spLocks noChangeArrowheads="1"/>
          </p:cNvSpPr>
          <p:nvPr/>
        </p:nvSpPr>
        <p:spPr bwMode="auto">
          <a:xfrm>
            <a:off x="818860" y="5721666"/>
            <a:ext cx="2057400" cy="366713"/>
          </a:xfrm>
          <a:prstGeom prst="rect">
            <a:avLst/>
          </a:prstGeom>
          <a:noFill/>
          <a:ln w="9525">
            <a:noFill/>
            <a:miter lim="800000"/>
            <a:headEnd/>
            <a:tailEnd/>
          </a:ln>
          <a:effectLst/>
        </p:spPr>
        <p:txBody>
          <a:bodyPr>
            <a:spAutoFit/>
          </a:bodyPr>
          <a:lstStyle/>
          <a:p>
            <a:pPr>
              <a:spcBef>
                <a:spcPct val="50000"/>
              </a:spcBef>
            </a:pPr>
            <a:r>
              <a:rPr lang="en-US" dirty="0"/>
              <a:t>Fragmentation</a:t>
            </a:r>
          </a:p>
        </p:txBody>
      </p:sp>
      <p:sp>
        <p:nvSpPr>
          <p:cNvPr id="22" name="Content Placeholder 2"/>
          <p:cNvSpPr>
            <a:spLocks noGrp="1"/>
          </p:cNvSpPr>
          <p:nvPr>
            <p:ph idx="1"/>
          </p:nvPr>
        </p:nvSpPr>
        <p:spPr>
          <a:xfrm>
            <a:off x="3978080" y="1048225"/>
            <a:ext cx="5080462" cy="1960867"/>
          </a:xfrm>
        </p:spPr>
        <p:txBody>
          <a:bodyPr>
            <a:normAutofit lnSpcReduction="10000"/>
          </a:bodyPr>
          <a:lstStyle/>
          <a:p>
            <a:pPr marL="180000" indent="-144000"/>
            <a:r>
              <a:rPr lang="en-US" sz="2400" dirty="0" smtClean="0"/>
              <a:t>Routine use of actinide targets (80% of targets are made of </a:t>
            </a:r>
            <a:r>
              <a:rPr lang="en-US" sz="2400" dirty="0" err="1" smtClean="0"/>
              <a:t>UCx</a:t>
            </a:r>
            <a:r>
              <a:rPr lang="en-US" sz="2400" dirty="0" smtClean="0"/>
              <a:t>)</a:t>
            </a:r>
            <a:endParaRPr lang="en-GB" sz="2400" dirty="0" smtClean="0"/>
          </a:p>
          <a:p>
            <a:pPr marL="180000" indent="-144000"/>
            <a:r>
              <a:rPr lang="en-GB" sz="2400" dirty="0" smtClean="0"/>
              <a:t>Up to 600 isotopes of more than 60 elements (Z=2 to 88) have been produced </a:t>
            </a:r>
          </a:p>
          <a:p>
            <a:endParaRPr lang="en-GB" sz="2400" dirty="0"/>
          </a:p>
        </p:txBody>
      </p:sp>
      <p:sp>
        <p:nvSpPr>
          <p:cNvPr id="23" name="TextBox 22"/>
          <p:cNvSpPr txBox="1"/>
          <p:nvPr/>
        </p:nvSpPr>
        <p:spPr>
          <a:xfrm>
            <a:off x="5580404" y="5704291"/>
            <a:ext cx="2165978" cy="369332"/>
          </a:xfrm>
          <a:prstGeom prst="rect">
            <a:avLst/>
          </a:prstGeom>
          <a:noFill/>
        </p:spPr>
        <p:txBody>
          <a:bodyPr wrap="none" rtlCol="0">
            <a:spAutoFit/>
          </a:bodyPr>
          <a:lstStyle/>
          <a:p>
            <a:r>
              <a:rPr lang="en-US" dirty="0" smtClean="0"/>
              <a:t>~ 20 cm long target</a:t>
            </a:r>
            <a:endParaRPr lang="en-GB" dirty="0"/>
          </a:p>
        </p:txBody>
      </p:sp>
      <p:sp>
        <p:nvSpPr>
          <p:cNvPr id="24" name="Rectangle 23"/>
          <p:cNvSpPr/>
          <p:nvPr/>
        </p:nvSpPr>
        <p:spPr>
          <a:xfrm>
            <a:off x="3761510" y="6363855"/>
            <a:ext cx="4572000" cy="276999"/>
          </a:xfrm>
          <a:prstGeom prst="rect">
            <a:avLst/>
          </a:prstGeom>
        </p:spPr>
        <p:txBody>
          <a:bodyPr>
            <a:spAutoFit/>
          </a:bodyPr>
          <a:lstStyle/>
          <a:p>
            <a:r>
              <a:rPr lang="de-DE" sz="1200" dirty="0">
                <a:solidFill>
                  <a:schemeClr val="bg1"/>
                </a:solidFill>
              </a:rPr>
              <a:t>SATIF2016 - Helmholtz-Zentrum  Dresden-Rossendorf</a:t>
            </a:r>
            <a:endParaRPr lang="en-US" sz="1200" dirty="0">
              <a:solidFill>
                <a:schemeClr val="bg1"/>
              </a:solidFill>
            </a:endParaRPr>
          </a:p>
        </p:txBody>
      </p:sp>
    </p:spTree>
    <p:extLst>
      <p:ext uri="{BB962C8B-B14F-4D97-AF65-F5344CB8AC3E}">
        <p14:creationId xmlns:p14="http://schemas.microsoft.com/office/powerpoint/2010/main" val="26735192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a:xfrm>
            <a:off x="1164393" y="2293191"/>
            <a:ext cx="7877079" cy="3707997"/>
            <a:chOff x="552891" y="2233992"/>
            <a:chExt cx="8412418" cy="3959996"/>
          </a:xfrm>
        </p:grpSpPr>
        <p:grpSp>
          <p:nvGrpSpPr>
            <p:cNvPr id="8" name="Group 15"/>
            <p:cNvGrpSpPr>
              <a:grpSpLocks/>
            </p:cNvGrpSpPr>
            <p:nvPr/>
          </p:nvGrpSpPr>
          <p:grpSpPr bwMode="auto">
            <a:xfrm>
              <a:off x="552891" y="2233992"/>
              <a:ext cx="8412418" cy="3959996"/>
              <a:chOff x="541339" y="2310210"/>
              <a:chExt cx="10700622" cy="5038348"/>
            </a:xfrm>
          </p:grpSpPr>
          <p:pic>
            <p:nvPicPr>
              <p:cNvPr id="23"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97963" y="2310210"/>
                <a:ext cx="9143998" cy="5038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a:xfrm>
                <a:off x="555626" y="5151726"/>
                <a:ext cx="954088" cy="196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5" name="Rectangle 24"/>
              <p:cNvSpPr/>
              <p:nvPr/>
            </p:nvSpPr>
            <p:spPr>
              <a:xfrm>
                <a:off x="541339" y="5424841"/>
                <a:ext cx="976312" cy="198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9" name="TextBox 3"/>
            <p:cNvSpPr txBox="1">
              <a:spLocks noChangeArrowheads="1"/>
            </p:cNvSpPr>
            <p:nvPr/>
          </p:nvSpPr>
          <p:spPr bwMode="auto">
            <a:xfrm>
              <a:off x="4352588" y="5592444"/>
              <a:ext cx="4571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solidFill>
                    <a:schemeClr val="bg2">
                      <a:lumMod val="10000"/>
                    </a:schemeClr>
                  </a:solidFill>
                </a:rPr>
                <a:t>IDS</a:t>
              </a:r>
              <a:endParaRPr lang="en-GB" altLang="en-US" sz="1600">
                <a:solidFill>
                  <a:schemeClr val="bg2">
                    <a:lumMod val="10000"/>
                  </a:schemeClr>
                </a:solidFill>
              </a:endParaRPr>
            </a:p>
          </p:txBody>
        </p:sp>
        <p:sp>
          <p:nvSpPr>
            <p:cNvPr id="10" name="TextBox 4"/>
            <p:cNvSpPr txBox="1">
              <a:spLocks noChangeArrowheads="1"/>
            </p:cNvSpPr>
            <p:nvPr/>
          </p:nvSpPr>
          <p:spPr bwMode="auto">
            <a:xfrm>
              <a:off x="3711099" y="5335350"/>
              <a:ext cx="8000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dirty="0">
                  <a:solidFill>
                    <a:schemeClr val="bg2">
                      <a:lumMod val="10000"/>
                    </a:schemeClr>
                  </a:solidFill>
                </a:rPr>
                <a:t>NICOLE</a:t>
              </a:r>
              <a:endParaRPr lang="en-GB" altLang="en-US" sz="1600" dirty="0">
                <a:solidFill>
                  <a:schemeClr val="bg2">
                    <a:lumMod val="10000"/>
                  </a:schemeClr>
                </a:solidFill>
              </a:endParaRPr>
            </a:p>
          </p:txBody>
        </p:sp>
        <p:sp>
          <p:nvSpPr>
            <p:cNvPr id="11" name="TextBox 6"/>
            <p:cNvSpPr txBox="1">
              <a:spLocks noChangeArrowheads="1"/>
            </p:cNvSpPr>
            <p:nvPr/>
          </p:nvSpPr>
          <p:spPr bwMode="auto">
            <a:xfrm>
              <a:off x="2691546" y="5487734"/>
              <a:ext cx="9970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dirty="0">
                  <a:solidFill>
                    <a:schemeClr val="bg2">
                      <a:lumMod val="10000"/>
                    </a:schemeClr>
                  </a:solidFill>
                </a:rPr>
                <a:t>MINIBALL</a:t>
              </a:r>
              <a:endParaRPr lang="en-GB" altLang="en-US" sz="1600" dirty="0">
                <a:solidFill>
                  <a:schemeClr val="bg2">
                    <a:lumMod val="10000"/>
                  </a:schemeClr>
                </a:solidFill>
              </a:endParaRPr>
            </a:p>
          </p:txBody>
        </p:sp>
        <p:sp>
          <p:nvSpPr>
            <p:cNvPr id="12" name="TextBox 7"/>
            <p:cNvSpPr txBox="1">
              <a:spLocks noChangeArrowheads="1"/>
            </p:cNvSpPr>
            <p:nvPr/>
          </p:nvSpPr>
          <p:spPr bwMode="auto">
            <a:xfrm>
              <a:off x="4738230" y="4938475"/>
              <a:ext cx="4812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dirty="0">
                  <a:solidFill>
                    <a:schemeClr val="bg2">
                      <a:lumMod val="10000"/>
                    </a:schemeClr>
                  </a:solidFill>
                </a:rPr>
                <a:t>TAS</a:t>
              </a:r>
              <a:endParaRPr lang="en-GB" altLang="en-US" sz="1600" dirty="0">
                <a:solidFill>
                  <a:schemeClr val="bg2">
                    <a:lumMod val="10000"/>
                  </a:schemeClr>
                </a:solidFill>
              </a:endParaRPr>
            </a:p>
          </p:txBody>
        </p:sp>
        <p:sp>
          <p:nvSpPr>
            <p:cNvPr id="13" name="TextBox 8"/>
            <p:cNvSpPr txBox="1">
              <a:spLocks noChangeArrowheads="1"/>
            </p:cNvSpPr>
            <p:nvPr/>
          </p:nvSpPr>
          <p:spPr bwMode="auto">
            <a:xfrm>
              <a:off x="5122626" y="4984654"/>
              <a:ext cx="5827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solidFill>
                    <a:schemeClr val="bg2">
                      <a:lumMod val="10000"/>
                    </a:schemeClr>
                  </a:solidFill>
                </a:rPr>
                <a:t>VITO</a:t>
              </a:r>
              <a:endParaRPr lang="en-GB" altLang="en-US" sz="1600">
                <a:solidFill>
                  <a:schemeClr val="bg2">
                    <a:lumMod val="10000"/>
                  </a:schemeClr>
                </a:solidFill>
              </a:endParaRPr>
            </a:p>
          </p:txBody>
        </p:sp>
        <p:sp>
          <p:nvSpPr>
            <p:cNvPr id="14" name="TextBox 9"/>
            <p:cNvSpPr txBox="1">
              <a:spLocks noChangeArrowheads="1"/>
            </p:cNvSpPr>
            <p:nvPr/>
          </p:nvSpPr>
          <p:spPr bwMode="auto">
            <a:xfrm>
              <a:off x="4632146" y="5827074"/>
              <a:ext cx="9743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dirty="0">
                  <a:solidFill>
                    <a:schemeClr val="bg2">
                      <a:lumMod val="10000"/>
                    </a:schemeClr>
                  </a:solidFill>
                </a:rPr>
                <a:t>ISOLTRAP</a:t>
              </a:r>
              <a:endParaRPr lang="en-GB" altLang="en-US" sz="1600" dirty="0">
                <a:solidFill>
                  <a:schemeClr val="bg2">
                    <a:lumMod val="10000"/>
                  </a:schemeClr>
                </a:solidFill>
              </a:endParaRPr>
            </a:p>
          </p:txBody>
        </p:sp>
        <p:sp>
          <p:nvSpPr>
            <p:cNvPr id="15" name="TextBox 10"/>
            <p:cNvSpPr txBox="1">
              <a:spLocks noChangeArrowheads="1"/>
            </p:cNvSpPr>
            <p:nvPr/>
          </p:nvSpPr>
          <p:spPr bwMode="auto">
            <a:xfrm>
              <a:off x="6855517" y="5571851"/>
              <a:ext cx="9702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dirty="0">
                  <a:solidFill>
                    <a:schemeClr val="bg2">
                      <a:lumMod val="10000"/>
                    </a:schemeClr>
                  </a:solidFill>
                </a:rPr>
                <a:t>Travelling</a:t>
              </a:r>
            </a:p>
            <a:p>
              <a:pPr eaLnBrk="1" hangingPunct="1">
                <a:spcBef>
                  <a:spcPct val="0"/>
                </a:spcBef>
                <a:buFontTx/>
                <a:buNone/>
              </a:pPr>
              <a:r>
                <a:rPr lang="en-US" altLang="en-US" sz="1600" dirty="0">
                  <a:solidFill>
                    <a:schemeClr val="bg2">
                      <a:lumMod val="10000"/>
                    </a:schemeClr>
                  </a:solidFill>
                </a:rPr>
                <a:t> setups</a:t>
              </a:r>
              <a:endParaRPr lang="en-GB" altLang="en-US" sz="1600" dirty="0">
                <a:solidFill>
                  <a:schemeClr val="bg2">
                    <a:lumMod val="10000"/>
                  </a:schemeClr>
                </a:solidFill>
              </a:endParaRPr>
            </a:p>
          </p:txBody>
        </p:sp>
        <p:sp>
          <p:nvSpPr>
            <p:cNvPr id="16" name="TextBox 11"/>
            <p:cNvSpPr txBox="1">
              <a:spLocks noChangeArrowheads="1"/>
            </p:cNvSpPr>
            <p:nvPr/>
          </p:nvSpPr>
          <p:spPr bwMode="auto">
            <a:xfrm>
              <a:off x="5937589" y="5518812"/>
              <a:ext cx="9202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solidFill>
                    <a:schemeClr val="bg2">
                      <a:lumMod val="10000"/>
                    </a:schemeClr>
                  </a:solidFill>
                </a:rPr>
                <a:t>COLLAPS</a:t>
              </a:r>
              <a:endParaRPr lang="en-GB" altLang="en-US" sz="1600">
                <a:solidFill>
                  <a:schemeClr val="bg2">
                    <a:lumMod val="10000"/>
                  </a:schemeClr>
                </a:solidFill>
              </a:endParaRPr>
            </a:p>
          </p:txBody>
        </p:sp>
        <p:sp>
          <p:nvSpPr>
            <p:cNvPr id="17" name="TextBox 12"/>
            <p:cNvSpPr txBox="1">
              <a:spLocks noChangeArrowheads="1"/>
            </p:cNvSpPr>
            <p:nvPr/>
          </p:nvSpPr>
          <p:spPr bwMode="auto">
            <a:xfrm>
              <a:off x="5397192" y="5626142"/>
              <a:ext cx="5517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solidFill>
                    <a:schemeClr val="bg2">
                      <a:lumMod val="10000"/>
                    </a:schemeClr>
                  </a:solidFill>
                </a:rPr>
                <a:t>CRIS</a:t>
              </a:r>
              <a:endParaRPr lang="en-GB" altLang="en-US" sz="1600">
                <a:solidFill>
                  <a:schemeClr val="bg2">
                    <a:lumMod val="10000"/>
                  </a:schemeClr>
                </a:solidFill>
              </a:endParaRPr>
            </a:p>
          </p:txBody>
        </p:sp>
        <p:sp>
          <p:nvSpPr>
            <p:cNvPr id="18" name="TextBox 18"/>
            <p:cNvSpPr txBox="1">
              <a:spLocks noChangeArrowheads="1"/>
            </p:cNvSpPr>
            <p:nvPr/>
          </p:nvSpPr>
          <p:spPr bwMode="auto">
            <a:xfrm>
              <a:off x="5047743" y="4676390"/>
              <a:ext cx="7511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dirty="0">
                  <a:solidFill>
                    <a:schemeClr val="bg2">
                      <a:lumMod val="10000"/>
                    </a:schemeClr>
                  </a:solidFill>
                </a:rPr>
                <a:t>WITCH</a:t>
              </a:r>
              <a:endParaRPr lang="en-GB" altLang="en-US" sz="1600" dirty="0">
                <a:solidFill>
                  <a:schemeClr val="bg2">
                    <a:lumMod val="10000"/>
                  </a:schemeClr>
                </a:solidFill>
              </a:endParaRPr>
            </a:p>
          </p:txBody>
        </p:sp>
        <p:sp>
          <p:nvSpPr>
            <p:cNvPr id="20" name="TextBox 16"/>
            <p:cNvSpPr txBox="1">
              <a:spLocks noChangeArrowheads="1"/>
            </p:cNvSpPr>
            <p:nvPr/>
          </p:nvSpPr>
          <p:spPr bwMode="auto">
            <a:xfrm>
              <a:off x="5896403" y="4386847"/>
              <a:ext cx="5170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solidFill>
                    <a:schemeClr val="bg2">
                      <a:lumMod val="10000"/>
                    </a:schemeClr>
                  </a:solidFill>
                </a:rPr>
                <a:t>HRS</a:t>
              </a:r>
              <a:endParaRPr lang="en-GB" altLang="en-US" sz="1600">
                <a:solidFill>
                  <a:schemeClr val="bg2">
                    <a:lumMod val="10000"/>
                  </a:schemeClr>
                </a:solidFill>
              </a:endParaRPr>
            </a:p>
          </p:txBody>
        </p:sp>
        <p:sp>
          <p:nvSpPr>
            <p:cNvPr id="21" name="TextBox 17"/>
            <p:cNvSpPr txBox="1">
              <a:spLocks noChangeArrowheads="1"/>
            </p:cNvSpPr>
            <p:nvPr/>
          </p:nvSpPr>
          <p:spPr bwMode="auto">
            <a:xfrm>
              <a:off x="7098259" y="4816168"/>
              <a:ext cx="5148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solidFill>
                    <a:schemeClr val="bg2">
                      <a:lumMod val="10000"/>
                    </a:schemeClr>
                  </a:solidFill>
                </a:rPr>
                <a:t>GPS</a:t>
              </a:r>
              <a:endParaRPr lang="en-GB" altLang="en-US" sz="1600">
                <a:solidFill>
                  <a:schemeClr val="bg2">
                    <a:lumMod val="10000"/>
                  </a:schemeClr>
                </a:solidFill>
              </a:endParaRPr>
            </a:p>
          </p:txBody>
        </p:sp>
        <p:sp>
          <p:nvSpPr>
            <p:cNvPr id="27" name="TextBox 4"/>
            <p:cNvSpPr txBox="1">
              <a:spLocks noChangeArrowheads="1"/>
            </p:cNvSpPr>
            <p:nvPr/>
          </p:nvSpPr>
          <p:spPr bwMode="auto">
            <a:xfrm>
              <a:off x="3156302" y="4947960"/>
              <a:ext cx="16515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dirty="0" smtClean="0">
                  <a:solidFill>
                    <a:schemeClr val="bg2">
                      <a:lumMod val="10000"/>
                    </a:schemeClr>
                  </a:solidFill>
                </a:rPr>
                <a:t>HIE ISOLDE LINAC</a:t>
              </a:r>
              <a:endParaRPr lang="en-GB" altLang="en-US" sz="1600" dirty="0">
                <a:solidFill>
                  <a:schemeClr val="bg2">
                    <a:lumMod val="10000"/>
                  </a:schemeClr>
                </a:solidFill>
              </a:endParaRPr>
            </a:p>
          </p:txBody>
        </p:sp>
      </p:grpSp>
      <p:sp>
        <p:nvSpPr>
          <p:cNvPr id="2" name="Title 1"/>
          <p:cNvSpPr>
            <a:spLocks noGrp="1"/>
          </p:cNvSpPr>
          <p:nvPr>
            <p:ph type="title"/>
          </p:nvPr>
        </p:nvSpPr>
        <p:spPr>
          <a:xfrm>
            <a:off x="1163296" y="70176"/>
            <a:ext cx="6356905" cy="940443"/>
          </a:xfrm>
        </p:spPr>
        <p:txBody>
          <a:bodyPr/>
          <a:lstStyle/>
          <a:p>
            <a:r>
              <a:rPr lang="en-GB" dirty="0" smtClean="0"/>
              <a:t>The ISOLDE facility</a:t>
            </a:r>
            <a:endParaRPr lang="en-GB" dirty="0"/>
          </a:p>
        </p:txBody>
      </p:sp>
      <p:sp>
        <p:nvSpPr>
          <p:cNvPr id="6" name="Slide Number Placeholder 5"/>
          <p:cNvSpPr>
            <a:spLocks noGrp="1"/>
          </p:cNvSpPr>
          <p:nvPr>
            <p:ph type="sldNum" sz="quarter" idx="12"/>
          </p:nvPr>
        </p:nvSpPr>
        <p:spPr/>
        <p:txBody>
          <a:bodyPr/>
          <a:lstStyle/>
          <a:p>
            <a:fld id="{17918391-D411-FE40-AAD7-861AE5233E0E}" type="slidenum">
              <a:rPr lang="en-US" smtClean="0"/>
              <a:pPr/>
              <a:t>6</a:t>
            </a:fld>
            <a:endParaRPr lang="en-US" dirty="0"/>
          </a:p>
        </p:txBody>
      </p:sp>
      <p:pic>
        <p:nvPicPr>
          <p:cNvPr id="26" name="Picture 25" descr="C:\Hie-Isolde\Hie-Isolde pictures\HIE_ISOLDE_service_buildings_15091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0942" y="973382"/>
            <a:ext cx="3845639" cy="1537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8" name="Picture 2" descr="https://espace.cern.ch/ISOLDE-SSP/Picture%20Gallery/the_hall_larg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1114" y="4529328"/>
            <a:ext cx="2679063" cy="15505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9" name="Picture 2" descr="https://cds.cern.ch/record/2065714/files/20150701_090900_image.jpg?subformat="/>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bwMode="auto">
          <a:xfrm>
            <a:off x="201114" y="2637673"/>
            <a:ext cx="2965837" cy="16682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24" name="TextBox 1023"/>
          <p:cNvSpPr txBox="1"/>
          <p:nvPr/>
        </p:nvSpPr>
        <p:spPr>
          <a:xfrm>
            <a:off x="5276112" y="2801349"/>
            <a:ext cx="1390303" cy="923330"/>
          </a:xfrm>
          <a:prstGeom prst="rect">
            <a:avLst/>
          </a:prstGeom>
          <a:noFill/>
        </p:spPr>
        <p:txBody>
          <a:bodyPr wrap="square" rtlCol="0">
            <a:spAutoFit/>
          </a:bodyPr>
          <a:lstStyle/>
          <a:p>
            <a:pPr algn="ctr"/>
            <a:r>
              <a:rPr lang="en-US" dirty="0" smtClean="0">
                <a:solidFill>
                  <a:srgbClr val="FF0000"/>
                </a:solidFill>
              </a:rPr>
              <a:t>Target area</a:t>
            </a:r>
          </a:p>
          <a:p>
            <a:pPr algn="ctr"/>
            <a:r>
              <a:rPr lang="en-US" dirty="0" smtClean="0">
                <a:solidFill>
                  <a:srgbClr val="FF0000"/>
                </a:solidFill>
              </a:rPr>
              <a:t>- mass separators</a:t>
            </a:r>
            <a:endParaRPr lang="fr-FR" dirty="0">
              <a:solidFill>
                <a:srgbClr val="FF0000"/>
              </a:solidFill>
            </a:endParaRPr>
          </a:p>
        </p:txBody>
      </p:sp>
      <p:cxnSp>
        <p:nvCxnSpPr>
          <p:cNvPr id="38" name="Straight Arrow Connector 37"/>
          <p:cNvCxnSpPr/>
          <p:nvPr/>
        </p:nvCxnSpPr>
        <p:spPr>
          <a:xfrm>
            <a:off x="6167861" y="2485510"/>
            <a:ext cx="1607493" cy="307572"/>
          </a:xfrm>
          <a:prstGeom prst="straightConnector1">
            <a:avLst/>
          </a:prstGeom>
          <a:ln w="539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3145098" y="3608607"/>
            <a:ext cx="871483" cy="1122888"/>
          </a:xfrm>
          <a:prstGeom prst="straightConnector1">
            <a:avLst/>
          </a:prstGeom>
          <a:ln w="539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2920465" y="5160343"/>
            <a:ext cx="2613525" cy="179534"/>
          </a:xfrm>
          <a:prstGeom prst="straightConnector1">
            <a:avLst/>
          </a:prstGeom>
          <a:ln w="53975">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46" name="Picture 45"/>
          <p:cNvPicPr>
            <a:picLocks noChangeAspect="1"/>
          </p:cNvPicPr>
          <p:nvPr/>
        </p:nvPicPr>
        <p:blipFill rotWithShape="1">
          <a:blip r:embed="rId6" cstate="email">
            <a:extLst>
              <a:ext uri="{28A0092B-C50C-407E-A947-70E740481C1C}">
                <a14:useLocalDpi xmlns:a14="http://schemas.microsoft.com/office/drawing/2010/main" val="0"/>
              </a:ext>
            </a:extLst>
          </a:blip>
          <a:srcRect l="3146" t="14701" r="1746" b="23550"/>
          <a:stretch/>
        </p:blipFill>
        <p:spPr>
          <a:xfrm>
            <a:off x="5633678" y="793954"/>
            <a:ext cx="3044166" cy="1482377"/>
          </a:xfrm>
          <a:prstGeom prst="rect">
            <a:avLst/>
          </a:prstGeom>
        </p:spPr>
      </p:pic>
      <p:grpSp>
        <p:nvGrpSpPr>
          <p:cNvPr id="1036" name="Group 1035"/>
          <p:cNvGrpSpPr/>
          <p:nvPr/>
        </p:nvGrpSpPr>
        <p:grpSpPr>
          <a:xfrm>
            <a:off x="6936045" y="667459"/>
            <a:ext cx="1989812" cy="616483"/>
            <a:chOff x="6616900" y="40911"/>
            <a:chExt cx="1989812" cy="616483"/>
          </a:xfrm>
        </p:grpSpPr>
        <p:sp>
          <p:nvSpPr>
            <p:cNvPr id="1035" name="Rectangle 1034"/>
            <p:cNvSpPr/>
            <p:nvPr/>
          </p:nvSpPr>
          <p:spPr>
            <a:xfrm>
              <a:off x="6616900" y="40911"/>
              <a:ext cx="1989812" cy="61648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028" name="Picture 4" descr="Home"/>
            <p:cNvPicPr>
              <a:picLocks noChangeAspect="1" noChangeArrowheads="1"/>
            </p:cNvPicPr>
            <p:nvPr/>
          </p:nvPicPr>
          <p:blipFill rotWithShape="1">
            <a:blip r:embed="rId7">
              <a:extLst>
                <a:ext uri="{28A0092B-C50C-407E-A947-70E740481C1C}">
                  <a14:useLocalDpi xmlns:a14="http://schemas.microsoft.com/office/drawing/2010/main" val="0"/>
                </a:ext>
              </a:extLst>
            </a:blip>
            <a:srcRect t="10599" r="62669" b="27628"/>
            <a:stretch/>
          </p:blipFill>
          <p:spPr bwMode="auto">
            <a:xfrm>
              <a:off x="6630556" y="77586"/>
              <a:ext cx="1976156" cy="579808"/>
            </a:xfrm>
            <a:prstGeom prst="rect">
              <a:avLst/>
            </a:prstGeom>
            <a:noFill/>
            <a:extLst>
              <a:ext uri="{909E8E84-426E-40DD-AFC4-6F175D3DCCD1}">
                <a14:hiddenFill xmlns:a14="http://schemas.microsoft.com/office/drawing/2010/main">
                  <a:solidFill>
                    <a:srgbClr val="FFFFFF"/>
                  </a:solidFill>
                </a14:hiddenFill>
              </a:ext>
            </a:extLst>
          </p:spPr>
        </p:pic>
      </p:grpSp>
      <p:sp>
        <p:nvSpPr>
          <p:cNvPr id="1037" name="Oval 1036"/>
          <p:cNvSpPr/>
          <p:nvPr/>
        </p:nvSpPr>
        <p:spPr>
          <a:xfrm>
            <a:off x="7662364" y="2420655"/>
            <a:ext cx="1350072" cy="1899808"/>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38" name="Parallelogram 1037"/>
          <p:cNvSpPr/>
          <p:nvPr/>
        </p:nvSpPr>
        <p:spPr>
          <a:xfrm>
            <a:off x="6002687" y="2967358"/>
            <a:ext cx="2213157" cy="1809493"/>
          </a:xfrm>
          <a:prstGeom prst="parallelogram">
            <a:avLst>
              <a:gd name="adj" fmla="val 49118"/>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25" name="TextBox 1024"/>
          <p:cNvSpPr txBox="1"/>
          <p:nvPr/>
        </p:nvSpPr>
        <p:spPr>
          <a:xfrm>
            <a:off x="3859414" y="1720895"/>
            <a:ext cx="2777857" cy="923330"/>
          </a:xfrm>
          <a:prstGeom prst="rect">
            <a:avLst/>
          </a:prstGeom>
          <a:noFill/>
        </p:spPr>
        <p:txBody>
          <a:bodyPr wrap="square" rtlCol="0">
            <a:spAutoFit/>
          </a:bodyPr>
          <a:lstStyle/>
          <a:p>
            <a:pPr algn="ctr"/>
            <a:r>
              <a:rPr lang="en-US" dirty="0" smtClean="0">
                <a:solidFill>
                  <a:srgbClr val="FF0000"/>
                </a:solidFill>
              </a:rPr>
              <a:t>Laboratories and </a:t>
            </a:r>
          </a:p>
          <a:p>
            <a:pPr algn="ctr"/>
            <a:r>
              <a:rPr lang="en-US" dirty="0" smtClean="0">
                <a:solidFill>
                  <a:srgbClr val="FF0000"/>
                </a:solidFill>
              </a:rPr>
              <a:t>CERN-MEDICIS </a:t>
            </a:r>
          </a:p>
          <a:p>
            <a:pPr algn="ctr"/>
            <a:r>
              <a:rPr lang="en-US" dirty="0" smtClean="0">
                <a:solidFill>
                  <a:srgbClr val="FF0000"/>
                </a:solidFill>
              </a:rPr>
              <a:t>(2017)</a:t>
            </a:r>
            <a:endParaRPr lang="fr-FR" dirty="0">
              <a:solidFill>
                <a:srgbClr val="FF0000"/>
              </a:solidFill>
            </a:endParaRPr>
          </a:p>
        </p:txBody>
      </p:sp>
      <p:sp>
        <p:nvSpPr>
          <p:cNvPr id="52" name="Rectangle 51"/>
          <p:cNvSpPr/>
          <p:nvPr/>
        </p:nvSpPr>
        <p:spPr>
          <a:xfrm>
            <a:off x="3761510" y="6363855"/>
            <a:ext cx="4572000" cy="276999"/>
          </a:xfrm>
          <a:prstGeom prst="rect">
            <a:avLst/>
          </a:prstGeom>
        </p:spPr>
        <p:txBody>
          <a:bodyPr>
            <a:spAutoFit/>
          </a:bodyPr>
          <a:lstStyle/>
          <a:p>
            <a:r>
              <a:rPr lang="de-DE" sz="1200" dirty="0">
                <a:solidFill>
                  <a:schemeClr val="bg1"/>
                </a:solidFill>
              </a:rPr>
              <a:t>SATIF2016 - Helmholtz-Zentrum  Dresden-Rossendorf</a:t>
            </a:r>
            <a:endParaRPr lang="en-US" sz="1200" dirty="0">
              <a:solidFill>
                <a:schemeClr val="bg1"/>
              </a:solidFill>
            </a:endParaRPr>
          </a:p>
        </p:txBody>
      </p:sp>
    </p:spTree>
    <p:extLst>
      <p:ext uri="{BB962C8B-B14F-4D97-AF65-F5344CB8AC3E}">
        <p14:creationId xmlns:p14="http://schemas.microsoft.com/office/powerpoint/2010/main" val="22542044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3601844" y="3711525"/>
            <a:ext cx="5279744" cy="2416298"/>
          </a:xfrm>
          <a:prstGeom prst="rect">
            <a:avLst/>
          </a:prstGeom>
          <a:solidFill>
            <a:srgbClr val="FCBCE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 name="Title 1"/>
          <p:cNvSpPr>
            <a:spLocks noGrp="1"/>
          </p:cNvSpPr>
          <p:nvPr>
            <p:ph type="title"/>
          </p:nvPr>
        </p:nvSpPr>
        <p:spPr>
          <a:xfrm>
            <a:off x="1460810" y="15742"/>
            <a:ext cx="6795464" cy="940443"/>
          </a:xfrm>
        </p:spPr>
        <p:txBody>
          <a:bodyPr/>
          <a:lstStyle/>
          <a:p>
            <a:r>
              <a:rPr lang="en-US" dirty="0" smtClean="0"/>
              <a:t>ISOLDE targets lifecycle</a:t>
            </a:r>
            <a:endParaRPr lang="en-GB" dirty="0"/>
          </a:p>
        </p:txBody>
      </p:sp>
      <p:sp>
        <p:nvSpPr>
          <p:cNvPr id="6" name="Slide Number Placeholder 5"/>
          <p:cNvSpPr>
            <a:spLocks noGrp="1"/>
          </p:cNvSpPr>
          <p:nvPr>
            <p:ph type="sldNum" sz="quarter" idx="12"/>
          </p:nvPr>
        </p:nvSpPr>
        <p:spPr/>
        <p:txBody>
          <a:bodyPr/>
          <a:lstStyle/>
          <a:p>
            <a:fld id="{17918391-D411-FE40-AAD7-861AE5233E0E}" type="slidenum">
              <a:rPr lang="en-US" smtClean="0"/>
              <a:pPr/>
              <a:t>7</a:t>
            </a:fld>
            <a:endParaRPr lang="en-US" dirty="0"/>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60662" y="4056147"/>
            <a:ext cx="2590580" cy="1727053"/>
          </a:xfrm>
          <a:prstGeom prst="rect">
            <a:avLst/>
          </a:prstGeom>
          <a:ln>
            <a:noFill/>
          </a:ln>
          <a:effectLst>
            <a:outerShdw blurRad="190500" algn="tl" rotWithShape="0">
              <a:srgbClr val="000000">
                <a:alpha val="70000"/>
              </a:srgbClr>
            </a:outerShdw>
          </a:effectLst>
        </p:spPr>
      </p:pic>
      <p:pic>
        <p:nvPicPr>
          <p:cNvPr id="13" name="Picture 12" descr="Screen shot 2013-02-15 at 16.36.19.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87141" y="4018955"/>
            <a:ext cx="2043175" cy="1669484"/>
          </a:xfrm>
          <a:prstGeom prst="rect">
            <a:avLst/>
          </a:prstGeom>
        </p:spPr>
      </p:pic>
      <p:grpSp>
        <p:nvGrpSpPr>
          <p:cNvPr id="8" name="Group 7"/>
          <p:cNvGrpSpPr/>
          <p:nvPr/>
        </p:nvGrpSpPr>
        <p:grpSpPr>
          <a:xfrm>
            <a:off x="3227573" y="848208"/>
            <a:ext cx="5702622" cy="2782520"/>
            <a:chOff x="3314867" y="966290"/>
            <a:chExt cx="5702622" cy="2782520"/>
          </a:xfrm>
        </p:grpSpPr>
        <p:sp>
          <p:nvSpPr>
            <p:cNvPr id="26" name="Rectangle 25"/>
            <p:cNvSpPr/>
            <p:nvPr/>
          </p:nvSpPr>
          <p:spPr>
            <a:xfrm>
              <a:off x="3314867" y="989638"/>
              <a:ext cx="5702622" cy="2759172"/>
            </a:xfrm>
            <a:prstGeom prst="rect">
              <a:avLst/>
            </a:prstGeom>
            <a:solidFill>
              <a:srgbClr val="D6FCB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7" name="Picture 11"/>
            <p:cNvPicPr>
              <a:picLocks noChangeAspect="1" noChangeArrowheads="1"/>
            </p:cNvPicPr>
            <p:nvPr/>
          </p:nvPicPr>
          <p:blipFill rotWithShape="1">
            <a:blip r:embed="rId4">
              <a:extLst>
                <a:ext uri="{28A0092B-C50C-407E-A947-70E740481C1C}">
                  <a14:useLocalDpi xmlns:a14="http://schemas.microsoft.com/office/drawing/2010/main" val="0"/>
                </a:ext>
              </a:extLst>
            </a:blip>
            <a:srcRect l="22416" t="666" b="1"/>
            <a:stretch/>
          </p:blipFill>
          <p:spPr bwMode="auto">
            <a:xfrm>
              <a:off x="3441207" y="1390713"/>
              <a:ext cx="2851768" cy="19356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1" name="Picture 10" descr="DSC0269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89643" y="1390713"/>
              <a:ext cx="2579239" cy="1934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5184688" y="966290"/>
              <a:ext cx="2155270" cy="369332"/>
            </a:xfrm>
            <a:prstGeom prst="rect">
              <a:avLst/>
            </a:prstGeom>
            <a:noFill/>
          </p:spPr>
          <p:txBody>
            <a:bodyPr wrap="none" rtlCol="0">
              <a:spAutoFit/>
            </a:bodyPr>
            <a:lstStyle/>
            <a:p>
              <a:r>
                <a:rPr lang="en-US" b="1" dirty="0" smtClean="0"/>
                <a:t>Target Installation</a:t>
              </a:r>
              <a:endParaRPr lang="fr-FR" b="1" dirty="0"/>
            </a:p>
          </p:txBody>
        </p:sp>
      </p:grpSp>
      <p:cxnSp>
        <p:nvCxnSpPr>
          <p:cNvPr id="14" name="Straight Arrow Connector 13"/>
          <p:cNvCxnSpPr/>
          <p:nvPr/>
        </p:nvCxnSpPr>
        <p:spPr>
          <a:xfrm flipV="1">
            <a:off x="6913464" y="2440322"/>
            <a:ext cx="654473" cy="90198"/>
          </a:xfrm>
          <a:prstGeom prst="straightConnector1">
            <a:avLst/>
          </a:prstGeom>
          <a:ln w="539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8105672" y="1777336"/>
            <a:ext cx="800219" cy="369332"/>
          </a:xfrm>
          <a:prstGeom prst="rect">
            <a:avLst/>
          </a:prstGeom>
          <a:noFill/>
        </p:spPr>
        <p:txBody>
          <a:bodyPr wrap="none" rtlCol="0">
            <a:spAutoFit/>
          </a:bodyPr>
          <a:lstStyle/>
          <a:p>
            <a:r>
              <a:rPr lang="en-US" dirty="0" smtClean="0">
                <a:solidFill>
                  <a:srgbClr val="002060"/>
                </a:solidFill>
              </a:rPr>
              <a:t>Dump</a:t>
            </a:r>
            <a:endParaRPr lang="fr-FR" dirty="0">
              <a:solidFill>
                <a:srgbClr val="002060"/>
              </a:solidFill>
            </a:endParaRPr>
          </a:p>
        </p:txBody>
      </p:sp>
      <p:sp>
        <p:nvSpPr>
          <p:cNvPr id="33" name="TextBox 32"/>
          <p:cNvSpPr txBox="1"/>
          <p:nvPr/>
        </p:nvSpPr>
        <p:spPr>
          <a:xfrm rot="21153306">
            <a:off x="6596925" y="2633102"/>
            <a:ext cx="1107996" cy="646331"/>
          </a:xfrm>
          <a:prstGeom prst="rect">
            <a:avLst/>
          </a:prstGeom>
          <a:noFill/>
        </p:spPr>
        <p:txBody>
          <a:bodyPr wrap="none" rtlCol="0">
            <a:spAutoFit/>
          </a:bodyPr>
          <a:lstStyle/>
          <a:p>
            <a:pPr algn="ctr"/>
            <a:r>
              <a:rPr lang="en-US" b="1" dirty="0" smtClean="0">
                <a:solidFill>
                  <a:srgbClr val="FF0000"/>
                </a:solidFill>
              </a:rPr>
              <a:t>1.4 GeV</a:t>
            </a:r>
          </a:p>
          <a:p>
            <a:pPr algn="ctr"/>
            <a:r>
              <a:rPr lang="en-US" b="1" dirty="0" smtClean="0">
                <a:solidFill>
                  <a:srgbClr val="FF0000"/>
                </a:solidFill>
              </a:rPr>
              <a:t> protons</a:t>
            </a:r>
            <a:endParaRPr lang="fr-FR" b="1" dirty="0">
              <a:solidFill>
                <a:srgbClr val="FF0000"/>
              </a:solidFill>
            </a:endParaRPr>
          </a:p>
        </p:txBody>
      </p:sp>
      <p:grpSp>
        <p:nvGrpSpPr>
          <p:cNvPr id="36" name="Group 35"/>
          <p:cNvGrpSpPr/>
          <p:nvPr/>
        </p:nvGrpSpPr>
        <p:grpSpPr>
          <a:xfrm>
            <a:off x="69730" y="891667"/>
            <a:ext cx="3029157" cy="5115407"/>
            <a:chOff x="57541" y="1017542"/>
            <a:chExt cx="3029157" cy="5115407"/>
          </a:xfrm>
        </p:grpSpPr>
        <p:grpSp>
          <p:nvGrpSpPr>
            <p:cNvPr id="24" name="Group 23"/>
            <p:cNvGrpSpPr>
              <a:grpSpLocks noChangeAspect="1"/>
            </p:cNvGrpSpPr>
            <p:nvPr/>
          </p:nvGrpSpPr>
          <p:grpSpPr>
            <a:xfrm>
              <a:off x="57541" y="1017542"/>
              <a:ext cx="3029157" cy="5115407"/>
              <a:chOff x="0" y="742753"/>
              <a:chExt cx="2732809" cy="4756243"/>
            </a:xfrm>
          </p:grpSpPr>
          <p:sp>
            <p:nvSpPr>
              <p:cNvPr id="22" name="Rectangle 21"/>
              <p:cNvSpPr/>
              <p:nvPr/>
            </p:nvSpPr>
            <p:spPr>
              <a:xfrm>
                <a:off x="0" y="742753"/>
                <a:ext cx="2732809" cy="4756243"/>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21" name="Group 20"/>
              <p:cNvGrpSpPr/>
              <p:nvPr/>
            </p:nvGrpSpPr>
            <p:grpSpPr>
              <a:xfrm>
                <a:off x="147220" y="1253354"/>
                <a:ext cx="2460757" cy="3451723"/>
                <a:chOff x="105798" y="1236815"/>
                <a:chExt cx="2460757" cy="3451723"/>
              </a:xfrm>
            </p:grpSpPr>
            <p:pic>
              <p:nvPicPr>
                <p:cNvPr id="16" name="Picture 15" descr="\\cern.ch\dfs\Users\a\agottber\Documents\CERN\Class A Lab\photo 2.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64426" y="3441277"/>
                  <a:ext cx="2402129" cy="12472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82359" y="2182853"/>
                  <a:ext cx="872483" cy="969677"/>
                </a:xfrm>
                <a:prstGeom prst="rect">
                  <a:avLst/>
                </a:prstGeom>
                <a:noFill/>
                <a:ln w="9525">
                  <a:solidFill>
                    <a:schemeClr val="tx1"/>
                  </a:solidFill>
                  <a:miter lim="800000"/>
                  <a:headEnd/>
                  <a:tailEnd/>
                </a:ln>
                <a:effectLst/>
              </p:spPr>
            </p:pic>
            <p:pic>
              <p:nvPicPr>
                <p:cNvPr id="20" name="Bild 11" descr="IMG_1106.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5798" y="1236815"/>
                  <a:ext cx="2263328" cy="735092"/>
                </a:xfrm>
                <a:prstGeom prst="rect">
                  <a:avLst/>
                </a:prstGeom>
                <a:effectLst>
                  <a:outerShdw blurRad="50800" dist="38100" dir="2700000" algn="tl" rotWithShape="0">
                    <a:prstClr val="black">
                      <a:alpha val="40000"/>
                    </a:prstClr>
                  </a:outerShdw>
                </a:effectLst>
              </p:spPr>
            </p:pic>
          </p:grpSp>
          <p:sp>
            <p:nvSpPr>
              <p:cNvPr id="23" name="TextBox 22"/>
              <p:cNvSpPr txBox="1"/>
              <p:nvPr/>
            </p:nvSpPr>
            <p:spPr>
              <a:xfrm>
                <a:off x="360560" y="796718"/>
                <a:ext cx="1932847" cy="343400"/>
              </a:xfrm>
              <a:prstGeom prst="rect">
                <a:avLst/>
              </a:prstGeom>
              <a:noFill/>
            </p:spPr>
            <p:txBody>
              <a:bodyPr wrap="none" rtlCol="0">
                <a:spAutoFit/>
              </a:bodyPr>
              <a:lstStyle/>
              <a:p>
                <a:r>
                  <a:rPr lang="en-US" b="1" dirty="0" smtClean="0"/>
                  <a:t>Target production</a:t>
                </a:r>
                <a:endParaRPr lang="fr-FR" b="1" dirty="0"/>
              </a:p>
            </p:txBody>
          </p:sp>
        </p:grpSp>
        <p:sp>
          <p:nvSpPr>
            <p:cNvPr id="34" name="TextBox 33"/>
            <p:cNvSpPr txBox="1"/>
            <p:nvPr/>
          </p:nvSpPr>
          <p:spPr>
            <a:xfrm>
              <a:off x="112201" y="5404976"/>
              <a:ext cx="2919835" cy="646331"/>
            </a:xfrm>
            <a:prstGeom prst="rect">
              <a:avLst/>
            </a:prstGeom>
            <a:noFill/>
          </p:spPr>
          <p:txBody>
            <a:bodyPr wrap="square" rtlCol="0">
              <a:spAutoFit/>
            </a:bodyPr>
            <a:lstStyle/>
            <a:p>
              <a:pPr algn="ctr"/>
              <a:r>
                <a:rPr lang="en-US" dirty="0" err="1" smtClean="0"/>
                <a:t>UCx</a:t>
              </a:r>
              <a:r>
                <a:rPr lang="en-US" dirty="0" smtClean="0"/>
                <a:t> pills produced in dedicated laboratory</a:t>
              </a:r>
              <a:endParaRPr lang="fr-FR" dirty="0"/>
            </a:p>
          </p:txBody>
        </p:sp>
      </p:grpSp>
      <p:sp>
        <p:nvSpPr>
          <p:cNvPr id="35" name="TextBox 34"/>
          <p:cNvSpPr txBox="1"/>
          <p:nvPr/>
        </p:nvSpPr>
        <p:spPr>
          <a:xfrm>
            <a:off x="4187648" y="3653344"/>
            <a:ext cx="4463594" cy="369332"/>
          </a:xfrm>
          <a:prstGeom prst="rect">
            <a:avLst/>
          </a:prstGeom>
          <a:noFill/>
        </p:spPr>
        <p:txBody>
          <a:bodyPr wrap="none" rtlCol="0">
            <a:spAutoFit/>
          </a:bodyPr>
          <a:lstStyle/>
          <a:p>
            <a:r>
              <a:rPr lang="en-US" b="1" dirty="0" smtClean="0"/>
              <a:t>Target Removal and temporary storage</a:t>
            </a:r>
            <a:endParaRPr lang="fr-FR" b="1" dirty="0"/>
          </a:p>
        </p:txBody>
      </p:sp>
      <p:sp>
        <p:nvSpPr>
          <p:cNvPr id="38" name="TextBox 37"/>
          <p:cNvSpPr txBox="1"/>
          <p:nvPr/>
        </p:nvSpPr>
        <p:spPr>
          <a:xfrm>
            <a:off x="3349301" y="3275251"/>
            <a:ext cx="5493837" cy="369332"/>
          </a:xfrm>
          <a:prstGeom prst="rect">
            <a:avLst/>
          </a:prstGeom>
          <a:noFill/>
        </p:spPr>
        <p:txBody>
          <a:bodyPr wrap="square" rtlCol="0">
            <a:spAutoFit/>
          </a:bodyPr>
          <a:lstStyle/>
          <a:p>
            <a:pPr algn="ctr"/>
            <a:r>
              <a:rPr lang="en-US" dirty="0" smtClean="0"/>
              <a:t>Two robots for the two target stations (Front Ends)</a:t>
            </a:r>
            <a:endParaRPr lang="fr-FR" dirty="0"/>
          </a:p>
        </p:txBody>
      </p:sp>
      <p:sp>
        <p:nvSpPr>
          <p:cNvPr id="39" name="TextBox 38"/>
          <p:cNvSpPr txBox="1"/>
          <p:nvPr/>
        </p:nvSpPr>
        <p:spPr>
          <a:xfrm>
            <a:off x="3501701" y="5801237"/>
            <a:ext cx="5493837" cy="369332"/>
          </a:xfrm>
          <a:prstGeom prst="rect">
            <a:avLst/>
          </a:prstGeom>
          <a:noFill/>
        </p:spPr>
        <p:txBody>
          <a:bodyPr wrap="square" rtlCol="0">
            <a:spAutoFit/>
          </a:bodyPr>
          <a:lstStyle/>
          <a:p>
            <a:pPr algn="ctr"/>
            <a:r>
              <a:rPr lang="en-US" dirty="0" smtClean="0"/>
              <a:t>About 30 targets used per year (80 % </a:t>
            </a:r>
            <a:r>
              <a:rPr lang="en-US" dirty="0" err="1" smtClean="0"/>
              <a:t>UCx</a:t>
            </a:r>
            <a:r>
              <a:rPr lang="en-US" dirty="0" smtClean="0"/>
              <a:t>)</a:t>
            </a:r>
            <a:endParaRPr lang="fr-FR" dirty="0"/>
          </a:p>
        </p:txBody>
      </p:sp>
      <p:pic>
        <p:nvPicPr>
          <p:cNvPr id="40" name="Picture 39"/>
          <p:cNvPicPr>
            <a:picLocks noChangeAspect="1"/>
          </p:cNvPicPr>
          <p:nvPr/>
        </p:nvPicPr>
        <p:blipFill>
          <a:blip r:embed="rId9"/>
          <a:stretch>
            <a:fillRect/>
          </a:stretch>
        </p:blipFill>
        <p:spPr>
          <a:xfrm>
            <a:off x="1406539" y="2370693"/>
            <a:ext cx="1350408" cy="1258958"/>
          </a:xfrm>
          <a:prstGeom prst="rect">
            <a:avLst/>
          </a:prstGeom>
        </p:spPr>
      </p:pic>
      <p:sp>
        <p:nvSpPr>
          <p:cNvPr id="41" name="Rectangle 40"/>
          <p:cNvSpPr/>
          <p:nvPr/>
        </p:nvSpPr>
        <p:spPr>
          <a:xfrm>
            <a:off x="3761510" y="6363855"/>
            <a:ext cx="4572000" cy="276999"/>
          </a:xfrm>
          <a:prstGeom prst="rect">
            <a:avLst/>
          </a:prstGeom>
        </p:spPr>
        <p:txBody>
          <a:bodyPr>
            <a:spAutoFit/>
          </a:bodyPr>
          <a:lstStyle/>
          <a:p>
            <a:r>
              <a:rPr lang="de-DE" sz="1200" dirty="0">
                <a:solidFill>
                  <a:schemeClr val="bg1"/>
                </a:solidFill>
              </a:rPr>
              <a:t>SATIF2016 - Helmholtz-Zentrum  Dresden-Rossendorf</a:t>
            </a:r>
            <a:endParaRPr lang="en-US" sz="1200" dirty="0">
              <a:solidFill>
                <a:schemeClr val="bg1"/>
              </a:solidFill>
            </a:endParaRPr>
          </a:p>
        </p:txBody>
      </p:sp>
    </p:spTree>
    <p:extLst>
      <p:ext uri="{BB962C8B-B14F-4D97-AF65-F5344CB8AC3E}">
        <p14:creationId xmlns:p14="http://schemas.microsoft.com/office/powerpoint/2010/main" val="6158476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69730" y="3861755"/>
            <a:ext cx="8889071" cy="2183216"/>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Slide Number Placeholder 5"/>
          <p:cNvSpPr>
            <a:spLocks noGrp="1"/>
          </p:cNvSpPr>
          <p:nvPr>
            <p:ph type="sldNum" sz="quarter" idx="12"/>
          </p:nvPr>
        </p:nvSpPr>
        <p:spPr/>
        <p:txBody>
          <a:bodyPr/>
          <a:lstStyle/>
          <a:p>
            <a:fld id="{17918391-D411-FE40-AAD7-861AE5233E0E}" type="slidenum">
              <a:rPr lang="en-US" smtClean="0"/>
              <a:pPr/>
              <a:t>8</a:t>
            </a:fld>
            <a:endParaRPr lang="en-US" dirty="0"/>
          </a:p>
        </p:txBody>
      </p:sp>
      <p:pic>
        <p:nvPicPr>
          <p:cNvPr id="17" name="Picture 2" descr="C:\Users\catheral\AppData\Local\Microsoft\Windows\Temporary Internet Files\Content.Outlook\V82514D3\P1090429.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91810" y="3962020"/>
            <a:ext cx="2869358" cy="1969014"/>
          </a:xfrm>
          <a:prstGeom prst="rect">
            <a:avLst/>
          </a:prstGeom>
          <a:noFill/>
          <a:extLst>
            <a:ext uri="{909E8E84-426E-40DD-AFC4-6F175D3DCCD1}">
              <a14:hiddenFill xmlns:a14="http://schemas.microsoft.com/office/drawing/2010/main">
                <a:solidFill>
                  <a:srgbClr val="FFFFFF"/>
                </a:solidFill>
              </a14:hiddenFill>
            </a:ext>
          </a:extLst>
        </p:spPr>
      </p:pic>
      <p:pic>
        <p:nvPicPr>
          <p:cNvPr id="18" name="Content Placeholder 3" descr="C:\Users\catheral\AppData\Local\Microsoft\Windows\Temporary Internet Files\Content.Outlook\V82514D3\P1090352 (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23753" y="3955962"/>
            <a:ext cx="2620536" cy="1969014"/>
          </a:xfrm>
          <a:prstGeom prst="rect">
            <a:avLst/>
          </a:prstGeom>
          <a:noFill/>
          <a:extLst>
            <a:ext uri="{909E8E84-426E-40DD-AFC4-6F175D3DCCD1}">
              <a14:hiddenFill xmlns:a14="http://schemas.microsoft.com/office/drawing/2010/main">
                <a:solidFill>
                  <a:srgbClr val="FFFFFF"/>
                </a:solidFill>
              </a14:hiddenFill>
            </a:ext>
          </a:extLst>
        </p:spPr>
      </p:pic>
      <p:sp>
        <p:nvSpPr>
          <p:cNvPr id="26" name="Title 1"/>
          <p:cNvSpPr>
            <a:spLocks noGrp="1"/>
          </p:cNvSpPr>
          <p:nvPr>
            <p:ph type="title"/>
          </p:nvPr>
        </p:nvSpPr>
        <p:spPr>
          <a:xfrm>
            <a:off x="1460810" y="15742"/>
            <a:ext cx="6795464" cy="940443"/>
          </a:xfrm>
        </p:spPr>
        <p:txBody>
          <a:bodyPr/>
          <a:lstStyle/>
          <a:p>
            <a:r>
              <a:rPr lang="en-US" dirty="0" smtClean="0"/>
              <a:t>ISOLDE targets lifecycle</a:t>
            </a:r>
            <a:endParaRPr lang="en-GB" dirty="0"/>
          </a:p>
        </p:txBody>
      </p:sp>
      <p:grpSp>
        <p:nvGrpSpPr>
          <p:cNvPr id="36" name="Group 35"/>
          <p:cNvGrpSpPr/>
          <p:nvPr/>
        </p:nvGrpSpPr>
        <p:grpSpPr>
          <a:xfrm>
            <a:off x="127034" y="913361"/>
            <a:ext cx="8831767" cy="2759172"/>
            <a:chOff x="100360" y="1085458"/>
            <a:chExt cx="8831767" cy="2759172"/>
          </a:xfrm>
        </p:grpSpPr>
        <p:grpSp>
          <p:nvGrpSpPr>
            <p:cNvPr id="31" name="Group 30"/>
            <p:cNvGrpSpPr/>
            <p:nvPr/>
          </p:nvGrpSpPr>
          <p:grpSpPr>
            <a:xfrm>
              <a:off x="100360" y="1085458"/>
              <a:ext cx="8831767" cy="2759172"/>
              <a:chOff x="3314867" y="989638"/>
              <a:chExt cx="5702622" cy="2759172"/>
            </a:xfrm>
          </p:grpSpPr>
          <p:sp>
            <p:nvSpPr>
              <p:cNvPr id="32" name="Rectangle 31"/>
              <p:cNvSpPr/>
              <p:nvPr/>
            </p:nvSpPr>
            <p:spPr>
              <a:xfrm>
                <a:off x="3314867" y="989638"/>
                <a:ext cx="5702622" cy="2759172"/>
              </a:xfrm>
              <a:prstGeom prst="rect">
                <a:avLst/>
              </a:prstGeom>
              <a:solidFill>
                <a:srgbClr val="D6FCB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5" name="TextBox 34"/>
              <p:cNvSpPr txBox="1"/>
              <p:nvPr/>
            </p:nvSpPr>
            <p:spPr>
              <a:xfrm>
                <a:off x="4313458" y="1082295"/>
                <a:ext cx="3679851" cy="369332"/>
              </a:xfrm>
              <a:prstGeom prst="rect">
                <a:avLst/>
              </a:prstGeom>
              <a:noFill/>
            </p:spPr>
            <p:txBody>
              <a:bodyPr wrap="none" rtlCol="0">
                <a:spAutoFit/>
              </a:bodyPr>
              <a:lstStyle/>
              <a:p>
                <a:r>
                  <a:rPr lang="en-US" b="1" dirty="0" smtClean="0"/>
                  <a:t>Yearly target transport to longer term storage area</a:t>
                </a:r>
                <a:endParaRPr lang="fr-FR" b="1" dirty="0"/>
              </a:p>
            </p:txBody>
          </p:sp>
        </p:grpSp>
        <p:pic>
          <p:nvPicPr>
            <p:cNvPr id="27" name="Picture 26" descr="Screen Shot 2014-01-23 at 12.12.52.png"/>
            <p:cNvPicPr>
              <a:picLocks noChangeAspect="1"/>
            </p:cNvPicPr>
            <p:nvPr/>
          </p:nvPicPr>
          <p:blipFill rotWithShape="1">
            <a:blip r:embed="rId4" cstate="screen">
              <a:extLst>
                <a:ext uri="{28A0092B-C50C-407E-A947-70E740481C1C}">
                  <a14:useLocalDpi xmlns:a14="http://schemas.microsoft.com/office/drawing/2010/main"/>
                </a:ext>
              </a:extLst>
            </a:blip>
            <a:srcRect t="25007"/>
            <a:stretch/>
          </p:blipFill>
          <p:spPr bwMode="auto">
            <a:xfrm>
              <a:off x="2578896" y="1640105"/>
              <a:ext cx="4481407" cy="165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Screen shot 2012-02-13 at 15.12.09.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81385" y="1600845"/>
              <a:ext cx="1595985" cy="1695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TextBox 36"/>
          <p:cNvSpPr txBox="1"/>
          <p:nvPr/>
        </p:nvSpPr>
        <p:spPr>
          <a:xfrm>
            <a:off x="260663" y="3275251"/>
            <a:ext cx="8582476" cy="369332"/>
          </a:xfrm>
          <a:prstGeom prst="rect">
            <a:avLst/>
          </a:prstGeom>
          <a:noFill/>
        </p:spPr>
        <p:txBody>
          <a:bodyPr wrap="square" rtlCol="0">
            <a:spAutoFit/>
          </a:bodyPr>
          <a:lstStyle/>
          <a:p>
            <a:pPr algn="ctr"/>
            <a:r>
              <a:rPr lang="en-US" dirty="0" smtClean="0"/>
              <a:t>Carefully planned and well optimized intervention (prior to annual maintenance) </a:t>
            </a:r>
            <a:endParaRPr lang="fr-FR" dirty="0"/>
          </a:p>
        </p:txBody>
      </p:sp>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132" y="1471915"/>
            <a:ext cx="2202681" cy="1652011"/>
          </a:xfrm>
          <a:prstGeom prst="rect">
            <a:avLst/>
          </a:prstGeom>
        </p:spPr>
      </p:pic>
      <p:sp>
        <p:nvSpPr>
          <p:cNvPr id="51" name="TextBox 50"/>
          <p:cNvSpPr txBox="1"/>
          <p:nvPr/>
        </p:nvSpPr>
        <p:spPr>
          <a:xfrm>
            <a:off x="477369" y="3861755"/>
            <a:ext cx="2232214" cy="369332"/>
          </a:xfrm>
          <a:prstGeom prst="rect">
            <a:avLst/>
          </a:prstGeom>
          <a:noFill/>
        </p:spPr>
        <p:txBody>
          <a:bodyPr wrap="none" rtlCol="0">
            <a:spAutoFit/>
          </a:bodyPr>
          <a:lstStyle/>
          <a:p>
            <a:r>
              <a:rPr lang="en-US" b="1" dirty="0" smtClean="0"/>
              <a:t>Target dismantling</a:t>
            </a:r>
            <a:endParaRPr lang="fr-FR" b="1" dirty="0"/>
          </a:p>
        </p:txBody>
      </p:sp>
      <p:sp>
        <p:nvSpPr>
          <p:cNvPr id="52" name="TextBox 51"/>
          <p:cNvSpPr txBox="1"/>
          <p:nvPr/>
        </p:nvSpPr>
        <p:spPr>
          <a:xfrm>
            <a:off x="69730" y="4241855"/>
            <a:ext cx="3264485" cy="1754326"/>
          </a:xfrm>
          <a:prstGeom prst="rect">
            <a:avLst/>
          </a:prstGeom>
          <a:noFill/>
        </p:spPr>
        <p:txBody>
          <a:bodyPr wrap="square" rtlCol="0">
            <a:spAutoFit/>
          </a:bodyPr>
          <a:lstStyle/>
          <a:p>
            <a:r>
              <a:rPr lang="en-US" dirty="0" smtClean="0"/>
              <a:t>New hot cell (one part under inert atmosphere)</a:t>
            </a:r>
          </a:p>
          <a:p>
            <a:r>
              <a:rPr lang="en-US" dirty="0" smtClean="0"/>
              <a:t>Separation of material and re-oxidation of </a:t>
            </a:r>
            <a:r>
              <a:rPr lang="en-US" dirty="0" err="1" smtClean="0"/>
              <a:t>UCx</a:t>
            </a:r>
            <a:endParaRPr lang="en-US" dirty="0" smtClean="0"/>
          </a:p>
          <a:p>
            <a:pPr algn="ctr"/>
            <a:endParaRPr lang="en-US" b="1" dirty="0" smtClean="0"/>
          </a:p>
          <a:p>
            <a:pPr algn="ctr"/>
            <a:r>
              <a:rPr lang="en-US" b="1" dirty="0" smtClean="0"/>
              <a:t>(Not commissioned yet)</a:t>
            </a:r>
            <a:endParaRPr lang="fr-FR" b="1" dirty="0"/>
          </a:p>
        </p:txBody>
      </p:sp>
      <p:sp>
        <p:nvSpPr>
          <p:cNvPr id="53" name="Rectangle 52"/>
          <p:cNvSpPr/>
          <p:nvPr/>
        </p:nvSpPr>
        <p:spPr>
          <a:xfrm>
            <a:off x="3761510" y="6363855"/>
            <a:ext cx="4572000" cy="276999"/>
          </a:xfrm>
          <a:prstGeom prst="rect">
            <a:avLst/>
          </a:prstGeom>
        </p:spPr>
        <p:txBody>
          <a:bodyPr>
            <a:spAutoFit/>
          </a:bodyPr>
          <a:lstStyle/>
          <a:p>
            <a:r>
              <a:rPr lang="de-DE" sz="1200" dirty="0">
                <a:solidFill>
                  <a:schemeClr val="bg1"/>
                </a:solidFill>
              </a:rPr>
              <a:t>SATIF2016 - Helmholtz-Zentrum  Dresden-Rossendorf</a:t>
            </a:r>
            <a:endParaRPr lang="en-US" sz="1200" dirty="0">
              <a:solidFill>
                <a:schemeClr val="bg1"/>
              </a:solidFill>
            </a:endParaRPr>
          </a:p>
        </p:txBody>
      </p:sp>
    </p:spTree>
    <p:extLst>
      <p:ext uri="{BB962C8B-B14F-4D97-AF65-F5344CB8AC3E}">
        <p14:creationId xmlns:p14="http://schemas.microsoft.com/office/powerpoint/2010/main" val="41587854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LIEBE target (prototype)</a:t>
            </a:r>
            <a:endParaRPr lang="fr-FR" dirty="0"/>
          </a:p>
        </p:txBody>
      </p:sp>
      <p:sp>
        <p:nvSpPr>
          <p:cNvPr id="3" name="Content Placeholder 2"/>
          <p:cNvSpPr>
            <a:spLocks noGrp="1"/>
          </p:cNvSpPr>
          <p:nvPr>
            <p:ph idx="1"/>
          </p:nvPr>
        </p:nvSpPr>
        <p:spPr>
          <a:xfrm>
            <a:off x="0" y="1173936"/>
            <a:ext cx="9144000" cy="5182414"/>
          </a:xfrm>
        </p:spPr>
        <p:txBody>
          <a:bodyPr>
            <a:normAutofit lnSpcReduction="10000"/>
          </a:bodyPr>
          <a:lstStyle/>
          <a:p>
            <a:pPr marL="288000" indent="-288000"/>
            <a:r>
              <a:rPr lang="en-US" sz="2800" b="1" dirty="0" smtClean="0"/>
              <a:t>Context:</a:t>
            </a:r>
            <a:r>
              <a:rPr lang="en-US" sz="2800" dirty="0" smtClean="0"/>
              <a:t> R&amp;D for the design of the EURISOL target (next generation of ISOL facility with 100 kW beam)</a:t>
            </a:r>
          </a:p>
          <a:p>
            <a:pPr marL="288000" indent="-288000"/>
            <a:r>
              <a:rPr lang="en-US" b="1" dirty="0" smtClean="0"/>
              <a:t>LIEBE: </a:t>
            </a:r>
            <a:r>
              <a:rPr lang="en-US" dirty="0" smtClean="0"/>
              <a:t>Liquid </a:t>
            </a:r>
            <a:r>
              <a:rPr lang="en-US" dirty="0"/>
              <a:t>Eutectic Lead Bismuth Loop Target for </a:t>
            </a:r>
            <a:r>
              <a:rPr lang="en-US" dirty="0" smtClean="0"/>
              <a:t>EURISOL (liquid target for RIBs production)</a:t>
            </a:r>
          </a:p>
          <a:p>
            <a:pPr marL="288000" indent="-288000"/>
            <a:r>
              <a:rPr lang="en-US" b="1" dirty="0" smtClean="0"/>
              <a:t>Advantages:</a:t>
            </a:r>
            <a:r>
              <a:rPr lang="en-US" dirty="0" smtClean="0"/>
              <a:t> Possibility to enhance the production of short-lived isotopes and possible higher power</a:t>
            </a:r>
          </a:p>
          <a:p>
            <a:pPr marL="288000" indent="-288000"/>
            <a:r>
              <a:rPr lang="en-US" b="1" dirty="0" smtClean="0"/>
              <a:t>Challenges:</a:t>
            </a:r>
            <a:r>
              <a:rPr lang="en-US" dirty="0" smtClean="0"/>
              <a:t> Target design must be compatible with ISOLDE infrastructure (dimension, handling, cooling, safety including Radiation Protection….)</a:t>
            </a:r>
          </a:p>
          <a:p>
            <a:pPr marL="288000" indent="-288000"/>
            <a:r>
              <a:rPr lang="en-US" b="1" dirty="0" smtClean="0"/>
              <a:t>Status:</a:t>
            </a:r>
            <a:r>
              <a:rPr lang="en-US" dirty="0" smtClean="0"/>
              <a:t> The target assembling has started and the test online is planned for the end of 2017</a:t>
            </a:r>
            <a:endParaRPr lang="fr-FR" dirty="0"/>
          </a:p>
        </p:txBody>
      </p:sp>
      <p:sp>
        <p:nvSpPr>
          <p:cNvPr id="6" name="Slide Number Placeholder 5"/>
          <p:cNvSpPr>
            <a:spLocks noGrp="1"/>
          </p:cNvSpPr>
          <p:nvPr>
            <p:ph type="sldNum" sz="quarter" idx="12"/>
          </p:nvPr>
        </p:nvSpPr>
        <p:spPr/>
        <p:txBody>
          <a:bodyPr/>
          <a:lstStyle/>
          <a:p>
            <a:fld id="{17918391-D411-FE40-AAD7-861AE5233E0E}" type="slidenum">
              <a:rPr lang="en-US" smtClean="0"/>
              <a:pPr/>
              <a:t>9</a:t>
            </a:fld>
            <a:endParaRPr lang="en-US" dirty="0"/>
          </a:p>
        </p:txBody>
      </p:sp>
      <p:sp>
        <p:nvSpPr>
          <p:cNvPr id="7" name="Rectangle 6"/>
          <p:cNvSpPr/>
          <p:nvPr/>
        </p:nvSpPr>
        <p:spPr>
          <a:xfrm>
            <a:off x="3761510" y="6363855"/>
            <a:ext cx="4572000" cy="276999"/>
          </a:xfrm>
          <a:prstGeom prst="rect">
            <a:avLst/>
          </a:prstGeom>
        </p:spPr>
        <p:txBody>
          <a:bodyPr>
            <a:spAutoFit/>
          </a:bodyPr>
          <a:lstStyle/>
          <a:p>
            <a:r>
              <a:rPr lang="de-DE" sz="1200" dirty="0">
                <a:solidFill>
                  <a:schemeClr val="bg1"/>
                </a:solidFill>
              </a:rPr>
              <a:t>SATIF2016 - Helmholtz-Zentrum  Dresden-Rossendorf</a:t>
            </a:r>
            <a:endParaRPr lang="en-US" sz="1200" dirty="0">
              <a:solidFill>
                <a:schemeClr val="bg1"/>
              </a:solidFill>
            </a:endParaRPr>
          </a:p>
        </p:txBody>
      </p:sp>
    </p:spTree>
    <p:extLst>
      <p:ext uri="{BB962C8B-B14F-4D97-AF65-F5344CB8AC3E}">
        <p14:creationId xmlns:p14="http://schemas.microsoft.com/office/powerpoint/2010/main" val="3494971474"/>
      </p:ext>
    </p:extLst>
  </p:cSld>
  <p:clrMapOvr>
    <a:masterClrMapping/>
  </p:clrMapOvr>
  <p:timing>
    <p:tnLst>
      <p:par>
        <p:cTn id="1" dur="indefinite" restart="never" nodeType="tmRoot"/>
      </p:par>
    </p:tnLst>
  </p:timing>
</p:sld>
</file>

<file path=ppt/theme/theme1.xml><?xml version="1.0" encoding="utf-8"?>
<a:theme xmlns:a="http://schemas.openxmlformats.org/drawingml/2006/main" name="CERNCorporate4-3">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CERNCobranding4-3</Template>
  <TotalTime>6834</TotalTime>
  <Words>1286</Words>
  <Application>Microsoft Office PowerPoint</Application>
  <PresentationFormat>On-screen Show (4:3)</PresentationFormat>
  <Paragraphs>191</Paragraphs>
  <Slides>22</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8" baseType="lpstr">
      <vt:lpstr>Arial</vt:lpstr>
      <vt:lpstr>Calibri</vt:lpstr>
      <vt:lpstr>Cambria Math</vt:lpstr>
      <vt:lpstr>Symbol</vt:lpstr>
      <vt:lpstr>CERNCorporate4-3</vt:lpstr>
      <vt:lpstr>Document</vt:lpstr>
      <vt:lpstr>PowerPoint Presentation</vt:lpstr>
      <vt:lpstr>Radiation Protection assessment of the LIEBE target (circulating Lead Bismuth Eutectic) at ISOLDE</vt:lpstr>
      <vt:lpstr>Outline</vt:lpstr>
      <vt:lpstr>ISOLDE in CERN accelerator complex</vt:lpstr>
      <vt:lpstr>The ISOLDE principle</vt:lpstr>
      <vt:lpstr>The ISOLDE facility</vt:lpstr>
      <vt:lpstr>ISOLDE targets lifecycle</vt:lpstr>
      <vt:lpstr>ISOLDE targets lifecycle</vt:lpstr>
      <vt:lpstr>The LIEBE target (prototype)</vt:lpstr>
      <vt:lpstr>Overview of the Target Design</vt:lpstr>
      <vt:lpstr>Overview of the Target Design</vt:lpstr>
      <vt:lpstr>LIEBE Target Handling</vt:lpstr>
      <vt:lpstr>Radiation Protection Assessment</vt:lpstr>
      <vt:lpstr>Geometry and beam parameters</vt:lpstr>
      <vt:lpstr>Material Description</vt:lpstr>
      <vt:lpstr>Residual Dose rate calculations</vt:lpstr>
      <vt:lpstr>Residual Dose rate calculations</vt:lpstr>
      <vt:lpstr>Summary residual dose rate</vt:lpstr>
      <vt:lpstr>Radionuclides inventory (disposal)</vt:lpstr>
      <vt:lpstr>Conclusions and Perspectives</vt:lpstr>
      <vt:lpstr>Acknowledgements</vt:lpstr>
      <vt:lpstr>PowerPoint Presentation</vt:lpstr>
    </vt:vector>
  </TitlesOfParts>
  <Company>CERN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Rachelle Decreuse-Michaud</dc:creator>
  <cp:lastModifiedBy>Joachim Vollaire</cp:lastModifiedBy>
  <cp:revision>282</cp:revision>
  <dcterms:created xsi:type="dcterms:W3CDTF">2016-06-08T08:25:38Z</dcterms:created>
  <dcterms:modified xsi:type="dcterms:W3CDTF">2016-10-10T08:23:07Z</dcterms:modified>
</cp:coreProperties>
</file>