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9" r:id="rId3"/>
    <p:sldId id="353" r:id="rId4"/>
    <p:sldId id="293" r:id="rId5"/>
    <p:sldId id="355" r:id="rId6"/>
    <p:sldId id="356" r:id="rId7"/>
    <p:sldId id="261" r:id="rId8"/>
    <p:sldId id="342" r:id="rId9"/>
    <p:sldId id="322" r:id="rId10"/>
    <p:sldId id="321" r:id="rId11"/>
    <p:sldId id="324" r:id="rId12"/>
    <p:sldId id="368" r:id="rId13"/>
    <p:sldId id="288" r:id="rId14"/>
    <p:sldId id="370" r:id="rId15"/>
    <p:sldId id="369" r:id="rId16"/>
    <p:sldId id="363" r:id="rId17"/>
    <p:sldId id="371" r:id="rId18"/>
    <p:sldId id="358" r:id="rId19"/>
    <p:sldId id="325" r:id="rId20"/>
    <p:sldId id="364" r:id="rId21"/>
    <p:sldId id="270" r:id="rId22"/>
    <p:sldId id="273" r:id="rId23"/>
    <p:sldId id="359" r:id="rId24"/>
    <p:sldId id="366" r:id="rId25"/>
    <p:sldId id="365" r:id="rId26"/>
    <p:sldId id="314" r:id="rId27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2312"/>
    <a:srgbClr val="1EB41F"/>
    <a:srgbClr val="E9ECA2"/>
    <a:srgbClr val="0000FF"/>
    <a:srgbClr val="FFDD71"/>
    <a:srgbClr val="85069E"/>
    <a:srgbClr val="7E0DAB"/>
    <a:srgbClr val="632B8D"/>
    <a:srgbClr val="423D9D"/>
    <a:srgbClr val="9C99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25" autoAdjust="0"/>
    <p:restoredTop sz="88878" autoAdjust="0"/>
  </p:normalViewPr>
  <p:slideViewPr>
    <p:cSldViewPr snapToGrid="0">
      <p:cViewPr varScale="1">
        <p:scale>
          <a:sx n="91" d="100"/>
          <a:sy n="91" d="100"/>
        </p:scale>
        <p:origin x="-392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1026"/>
    </p:cViewPr>
  </p:sorterViewPr>
  <p:gridSpacing cx="36576" cy="36576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93A69E51-3689-43D3-AC46-684F3B370ECA}" type="datetimeFigureOut">
              <a:rPr lang="en-US" smtClean="0"/>
              <a:pPr/>
              <a:t>10/11/16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BD8BEAF7-FEFD-4851-BA8D-F5FFD4A199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22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85453" lvl="2"/>
            <a:endParaRPr lang="en-US" altLang="en-US" dirty="0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39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37452" indent="-283635" defTabSz="92339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34542" indent="-226908" defTabSz="92339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588359" indent="-226908" defTabSz="92339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42175" indent="-226908" defTabSz="92339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495992" indent="-226908" defTabSz="92339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49809" indent="-226908" defTabSz="92339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03625" indent="-226908" defTabSz="92339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57442" indent="-226908" defTabSz="92339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D7C0C9E-5FA0-4C74-8ECF-1598C3DBA736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85453" lvl="2"/>
            <a:endParaRPr lang="en-US" altLang="en-US" dirty="0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39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37452" indent="-283635" defTabSz="92339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34542" indent="-226908" defTabSz="92339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588359" indent="-226908" defTabSz="92339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42175" indent="-226908" defTabSz="92339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495992" indent="-226908" defTabSz="92339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49809" indent="-226908" defTabSz="92339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03625" indent="-226908" defTabSz="92339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57442" indent="-226908" defTabSz="92339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D7C0C9E-5FA0-4C74-8ECF-1598C3DBA736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85453" lvl="2"/>
            <a:endParaRPr lang="en-US" altLang="en-US" dirty="0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39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37452" indent="-283635" defTabSz="92339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34542" indent="-226908" defTabSz="92339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588359" indent="-226908" defTabSz="92339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42175" indent="-226908" defTabSz="92339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495992" indent="-226908" defTabSz="92339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49809" indent="-226908" defTabSz="92339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03625" indent="-226908" defTabSz="92339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57442" indent="-226908" defTabSz="92339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D7C0C9E-5FA0-4C74-8ECF-1598C3DBA736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66813" y="692150"/>
            <a:ext cx="4616450" cy="3463925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CN" dirty="0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39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37452" indent="-283635" defTabSz="92339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34542" indent="-226908" defTabSz="92339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588359" indent="-226908" defTabSz="92339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42175" indent="-226908" defTabSz="92339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495992" indent="-226908" defTabSz="92339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49809" indent="-226908" defTabSz="92339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03625" indent="-226908" defTabSz="92339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57442" indent="-226908" defTabSz="92339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FAFE17D-0DE4-4765-A3B6-7553D22E9095}" type="slidenum">
              <a:rPr lang="en-US" altLang="zh-CN" smtClean="0"/>
              <a:pPr>
                <a:spcBef>
                  <a:spcPct val="0"/>
                </a:spcBef>
              </a:pPr>
              <a:t>8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39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37452" indent="-283635" defTabSz="92339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34542" indent="-226908" defTabSz="92339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588359" indent="-226908" defTabSz="92339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42175" indent="-226908" defTabSz="92339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495992" indent="-226908" defTabSz="92339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49809" indent="-226908" defTabSz="92339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03625" indent="-226908" defTabSz="92339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57442" indent="-226908" defTabSz="92339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97935A9-3491-4FD6-B161-034B6F68C7BF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39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37452" indent="-283635" defTabSz="92339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34542" indent="-226908" defTabSz="92339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588359" indent="-226908" defTabSz="92339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42175" indent="-226908" defTabSz="92339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495992" indent="-226908" defTabSz="92339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49809" indent="-226908" defTabSz="92339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03625" indent="-226908" defTabSz="92339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57442" indent="-226908" defTabSz="92339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64B12FC-5F87-4156-9718-49537A436D3F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39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37452" indent="-283635" defTabSz="92339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34542" indent="-226908" defTabSz="92339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588359" indent="-226908" defTabSz="92339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42175" indent="-226908" defTabSz="92339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495992" indent="-226908" defTabSz="92339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49809" indent="-226908" defTabSz="92339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03625" indent="-226908" defTabSz="92339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57442" indent="-226908" defTabSz="92339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18EAABE-EB24-4434-A111-1696567B5C7B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BEAF7-FEFD-4851-BA8D-F5FFD4A1990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670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357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0.gif"/><Relationship Id="rId5" Type="http://schemas.openxmlformats.org/officeDocument/2006/relationships/image" Target="../media/image11.gif"/><Relationship Id="rId6" Type="http://schemas.openxmlformats.org/officeDocument/2006/relationships/image" Target="../media/image12.gif"/><Relationship Id="rId7" Type="http://schemas.openxmlformats.org/officeDocument/2006/relationships/image" Target="../media/image13.gif"/><Relationship Id="rId8" Type="http://schemas.openxmlformats.org/officeDocument/2006/relationships/image" Target="../media/image14.gi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576072"/>
            <a:ext cx="9144000" cy="5705856"/>
          </a:xfrm>
          <a:prstGeom prst="rect">
            <a:avLst/>
          </a:prstGeom>
          <a:blipFill dpi="0" rotWithShape="1">
            <a:blip r:embed="rId2" cstate="print">
              <a:alphaModFix amt="5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6281928"/>
            <a:ext cx="9144000" cy="576072"/>
          </a:xfrm>
          <a:prstGeom prst="rect">
            <a:avLst/>
          </a:prstGeom>
          <a:gradFill flip="none" rotWithShape="1">
            <a:gsLst>
              <a:gs pos="90000">
                <a:srgbClr val="423D9D"/>
              </a:gs>
              <a:gs pos="5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355080"/>
            <a:ext cx="2487168" cy="438912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RadSynch11</a:t>
            </a:r>
          </a:p>
          <a:p>
            <a:r>
              <a:rPr lang="en-US" smtClean="0"/>
              <a:t>April 28, 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6391656"/>
            <a:ext cx="2895600" cy="365125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r>
              <a:rPr lang="en-US" dirty="0" smtClean="0"/>
              <a:t>A.A. Prinz</a:t>
            </a:r>
          </a:p>
          <a:p>
            <a:pPr algn="r">
              <a:lnSpc>
                <a:spcPct val="95000"/>
              </a:lnSpc>
            </a:pPr>
            <a:r>
              <a:rPr lang="en-US" dirty="0" smtClean="0"/>
              <a:t>aaprinz@slac.stanford.edu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576072"/>
          </a:xfrm>
          <a:prstGeom prst="rect">
            <a:avLst/>
          </a:prstGeom>
          <a:solidFill>
            <a:srgbClr val="423D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SLAC_logo_New.png"/>
          <p:cNvPicPr>
            <a:picLocks noChangeAspect="1"/>
          </p:cNvPicPr>
          <p:nvPr userDrawn="1"/>
        </p:nvPicPr>
        <p:blipFill>
          <a:blip r:embed="rId3" cstate="print">
            <a:lum bright="2000" contrast="34000"/>
          </a:blip>
          <a:stretch>
            <a:fillRect/>
          </a:stretch>
        </p:blipFill>
        <p:spPr>
          <a:xfrm>
            <a:off x="7863840" y="64008"/>
            <a:ext cx="1280160" cy="465513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2" y="0"/>
            <a:ext cx="1050129" cy="573881"/>
          </a:xfrm>
          <a:prstGeom prst="rect">
            <a:avLst/>
          </a:prstGeom>
          <a:blipFill dpi="0" rotWithShape="1">
            <a:blip r:embed="rId4" cstate="print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 w="15875" cmpd="sng">
            <a:noFill/>
          </a:ln>
        </p:spPr>
        <p:txBody>
          <a:bodyPr wrap="square" tIns="45720" rtlCol="0" anchor="b" anchorCtr="0">
            <a:spAutoFit/>
          </a:bodyPr>
          <a:lstStyle/>
          <a:p>
            <a:pPr>
              <a:lnSpc>
                <a:spcPct val="90000"/>
              </a:lnSpc>
              <a:spcBef>
                <a:spcPts val="100"/>
              </a:spcBef>
            </a:pPr>
            <a:r>
              <a:rPr lang="en-US" sz="17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Radiation </a:t>
            </a:r>
          </a:p>
          <a:p>
            <a:pPr>
              <a:lnSpc>
                <a:spcPct val="90000"/>
              </a:lnSpc>
            </a:pPr>
            <a:r>
              <a:rPr lang="en-US" sz="17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Physics</a:t>
            </a:r>
            <a:endParaRPr lang="en-US" sz="17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3039-98B3-4C36-AA7E-AE0F8950D581}" type="datetimeFigureOut">
              <a:rPr lang="en-US" smtClean="0"/>
              <a:pPr/>
              <a:t>10/11/16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23852-6BAE-41D3-91B6-2966987C78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3039-98B3-4C36-AA7E-AE0F8950D581}" type="datetimeFigureOut">
              <a:rPr lang="en-US" smtClean="0"/>
              <a:pPr/>
              <a:t>10/11/16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23852-6BAE-41D3-91B6-2966987C78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3039-98B3-4C36-AA7E-AE0F8950D581}" type="datetimeFigureOut">
              <a:rPr lang="en-US" smtClean="0"/>
              <a:pPr/>
              <a:t>10/11/16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23852-6BAE-41D3-91B6-2966987C78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3039-98B3-4C36-AA7E-AE0F8950D581}" type="datetimeFigureOut">
              <a:rPr lang="en-US" smtClean="0"/>
              <a:pPr/>
              <a:t>10/11/16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23852-6BAE-41D3-91B6-2966987C78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3039-98B3-4C36-AA7E-AE0F8950D581}" type="datetimeFigureOut">
              <a:rPr lang="en-US" smtClean="0"/>
              <a:pPr/>
              <a:t>10/11/16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23852-6BAE-41D3-91B6-2966987C78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3039-98B3-4C36-AA7E-AE0F8950D581}" type="datetimeFigureOut">
              <a:rPr lang="en-US" smtClean="0"/>
              <a:pPr/>
              <a:t>10/11/16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23852-6BAE-41D3-91B6-2966987C78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5038"/>
            <a:ext cx="8685213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723840"/>
            <a:ext cx="2442340" cy="2224216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CA" noProof="0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4094034"/>
            <a:ext cx="2442340" cy="2224216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CA" noProof="0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723840"/>
            <a:ext cx="2442340" cy="4594410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CA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46088" y="1670050"/>
            <a:ext cx="3013075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C33DF-9C25-4266-80BC-5D433E8C5D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Footer Placeholder 1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/>
              <a:t>SLAC Laser-induced Ionizing Radiation</a:t>
            </a:r>
          </a:p>
        </p:txBody>
      </p:sp>
    </p:spTree>
    <p:extLst>
      <p:ext uri="{BB962C8B-B14F-4D97-AF65-F5344CB8AC3E}">
        <p14:creationId xmlns:p14="http://schemas.microsoft.com/office/powerpoint/2010/main" val="2752946165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9144000" cy="58338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" y="0"/>
            <a:ext cx="9158400" cy="686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34" y="6196867"/>
            <a:ext cx="2275566" cy="6611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338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019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My own title</a:t>
            </a:r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6281928"/>
            <a:ext cx="9144000" cy="576072"/>
          </a:xfrm>
          <a:prstGeom prst="rect">
            <a:avLst/>
          </a:prstGeom>
          <a:gradFill flip="none" rotWithShape="1">
            <a:gsLst>
              <a:gs pos="90000">
                <a:srgbClr val="423D9D"/>
              </a:gs>
              <a:gs pos="5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355080"/>
            <a:ext cx="2487168" cy="438912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RadSynch11</a:t>
            </a:r>
          </a:p>
          <a:p>
            <a:r>
              <a:rPr lang="en-US" smtClean="0"/>
              <a:t>April 28, 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6391656"/>
            <a:ext cx="2895600" cy="365125"/>
          </a:xfrm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r>
              <a:rPr lang="en-US" dirty="0" smtClean="0"/>
              <a:t>A.A. Prinz</a:t>
            </a:r>
          </a:p>
          <a:p>
            <a:pPr algn="r"/>
            <a:r>
              <a:rPr lang="en-US" dirty="0" smtClean="0"/>
              <a:t>aaprinz@slac.stanford.edu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21024" y="6355080"/>
            <a:ext cx="2133600" cy="3651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94A23852-6BAE-41D3-91B6-2966987C78E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576072"/>
          </a:xfrm>
          <a:prstGeom prst="rect">
            <a:avLst/>
          </a:prstGeom>
          <a:solidFill>
            <a:srgbClr val="423D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SLAC_logo_New.png"/>
          <p:cNvPicPr>
            <a:picLocks noChangeAspect="1"/>
          </p:cNvPicPr>
          <p:nvPr userDrawn="1"/>
        </p:nvPicPr>
        <p:blipFill>
          <a:blip r:embed="rId2" cstate="print">
            <a:lum bright="4000" contrast="38000"/>
          </a:blip>
          <a:stretch>
            <a:fillRect/>
          </a:stretch>
        </p:blipFill>
        <p:spPr>
          <a:xfrm>
            <a:off x="7863840" y="64008"/>
            <a:ext cx="1280160" cy="465513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0" y="0"/>
            <a:ext cx="1057275" cy="566738"/>
          </a:xfrm>
          <a:prstGeom prst="rect">
            <a:avLst/>
          </a:prstGeom>
          <a:blipFill dpi="0" rotWithShape="1">
            <a:blip r:embed="rId3" cstate="print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 w="15875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Radiation </a:t>
            </a:r>
          </a:p>
          <a:p>
            <a:r>
              <a:rPr lang="en-US" sz="1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Physics</a:t>
            </a:r>
            <a:endParaRPr lang="en-US" sz="15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691198"/>
            <a:ext cx="8229600" cy="45688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376680"/>
            <a:ext cx="8229600" cy="4525963"/>
          </a:xfrm>
        </p:spPr>
        <p:txBody>
          <a:bodyPr/>
          <a:lstStyle>
            <a:lvl1pPr>
              <a:buFontTx/>
              <a:buBlip>
                <a:blip r:embed="rId4"/>
              </a:buBlip>
              <a:defRPr/>
            </a:lvl1pPr>
            <a:lvl2pPr>
              <a:buFontTx/>
              <a:buBlip>
                <a:blip r:embed="rId5"/>
              </a:buBlip>
              <a:defRPr/>
            </a:lvl2pPr>
            <a:lvl3pPr>
              <a:buFontTx/>
              <a:buBlip>
                <a:blip r:embed="rId6"/>
              </a:buBlip>
              <a:defRPr/>
            </a:lvl3pPr>
            <a:lvl4pPr>
              <a:buFontTx/>
              <a:buBlip>
                <a:blip r:embed="rId7"/>
              </a:buBlip>
              <a:defRPr/>
            </a:lvl4pPr>
            <a:lvl5pPr>
              <a:buFontTx/>
              <a:buBlip>
                <a:blip r:embed="rId8"/>
              </a:buBlip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6281928"/>
            <a:ext cx="9144000" cy="576072"/>
          </a:xfrm>
          <a:prstGeom prst="rect">
            <a:avLst/>
          </a:prstGeom>
          <a:gradFill flip="none" rotWithShape="1">
            <a:gsLst>
              <a:gs pos="90000">
                <a:srgbClr val="423D9D"/>
              </a:gs>
              <a:gs pos="5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355080"/>
            <a:ext cx="2487168" cy="438912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RadSynch11</a:t>
            </a:r>
          </a:p>
          <a:p>
            <a:r>
              <a:rPr lang="en-US" smtClean="0"/>
              <a:t>April 28, 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6391656"/>
            <a:ext cx="2895600" cy="365125"/>
          </a:xfrm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r>
              <a:rPr lang="en-US" dirty="0" smtClean="0"/>
              <a:t>A.A. Prinz</a:t>
            </a:r>
          </a:p>
          <a:p>
            <a:pPr algn="r"/>
            <a:r>
              <a:rPr lang="en-US" dirty="0" smtClean="0"/>
              <a:t>aaprinz@slac.stanford.edu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21024" y="6355080"/>
            <a:ext cx="2133600" cy="3651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94A23852-6BAE-41D3-91B6-2966987C78E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576072"/>
          </a:xfrm>
          <a:prstGeom prst="rect">
            <a:avLst/>
          </a:prstGeom>
          <a:solidFill>
            <a:srgbClr val="423D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SLAC_logo_New.png"/>
          <p:cNvPicPr>
            <a:picLocks noChangeAspect="1"/>
          </p:cNvPicPr>
          <p:nvPr userDrawn="1"/>
        </p:nvPicPr>
        <p:blipFill>
          <a:blip r:embed="rId2" cstate="print">
            <a:lum bright="2000" contrast="34000"/>
          </a:blip>
          <a:stretch>
            <a:fillRect/>
          </a:stretch>
        </p:blipFill>
        <p:spPr>
          <a:xfrm>
            <a:off x="7863840" y="64008"/>
            <a:ext cx="1280160" cy="465513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0" y="0"/>
            <a:ext cx="1057275" cy="566738"/>
          </a:xfrm>
          <a:prstGeom prst="rect">
            <a:avLst/>
          </a:prstGeom>
          <a:blipFill dpi="0" rotWithShape="1">
            <a:blip r:embed="rId3" cstate="print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 w="15875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Radiation </a:t>
            </a:r>
          </a:p>
          <a:p>
            <a:r>
              <a:rPr lang="en-US" sz="1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Physics</a:t>
            </a:r>
            <a:endParaRPr lang="en-US" sz="15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3039-98B3-4C36-AA7E-AE0F8950D581}" type="datetimeFigureOut">
              <a:rPr lang="en-US" smtClean="0"/>
              <a:pPr/>
              <a:t>10/11/16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23852-6BAE-41D3-91B6-2966987C78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3039-98B3-4C36-AA7E-AE0F8950D581}" type="datetimeFigureOut">
              <a:rPr lang="en-US" smtClean="0"/>
              <a:pPr/>
              <a:t>10/11/16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23852-6BAE-41D3-91B6-2966987C78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3039-98B3-4C36-AA7E-AE0F8950D581}" type="datetimeFigureOut">
              <a:rPr lang="en-US" smtClean="0"/>
              <a:pPr/>
              <a:t>10/11/16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23852-6BAE-41D3-91B6-2966987C78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3039-98B3-4C36-AA7E-AE0F8950D581}" type="datetimeFigureOut">
              <a:rPr lang="en-US" smtClean="0"/>
              <a:pPr/>
              <a:t>10/11/16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23852-6BAE-41D3-91B6-2966987C78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73039-98B3-4C36-AA7E-AE0F8950D581}" type="datetimeFigureOut">
              <a:rPr lang="en-US" smtClean="0"/>
              <a:pPr/>
              <a:t>10/11/16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23852-6BAE-41D3-91B6-2966987C78E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61" r:id="rId4"/>
    <p:sldLayoutId id="2147483660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4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cfsa-pmw.warwick.ac.uk/EPOCH/epoch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r>
              <a:rPr lang="en-US" sz="3600" dirty="0"/>
              <a:t>Ionizing Radiation Hazards at SLAC from Optical Laser Light Interacting with Matter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354763"/>
            <a:ext cx="2487613" cy="439737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b="0" dirty="0" smtClean="0"/>
              <a:t>RadSynch11</a:t>
            </a:r>
          </a:p>
          <a:p>
            <a:r>
              <a:rPr lang="en-US" b="0" dirty="0" smtClean="0"/>
              <a:t>April 28, 2011</a:t>
            </a:r>
            <a:endParaRPr lang="en-US" b="0" dirty="0"/>
          </a:p>
        </p:txBody>
      </p:sp>
      <p:sp>
        <p:nvSpPr>
          <p:cNvPr id="7" name="Subtitle 5"/>
          <p:cNvSpPr txBox="1">
            <a:spLocks/>
          </p:cNvSpPr>
          <p:nvPr/>
        </p:nvSpPr>
        <p:spPr>
          <a:xfrm>
            <a:off x="709613" y="3798570"/>
            <a:ext cx="7989887" cy="16080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lnSpc>
                <a:spcPct val="110000"/>
              </a:lnSpc>
              <a:spcBef>
                <a:spcPct val="20000"/>
              </a:spcBef>
            </a:pPr>
            <a:r>
              <a:rPr kumimoji="0" lang="en-US" sz="1600" b="0" i="1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Johannes</a:t>
            </a:r>
            <a:r>
              <a:rPr kumimoji="0" lang="en-US" sz="1600" b="0" i="1" u="sng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0" i="1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Bauer</a:t>
            </a:r>
            <a:r>
              <a:rPr lang="en-US" sz="16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16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James Liu, Sayed </a:t>
            </a:r>
            <a:r>
              <a:rPr lang="en-US" sz="16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Rokni, Ted </a:t>
            </a:r>
            <a:r>
              <a:rPr lang="en-US" sz="16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Liang</a:t>
            </a:r>
            <a:r>
              <a:rPr lang="en-US" sz="16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* </a:t>
            </a:r>
            <a:endParaRPr kumimoji="0" lang="en-US" sz="1600" b="0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SLAC National Accelerator Laboratory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* also Georgia Institute of Technology</a:t>
            </a:r>
            <a:endParaRPr kumimoji="0" lang="en-US" sz="1600" b="0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SATIF-13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HZDR, Dresden, Germany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October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10-12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2016</a:t>
            </a:r>
            <a:endParaRPr kumimoji="0" lang="en-CA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1" descr="photo 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772" y="1236286"/>
            <a:ext cx="7035940" cy="5229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1"/>
          <p:cNvSpPr>
            <a:spLocks noChangeArrowheads="1"/>
          </p:cNvSpPr>
          <p:nvPr/>
        </p:nvSpPr>
        <p:spPr bwMode="auto">
          <a:xfrm>
            <a:off x="250825" y="241076"/>
            <a:ext cx="8420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20000"/>
              </a:lnSpc>
              <a:spcAft>
                <a:spcPts val="300"/>
              </a:spcAft>
              <a:buClr>
                <a:schemeClr val="tx1"/>
              </a:buClr>
              <a:buFont typeface="Arial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CA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Radiation Monitors </a:t>
            </a:r>
            <a:r>
              <a:rPr lang="en-CA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around MEC Target Chamber</a:t>
            </a:r>
            <a:endParaRPr lang="en-US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2773" name="TextBox 5"/>
          <p:cNvSpPr txBox="1">
            <a:spLocks noChangeArrowheads="1"/>
          </p:cNvSpPr>
          <p:nvPr/>
        </p:nvSpPr>
        <p:spPr bwMode="auto">
          <a:xfrm>
            <a:off x="2421952" y="5415348"/>
            <a:ext cx="4913261" cy="1015663"/>
          </a:xfrm>
          <a:prstGeom prst="rect">
            <a:avLst/>
          </a:prstGeom>
          <a:solidFill>
            <a:schemeClr val="tx1">
              <a:alpha val="23000"/>
            </a:schemeClr>
          </a:solidFill>
          <a:ln>
            <a:noFill/>
          </a:ln>
          <a:extLst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marL="342900" indent="-342900" eaLnBrk="0" hangingPunct="0">
              <a:lnSpc>
                <a:spcPct val="120000"/>
              </a:lnSpc>
              <a:spcAft>
                <a:spcPts val="300"/>
              </a:spcAft>
              <a:buClr>
                <a:schemeClr val="tx1"/>
              </a:buClr>
              <a:buFont typeface="Arial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indent="0" eaLnBrk="1" hangingPunct="1">
              <a:lnSpc>
                <a:spcPct val="100000"/>
              </a:lnSpc>
              <a:spcAft>
                <a:spcPct val="0"/>
              </a:spcAft>
              <a:buClrTx/>
            </a:pPr>
            <a:r>
              <a:rPr lang="en-US" altLang="en-US" sz="2000" b="1" spc="150" dirty="0">
                <a:ln w="11430"/>
                <a:solidFill>
                  <a:schemeClr val="bg1"/>
                </a:solidFill>
              </a:rPr>
              <a:t>Ion Chamber photon </a:t>
            </a:r>
            <a:r>
              <a:rPr lang="en-US" altLang="en-US" sz="2000" b="1" spc="150" dirty="0" smtClean="0">
                <a:ln w="11430"/>
                <a:solidFill>
                  <a:schemeClr val="bg1"/>
                </a:solidFill>
              </a:rPr>
              <a:t>detectors</a:t>
            </a:r>
            <a:endParaRPr lang="en-US" altLang="en-US" sz="1800" b="1" spc="150" dirty="0">
              <a:ln w="11430"/>
              <a:solidFill>
                <a:schemeClr val="bg1"/>
              </a:solidFill>
            </a:endParaRPr>
          </a:p>
          <a:p>
            <a:pPr marL="0" indent="0" eaLnBrk="1" hangingPunct="1">
              <a:lnSpc>
                <a:spcPct val="100000"/>
              </a:lnSpc>
              <a:spcAft>
                <a:spcPct val="0"/>
              </a:spcAft>
              <a:buClrTx/>
            </a:pPr>
            <a:r>
              <a:rPr lang="en-US" altLang="en-US" sz="2000" b="1" spc="150" dirty="0">
                <a:ln w="11430"/>
                <a:solidFill>
                  <a:schemeClr val="bg1"/>
                </a:solidFill>
              </a:rPr>
              <a:t>M</a:t>
            </a:r>
            <a:r>
              <a:rPr lang="en-US" altLang="en-US" sz="2000" b="1" spc="150" dirty="0" smtClean="0">
                <a:ln w="11430"/>
                <a:solidFill>
                  <a:schemeClr val="bg1"/>
                </a:solidFill>
              </a:rPr>
              <a:t>oderated </a:t>
            </a:r>
            <a:r>
              <a:rPr lang="en-US" altLang="en-US" sz="2000" b="1" spc="150" dirty="0">
                <a:ln w="11430"/>
                <a:solidFill>
                  <a:schemeClr val="bg1"/>
                </a:solidFill>
              </a:rPr>
              <a:t>BF</a:t>
            </a:r>
            <a:r>
              <a:rPr lang="en-US" altLang="en-US" sz="2000" b="1" spc="150" baseline="-25000" dirty="0">
                <a:ln w="11430"/>
                <a:solidFill>
                  <a:schemeClr val="bg1"/>
                </a:solidFill>
              </a:rPr>
              <a:t>3</a:t>
            </a:r>
            <a:r>
              <a:rPr lang="en-US" altLang="en-US" sz="2000" b="1" spc="150" dirty="0">
                <a:ln w="11430"/>
                <a:solidFill>
                  <a:schemeClr val="bg1"/>
                </a:solidFill>
              </a:rPr>
              <a:t> neutron detectors</a:t>
            </a:r>
          </a:p>
          <a:p>
            <a:pPr marL="0" indent="0" eaLnBrk="1" hangingPunct="1">
              <a:lnSpc>
                <a:spcPct val="100000"/>
              </a:lnSpc>
              <a:spcAft>
                <a:spcPct val="0"/>
              </a:spcAft>
              <a:buClrTx/>
            </a:pPr>
            <a:r>
              <a:rPr lang="en-US" altLang="en-US" sz="2000" b="1" spc="150" dirty="0">
                <a:ln w="11430"/>
                <a:solidFill>
                  <a:schemeClr val="bg1"/>
                </a:solidFill>
              </a:rPr>
              <a:t>Passive </a:t>
            </a:r>
            <a:r>
              <a:rPr lang="en-US" altLang="en-US" sz="2000" b="1" spc="150" dirty="0" smtClean="0">
                <a:ln w="11430"/>
                <a:solidFill>
                  <a:schemeClr val="bg1"/>
                </a:solidFill>
              </a:rPr>
              <a:t>dosimeters</a:t>
            </a:r>
            <a:endParaRPr lang="en-US" altLang="en-US" b="1" spc="150" dirty="0">
              <a:ln w="11430"/>
              <a:solidFill>
                <a:schemeClr val="bg1"/>
              </a:solidFill>
            </a:endParaRPr>
          </a:p>
        </p:txBody>
      </p:sp>
      <p:sp>
        <p:nvSpPr>
          <p:cNvPr id="9" name="Slide Number Placeholder 2"/>
          <p:cNvSpPr txBox="1">
            <a:spLocks/>
          </p:cNvSpPr>
          <p:nvPr/>
        </p:nvSpPr>
        <p:spPr bwMode="auto">
          <a:xfrm>
            <a:off x="8670925" y="6200775"/>
            <a:ext cx="3190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57600" rIns="72000" anchor="ctr"/>
          <a:lstStyle>
            <a:lvl1pPr eaLnBrk="0" hangingPunct="0">
              <a:lnSpc>
                <a:spcPct val="120000"/>
              </a:lnSpc>
              <a:spcAft>
                <a:spcPts val="300"/>
              </a:spcAft>
              <a:buClr>
                <a:schemeClr val="tx1"/>
              </a:buClr>
              <a:buFont typeface="Arial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fld id="{F46D761A-ED12-45AF-9E20-CA19200D27C1}" type="slidenum">
              <a:rPr lang="en-US" altLang="en-US" sz="1200" smtClean="0"/>
              <a:t>10</a:t>
            </a:fld>
            <a:endParaRPr lang="en-US" altLang="en-US" sz="1200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45471" y="6400800"/>
            <a:ext cx="4917609" cy="314326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1100" dirty="0" smtClean="0"/>
              <a:t>SATIF-13: Johannes Bauer, Ionizing Radiation from Optical Lasers at SLAC</a:t>
            </a:r>
          </a:p>
        </p:txBody>
      </p:sp>
    </p:spTree>
    <p:extLst>
      <p:ext uri="{BB962C8B-B14F-4D97-AF65-F5344CB8AC3E}">
        <p14:creationId xmlns:p14="http://schemas.microsoft.com/office/powerpoint/2010/main" val="65938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5"/>
          <p:cNvSpPr>
            <a:spLocks noGrp="1"/>
          </p:cNvSpPr>
          <p:nvPr>
            <p:ph type="title"/>
          </p:nvPr>
        </p:nvSpPr>
        <p:spPr>
          <a:xfrm>
            <a:off x="457200" y="6129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Solid Target Dose </a:t>
            </a:r>
            <a:r>
              <a:rPr lang="en-US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Rate Measurements</a:t>
            </a:r>
            <a:endParaRPr lang="en-CA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17"/>
          <p:cNvSpPr txBox="1">
            <a:spLocks/>
          </p:cNvSpPr>
          <p:nvPr/>
        </p:nvSpPr>
        <p:spPr>
          <a:xfrm>
            <a:off x="432215" y="1308685"/>
            <a:ext cx="4474369" cy="114617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1" indent="-223838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defRPr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rPr>
              <a:t>HPI 6032 ion chamber</a:t>
            </a:r>
          </a:p>
          <a:p>
            <a:pPr lvl="1" indent="-223838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defRPr/>
            </a:pPr>
            <a:r>
              <a:rPr lang="en-US" altLang="en-US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6x10</a:t>
            </a:r>
            <a:r>
              <a:rPr lang="en-US" altLang="en-US" sz="2400" b="1" baseline="300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</a:t>
            </a:r>
            <a:r>
              <a:rPr lang="en-US" altLang="en-US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W/cm</a:t>
            </a:r>
            <a:r>
              <a:rPr lang="en-US" altLang="en-US" sz="2400" b="1" baseline="300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30 </a:t>
            </a:r>
            <a:r>
              <a:rPr lang="en-US" altLang="en-US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mJ, 10 Hz</a:t>
            </a:r>
          </a:p>
          <a:p>
            <a:pPr lvl="1" indent="-223838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defRPr/>
            </a:pPr>
            <a:r>
              <a:rPr lang="en-US" sz="2000" b="1" dirty="0" smtClean="0">
                <a:solidFill>
                  <a:srgbClr val="003399"/>
                </a:solidFill>
                <a:latin typeface="Arial" pitchFamily="34" charset="0"/>
                <a:cs typeface="Arial" panose="020B0604020202020204" pitchFamily="34" charset="0"/>
              </a:rPr>
              <a:t>Dose rate outside hutch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47" name="Picture 3" descr="C:\Documents and Settings\bauerj\Desktop\Picture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44" y="2612827"/>
            <a:ext cx="4089400" cy="282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17"/>
          <p:cNvSpPr txBox="1">
            <a:spLocks/>
          </p:cNvSpPr>
          <p:nvPr/>
        </p:nvSpPr>
        <p:spPr>
          <a:xfrm>
            <a:off x="3067740" y="3864297"/>
            <a:ext cx="1323975" cy="417512"/>
          </a:xfrm>
          <a:prstGeom prst="rect">
            <a:avLst/>
          </a:prstGeom>
        </p:spPr>
        <p:txBody>
          <a:bodyPr lIns="0" tIns="0" rIns="0" bIns="0">
            <a:normAutofit fontScale="92500"/>
          </a:bodyPr>
          <a:lstStyle/>
          <a:p>
            <a:pPr lvl="1" indent="-223838" fontAlgn="auto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" pitchFamily="34" charset="0"/>
              <a:buNone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100 </a:t>
            </a:r>
            <a:r>
              <a:rPr lang="en-US" dirty="0"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en-US" dirty="0">
                <a:latin typeface="Arial" pitchFamily="34" charset="0"/>
                <a:cs typeface="Arial" pitchFamily="34" charset="0"/>
              </a:rPr>
              <a:t>m Au</a:t>
            </a: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5849" name="Content Placeholder 17"/>
          <p:cNvSpPr txBox="1">
            <a:spLocks/>
          </p:cNvSpPr>
          <p:nvPr/>
        </p:nvSpPr>
        <p:spPr bwMode="auto">
          <a:xfrm>
            <a:off x="1994618" y="3376282"/>
            <a:ext cx="15430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 eaLnBrk="0" hangingPunct="0">
              <a:lnSpc>
                <a:spcPct val="120000"/>
              </a:lnSpc>
              <a:spcAft>
                <a:spcPts val="300"/>
              </a:spcAft>
              <a:buClr>
                <a:schemeClr val="tx1"/>
              </a:buClr>
              <a:buFont typeface="Arial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indent="-223838" eaLnBrk="0" hangingPunct="0">
              <a:lnSpc>
                <a:spcPct val="12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1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Arial" charset="0"/>
              <a:buNone/>
            </a:pPr>
            <a:r>
              <a:rPr lang="en-US" altLang="en-US" sz="1800" dirty="0">
                <a:ea typeface="MS PGothic" pitchFamily="34" charset="-128"/>
              </a:rPr>
              <a:t>1 mm Cu</a:t>
            </a:r>
          </a:p>
        </p:txBody>
      </p:sp>
      <p:sp>
        <p:nvSpPr>
          <p:cNvPr id="14" name="Slide Number Placeholder 2"/>
          <p:cNvSpPr txBox="1">
            <a:spLocks/>
          </p:cNvSpPr>
          <p:nvPr/>
        </p:nvSpPr>
        <p:spPr bwMode="auto">
          <a:xfrm>
            <a:off x="8670925" y="6200775"/>
            <a:ext cx="3190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57600" rIns="72000" anchor="ctr"/>
          <a:lstStyle>
            <a:lvl1pPr eaLnBrk="0" hangingPunct="0">
              <a:lnSpc>
                <a:spcPct val="120000"/>
              </a:lnSpc>
              <a:spcAft>
                <a:spcPts val="300"/>
              </a:spcAft>
              <a:buClr>
                <a:schemeClr val="tx1"/>
              </a:buClr>
              <a:buFont typeface="Arial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fld id="{F46D761A-ED12-45AF-9E20-CA19200D27C1}" type="slidenum">
              <a:rPr lang="en-US" altLang="en-US" sz="1200" smtClean="0"/>
              <a:t>11</a:t>
            </a:fld>
            <a:endParaRPr lang="en-US" altLang="en-US" sz="1200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802" y="2309308"/>
            <a:ext cx="4342678" cy="33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9"/>
          <p:cNvSpPr txBox="1">
            <a:spLocks noChangeArrowheads="1"/>
          </p:cNvSpPr>
          <p:nvPr/>
        </p:nvSpPr>
        <p:spPr bwMode="auto">
          <a:xfrm>
            <a:off x="5624871" y="1545634"/>
            <a:ext cx="2949761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spcAft>
                <a:spcPts val="300"/>
              </a:spcAft>
              <a:buClr>
                <a:schemeClr val="tx1"/>
              </a:buClr>
              <a:buFont typeface="Arial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400" b="1" dirty="0">
                <a:solidFill>
                  <a:srgbClr val="003399"/>
                </a:solidFill>
              </a:rPr>
              <a:t>1x10</a:t>
            </a:r>
            <a:r>
              <a:rPr lang="en-US" altLang="en-US" sz="2400" b="1" baseline="30000" dirty="0">
                <a:solidFill>
                  <a:srgbClr val="003399"/>
                </a:solidFill>
              </a:rPr>
              <a:t>18</a:t>
            </a:r>
            <a:r>
              <a:rPr lang="en-US" altLang="en-US" sz="2400" b="1" dirty="0">
                <a:solidFill>
                  <a:srgbClr val="003399"/>
                </a:solidFill>
              </a:rPr>
              <a:t> W/</a:t>
            </a:r>
            <a:r>
              <a:rPr lang="en-US" altLang="en-US" sz="2400" b="1" dirty="0" smtClean="0">
                <a:solidFill>
                  <a:srgbClr val="003399"/>
                </a:solidFill>
              </a:rPr>
              <a:t>cm</a:t>
            </a:r>
            <a:r>
              <a:rPr lang="en-US" altLang="en-US" sz="2400" b="1" baseline="30000" dirty="0" smtClean="0">
                <a:solidFill>
                  <a:srgbClr val="003399"/>
                </a:solidFill>
              </a:rPr>
              <a:t>2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000" b="1" dirty="0" smtClean="0">
                <a:solidFill>
                  <a:srgbClr val="003399"/>
                </a:solidFill>
              </a:rPr>
              <a:t>Neutrons vs. photons</a:t>
            </a:r>
            <a:endParaRPr lang="en-US" altLang="en-US" sz="2000" b="1" dirty="0">
              <a:solidFill>
                <a:srgbClr val="003399"/>
              </a:solidFill>
            </a:endParaRPr>
          </a:p>
        </p:txBody>
      </p:sp>
      <p:sp>
        <p:nvSpPr>
          <p:cNvPr id="18" name="Content Placeholder 3"/>
          <p:cNvSpPr txBox="1">
            <a:spLocks/>
          </p:cNvSpPr>
          <p:nvPr/>
        </p:nvSpPr>
        <p:spPr>
          <a:xfrm>
            <a:off x="4767172" y="5655063"/>
            <a:ext cx="4110624" cy="1053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363" indent="-222250">
              <a:buFont typeface="Arial" charset="0"/>
              <a:buChar char="•"/>
            </a:pPr>
            <a:r>
              <a:rPr lang="en-US" altLang="en-US" sz="1800" dirty="0">
                <a:latin typeface="Arial" charset="0"/>
                <a:cs typeface="Arial" charset="0"/>
              </a:rPr>
              <a:t>Strong </a:t>
            </a:r>
            <a:r>
              <a:rPr lang="en-US" altLang="en-US" sz="1800" dirty="0" smtClean="0">
                <a:latin typeface="Arial" charset="0"/>
                <a:cs typeface="Arial" charset="0"/>
              </a:rPr>
              <a:t>correlation, but…  </a:t>
            </a:r>
            <a:endParaRPr lang="en-US" altLang="en-US" sz="1800" dirty="0">
              <a:latin typeface="Arial" charset="0"/>
              <a:cs typeface="Arial" charset="0"/>
            </a:endParaRPr>
          </a:p>
          <a:p>
            <a:pPr marL="233363" indent="-222250">
              <a:buFont typeface="Arial" charset="0"/>
              <a:buChar char="•"/>
            </a:pPr>
            <a:r>
              <a:rPr lang="en-US" altLang="en-US" sz="1800" dirty="0" smtClean="0">
                <a:latin typeface="Arial" charset="0"/>
                <a:cs typeface="Arial" charset="0"/>
              </a:rPr>
              <a:t>…on different scales </a:t>
            </a:r>
            <a:br>
              <a:rPr lang="en-US" altLang="en-US" sz="1800" dirty="0" smtClean="0">
                <a:latin typeface="Arial" charset="0"/>
                <a:cs typeface="Arial" charset="0"/>
              </a:rPr>
            </a:br>
            <a:r>
              <a:rPr lang="en-US" altLang="en-US" sz="1800" dirty="0" smtClean="0">
                <a:latin typeface="Arial" charset="0"/>
                <a:cs typeface="Arial" charset="0"/>
              </a:rPr>
              <a:t>    neutron ~ 25x less than photons</a:t>
            </a:r>
          </a:p>
        </p:txBody>
      </p:sp>
      <p:sp>
        <p:nvSpPr>
          <p:cNvPr id="19" name="Content Placeholder 3"/>
          <p:cNvSpPr txBox="1">
            <a:spLocks/>
          </p:cNvSpPr>
          <p:nvPr/>
        </p:nvSpPr>
        <p:spPr>
          <a:xfrm>
            <a:off x="813603" y="5482077"/>
            <a:ext cx="3841267" cy="490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363" indent="-222250">
              <a:buFont typeface="Arial" charset="0"/>
              <a:buChar char="•"/>
            </a:pPr>
            <a:r>
              <a:rPr lang="en-US" altLang="en-US" sz="1800" dirty="0" smtClean="0">
                <a:latin typeface="Arial" charset="0"/>
                <a:cs typeface="Arial" charset="0"/>
              </a:rPr>
              <a:t>Up to 2 μSv/h outside hutch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45471" y="6400800"/>
            <a:ext cx="4917609" cy="314326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1100" dirty="0" smtClean="0"/>
              <a:t>SATIF-13: Johannes Bauer, Ionizing Radiation from Optical Lasers at SLAC</a:t>
            </a:r>
          </a:p>
        </p:txBody>
      </p:sp>
    </p:spTree>
    <p:extLst>
      <p:ext uri="{BB962C8B-B14F-4D97-AF65-F5344CB8AC3E}">
        <p14:creationId xmlns:p14="http://schemas.microsoft.com/office/powerpoint/2010/main" val="120491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_doseYield-R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93" y="1388504"/>
            <a:ext cx="7222229" cy="4868361"/>
          </a:xfrm>
          <a:prstGeom prst="rect">
            <a:avLst/>
          </a:prstGeom>
        </p:spPr>
      </p:pic>
      <p:sp>
        <p:nvSpPr>
          <p:cNvPr id="38914" name="Title 2"/>
          <p:cNvSpPr>
            <a:spLocks noGrp="1"/>
          </p:cNvSpPr>
          <p:nvPr>
            <p:ph type="title"/>
          </p:nvPr>
        </p:nvSpPr>
        <p:spPr>
          <a:xfrm>
            <a:off x="457200" y="11571"/>
            <a:ext cx="8229600" cy="1143000"/>
          </a:xfrm>
        </p:spPr>
        <p:txBody>
          <a:bodyPr>
            <a:noAutofit/>
          </a:bodyPr>
          <a:lstStyle/>
          <a:p>
            <a:r>
              <a:rPr lang="en-US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SLAC Measurements</a:t>
            </a:r>
            <a:endParaRPr lang="en-US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lide Number Placeholder 2"/>
          <p:cNvSpPr txBox="1">
            <a:spLocks/>
          </p:cNvSpPr>
          <p:nvPr/>
        </p:nvSpPr>
        <p:spPr bwMode="auto">
          <a:xfrm>
            <a:off x="8670925" y="6200775"/>
            <a:ext cx="3190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57600" rIns="72000" anchor="ctr"/>
          <a:lstStyle>
            <a:lvl1pPr eaLnBrk="0" hangingPunct="0">
              <a:lnSpc>
                <a:spcPct val="120000"/>
              </a:lnSpc>
              <a:spcAft>
                <a:spcPts val="300"/>
              </a:spcAft>
              <a:buClr>
                <a:schemeClr val="tx1"/>
              </a:buClr>
              <a:buFont typeface="Arial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fld id="{F46D761A-ED12-45AF-9E20-CA19200D27C1}" type="slidenum">
              <a:rPr lang="en-US" altLang="en-US" sz="1200" smtClean="0"/>
              <a:t>12</a:t>
            </a:fld>
            <a:endParaRPr lang="en-US" altLang="en-US" sz="1200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45471" y="6400800"/>
            <a:ext cx="4917609" cy="314326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1100" dirty="0" smtClean="0"/>
              <a:t>SATIF-13: Johannes Bauer, Ionizing Radiation from Optical Lasers at SLAC</a:t>
            </a:r>
          </a:p>
        </p:txBody>
      </p:sp>
      <p:sp>
        <p:nvSpPr>
          <p:cNvPr id="22" name="TextBox 11"/>
          <p:cNvSpPr txBox="1">
            <a:spLocks noChangeArrowheads="1"/>
          </p:cNvSpPr>
          <p:nvPr/>
        </p:nvSpPr>
        <p:spPr bwMode="auto">
          <a:xfrm>
            <a:off x="3849406" y="2000542"/>
            <a:ext cx="3786469" cy="52322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85750" indent="-285750" eaLnBrk="0" hangingPunct="0">
              <a:lnSpc>
                <a:spcPct val="120000"/>
              </a:lnSpc>
              <a:spcAft>
                <a:spcPts val="300"/>
              </a:spcAft>
              <a:buClr>
                <a:schemeClr val="tx1"/>
              </a:buClr>
              <a:buFont typeface="Arial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indent="0" algn="ctr" eaLnBrk="1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</a:pPr>
            <a:r>
              <a:rPr lang="en-US" altLang="en-US" sz="1400" dirty="0" smtClean="0"/>
              <a:t>Measurements over years </a:t>
            </a:r>
            <a:br>
              <a:rPr lang="en-US" altLang="en-US" sz="1400" dirty="0" smtClean="0"/>
            </a:br>
            <a:r>
              <a:rPr lang="en-US" altLang="en-US" sz="1400" dirty="0" smtClean="0"/>
              <a:t>at MEC (SLAC) and at Titan (LLNL)</a:t>
            </a: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5505701" y="4189183"/>
            <a:ext cx="2288923" cy="73866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85750" indent="-285750" eaLnBrk="0" hangingPunct="0">
              <a:lnSpc>
                <a:spcPct val="120000"/>
              </a:lnSpc>
              <a:spcAft>
                <a:spcPts val="300"/>
              </a:spcAft>
              <a:buClr>
                <a:schemeClr val="tx1"/>
              </a:buClr>
              <a:buFont typeface="Arial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indent="0" eaLnBrk="1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</a:pPr>
            <a:r>
              <a:rPr lang="en-US" altLang="en-US" sz="1400" dirty="0" smtClean="0"/>
              <a:t>At various angles, mostly with ~1 inch (2.54 cm) Al as shielding</a:t>
            </a:r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25057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45471" y="6400800"/>
            <a:ext cx="4917609" cy="314326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1100" dirty="0" smtClean="0"/>
              <a:t>SATIF-13: Johannes Bauer, Ionizing Radiation from Optical Lasers at SLAC</a:t>
            </a:r>
          </a:p>
        </p:txBody>
      </p:sp>
      <p:sp>
        <p:nvSpPr>
          <p:cNvPr id="12" name="Slide Number Placeholder 2"/>
          <p:cNvSpPr txBox="1">
            <a:spLocks/>
          </p:cNvSpPr>
          <p:nvPr/>
        </p:nvSpPr>
        <p:spPr bwMode="auto">
          <a:xfrm>
            <a:off x="8670925" y="6200775"/>
            <a:ext cx="3190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57600" rIns="72000" anchor="ctr"/>
          <a:lstStyle>
            <a:lvl1pPr eaLnBrk="0" hangingPunct="0">
              <a:lnSpc>
                <a:spcPct val="120000"/>
              </a:lnSpc>
              <a:spcAft>
                <a:spcPts val="300"/>
              </a:spcAft>
              <a:buClr>
                <a:schemeClr val="tx1"/>
              </a:buClr>
              <a:buFont typeface="Arial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fld id="{F46D761A-ED12-45AF-9E20-CA19200D27C1}" type="slidenum">
              <a:rPr lang="en-US" altLang="en-US" sz="1200" smtClean="0"/>
              <a:t>13</a:t>
            </a:fld>
            <a:endParaRPr lang="en-US" altLang="en-US" sz="12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lIns="91440" tIns="45720" rIns="91440" bIns="45720" anchor="t">
            <a:normAutofit/>
          </a:bodyPr>
          <a:lstStyle/>
          <a:p>
            <a:pPr eaLnBrk="1" hangingPunct="1"/>
            <a:r>
              <a:rPr lang="en-US" altLang="zh-CN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Particle-In-Cell Code:  EPOCH</a:t>
            </a:r>
            <a:endParaRPr lang="en-US" altLang="zh-CN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457200" y="1227709"/>
            <a:ext cx="8108950" cy="5244513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Particle-in-cell (PIC)</a:t>
            </a:r>
          </a:p>
          <a:p>
            <a:pPr marL="1033463" lvl="2" indent="-342900"/>
            <a:r>
              <a:rPr lang="en-US" sz="2000" dirty="0" smtClean="0"/>
              <a:t>Simulates Maxwell’s equations:  EM fields + charged particles</a:t>
            </a:r>
          </a:p>
          <a:p>
            <a:pPr marL="1033463" lvl="2" indent="-342900"/>
            <a:r>
              <a:rPr lang="en-US" sz="2000" dirty="0" smtClean="0"/>
              <a:t>Physical particles represented by macro-particles containing many physical particles</a:t>
            </a:r>
          </a:p>
          <a:p>
            <a:r>
              <a:rPr lang="en-US" sz="2400" dirty="0" smtClean="0"/>
              <a:t>Implemented </a:t>
            </a:r>
            <a:r>
              <a:rPr lang="en-US" sz="2400" dirty="0"/>
              <a:t>in </a:t>
            </a:r>
            <a:r>
              <a:rPr lang="en-US" sz="2400" dirty="0" smtClean="0"/>
              <a:t>2D version of EPOCH</a:t>
            </a:r>
          </a:p>
          <a:p>
            <a:pPr marL="690563" lvl="2" indent="0">
              <a:buNone/>
            </a:pPr>
            <a:r>
              <a:rPr lang="en-US" sz="2000" dirty="0" smtClean="0"/>
              <a:t>Step 1:  	Code moves charged particles in space under influence of </a:t>
            </a:r>
            <a:br>
              <a:rPr lang="en-US" sz="2000" dirty="0" smtClean="0"/>
            </a:br>
            <a:r>
              <a:rPr lang="en-US" sz="2000" dirty="0" smtClean="0"/>
              <a:t>    	EM fields, calculates currents from particle motion</a:t>
            </a:r>
          </a:p>
          <a:p>
            <a:pPr marL="690563" lvl="2" indent="0">
              <a:buNone/>
            </a:pPr>
            <a:r>
              <a:rPr lang="en-US" sz="2000" dirty="0" smtClean="0"/>
              <a:t>Step 2:	Code determines EM field based on new positions </a:t>
            </a:r>
            <a:br>
              <a:rPr lang="en-US" sz="2000" dirty="0" smtClean="0"/>
            </a:br>
            <a:r>
              <a:rPr lang="en-US" sz="2000" dirty="0" smtClean="0"/>
              <a:t>		and currents </a:t>
            </a:r>
          </a:p>
          <a:p>
            <a:pPr marL="690563" lvl="2" indent="0">
              <a:buNone/>
            </a:pPr>
            <a:r>
              <a:rPr lang="en-US" sz="2000" dirty="0" smtClean="0"/>
              <a:t>Repeated in 0.1 fs steps over time from 0 to 600 fs</a:t>
            </a:r>
          </a:p>
          <a:p>
            <a:pPr marL="690563" lvl="2" indent="0">
              <a:buNone/>
            </a:pPr>
            <a:r>
              <a:rPr lang="en-US" sz="2000" dirty="0" smtClean="0"/>
              <a:t>Plot direction and energy of (macro)particles </a:t>
            </a:r>
            <a:br>
              <a:rPr lang="en-US" sz="2000" dirty="0" smtClean="0"/>
            </a:br>
            <a:r>
              <a:rPr lang="en-US" sz="2000" dirty="0" smtClean="0"/>
              <a:t>both inside area and those that have left the area </a:t>
            </a:r>
          </a:p>
          <a:p>
            <a:pPr marL="1188720" indent="0">
              <a:spcBef>
                <a:spcPts val="1200"/>
              </a:spcBef>
              <a:buNone/>
            </a:pPr>
            <a:r>
              <a:rPr lang="en-US" sz="1600" dirty="0" smtClean="0"/>
              <a:t>Arber, T. D. </a:t>
            </a:r>
            <a:r>
              <a:rPr lang="en-US" sz="1600" i="1" dirty="0" smtClean="0"/>
              <a:t>et al.</a:t>
            </a:r>
            <a:r>
              <a:rPr lang="en-US" sz="1600" dirty="0" smtClean="0"/>
              <a:t>, </a:t>
            </a:r>
            <a:r>
              <a:rPr lang="en-US" sz="1600" i="1" dirty="0" smtClean="0"/>
              <a:t>Contemporary particle-in-cell approach to </a:t>
            </a:r>
            <a:br>
              <a:rPr lang="en-US" sz="1600" i="1" dirty="0" smtClean="0"/>
            </a:br>
            <a:r>
              <a:rPr lang="en-US" sz="1600" i="1" dirty="0" smtClean="0"/>
              <a:t>laser-plasma </a:t>
            </a:r>
            <a:r>
              <a:rPr lang="en-US" sz="1600" i="1" dirty="0" err="1" smtClean="0"/>
              <a:t>modelling</a:t>
            </a:r>
            <a:r>
              <a:rPr lang="en-US" sz="1600" dirty="0" smtClean="0"/>
              <a:t>, Plasma Phys. Control. Fusion </a:t>
            </a:r>
            <a:r>
              <a:rPr lang="en-US" sz="1600" b="1" dirty="0" smtClean="0"/>
              <a:t>57</a:t>
            </a:r>
            <a:r>
              <a:rPr lang="en-US" sz="1600" dirty="0" smtClean="0"/>
              <a:t>, 113001 (2015).</a:t>
            </a:r>
          </a:p>
          <a:p>
            <a:pPr marL="1554480" indent="0">
              <a:spcBef>
                <a:spcPts val="0"/>
              </a:spcBef>
              <a:buNone/>
            </a:pPr>
            <a:r>
              <a:rPr lang="en-US" sz="1600" dirty="0" smtClean="0">
                <a:hlinkClick r:id="rId2"/>
              </a:rPr>
              <a:t>https://cfsa-pmw.warwick.ac.uk/EPOCH/epoch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22121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tliang6\Desktop\gif\2016_HPS_eNum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746" y="1240972"/>
            <a:ext cx="6083554" cy="549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1028746" y="3581400"/>
            <a:ext cx="1600200" cy="338554"/>
            <a:chOff x="1289814" y="3700046"/>
            <a:chExt cx="1600200" cy="338554"/>
          </a:xfrm>
        </p:grpSpPr>
        <p:cxnSp>
          <p:nvCxnSpPr>
            <p:cNvPr id="18" name="Straight Arrow Connector 17"/>
            <p:cNvCxnSpPr/>
            <p:nvPr/>
          </p:nvCxnSpPr>
          <p:spPr>
            <a:xfrm>
              <a:off x="1289814" y="4038600"/>
              <a:ext cx="16002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1289814" y="3700046"/>
              <a:ext cx="15295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Laser direction</a:t>
              </a:r>
              <a:endParaRPr lang="en-US" sz="1600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884197" y="6148799"/>
            <a:ext cx="2382383" cy="533400"/>
            <a:chOff x="1961017" y="6248400"/>
            <a:chExt cx="2382383" cy="533400"/>
          </a:xfrm>
        </p:grpSpPr>
        <p:sp>
          <p:nvSpPr>
            <p:cNvPr id="43" name="Right Brace 42"/>
            <p:cNvSpPr/>
            <p:nvPr/>
          </p:nvSpPr>
          <p:spPr>
            <a:xfrm rot="5400000">
              <a:off x="3067050" y="5543550"/>
              <a:ext cx="266700" cy="1676400"/>
            </a:xfrm>
            <a:prstGeom prst="rightBrace">
              <a:avLst>
                <a:gd name="adj1" fmla="val 76226"/>
                <a:gd name="adj2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961017" y="6474023"/>
              <a:ext cx="23823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Density ramp of pre-plasma</a:t>
              </a:r>
              <a:endParaRPr lang="en-US" sz="1400" dirty="0"/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6349871" y="1323201"/>
            <a:ext cx="9653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10</a:t>
            </a:r>
            <a:r>
              <a:rPr lang="en-US" sz="1200" baseline="30000" dirty="0" smtClean="0"/>
              <a:t>20</a:t>
            </a:r>
            <a:r>
              <a:rPr lang="en-US" sz="1200" dirty="0" smtClean="0"/>
              <a:t> W/cm</a:t>
            </a:r>
            <a:r>
              <a:rPr lang="en-US" sz="1200" baseline="30000" dirty="0"/>
              <a:t>2</a:t>
            </a:r>
            <a:endParaRPr lang="en-US" sz="1200" dirty="0"/>
          </a:p>
        </p:txBody>
      </p:sp>
      <p:sp>
        <p:nvSpPr>
          <p:cNvPr id="53" name="Rectangle 52"/>
          <p:cNvSpPr/>
          <p:nvPr/>
        </p:nvSpPr>
        <p:spPr>
          <a:xfrm>
            <a:off x="6083234" y="6254750"/>
            <a:ext cx="1778065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Example of PIC Simulation</a:t>
            </a:r>
            <a:endParaRPr lang="en-US" altLang="zh-CN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lide Number Placeholder 2"/>
          <p:cNvSpPr txBox="1">
            <a:spLocks/>
          </p:cNvSpPr>
          <p:nvPr/>
        </p:nvSpPr>
        <p:spPr bwMode="auto">
          <a:xfrm>
            <a:off x="8670925" y="6200775"/>
            <a:ext cx="3190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57600" rIns="72000" anchor="ctr"/>
          <a:lstStyle>
            <a:lvl1pPr eaLnBrk="0" hangingPunct="0">
              <a:lnSpc>
                <a:spcPct val="120000"/>
              </a:lnSpc>
              <a:spcAft>
                <a:spcPts val="300"/>
              </a:spcAft>
              <a:buClr>
                <a:schemeClr val="tx1"/>
              </a:buClr>
              <a:buFont typeface="Arial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fld id="{F46D761A-ED12-45AF-9E20-CA19200D27C1}" type="slidenum">
              <a:rPr lang="en-US" altLang="en-US" sz="1200" smtClean="0"/>
              <a:t>14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863629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76450" y="1336324"/>
            <a:ext cx="5616202" cy="532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1244571" y="3639501"/>
            <a:ext cx="1600200" cy="338554"/>
            <a:chOff x="1289814" y="3700046"/>
            <a:chExt cx="1600200" cy="338554"/>
          </a:xfrm>
        </p:grpSpPr>
        <p:cxnSp>
          <p:nvCxnSpPr>
            <p:cNvPr id="18" name="Straight Arrow Connector 17"/>
            <p:cNvCxnSpPr/>
            <p:nvPr/>
          </p:nvCxnSpPr>
          <p:spPr>
            <a:xfrm>
              <a:off x="1289814" y="4038600"/>
              <a:ext cx="16002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1289814" y="3700046"/>
              <a:ext cx="15295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Laser direction</a:t>
              </a:r>
              <a:endParaRPr lang="en-US" sz="1600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382203" y="5966195"/>
            <a:ext cx="2382383" cy="533400"/>
            <a:chOff x="1961017" y="6248400"/>
            <a:chExt cx="2382383" cy="533400"/>
          </a:xfrm>
        </p:grpSpPr>
        <p:sp>
          <p:nvSpPr>
            <p:cNvPr id="43" name="Right Brace 42"/>
            <p:cNvSpPr/>
            <p:nvPr/>
          </p:nvSpPr>
          <p:spPr>
            <a:xfrm rot="5400000">
              <a:off x="3067050" y="5543550"/>
              <a:ext cx="266700" cy="1676400"/>
            </a:xfrm>
            <a:prstGeom prst="rightBrace">
              <a:avLst>
                <a:gd name="adj1" fmla="val 76226"/>
                <a:gd name="adj2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961017" y="6474023"/>
              <a:ext cx="23823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Density ramp of pre-plasma</a:t>
              </a:r>
              <a:endParaRPr lang="en-US" sz="1400" dirty="0"/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6349871" y="1323201"/>
            <a:ext cx="9653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10</a:t>
            </a:r>
            <a:r>
              <a:rPr lang="en-US" sz="1200" baseline="30000" dirty="0" smtClean="0"/>
              <a:t>20</a:t>
            </a:r>
            <a:r>
              <a:rPr lang="en-US" sz="1200" dirty="0" smtClean="0"/>
              <a:t> W/cm</a:t>
            </a:r>
            <a:r>
              <a:rPr lang="en-US" sz="1200" baseline="30000" dirty="0"/>
              <a:t>2</a:t>
            </a:r>
            <a:endParaRPr lang="en-US" sz="1200" dirty="0"/>
          </a:p>
        </p:txBody>
      </p:sp>
      <p:sp>
        <p:nvSpPr>
          <p:cNvPr id="53" name="Rectangle 52"/>
          <p:cNvSpPr/>
          <p:nvPr/>
        </p:nvSpPr>
        <p:spPr>
          <a:xfrm>
            <a:off x="6264606" y="6204840"/>
            <a:ext cx="1778065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lIns="91440" tIns="45720" rIns="91440" bIns="45720" anchor="t">
            <a:normAutofit/>
          </a:bodyPr>
          <a:lstStyle/>
          <a:p>
            <a:pPr eaLnBrk="1" hangingPunct="1"/>
            <a:r>
              <a:rPr lang="en-US" altLang="zh-CN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Example of PIC Simulation</a:t>
            </a:r>
            <a:endParaRPr lang="en-US" altLang="zh-CN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4263" y="1539168"/>
            <a:ext cx="2854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Electron density per grid, snapshots every 10 fs</a:t>
            </a:r>
            <a:endParaRPr lang="en-US" dirty="0"/>
          </a:p>
        </p:txBody>
      </p:sp>
      <p:sp>
        <p:nvSpPr>
          <p:cNvPr id="16" name="Slide Number Placeholder 2"/>
          <p:cNvSpPr txBox="1">
            <a:spLocks/>
          </p:cNvSpPr>
          <p:nvPr/>
        </p:nvSpPr>
        <p:spPr bwMode="auto">
          <a:xfrm>
            <a:off x="8670925" y="6200775"/>
            <a:ext cx="3190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57600" rIns="72000" anchor="ctr"/>
          <a:lstStyle>
            <a:lvl1pPr eaLnBrk="0" hangingPunct="0">
              <a:lnSpc>
                <a:spcPct val="120000"/>
              </a:lnSpc>
              <a:spcAft>
                <a:spcPts val="300"/>
              </a:spcAft>
              <a:buClr>
                <a:schemeClr val="tx1"/>
              </a:buClr>
              <a:buFont typeface="Arial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fld id="{F46D761A-ED12-45AF-9E20-CA19200D27C1}" type="slidenum">
              <a:rPr lang="en-US" altLang="en-US" sz="1200" smtClean="0"/>
              <a:t>15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72283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45471" y="6400800"/>
            <a:ext cx="4917609" cy="314326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1100" dirty="0" smtClean="0"/>
              <a:t>SATIF-13: Johannes Bauer, Ionizing Radiation from Optical Lasers at SLAC</a:t>
            </a:r>
          </a:p>
        </p:txBody>
      </p:sp>
      <p:sp>
        <p:nvSpPr>
          <p:cNvPr id="12" name="Slide Number Placeholder 2"/>
          <p:cNvSpPr txBox="1">
            <a:spLocks/>
          </p:cNvSpPr>
          <p:nvPr/>
        </p:nvSpPr>
        <p:spPr bwMode="auto">
          <a:xfrm>
            <a:off x="8670925" y="6200775"/>
            <a:ext cx="3190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57600" rIns="72000" anchor="ctr"/>
          <a:lstStyle>
            <a:lvl1pPr eaLnBrk="0" hangingPunct="0">
              <a:lnSpc>
                <a:spcPct val="120000"/>
              </a:lnSpc>
              <a:spcAft>
                <a:spcPts val="300"/>
              </a:spcAft>
              <a:buClr>
                <a:schemeClr val="tx1"/>
              </a:buClr>
              <a:buFont typeface="Arial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fld id="{F46D761A-ED12-45AF-9E20-CA19200D27C1}" type="slidenum">
              <a:rPr lang="en-US" altLang="en-US" sz="1200" smtClean="0"/>
              <a:t>16</a:t>
            </a:fld>
            <a:endParaRPr lang="en-US" altLang="en-US" sz="12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lIns="91440" tIns="45720" rIns="91440" bIns="45720" anchor="t">
            <a:normAutofit/>
          </a:bodyPr>
          <a:lstStyle/>
          <a:p>
            <a:pPr eaLnBrk="1" hangingPunct="1"/>
            <a:r>
              <a:rPr lang="en-US" altLang="zh-CN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Results from PIC Simulation (1)</a:t>
            </a:r>
            <a:endParaRPr lang="en-US" altLang="zh-CN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457200" y="1243584"/>
            <a:ext cx="8108950" cy="506552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fig_Th-angle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333" y="4366834"/>
            <a:ext cx="2704609" cy="1935615"/>
          </a:xfrm>
          <a:prstGeom prst="rect">
            <a:avLst/>
          </a:prstGeom>
        </p:spPr>
      </p:pic>
      <p:pic>
        <p:nvPicPr>
          <p:cNvPr id="7" name="Picture 6" descr="fig_Th-angl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125" y="4364930"/>
            <a:ext cx="2776986" cy="1969656"/>
          </a:xfrm>
          <a:prstGeom prst="rect">
            <a:avLst/>
          </a:prstGeom>
        </p:spPr>
      </p:pic>
      <p:pic>
        <p:nvPicPr>
          <p:cNvPr id="2" name="Picture 1" descr="Untitl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425" y="1369362"/>
            <a:ext cx="3913784" cy="29041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46523" y="2230941"/>
            <a:ext cx="1767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Sample spectrum of </a:t>
            </a:r>
            <a:br>
              <a:rPr lang="en-US" dirty="0" smtClean="0"/>
            </a:br>
            <a:r>
              <a:rPr lang="en-US" dirty="0" smtClean="0"/>
              <a:t>hot</a:t>
            </a:r>
            <a:r>
              <a:rPr lang="en-US" dirty="0"/>
              <a:t> </a:t>
            </a:r>
            <a:r>
              <a:rPr lang="en-US" dirty="0" smtClean="0"/>
              <a:t>electrons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2312" y="4760154"/>
            <a:ext cx="1546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Angular distribution around 0</a:t>
            </a:r>
            <a:r>
              <a:rPr lang="en-US" baseline="30000" dirty="0" smtClean="0"/>
              <a:t>o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366848" y="4818167"/>
            <a:ext cx="1546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Angular distribution around 180</a:t>
            </a:r>
            <a:r>
              <a:rPr lang="en-US" baseline="30000" dirty="0" smtClean="0"/>
              <a:t>o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4647168">
            <a:off x="2378150" y="1561326"/>
            <a:ext cx="1767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FF0000"/>
                </a:solidFill>
              </a:rPr>
              <a:t>Cold e-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1527879">
            <a:off x="3884183" y="2802351"/>
            <a:ext cx="1767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FF0000"/>
                </a:solidFill>
              </a:rPr>
              <a:t>Hot e-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767844" y="2721567"/>
            <a:ext cx="2470032" cy="1130497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972411" y="1758551"/>
            <a:ext cx="237234" cy="851362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7314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g_ratioF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826" y="4055070"/>
            <a:ext cx="3593842" cy="2434821"/>
          </a:xfrm>
          <a:prstGeom prst="rect">
            <a:avLst/>
          </a:prstGeom>
        </p:spPr>
      </p:pic>
      <p:pic>
        <p:nvPicPr>
          <p:cNvPr id="6" name="Picture 5" descr="fig_laserConversio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54" y="4031053"/>
            <a:ext cx="3534098" cy="2407577"/>
          </a:xfrm>
          <a:prstGeom prst="rect">
            <a:avLst/>
          </a:prstGeom>
        </p:spPr>
      </p:pic>
      <p:pic>
        <p:nvPicPr>
          <p:cNvPr id="2" name="Picture 1" descr="fig_hotElectron-R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066" y="1324727"/>
            <a:ext cx="3656205" cy="2478934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45471" y="6400800"/>
            <a:ext cx="4917609" cy="314326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1100" dirty="0" smtClean="0"/>
              <a:t>SATIF-13: Johannes Bauer, Ionizing Radiation from Optical Lasers at SLAC</a:t>
            </a:r>
          </a:p>
        </p:txBody>
      </p:sp>
      <p:sp>
        <p:nvSpPr>
          <p:cNvPr id="12" name="Slide Number Placeholder 2"/>
          <p:cNvSpPr txBox="1">
            <a:spLocks/>
          </p:cNvSpPr>
          <p:nvPr/>
        </p:nvSpPr>
        <p:spPr bwMode="auto">
          <a:xfrm>
            <a:off x="8670925" y="6200775"/>
            <a:ext cx="3190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57600" rIns="72000" anchor="ctr"/>
          <a:lstStyle>
            <a:lvl1pPr eaLnBrk="0" hangingPunct="0">
              <a:lnSpc>
                <a:spcPct val="120000"/>
              </a:lnSpc>
              <a:spcAft>
                <a:spcPts val="300"/>
              </a:spcAft>
              <a:buClr>
                <a:schemeClr val="tx1"/>
              </a:buClr>
              <a:buFont typeface="Arial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fld id="{F46D761A-ED12-45AF-9E20-CA19200D27C1}" type="slidenum">
              <a:rPr lang="en-US" altLang="en-US" sz="1200" smtClean="0"/>
              <a:t>17</a:t>
            </a:fld>
            <a:endParaRPr lang="en-US" altLang="en-US" sz="12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lIns="91440" tIns="45720" rIns="91440" bIns="45720" anchor="t">
            <a:normAutofit/>
          </a:bodyPr>
          <a:lstStyle/>
          <a:p>
            <a:pPr eaLnBrk="1" hangingPunct="1"/>
            <a:r>
              <a:rPr lang="en-US" altLang="zh-CN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Results from PIC Simulation (2)</a:t>
            </a:r>
            <a:endParaRPr lang="en-US" altLang="zh-CN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457200" y="1243584"/>
            <a:ext cx="8108950" cy="506552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56696" y="5054638"/>
            <a:ext cx="18444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Fraction of laser energy converted to ionizing radiation </a:t>
            </a:r>
            <a:r>
              <a:rPr lang="en-US" sz="1600" dirty="0" err="1" smtClean="0"/>
              <a:t>vs</a:t>
            </a:r>
            <a:r>
              <a:rPr lang="en-US" sz="1600" dirty="0" smtClean="0"/>
              <a:t> irradiance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5222318" y="4548820"/>
            <a:ext cx="174540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Forward-backward hot electron yield </a:t>
            </a:r>
            <a:br>
              <a:rPr lang="en-US" dirty="0" smtClean="0"/>
            </a:br>
            <a:r>
              <a:rPr lang="en-US" dirty="0" err="1" smtClean="0"/>
              <a:t>vs</a:t>
            </a:r>
            <a:r>
              <a:rPr lang="en-US" dirty="0" smtClean="0"/>
              <a:t> irradiance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815032" y="2458283"/>
            <a:ext cx="1767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Hot Electron Temperature </a:t>
            </a:r>
            <a:r>
              <a:rPr lang="en-US" dirty="0" err="1" smtClean="0"/>
              <a:t>vs</a:t>
            </a:r>
            <a:r>
              <a:rPr lang="en-US" dirty="0" smtClean="0"/>
              <a:t> Irradiance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865850" y="2356486"/>
            <a:ext cx="201259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Optimization of parameters for highest dose yield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845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1327925"/>
            <a:ext cx="3581400" cy="3396475"/>
            <a:chOff x="0" y="1327925"/>
            <a:chExt cx="3581400" cy="3396475"/>
          </a:xfrm>
        </p:grpSpPr>
        <p:grpSp>
          <p:nvGrpSpPr>
            <p:cNvPr id="26" name="Group 25"/>
            <p:cNvGrpSpPr/>
            <p:nvPr/>
          </p:nvGrpSpPr>
          <p:grpSpPr>
            <a:xfrm>
              <a:off x="0" y="1327925"/>
              <a:ext cx="3581400" cy="3396475"/>
              <a:chOff x="0" y="1327925"/>
              <a:chExt cx="3581400" cy="3396475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0" y="1327925"/>
                <a:ext cx="3581400" cy="3396475"/>
                <a:chOff x="0" y="1327925"/>
                <a:chExt cx="3581400" cy="3396475"/>
              </a:xfrm>
            </p:grpSpPr>
            <p:pic>
              <p:nvPicPr>
                <p:cNvPr id="16" name="Picture 2"/>
                <p:cNvPicPr>
                  <a:picLocks noChangeAspect="1" noChangeArrowheads="1" noCrop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0" y="1327925"/>
                  <a:ext cx="3581400" cy="339647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9" name="TextBox 18"/>
                <p:cNvSpPr txBox="1"/>
                <p:nvPr/>
              </p:nvSpPr>
              <p:spPr>
                <a:xfrm>
                  <a:off x="779217" y="3810000"/>
                  <a:ext cx="267252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i="1" dirty="0" smtClean="0"/>
                    <a:t>Simulation from EPOCH</a:t>
                  </a:r>
                  <a:endParaRPr lang="en-US" i="1" dirty="0"/>
                </a:p>
              </p:txBody>
            </p:sp>
          </p:grpSp>
          <p:grpSp>
            <p:nvGrpSpPr>
              <p:cNvPr id="25" name="Group 24"/>
              <p:cNvGrpSpPr/>
              <p:nvPr/>
            </p:nvGrpSpPr>
            <p:grpSpPr>
              <a:xfrm>
                <a:off x="838200" y="2526268"/>
                <a:ext cx="952500" cy="369332"/>
                <a:chOff x="838200" y="2526268"/>
                <a:chExt cx="952500" cy="369332"/>
              </a:xfrm>
            </p:grpSpPr>
            <p:cxnSp>
              <p:nvCxnSpPr>
                <p:cNvPr id="22" name="Straight Arrow Connector 21"/>
                <p:cNvCxnSpPr/>
                <p:nvPr/>
              </p:nvCxnSpPr>
              <p:spPr>
                <a:xfrm>
                  <a:off x="838200" y="2819400"/>
                  <a:ext cx="952500" cy="0"/>
                </a:xfrm>
                <a:prstGeom prst="straightConnector1">
                  <a:avLst/>
                </a:prstGeom>
                <a:ln w="38100"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23"/>
                <p:cNvSpPr txBox="1"/>
                <p:nvPr/>
              </p:nvSpPr>
              <p:spPr>
                <a:xfrm>
                  <a:off x="914653" y="2526268"/>
                  <a:ext cx="76174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Laser</a:t>
                  </a:r>
                  <a:endParaRPr lang="en-US" dirty="0"/>
                </a:p>
              </p:txBody>
            </p:sp>
          </p:grpSp>
        </p:grpSp>
        <p:grpSp>
          <p:nvGrpSpPr>
            <p:cNvPr id="30" name="Group 29"/>
            <p:cNvGrpSpPr/>
            <p:nvPr/>
          </p:nvGrpSpPr>
          <p:grpSpPr>
            <a:xfrm>
              <a:off x="1640722" y="1673423"/>
              <a:ext cx="680956" cy="307777"/>
              <a:chOff x="1640722" y="1673423"/>
              <a:chExt cx="680956" cy="307777"/>
            </a:xfrm>
          </p:grpSpPr>
          <p:cxnSp>
            <p:nvCxnSpPr>
              <p:cNvPr id="28" name="Straight Arrow Connector 27"/>
              <p:cNvCxnSpPr/>
              <p:nvPr/>
            </p:nvCxnSpPr>
            <p:spPr>
              <a:xfrm>
                <a:off x="1676400" y="1981200"/>
                <a:ext cx="60960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>
                <a:off x="1640722" y="1673423"/>
                <a:ext cx="6809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Target</a:t>
                </a:r>
                <a:endParaRPr lang="en-US" sz="1400" dirty="0"/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4836612" y="2667000"/>
            <a:ext cx="3922212" cy="3962400"/>
            <a:chOff x="4836612" y="2667000"/>
            <a:chExt cx="3922212" cy="3962400"/>
          </a:xfrm>
        </p:grpSpPr>
        <p:grpSp>
          <p:nvGrpSpPr>
            <p:cNvPr id="5" name="Group 4"/>
            <p:cNvGrpSpPr/>
            <p:nvPr/>
          </p:nvGrpSpPr>
          <p:grpSpPr>
            <a:xfrm>
              <a:off x="4836612" y="2667000"/>
              <a:ext cx="3922212" cy="3962400"/>
              <a:chOff x="4535988" y="2514600"/>
              <a:chExt cx="3922212" cy="3962400"/>
            </a:xfrm>
          </p:grpSpPr>
          <p:pic>
            <p:nvPicPr>
              <p:cNvPr id="6" name="Picture 2" descr="V:\ESH\RP\Ted Liang\LCLS-MEC\FLUKA geometry\3Dplot\b977_mec_none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96528" y="2514600"/>
                <a:ext cx="3661672" cy="35316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3" descr="V:\ESH\RP\Ted Liang\LCLS-MEC\FLUKA geometry\3Dplot\b977_legend.bmp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35988" y="5869076"/>
                <a:ext cx="3850188" cy="6079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5029200" y="4953000"/>
              <a:ext cx="20569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>
                  <a:solidFill>
                    <a:schemeClr val="bg1"/>
                  </a:solidFill>
                </a:rPr>
                <a:t>Simulation from FLUKA</a:t>
              </a:r>
              <a:endParaRPr lang="en-US" sz="1400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Right Brace 11"/>
          <p:cNvSpPr/>
          <p:nvPr/>
        </p:nvSpPr>
        <p:spPr>
          <a:xfrm>
            <a:off x="3810000" y="1828800"/>
            <a:ext cx="914400" cy="4114800"/>
          </a:xfrm>
          <a:prstGeom prst="rightBrace">
            <a:avLst>
              <a:gd name="adj1" fmla="val 54427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5202063" y="1680854"/>
            <a:ext cx="3179937" cy="1443346"/>
            <a:chOff x="5202063" y="1680854"/>
            <a:chExt cx="3179937" cy="1443346"/>
          </a:xfrm>
        </p:grpSpPr>
        <p:sp>
          <p:nvSpPr>
            <p:cNvPr id="13" name="Rounded Rectangle 12"/>
            <p:cNvSpPr/>
            <p:nvPr/>
          </p:nvSpPr>
          <p:spPr>
            <a:xfrm>
              <a:off x="5257800" y="1680854"/>
              <a:ext cx="3124200" cy="1443346"/>
            </a:xfrm>
            <a:prstGeom prst="roundRect">
              <a:avLst/>
            </a:prstGeom>
            <a:solidFill>
              <a:srgbClr val="E0C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     Energy distribution +</a:t>
              </a:r>
              <a:br>
                <a:rPr lang="en-US" sz="1200" dirty="0" smtClean="0">
                  <a:solidFill>
                    <a:schemeClr val="tx1"/>
                  </a:solidFill>
                </a:rPr>
              </a:br>
              <a:r>
                <a:rPr lang="en-US" sz="1200" dirty="0" smtClean="0">
                  <a:solidFill>
                    <a:schemeClr val="tx1"/>
                  </a:solidFill>
                </a:rPr>
                <a:t>      Angular distribution +</a:t>
              </a:r>
              <a:br>
                <a:rPr lang="en-US" sz="1200" dirty="0" smtClean="0">
                  <a:solidFill>
                    <a:schemeClr val="tx1"/>
                  </a:solidFill>
                </a:rPr>
              </a:br>
              <a:r>
                <a:rPr lang="en-US" sz="1200" dirty="0" smtClean="0">
                  <a:solidFill>
                    <a:schemeClr val="tx1"/>
                  </a:solidFill>
                </a:rPr>
                <a:t> Laser absorption +</a:t>
              </a:r>
            </a:p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Geometry</a:t>
              </a:r>
            </a:p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____________________________</a:t>
              </a:r>
              <a:br>
                <a:rPr lang="en-US" sz="1200" dirty="0" smtClean="0">
                  <a:solidFill>
                    <a:schemeClr val="tx1"/>
                  </a:solidFill>
                </a:rPr>
              </a:br>
              <a:endParaRPr lang="en-US" sz="12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1200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 </a:t>
              </a:r>
              <a:r>
                <a:rPr lang="en-US" sz="1200" dirty="0" smtClean="0">
                  <a:solidFill>
                    <a:schemeClr val="tx1"/>
                  </a:solidFill>
                </a:rPr>
                <a:t>FLUKA dose yield calculation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02063" y="1871246"/>
              <a:ext cx="9701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EPOCH:</a:t>
              </a:r>
              <a:endParaRPr lang="en-US" sz="16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09600" y="4434714"/>
            <a:ext cx="2819400" cy="2423286"/>
            <a:chOff x="609600" y="4434714"/>
            <a:chExt cx="2819400" cy="2423286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4434714"/>
              <a:ext cx="2819400" cy="2423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740745" y="6400800"/>
              <a:ext cx="2557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3D geometry in FLUKA</a:t>
              </a:r>
              <a:endParaRPr lang="en-US" dirty="0"/>
            </a:p>
          </p:txBody>
        </p:sp>
      </p:grpSp>
      <p:sp>
        <p:nvSpPr>
          <p:cNvPr id="27" name="CustomShape 1"/>
          <p:cNvSpPr/>
          <p:nvPr/>
        </p:nvSpPr>
        <p:spPr>
          <a:xfrm>
            <a:off x="457171" y="62720"/>
            <a:ext cx="8227784" cy="108130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Particle In Cell Code:  EPOCH</a:t>
            </a:r>
            <a:endParaRPr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2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45471" y="6400800"/>
            <a:ext cx="4917609" cy="314326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1100" dirty="0" smtClean="0"/>
              <a:t>SATIF-13: Johannes Bauer, Ionizing Radiation from Optical Lasers at SLAC</a:t>
            </a:r>
          </a:p>
        </p:txBody>
      </p:sp>
      <p:sp>
        <p:nvSpPr>
          <p:cNvPr id="33" name="Slide Number Placeholder 2"/>
          <p:cNvSpPr txBox="1">
            <a:spLocks/>
          </p:cNvSpPr>
          <p:nvPr/>
        </p:nvSpPr>
        <p:spPr bwMode="auto">
          <a:xfrm>
            <a:off x="8670925" y="6200775"/>
            <a:ext cx="3190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57600" rIns="72000" anchor="ctr"/>
          <a:lstStyle>
            <a:lvl1pPr eaLnBrk="0" hangingPunct="0">
              <a:lnSpc>
                <a:spcPct val="120000"/>
              </a:lnSpc>
              <a:spcAft>
                <a:spcPts val="300"/>
              </a:spcAft>
              <a:buClr>
                <a:schemeClr val="tx1"/>
              </a:buClr>
              <a:buFont typeface="Arial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fld id="{F46D761A-ED12-45AF-9E20-CA19200D27C1}" type="slidenum">
              <a:rPr lang="en-US" altLang="en-US" sz="1200" smtClean="0"/>
              <a:t>18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141165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2"/>
          <p:cNvSpPr>
            <a:spLocks noGrp="1"/>
          </p:cNvSpPr>
          <p:nvPr>
            <p:ph type="title"/>
          </p:nvPr>
        </p:nvSpPr>
        <p:spPr>
          <a:xfrm>
            <a:off x="457200" y="11571"/>
            <a:ext cx="8229600" cy="1143000"/>
          </a:xfrm>
        </p:spPr>
        <p:txBody>
          <a:bodyPr>
            <a:noAutofit/>
          </a:bodyPr>
          <a:lstStyle/>
          <a:p>
            <a:r>
              <a:rPr lang="en-US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Example of FLUKA Simulations</a:t>
            </a:r>
            <a:endParaRPr lang="en-US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lide Number Placeholder 2"/>
          <p:cNvSpPr txBox="1">
            <a:spLocks/>
          </p:cNvSpPr>
          <p:nvPr/>
        </p:nvSpPr>
        <p:spPr bwMode="auto">
          <a:xfrm>
            <a:off x="8670925" y="6200775"/>
            <a:ext cx="3190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57600" rIns="72000" anchor="ctr"/>
          <a:lstStyle>
            <a:lvl1pPr eaLnBrk="0" hangingPunct="0">
              <a:lnSpc>
                <a:spcPct val="120000"/>
              </a:lnSpc>
              <a:spcAft>
                <a:spcPts val="300"/>
              </a:spcAft>
              <a:buClr>
                <a:schemeClr val="tx1"/>
              </a:buClr>
              <a:buFont typeface="Arial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fld id="{F46D761A-ED12-45AF-9E20-CA19200D27C1}" type="slidenum">
              <a:rPr lang="en-US" altLang="en-US" sz="1200" smtClean="0"/>
              <a:t>19</a:t>
            </a:fld>
            <a:endParaRPr lang="en-US" altLang="en-US" sz="1200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45471" y="6400800"/>
            <a:ext cx="4917609" cy="314326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1100" dirty="0" smtClean="0"/>
              <a:t>SATIF-13: Johannes Bauer, Ionizing Radiation from Optical Lasers at SLAC</a:t>
            </a:r>
          </a:p>
        </p:txBody>
      </p:sp>
      <p:pic>
        <p:nvPicPr>
          <p:cNvPr id="2" name="Picture 1" descr="fig_gyield-Ba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34" y="1852485"/>
            <a:ext cx="4313530" cy="3619500"/>
          </a:xfrm>
          <a:prstGeom prst="rect">
            <a:avLst/>
          </a:prstGeom>
        </p:spPr>
      </p:pic>
      <p:pic>
        <p:nvPicPr>
          <p:cNvPr id="3" name="Picture 2" descr="fig_gyield-For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712" y="1898810"/>
            <a:ext cx="4281631" cy="35927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91096" y="5688913"/>
            <a:ext cx="5517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Taking sum of dose outside target chamber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9366" y="5293501"/>
            <a:ext cx="19225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Backward dose mainly from interaction with target chamber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088597" y="5379501"/>
            <a:ext cx="19536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Forward dose mainly from interaction with target in center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1774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904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Outline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63857" y="2005334"/>
            <a:ext cx="8218455" cy="2431435"/>
          </a:xfrm>
        </p:spPr>
        <p:txBody>
          <a:bodyPr>
            <a:spAutoFit/>
          </a:bodyPr>
          <a:lstStyle/>
          <a:p>
            <a:pPr marL="274320" indent="-274320">
              <a:spcBef>
                <a:spcPts val="1200"/>
              </a:spcBef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Overview of Laser Experiments at MEC</a:t>
            </a:r>
          </a:p>
          <a:p>
            <a:pPr marL="274320" indent="-274320">
              <a:spcBef>
                <a:spcPts val="1200"/>
              </a:spcBef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Solid Targets</a:t>
            </a:r>
          </a:p>
          <a:p>
            <a:pPr marL="674370" lvl="1" indent="-274320">
              <a:spcBef>
                <a:spcPts val="0"/>
              </a:spcBef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Mechanism for creation of Ionizing Radiation 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4370" lvl="1" indent="-274320">
              <a:spcBef>
                <a:spcPts val="0"/>
              </a:spcBef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RP Model (based on PIC Code EPOCH and FLUKA) 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and measurements</a:t>
            </a:r>
          </a:p>
          <a:p>
            <a:pPr marL="274320" indent="-274320">
              <a:spcBef>
                <a:spcPts val="1200"/>
              </a:spcBef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Gas targets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354763"/>
            <a:ext cx="2487613" cy="439737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b="0" dirty="0" smtClean="0"/>
              <a:t>RadSynch11</a:t>
            </a:r>
          </a:p>
          <a:p>
            <a:r>
              <a:rPr lang="en-US" b="0" dirty="0" smtClean="0"/>
              <a:t>April 28, 2011</a:t>
            </a:r>
            <a:endParaRPr lang="en-US" b="0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45471" y="6400800"/>
            <a:ext cx="4917609" cy="314326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1100" dirty="0" smtClean="0"/>
              <a:t>SATIF-13: Johannes Bauer, Ionizing Radiation from Optical Lasers at SLAC</a:t>
            </a:r>
          </a:p>
        </p:txBody>
      </p:sp>
      <p:sp>
        <p:nvSpPr>
          <p:cNvPr id="10" name="Slide Number Placeholder 2"/>
          <p:cNvSpPr txBox="1">
            <a:spLocks/>
          </p:cNvSpPr>
          <p:nvPr/>
        </p:nvSpPr>
        <p:spPr bwMode="auto">
          <a:xfrm>
            <a:off x="8670925" y="6200775"/>
            <a:ext cx="3190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57600" rIns="72000" anchor="ctr"/>
          <a:lstStyle>
            <a:lvl1pPr eaLnBrk="0" hangingPunct="0">
              <a:lnSpc>
                <a:spcPct val="120000"/>
              </a:lnSpc>
              <a:spcAft>
                <a:spcPts val="300"/>
              </a:spcAft>
              <a:buClr>
                <a:schemeClr val="tx1"/>
              </a:buClr>
              <a:buFont typeface="Arial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fld id="{F46D761A-ED12-45AF-9E20-CA19200D27C1}" type="slidenum">
              <a:rPr lang="en-US" altLang="en-US" sz="1200" smtClean="0"/>
              <a:t>2</a:t>
            </a:fld>
            <a:endParaRPr lang="en-US" alt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creen Shot 2016-08-16 at 4.09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42" y="1390359"/>
            <a:ext cx="7439205" cy="5061485"/>
          </a:xfrm>
          <a:prstGeom prst="rect">
            <a:avLst/>
          </a:prstGeom>
        </p:spPr>
      </p:pic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2034007" y="4931437"/>
            <a:ext cx="2232025" cy="81560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85750" indent="-285750" eaLnBrk="0" hangingPunct="0">
              <a:lnSpc>
                <a:spcPct val="120000"/>
              </a:lnSpc>
              <a:spcAft>
                <a:spcPts val="300"/>
              </a:spcAft>
              <a:buClr>
                <a:schemeClr val="tx1"/>
              </a:buClr>
              <a:buFont typeface="Arial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indent="0" eaLnBrk="1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</a:pPr>
            <a:r>
              <a:rPr lang="en-US" altLang="en-US" sz="1400" dirty="0" smtClean="0"/>
              <a:t>Includes 2.54 cm Al</a:t>
            </a:r>
          </a:p>
          <a:p>
            <a:pPr marL="0" indent="0" eaLnBrk="1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</a:pPr>
            <a:r>
              <a:rPr lang="en-US" altLang="en-US" sz="1400" dirty="0" smtClean="0"/>
              <a:t>Measurements at various angles</a:t>
            </a:r>
            <a:endParaRPr lang="en-US" altLang="en-US" sz="1400" dirty="0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813080" y="4245513"/>
            <a:ext cx="2225081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85750" indent="-285750" eaLnBrk="0" hangingPunct="0">
              <a:lnSpc>
                <a:spcPct val="120000"/>
              </a:lnSpc>
              <a:spcAft>
                <a:spcPts val="300"/>
              </a:spcAft>
              <a:buClr>
                <a:schemeClr val="tx1"/>
              </a:buClr>
              <a:buFont typeface="Arial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indent="0" eaLnBrk="1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</a:pPr>
            <a:r>
              <a:rPr lang="en-US" altLang="en-US" dirty="0" smtClean="0"/>
              <a:t>“Revised Model” is basis to determine controls</a:t>
            </a:r>
          </a:p>
        </p:txBody>
      </p:sp>
      <p:sp>
        <p:nvSpPr>
          <p:cNvPr id="38914" name="Title 2"/>
          <p:cNvSpPr>
            <a:spLocks noGrp="1"/>
          </p:cNvSpPr>
          <p:nvPr>
            <p:ph type="title"/>
          </p:nvPr>
        </p:nvSpPr>
        <p:spPr>
          <a:xfrm>
            <a:off x="457200" y="11571"/>
            <a:ext cx="8229600" cy="1143000"/>
          </a:xfrm>
        </p:spPr>
        <p:txBody>
          <a:bodyPr>
            <a:noAutofit/>
          </a:bodyPr>
          <a:lstStyle/>
          <a:p>
            <a:r>
              <a:rPr lang="en-US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RP </a:t>
            </a:r>
            <a:r>
              <a:rPr lang="en-US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Dose Yield </a:t>
            </a:r>
            <a:r>
              <a:rPr lang="en-US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Model &amp; SLAC Measurements</a:t>
            </a:r>
            <a:endParaRPr lang="en-US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lide Number Placeholder 2"/>
          <p:cNvSpPr txBox="1">
            <a:spLocks/>
          </p:cNvSpPr>
          <p:nvPr/>
        </p:nvSpPr>
        <p:spPr bwMode="auto">
          <a:xfrm>
            <a:off x="8670925" y="6200775"/>
            <a:ext cx="3190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57600" rIns="72000" anchor="ctr"/>
          <a:lstStyle>
            <a:lvl1pPr eaLnBrk="0" hangingPunct="0">
              <a:lnSpc>
                <a:spcPct val="120000"/>
              </a:lnSpc>
              <a:spcAft>
                <a:spcPts val="300"/>
              </a:spcAft>
              <a:buClr>
                <a:schemeClr val="tx1"/>
              </a:buClr>
              <a:buFont typeface="Arial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fld id="{F46D761A-ED12-45AF-9E20-CA19200D27C1}" type="slidenum">
              <a:rPr lang="en-US" altLang="en-US" sz="1200" smtClean="0"/>
              <a:t>20</a:t>
            </a:fld>
            <a:endParaRPr lang="en-US" altLang="en-US" sz="1200" dirty="0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155828" y="6123573"/>
            <a:ext cx="3890529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85750" indent="-285750" eaLnBrk="0" hangingPunct="0">
              <a:lnSpc>
                <a:spcPct val="120000"/>
              </a:lnSpc>
              <a:spcAft>
                <a:spcPts val="300"/>
              </a:spcAft>
              <a:buClr>
                <a:schemeClr val="tx1"/>
              </a:buClr>
              <a:buFont typeface="Arial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indent="0" algn="ctr" eaLnBrk="1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</a:pPr>
            <a:r>
              <a:rPr lang="en-US" altLang="en-US" sz="1400" b="1" dirty="0" smtClean="0">
                <a:solidFill>
                  <a:srgbClr val="FF0000"/>
                </a:solidFill>
              </a:rPr>
              <a:t>Publication submitted to </a:t>
            </a:r>
            <a:br>
              <a:rPr lang="en-US" altLang="en-US" sz="1400" b="1" dirty="0" smtClean="0">
                <a:solidFill>
                  <a:srgbClr val="FF0000"/>
                </a:solidFill>
              </a:rPr>
            </a:br>
            <a:r>
              <a:rPr lang="en-US" altLang="en-US" sz="1400" b="1" dirty="0" smtClean="0">
                <a:solidFill>
                  <a:srgbClr val="FF0000"/>
                </a:solidFill>
              </a:rPr>
              <a:t>Radiation Protection Dosimetry</a:t>
            </a:r>
            <a:endParaRPr lang="en-US" altLang="en-US" sz="1400" b="1" dirty="0">
              <a:solidFill>
                <a:srgbClr val="FF0000"/>
              </a:solidFill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45471" y="6400800"/>
            <a:ext cx="4917609" cy="314326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1100" dirty="0" smtClean="0"/>
              <a:t>SATIF-13: Johannes Bauer, Ionizing Radiation from Optical Lasers at SLAC</a:t>
            </a:r>
          </a:p>
        </p:txBody>
      </p:sp>
      <p:sp>
        <p:nvSpPr>
          <p:cNvPr id="19" name="TextBox 11"/>
          <p:cNvSpPr txBox="1">
            <a:spLocks noChangeArrowheads="1"/>
          </p:cNvSpPr>
          <p:nvPr/>
        </p:nvSpPr>
        <p:spPr bwMode="auto">
          <a:xfrm>
            <a:off x="7581710" y="2140297"/>
            <a:ext cx="1485962" cy="30777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85750" indent="-285750" eaLnBrk="0" hangingPunct="0">
              <a:lnSpc>
                <a:spcPct val="120000"/>
              </a:lnSpc>
              <a:spcAft>
                <a:spcPts val="300"/>
              </a:spcAft>
              <a:buClr>
                <a:schemeClr val="tx1"/>
              </a:buClr>
              <a:buFont typeface="Arial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indent="0" eaLnBrk="1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</a:pPr>
            <a:r>
              <a:rPr lang="en-US" altLang="en-US" sz="1400" dirty="0" smtClean="0">
                <a:solidFill>
                  <a:srgbClr val="0000FF"/>
                </a:solidFill>
              </a:rPr>
              <a:t>previous model</a:t>
            </a:r>
            <a:endParaRPr lang="en-US" altLang="en-US" sz="1400" dirty="0">
              <a:solidFill>
                <a:srgbClr val="0000FF"/>
              </a:solidFill>
            </a:endParaRPr>
          </a:p>
        </p:txBody>
      </p:sp>
      <p:sp>
        <p:nvSpPr>
          <p:cNvPr id="20" name="TextBox 11"/>
          <p:cNvSpPr txBox="1">
            <a:spLocks noChangeArrowheads="1"/>
          </p:cNvSpPr>
          <p:nvPr/>
        </p:nvSpPr>
        <p:spPr bwMode="auto">
          <a:xfrm>
            <a:off x="7749089" y="2701435"/>
            <a:ext cx="1082305" cy="30777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85750" indent="-285750" eaLnBrk="0" hangingPunct="0">
              <a:lnSpc>
                <a:spcPct val="120000"/>
              </a:lnSpc>
              <a:spcAft>
                <a:spcPts val="300"/>
              </a:spcAft>
              <a:buClr>
                <a:schemeClr val="tx1"/>
              </a:buClr>
              <a:buFont typeface="Arial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indent="0" eaLnBrk="1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</a:pPr>
            <a:r>
              <a:rPr lang="en-US" altLang="en-US" sz="1400" dirty="0" smtClean="0"/>
              <a:t>0</a:t>
            </a:r>
            <a:r>
              <a:rPr lang="en-US" altLang="en-US" sz="1400" baseline="30000" dirty="0" smtClean="0"/>
              <a:t>o</a:t>
            </a:r>
            <a:r>
              <a:rPr lang="en-US" altLang="en-US" sz="1400" dirty="0" smtClean="0"/>
              <a:t> direction</a:t>
            </a:r>
            <a:endParaRPr lang="en-US" altLang="en-US" sz="1400" dirty="0"/>
          </a:p>
        </p:txBody>
      </p:sp>
      <p:sp>
        <p:nvSpPr>
          <p:cNvPr id="22" name="TextBox 11"/>
          <p:cNvSpPr txBox="1">
            <a:spLocks noChangeArrowheads="1"/>
          </p:cNvSpPr>
          <p:nvPr/>
        </p:nvSpPr>
        <p:spPr bwMode="auto">
          <a:xfrm>
            <a:off x="7647756" y="3291724"/>
            <a:ext cx="1427329" cy="30777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85750" indent="-285750" eaLnBrk="0" hangingPunct="0">
              <a:lnSpc>
                <a:spcPct val="120000"/>
              </a:lnSpc>
              <a:spcAft>
                <a:spcPts val="300"/>
              </a:spcAft>
              <a:buClr>
                <a:schemeClr val="tx1"/>
              </a:buClr>
              <a:buFont typeface="Arial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indent="0" eaLnBrk="1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</a:pPr>
            <a:r>
              <a:rPr lang="en-US" altLang="en-US" sz="1400" dirty="0" smtClean="0"/>
              <a:t>90</a:t>
            </a:r>
            <a:r>
              <a:rPr lang="en-US" altLang="en-US" sz="1400" baseline="30000" dirty="0" smtClean="0"/>
              <a:t>o</a:t>
            </a:r>
            <a:r>
              <a:rPr lang="en-US" altLang="en-US" sz="1400" dirty="0" smtClean="0"/>
              <a:t> direction</a:t>
            </a:r>
            <a:endParaRPr lang="en-US" altLang="en-US" sz="1400" dirty="0"/>
          </a:p>
        </p:txBody>
      </p:sp>
      <p:sp>
        <p:nvSpPr>
          <p:cNvPr id="23" name="TextBox 11"/>
          <p:cNvSpPr txBox="1">
            <a:spLocks noChangeArrowheads="1"/>
          </p:cNvSpPr>
          <p:nvPr/>
        </p:nvSpPr>
        <p:spPr bwMode="auto">
          <a:xfrm>
            <a:off x="7549306" y="3119247"/>
            <a:ext cx="1427329" cy="30777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85750" indent="-285750" eaLnBrk="0" hangingPunct="0">
              <a:lnSpc>
                <a:spcPct val="120000"/>
              </a:lnSpc>
              <a:spcAft>
                <a:spcPts val="300"/>
              </a:spcAft>
              <a:buClr>
                <a:schemeClr val="tx1"/>
              </a:buClr>
              <a:buFont typeface="Arial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indent="0" eaLnBrk="1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</a:pPr>
            <a:r>
              <a:rPr lang="en-US" altLang="en-US" sz="1400" dirty="0" smtClean="0"/>
              <a:t>180</a:t>
            </a:r>
            <a:r>
              <a:rPr lang="en-US" altLang="en-US" sz="1400" baseline="30000" dirty="0" smtClean="0"/>
              <a:t>o</a:t>
            </a:r>
            <a:r>
              <a:rPr lang="en-US" altLang="en-US" sz="1400" dirty="0" smtClean="0"/>
              <a:t> direction</a:t>
            </a:r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62561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ustomShape 1"/>
          <p:cNvSpPr/>
          <p:nvPr/>
        </p:nvSpPr>
        <p:spPr>
          <a:xfrm>
            <a:off x="457171" y="0"/>
            <a:ext cx="8227784" cy="114402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Gas Targets:  Experiments</a:t>
            </a:r>
            <a:endParaRPr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5" name="CustomShape 2"/>
          <p:cNvSpPr/>
          <p:nvPr/>
        </p:nvSpPr>
        <p:spPr>
          <a:xfrm>
            <a:off x="457171" y="1604841"/>
            <a:ext cx="8227784" cy="397617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/>
          </a:p>
          <a:p>
            <a:endParaRPr/>
          </a:p>
        </p:txBody>
      </p:sp>
      <p:sp>
        <p:nvSpPr>
          <p:cNvPr id="66" name="CustomShape 3"/>
          <p:cNvSpPr/>
          <p:nvPr/>
        </p:nvSpPr>
        <p:spPr>
          <a:xfrm>
            <a:off x="975408" y="1444161"/>
            <a:ext cx="7401283" cy="2536916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endParaRPr/>
          </a:p>
          <a:p>
            <a:endParaRPr/>
          </a:p>
          <a:p>
            <a:endParaRPr/>
          </a:p>
        </p:txBody>
      </p:sp>
      <p:sp>
        <p:nvSpPr>
          <p:cNvPr id="10" name="Slide Number Placeholder 2"/>
          <p:cNvSpPr txBox="1">
            <a:spLocks/>
          </p:cNvSpPr>
          <p:nvPr/>
        </p:nvSpPr>
        <p:spPr bwMode="auto">
          <a:xfrm>
            <a:off x="8670925" y="6200775"/>
            <a:ext cx="3190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57600" rIns="72000" anchor="ctr"/>
          <a:lstStyle>
            <a:lvl1pPr eaLnBrk="0" hangingPunct="0">
              <a:lnSpc>
                <a:spcPct val="120000"/>
              </a:lnSpc>
              <a:spcAft>
                <a:spcPts val="300"/>
              </a:spcAft>
              <a:buClr>
                <a:schemeClr val="tx1"/>
              </a:buClr>
              <a:buFont typeface="Arial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fld id="{F46D761A-ED12-45AF-9E20-CA19200D27C1}" type="slidenum">
              <a:rPr lang="en-US" altLang="en-US" sz="1200" smtClean="0"/>
              <a:t>21</a:t>
            </a:fld>
            <a:endParaRPr lang="en-US" altLang="en-US" sz="1200" dirty="0"/>
          </a:p>
        </p:txBody>
      </p:sp>
      <p:pic>
        <p:nvPicPr>
          <p:cNvPr id="11" name="Picture 2" descr="C:\Users\bauerj\Desktop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915" y="1287825"/>
            <a:ext cx="3641978" cy="331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stomShape 4"/>
          <p:cNvSpPr/>
          <p:nvPr/>
        </p:nvSpPr>
        <p:spPr>
          <a:xfrm>
            <a:off x="6157961" y="1998428"/>
            <a:ext cx="2445348" cy="855954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r>
              <a:rPr lang="en-US" sz="1400" b="1" dirty="0" smtClean="0">
                <a:solidFill>
                  <a:srgbClr val="0000FF"/>
                </a:solidFill>
                <a:latin typeface="Arial"/>
              </a:rPr>
              <a:t>Average </a:t>
            </a:r>
            <a:r>
              <a:rPr lang="en-US" sz="1400" b="1" dirty="0">
                <a:solidFill>
                  <a:srgbClr val="0000FF"/>
                </a:solidFill>
                <a:latin typeface="Arial"/>
              </a:rPr>
              <a:t>e</a:t>
            </a:r>
            <a:r>
              <a:rPr lang="en-US" sz="1400" b="1" dirty="0" smtClean="0">
                <a:solidFill>
                  <a:srgbClr val="0000FF"/>
                </a:solidFill>
                <a:latin typeface="Arial"/>
              </a:rPr>
              <a:t>lectron spectrum  </a:t>
            </a:r>
            <a:br>
              <a:rPr lang="en-US" sz="1400" b="1" dirty="0" smtClean="0">
                <a:solidFill>
                  <a:srgbClr val="0000FF"/>
                </a:solidFill>
                <a:latin typeface="Arial"/>
              </a:rPr>
            </a:br>
            <a:r>
              <a:rPr lang="en-US" sz="1400" b="1" dirty="0" smtClean="0">
                <a:solidFill>
                  <a:srgbClr val="0000FF"/>
                </a:solidFill>
                <a:latin typeface="Arial"/>
              </a:rPr>
              <a:t> assumed for </a:t>
            </a:r>
            <a:br>
              <a:rPr lang="en-US" sz="1400" b="1" dirty="0" smtClean="0">
                <a:solidFill>
                  <a:srgbClr val="0000FF"/>
                </a:solidFill>
                <a:latin typeface="Arial"/>
              </a:rPr>
            </a:br>
            <a:r>
              <a:rPr lang="en-US" sz="1400" b="1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sz="1400" b="1" dirty="0" smtClean="0">
                <a:solidFill>
                  <a:srgbClr val="0000FF"/>
                </a:solidFill>
                <a:latin typeface="Arial"/>
              </a:rPr>
              <a:t> 2015 experiment</a:t>
            </a:r>
          </a:p>
          <a:p>
            <a:r>
              <a:rPr lang="en-US" sz="100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1000" dirty="0" smtClean="0">
                <a:solidFill>
                  <a:srgbClr val="FF0000"/>
                </a:solidFill>
                <a:latin typeface="Arial"/>
              </a:rPr>
              <a:t>    </a:t>
            </a:r>
            <a:r>
              <a:rPr lang="en-US" sz="1050" dirty="0" smtClean="0">
                <a:solidFill>
                  <a:srgbClr val="FF0000"/>
                </a:solidFill>
                <a:latin typeface="Arial"/>
              </a:rPr>
              <a:t>~</a:t>
            </a:r>
            <a:r>
              <a:rPr lang="en-US" sz="1200" dirty="0" smtClean="0">
                <a:solidFill>
                  <a:srgbClr val="0000FF"/>
                </a:solidFill>
                <a:latin typeface="Arial"/>
              </a:rPr>
              <a:t>1.5% conversion efficiency </a:t>
            </a:r>
          </a:p>
          <a:p>
            <a:r>
              <a:rPr lang="en-US" sz="1200" b="1" dirty="0" smtClean="0">
                <a:solidFill>
                  <a:srgbClr val="0000FF"/>
                </a:solidFill>
                <a:latin typeface="Arial"/>
              </a:rPr>
              <a:t>    </a:t>
            </a:r>
            <a:r>
              <a:rPr lang="en-US" sz="1100" b="1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sz="1100" b="1" dirty="0" smtClean="0">
                <a:solidFill>
                  <a:srgbClr val="0000FF"/>
                </a:solidFill>
                <a:latin typeface="Arial"/>
              </a:rPr>
              <a:t>           </a:t>
            </a:r>
            <a:r>
              <a:rPr lang="en-US" sz="1100" b="1" dirty="0" smtClean="0">
                <a:solidFill>
                  <a:srgbClr val="0000FF"/>
                </a:solidFill>
                <a:latin typeface="Arial"/>
                <a:sym typeface="Wingdings" panose="05000000000000000000" pitchFamily="2" charset="2"/>
              </a:rPr>
              <a:t>1.5 </a:t>
            </a:r>
            <a:r>
              <a:rPr lang="en-US" sz="1100" b="1" dirty="0" err="1" smtClean="0">
                <a:solidFill>
                  <a:srgbClr val="0000FF"/>
                </a:solidFill>
                <a:latin typeface="Arial"/>
                <a:sym typeface="Wingdings" panose="05000000000000000000" pitchFamily="2" charset="2"/>
              </a:rPr>
              <a:t>mW</a:t>
            </a:r>
            <a:r>
              <a:rPr lang="en-US" sz="1100" b="1" dirty="0" smtClean="0">
                <a:solidFill>
                  <a:srgbClr val="0000FF"/>
                </a:solidFill>
                <a:latin typeface="Arial"/>
                <a:sym typeface="Wingdings" panose="05000000000000000000" pitchFamily="2" charset="2"/>
              </a:rPr>
              <a:t> at 0.1 Hz</a:t>
            </a:r>
            <a:endParaRPr sz="1100" b="1" dirty="0">
              <a:solidFill>
                <a:srgbClr val="0000FF"/>
              </a:solidFill>
            </a:endParaRPr>
          </a:p>
          <a:p>
            <a:endParaRPr dirty="0">
              <a:solidFill>
                <a:srgbClr val="0000FF"/>
              </a:solidFill>
            </a:endParaRPr>
          </a:p>
        </p:txBody>
      </p:sp>
      <p:sp>
        <p:nvSpPr>
          <p:cNvPr id="15" name="CustomShape 4"/>
          <p:cNvSpPr/>
          <p:nvPr/>
        </p:nvSpPr>
        <p:spPr>
          <a:xfrm rot="-5400000">
            <a:off x="4478651" y="2883740"/>
            <a:ext cx="1828596" cy="234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81639" tIns="40820" rIns="81639" bIns="40820"/>
          <a:lstStyle/>
          <a:p>
            <a:r>
              <a:rPr lang="en-US" sz="1050" b="1" dirty="0">
                <a:latin typeface="Arial"/>
              </a:rPr>
              <a:t>n</a:t>
            </a:r>
            <a:r>
              <a:rPr lang="en-US" sz="1050" b="1" dirty="0" smtClean="0">
                <a:latin typeface="Arial"/>
              </a:rPr>
              <a:t>umber of electrons / MeV</a:t>
            </a:r>
            <a:endParaRPr sz="1100" b="1" dirty="0"/>
          </a:p>
        </p:txBody>
      </p:sp>
      <p:pic>
        <p:nvPicPr>
          <p:cNvPr id="2" name="Picture 1" descr="EE51AB62-22D1-4F2A-858C-359CC3F67B18.peg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744" y="2737195"/>
            <a:ext cx="2845871" cy="1795686"/>
          </a:xfrm>
          <a:prstGeom prst="rect">
            <a:avLst/>
          </a:prstGeom>
        </p:spPr>
      </p:pic>
      <p:sp>
        <p:nvSpPr>
          <p:cNvPr id="17" name="CustomShape 4"/>
          <p:cNvSpPr/>
          <p:nvPr/>
        </p:nvSpPr>
        <p:spPr>
          <a:xfrm>
            <a:off x="3571623" y="2996530"/>
            <a:ext cx="1434652" cy="855954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r>
              <a:rPr lang="en-US" sz="1400" b="1" dirty="0" smtClean="0">
                <a:solidFill>
                  <a:srgbClr val="0000FF"/>
                </a:solidFill>
                <a:latin typeface="Arial"/>
              </a:rPr>
              <a:t>Measured </a:t>
            </a:r>
            <a:br>
              <a:rPr lang="en-US" sz="1400" b="1" dirty="0" smtClean="0">
                <a:solidFill>
                  <a:srgbClr val="0000FF"/>
                </a:solidFill>
                <a:latin typeface="Arial"/>
              </a:rPr>
            </a:br>
            <a:r>
              <a:rPr lang="en-US" sz="1400" b="1" dirty="0" smtClean="0">
                <a:solidFill>
                  <a:srgbClr val="0000FF"/>
                </a:solidFill>
                <a:latin typeface="Arial"/>
              </a:rPr>
              <a:t>  electron </a:t>
            </a:r>
          </a:p>
          <a:p>
            <a:r>
              <a:rPr lang="en-US" sz="1400" b="1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sz="1400" b="1" dirty="0" smtClean="0">
                <a:solidFill>
                  <a:srgbClr val="0000FF"/>
                </a:solidFill>
                <a:latin typeface="Arial"/>
              </a:rPr>
              <a:t>   spectrum</a:t>
            </a:r>
            <a:endParaRPr sz="1100" b="1" dirty="0">
              <a:solidFill>
                <a:srgbClr val="0000FF"/>
              </a:solidFill>
            </a:endParaRPr>
          </a:p>
          <a:p>
            <a:endParaRPr dirty="0">
              <a:solidFill>
                <a:srgbClr val="0000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63" y="4557623"/>
            <a:ext cx="9086828" cy="204129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45471" y="6400800"/>
            <a:ext cx="4917609" cy="314326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1100" dirty="0" smtClean="0"/>
              <a:t>SATIF-13: Johannes Bauer, Ionizing Radiation from Optical Lasers at SLAC</a:t>
            </a:r>
          </a:p>
        </p:txBody>
      </p:sp>
      <p:sp>
        <p:nvSpPr>
          <p:cNvPr id="67" name="CustomShape 4"/>
          <p:cNvSpPr/>
          <p:nvPr/>
        </p:nvSpPr>
        <p:spPr>
          <a:xfrm>
            <a:off x="95898" y="1277670"/>
            <a:ext cx="5119844" cy="1605931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Laser Wakefield Acceleration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electron acceleration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Betatron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oscillation in electric field</a:t>
            </a:r>
            <a:b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short-pulse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X-rays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used in </a:t>
            </a:r>
            <a:b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 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experiments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(similar to FEL X-rays, weak)</a:t>
            </a:r>
          </a:p>
          <a:p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729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stomShape 1"/>
          <p:cNvSpPr/>
          <p:nvPr/>
        </p:nvSpPr>
        <p:spPr>
          <a:xfrm>
            <a:off x="365760" y="0"/>
            <a:ext cx="8503919" cy="114402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Gas Targets: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Shielding</a:t>
            </a:r>
            <a:endParaRPr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77" name="CustomShape 2"/>
          <p:cNvSpPr/>
          <p:nvPr/>
        </p:nvSpPr>
        <p:spPr>
          <a:xfrm>
            <a:off x="457171" y="1604841"/>
            <a:ext cx="8227784" cy="397617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/>
          </a:p>
          <a:p>
            <a:endParaRPr/>
          </a:p>
        </p:txBody>
      </p:sp>
      <p:sp>
        <p:nvSpPr>
          <p:cNvPr id="78" name="CustomShape 3"/>
          <p:cNvSpPr/>
          <p:nvPr/>
        </p:nvSpPr>
        <p:spPr>
          <a:xfrm>
            <a:off x="975408" y="1444161"/>
            <a:ext cx="7401283" cy="2536916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endParaRPr/>
          </a:p>
          <a:p>
            <a:endParaRPr/>
          </a:p>
          <a:p>
            <a:endParaRPr/>
          </a:p>
        </p:txBody>
      </p:sp>
      <p:sp>
        <p:nvSpPr>
          <p:cNvPr id="79" name="CustomShape 4"/>
          <p:cNvSpPr/>
          <p:nvPr/>
        </p:nvSpPr>
        <p:spPr>
          <a:xfrm>
            <a:off x="728085" y="1310150"/>
            <a:ext cx="7892040" cy="480203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 Experiment:   1 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J, 12,000 shots in few </a:t>
            </a:r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weeks</a:t>
            </a:r>
            <a:endParaRPr sz="1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6" y="2315869"/>
            <a:ext cx="5809513" cy="3576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ustomShape 4"/>
          <p:cNvSpPr/>
          <p:nvPr/>
        </p:nvSpPr>
        <p:spPr>
          <a:xfrm>
            <a:off x="5615044" y="5371378"/>
            <a:ext cx="3337519" cy="779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81639" tIns="40820" rIns="81639" bIns="40820"/>
          <a:lstStyle/>
          <a:p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ubstantial 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shielding, 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only in forward direction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4605868" y="2523067"/>
            <a:ext cx="2015065" cy="131233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4053289" y="2201333"/>
            <a:ext cx="2660778" cy="142913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stomShape 4"/>
          <p:cNvSpPr/>
          <p:nvPr/>
        </p:nvSpPr>
        <p:spPr>
          <a:xfrm>
            <a:off x="6482891" y="1654508"/>
            <a:ext cx="1989320" cy="1113487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8 cm tungsten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10 cm lead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2"/>
          <p:cNvSpPr txBox="1">
            <a:spLocks/>
          </p:cNvSpPr>
          <p:nvPr/>
        </p:nvSpPr>
        <p:spPr bwMode="auto">
          <a:xfrm>
            <a:off x="8670925" y="6200775"/>
            <a:ext cx="3190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57600" rIns="72000" anchor="ctr"/>
          <a:lstStyle>
            <a:lvl1pPr eaLnBrk="0" hangingPunct="0">
              <a:lnSpc>
                <a:spcPct val="120000"/>
              </a:lnSpc>
              <a:spcAft>
                <a:spcPts val="300"/>
              </a:spcAft>
              <a:buClr>
                <a:schemeClr val="tx1"/>
              </a:buClr>
              <a:buFont typeface="Arial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fld id="{F46D761A-ED12-45AF-9E20-CA19200D27C1}" type="slidenum">
              <a:rPr lang="en-US" altLang="en-US" sz="1200" smtClean="0"/>
              <a:t>22</a:t>
            </a:fld>
            <a:endParaRPr lang="en-US" altLang="en-US" sz="1200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45471" y="6400800"/>
            <a:ext cx="4917609" cy="314326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1100" dirty="0" smtClean="0"/>
              <a:t>SATIF-13: Johannes Bauer, Ionizing Radiation from Optical Lasers at SLAC</a:t>
            </a:r>
          </a:p>
        </p:txBody>
      </p:sp>
    </p:spTree>
    <p:extLst>
      <p:ext uri="{BB962C8B-B14F-4D97-AF65-F5344CB8AC3E}">
        <p14:creationId xmlns:p14="http://schemas.microsoft.com/office/powerpoint/2010/main" val="3715639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/>
          <p:cNvSpPr/>
          <p:nvPr/>
        </p:nvSpPr>
        <p:spPr>
          <a:xfrm>
            <a:off x="457171" y="0"/>
            <a:ext cx="8227784" cy="114402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Simulations around Target Chamber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V:\ESH\RP\Ted Liang\LCLS-MEC\MEC Experiment - Barbrel\flukawork\25TW\Version 8 (Brice Geo)\Version 14\XY-ch-tdos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58900"/>
            <a:ext cx="8610600" cy="431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>
            <a:spLocks noChangeAspect="1"/>
          </p:cNvSpPr>
          <p:nvPr/>
        </p:nvSpPr>
        <p:spPr>
          <a:xfrm>
            <a:off x="3200400" y="2029460"/>
            <a:ext cx="91440" cy="914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895600" y="1771492"/>
            <a:ext cx="842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50 mrem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1813560" y="2751316"/>
            <a:ext cx="91440" cy="914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00200" y="2498923"/>
            <a:ext cx="842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2</a:t>
            </a:r>
            <a:r>
              <a:rPr lang="en-US" sz="1400" dirty="0" smtClean="0">
                <a:solidFill>
                  <a:schemeClr val="bg1"/>
                </a:solidFill>
              </a:rPr>
              <a:t>0 mrem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2621280" y="4711700"/>
            <a:ext cx="91440" cy="914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793926" y="4748493"/>
            <a:ext cx="1025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2000 mrem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4191000" y="4239260"/>
            <a:ext cx="91440" cy="914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231074" y="4099123"/>
            <a:ext cx="842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75 mrem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3774165" y="4702773"/>
            <a:ext cx="91440" cy="914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810000" y="4635500"/>
            <a:ext cx="1025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5000 mrem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3200400" y="4671181"/>
            <a:ext cx="91440" cy="914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804229" y="4672662"/>
            <a:ext cx="934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250 mrem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4572000" y="3111500"/>
            <a:ext cx="91440" cy="914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628498" y="2959100"/>
            <a:ext cx="934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200 mrem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8" name="CustomShape 4"/>
          <p:cNvSpPr/>
          <p:nvPr/>
        </p:nvSpPr>
        <p:spPr>
          <a:xfrm>
            <a:off x="1602394" y="5697086"/>
            <a:ext cx="6352079" cy="697990"/>
          </a:xfrm>
          <a:prstGeom prst="rect">
            <a:avLst/>
          </a:prstGeom>
          <a:noFill/>
          <a:ln>
            <a:noFill/>
          </a:ln>
        </p:spPr>
        <p:txBody>
          <a:bodyPr wrap="square" lIns="81639" tIns="40820" rIns="81639" bIns="40820">
            <a:spAutoFit/>
          </a:bodyPr>
          <a:lstStyle/>
          <a:p>
            <a:r>
              <a:rPr lang="en-US" sz="20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Outside target chamber </a:t>
            </a:r>
            <a:r>
              <a:rPr lang="en-US" sz="2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measurements  </a:t>
            </a:r>
            <a:r>
              <a:rPr lang="en-US" sz="16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m, not at 0</a:t>
            </a:r>
            <a:r>
              <a:rPr lang="en-US" sz="16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°)</a:t>
            </a:r>
            <a:endParaRPr lang="en-US" sz="16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0020"/>
            <a:r>
              <a:rPr lang="en-US" sz="2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total 12 mSv (1200 mrem) total</a:t>
            </a:r>
            <a:endParaRPr lang="en-US" sz="20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lide Number Placeholder 2"/>
          <p:cNvSpPr txBox="1">
            <a:spLocks/>
          </p:cNvSpPr>
          <p:nvPr/>
        </p:nvSpPr>
        <p:spPr bwMode="auto">
          <a:xfrm>
            <a:off x="8670925" y="6200775"/>
            <a:ext cx="3190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57600" rIns="72000" anchor="ctr"/>
          <a:lstStyle>
            <a:lvl1pPr eaLnBrk="0" hangingPunct="0">
              <a:lnSpc>
                <a:spcPct val="120000"/>
              </a:lnSpc>
              <a:spcAft>
                <a:spcPts val="300"/>
              </a:spcAft>
              <a:buClr>
                <a:schemeClr val="tx1"/>
              </a:buClr>
              <a:buFont typeface="Arial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fld id="{F46D761A-ED12-45AF-9E20-CA19200D27C1}" type="slidenum">
              <a:rPr lang="en-US" altLang="en-US" sz="1200" smtClean="0"/>
              <a:t>23</a:t>
            </a:fld>
            <a:endParaRPr lang="en-US" altLang="en-US" sz="1200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45471" y="6400800"/>
            <a:ext cx="4917609" cy="314326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1100" dirty="0" smtClean="0"/>
              <a:t>SATIF-13: Johannes Bauer, Ionizing Radiation from Optical Lasers at SLAC</a:t>
            </a:r>
          </a:p>
        </p:txBody>
      </p:sp>
    </p:spTree>
    <p:extLst>
      <p:ext uri="{BB962C8B-B14F-4D97-AF65-F5344CB8AC3E}">
        <p14:creationId xmlns:p14="http://schemas.microsoft.com/office/powerpoint/2010/main" val="2176933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Screen Shot 2016-10-02 at 7.37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769" y="1625598"/>
            <a:ext cx="6613297" cy="4733349"/>
          </a:xfrm>
          <a:prstGeom prst="rect">
            <a:avLst/>
          </a:prstGeom>
        </p:spPr>
      </p:pic>
      <p:sp>
        <p:nvSpPr>
          <p:cNvPr id="2" name="CustomShape 1"/>
          <p:cNvSpPr/>
          <p:nvPr/>
        </p:nvSpPr>
        <p:spPr>
          <a:xfrm>
            <a:off x="457171" y="0"/>
            <a:ext cx="8227784" cy="114402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Simulations and Measurements outside Hutch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Slide Number Placeholder 2"/>
          <p:cNvSpPr txBox="1">
            <a:spLocks/>
          </p:cNvSpPr>
          <p:nvPr/>
        </p:nvSpPr>
        <p:spPr bwMode="auto">
          <a:xfrm>
            <a:off x="8670925" y="6200775"/>
            <a:ext cx="3190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57600" rIns="72000" anchor="ctr"/>
          <a:lstStyle>
            <a:lvl1pPr eaLnBrk="0" hangingPunct="0">
              <a:lnSpc>
                <a:spcPct val="120000"/>
              </a:lnSpc>
              <a:spcAft>
                <a:spcPts val="300"/>
              </a:spcAft>
              <a:buClr>
                <a:schemeClr val="tx1"/>
              </a:buClr>
              <a:buFont typeface="Arial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fld id="{F46D761A-ED12-45AF-9E20-CA19200D27C1}" type="slidenum">
              <a:rPr lang="en-US" altLang="en-US" sz="1200" smtClean="0"/>
              <a:t>24</a:t>
            </a:fld>
            <a:endParaRPr lang="en-US" altLang="en-US" sz="1200" dirty="0"/>
          </a:p>
        </p:txBody>
      </p:sp>
      <p:sp>
        <p:nvSpPr>
          <p:cNvPr id="30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45471" y="6400800"/>
            <a:ext cx="4917609" cy="314326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1100" dirty="0" smtClean="0"/>
              <a:t>SATIF-13: Johannes Bauer, Ionizing Radiation from Optical Lasers at SLAC</a:t>
            </a:r>
          </a:p>
        </p:txBody>
      </p:sp>
      <p:sp>
        <p:nvSpPr>
          <p:cNvPr id="32" name="CustomShape 4"/>
          <p:cNvSpPr/>
          <p:nvPr/>
        </p:nvSpPr>
        <p:spPr>
          <a:xfrm>
            <a:off x="137125" y="1256426"/>
            <a:ext cx="3037875" cy="2252262"/>
          </a:xfrm>
          <a:prstGeom prst="rect">
            <a:avLst/>
          </a:prstGeom>
          <a:noFill/>
          <a:ln>
            <a:noFill/>
          </a:ln>
        </p:spPr>
        <p:txBody>
          <a:bodyPr wrap="square" lIns="81639" tIns="40820" rIns="81639" bIns="4082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Goal:  100 μSv</a:t>
            </a:r>
            <a:b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(no dosimeters) </a:t>
            </a:r>
          </a:p>
          <a:p>
            <a:endParaRPr 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Measurements </a:t>
            </a:r>
            <a:br>
              <a:rPr lang="en-US" sz="2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outside hutch</a:t>
            </a:r>
          </a:p>
          <a:p>
            <a:r>
              <a:rPr lang="en-US" sz="16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m, 0</a:t>
            </a:r>
            <a:r>
              <a:rPr lang="en-US" sz="16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 behind </a:t>
            </a:r>
            <a:r>
              <a:rPr lang="en-US" sz="16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shielding)</a:t>
            </a:r>
            <a:endParaRPr lang="en-US" sz="16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Maximal 84 μSv total </a:t>
            </a:r>
            <a:endParaRPr lang="en-US" sz="20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452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/>
          <p:cNvSpPr/>
          <p:nvPr/>
        </p:nvSpPr>
        <p:spPr>
          <a:xfrm>
            <a:off x="457171" y="0"/>
            <a:ext cx="8227784" cy="114402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Conclusion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lide Number Placeholder 2"/>
          <p:cNvSpPr txBox="1">
            <a:spLocks/>
          </p:cNvSpPr>
          <p:nvPr/>
        </p:nvSpPr>
        <p:spPr bwMode="auto">
          <a:xfrm>
            <a:off x="8670925" y="6200775"/>
            <a:ext cx="3190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57600" rIns="72000" anchor="ctr"/>
          <a:lstStyle>
            <a:lvl1pPr eaLnBrk="0" hangingPunct="0">
              <a:lnSpc>
                <a:spcPct val="120000"/>
              </a:lnSpc>
              <a:spcAft>
                <a:spcPts val="300"/>
              </a:spcAft>
              <a:buClr>
                <a:schemeClr val="tx1"/>
              </a:buClr>
              <a:buFont typeface="Arial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fld id="{F46D761A-ED12-45AF-9E20-CA19200D27C1}" type="slidenum">
              <a:rPr lang="en-US" altLang="en-US" sz="1200" smtClean="0"/>
              <a:t>25</a:t>
            </a:fld>
            <a:endParaRPr lang="en-US" altLang="en-US" sz="120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45471" y="6400800"/>
            <a:ext cx="4917609" cy="314326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1100" dirty="0" smtClean="0"/>
              <a:t>SATIF-13: Johannes Bauer, Ionizing Radiation from Optical Lasers at SLAC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457200" y="1227709"/>
            <a:ext cx="8108950" cy="4438138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Ionizing Radiation from lasers need to be addressed</a:t>
            </a:r>
          </a:p>
          <a:p>
            <a:r>
              <a:rPr lang="en-US" sz="2800" dirty="0" smtClean="0"/>
              <a:t>Solid Targets</a:t>
            </a:r>
          </a:p>
          <a:p>
            <a:pPr lvl="1"/>
            <a:r>
              <a:rPr lang="en-US" sz="2400" dirty="0" smtClean="0"/>
              <a:t>SLAC developed source term</a:t>
            </a:r>
          </a:p>
          <a:p>
            <a:pPr lvl="1"/>
            <a:r>
              <a:rPr lang="en-US" sz="2400" dirty="0" smtClean="0"/>
              <a:t>Measurements comparing against models</a:t>
            </a:r>
          </a:p>
          <a:p>
            <a:pPr lvl="1"/>
            <a:r>
              <a:rPr lang="en-US" sz="2400" dirty="0" smtClean="0"/>
              <a:t>Latest model based on PIC simulations</a:t>
            </a:r>
          </a:p>
          <a:p>
            <a:r>
              <a:rPr lang="en-US" sz="2800" dirty="0" smtClean="0"/>
              <a:t>Gas Targets </a:t>
            </a:r>
          </a:p>
          <a:p>
            <a:pPr lvl="1"/>
            <a:r>
              <a:rPr lang="en-US" sz="2400" dirty="0" smtClean="0"/>
              <a:t>Source term better known</a:t>
            </a:r>
          </a:p>
          <a:p>
            <a:pPr lvl="1"/>
            <a:r>
              <a:rPr lang="en-US" sz="2400" dirty="0" smtClean="0"/>
              <a:t>Simulations to design shielding</a:t>
            </a:r>
            <a:endParaRPr lang="en-US" sz="2400" dirty="0"/>
          </a:p>
          <a:p>
            <a:r>
              <a:rPr lang="en-US" sz="2800" dirty="0" smtClean="0"/>
              <a:t>Laser research field is growing</a:t>
            </a:r>
          </a:p>
        </p:txBody>
      </p:sp>
    </p:spTree>
    <p:extLst>
      <p:ext uri="{BB962C8B-B14F-4D97-AF65-F5344CB8AC3E}">
        <p14:creationId xmlns:p14="http://schemas.microsoft.com/office/powerpoint/2010/main" val="2669452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Title 2"/>
          <p:cNvSpPr>
            <a:spLocks noGrp="1"/>
          </p:cNvSpPr>
          <p:nvPr>
            <p:ph type="title"/>
          </p:nvPr>
        </p:nvSpPr>
        <p:spPr>
          <a:xfrm>
            <a:off x="457200" y="17796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Thank You!</a:t>
            </a:r>
          </a:p>
        </p:txBody>
      </p:sp>
      <p:pic>
        <p:nvPicPr>
          <p:cNvPr id="47106" name="Content Placeholder 4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8039" y="1466850"/>
            <a:ext cx="8108950" cy="4562475"/>
          </a:xfrm>
          <a:prstGeom prst="rect">
            <a:avLst/>
          </a:prstGeom>
        </p:spPr>
      </p:pic>
      <p:sp>
        <p:nvSpPr>
          <p:cNvPr id="5" name="Slide Number Placeholder 2"/>
          <p:cNvSpPr txBox="1">
            <a:spLocks/>
          </p:cNvSpPr>
          <p:nvPr/>
        </p:nvSpPr>
        <p:spPr bwMode="auto">
          <a:xfrm>
            <a:off x="8670925" y="6200775"/>
            <a:ext cx="3190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57600" rIns="72000" anchor="ctr"/>
          <a:lstStyle>
            <a:lvl1pPr eaLnBrk="0" hangingPunct="0">
              <a:lnSpc>
                <a:spcPct val="120000"/>
              </a:lnSpc>
              <a:spcAft>
                <a:spcPts val="300"/>
              </a:spcAft>
              <a:buClr>
                <a:schemeClr val="tx1"/>
              </a:buClr>
              <a:buFont typeface="Arial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fld id="{F46D761A-ED12-45AF-9E20-CA19200D27C1}" type="slidenum">
              <a:rPr lang="en-US" altLang="en-US" sz="1200" smtClean="0"/>
              <a:t>26</a:t>
            </a:fld>
            <a:endParaRPr lang="en-US" altLang="en-US" sz="1200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45471" y="6400800"/>
            <a:ext cx="4917609" cy="314326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1100" dirty="0" smtClean="0"/>
              <a:t>SATIF-13: Johannes Bauer, Ionizing Radiation from Optical Lasers at SLAC</a:t>
            </a:r>
          </a:p>
        </p:txBody>
      </p:sp>
    </p:spTree>
    <p:extLst>
      <p:ext uri="{BB962C8B-B14F-4D97-AF65-F5344CB8AC3E}">
        <p14:creationId xmlns:p14="http://schemas.microsoft.com/office/powerpoint/2010/main" val="310114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577624017_8efa59fffc_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5298"/>
            <a:ext cx="9144000" cy="31298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904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SLAC and LCLS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 rot="21133164">
            <a:off x="6630514" y="4358244"/>
            <a:ext cx="1016896" cy="471440"/>
          </a:xfrm>
          <a:solidFill>
            <a:schemeClr val="accent3">
              <a:lumMod val="50000"/>
              <a:alpha val="67000"/>
            </a:schemeClr>
          </a:solidFill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LCLS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spcBef>
                <a:spcPts val="1200"/>
              </a:spcBef>
              <a:buNone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354763"/>
            <a:ext cx="2487613" cy="439737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b="0" dirty="0" smtClean="0"/>
              <a:t>RadSynch11</a:t>
            </a:r>
          </a:p>
          <a:p>
            <a:r>
              <a:rPr lang="en-US" b="0" dirty="0" smtClean="0"/>
              <a:t>April 28, 2011</a:t>
            </a:r>
            <a:endParaRPr lang="en-US" b="0" dirty="0"/>
          </a:p>
        </p:txBody>
      </p:sp>
      <p:sp>
        <p:nvSpPr>
          <p:cNvPr id="10" name="Slide Number Placeholder 2"/>
          <p:cNvSpPr txBox="1">
            <a:spLocks/>
          </p:cNvSpPr>
          <p:nvPr/>
        </p:nvSpPr>
        <p:spPr bwMode="auto">
          <a:xfrm>
            <a:off x="8670925" y="6200775"/>
            <a:ext cx="3190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57600" rIns="72000" anchor="ctr"/>
          <a:lstStyle>
            <a:lvl1pPr eaLnBrk="0" hangingPunct="0">
              <a:lnSpc>
                <a:spcPct val="120000"/>
              </a:lnSpc>
              <a:spcAft>
                <a:spcPts val="300"/>
              </a:spcAft>
              <a:buClr>
                <a:schemeClr val="tx1"/>
              </a:buClr>
              <a:buFont typeface="Arial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fld id="{F46D761A-ED12-45AF-9E20-CA19200D27C1}" type="slidenum">
              <a:rPr lang="en-US" altLang="en-US" sz="1200" smtClean="0"/>
              <a:t>3</a:t>
            </a:fld>
            <a:endParaRPr lang="en-US" altLang="en-US" sz="12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18548" y="1221279"/>
            <a:ext cx="7981544" cy="1443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Arial" pitchFamily="34" charset="0"/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Laser Facility at 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SLAC National Accelerator Laboratory, 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part of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Coherent Light Source (LCLS),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at its Matters in Extreme Conditions instrument (MEC)</a:t>
            </a:r>
          </a:p>
          <a:p>
            <a:pPr marL="0" indent="0">
              <a:spcBef>
                <a:spcPts val="1200"/>
              </a:spcBef>
              <a:buFont typeface="Arial" pitchFamily="34" charset="0"/>
              <a:buNone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666046" y="4086498"/>
            <a:ext cx="3961997" cy="524620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 txBox="1">
            <a:spLocks/>
          </p:cNvSpPr>
          <p:nvPr/>
        </p:nvSpPr>
        <p:spPr>
          <a:xfrm rot="21133164">
            <a:off x="7474068" y="3060829"/>
            <a:ext cx="888255" cy="461665"/>
          </a:xfrm>
          <a:prstGeom prst="rect">
            <a:avLst/>
          </a:prstGeom>
          <a:solidFill>
            <a:schemeClr val="accent3">
              <a:lumMod val="50000"/>
              <a:alpha val="6700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Arial" pitchFamily="34" charset="0"/>
              <a:buNone/>
            </a:pP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MEC</a:t>
            </a:r>
            <a:endParaRPr lang="en-U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43760" y="5225481"/>
            <a:ext cx="6321189" cy="455701"/>
          </a:xfrm>
          <a:prstGeom prst="rect">
            <a:avLst/>
          </a:prstGeom>
          <a:solidFill>
            <a:schemeClr val="accent3">
              <a:lumMod val="50000"/>
              <a:alpha val="67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Arial" pitchFamily="34" charset="0"/>
              <a:buNone/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hazards unrelated to X-rays from LCLS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8282921" y="3382406"/>
            <a:ext cx="331317" cy="345144"/>
          </a:xfrm>
          <a:prstGeom prst="straightConnector1">
            <a:avLst/>
          </a:prstGeom>
          <a:ln w="38100">
            <a:solidFill>
              <a:schemeClr val="bg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45471" y="6400800"/>
            <a:ext cx="4917609" cy="314326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1100" dirty="0" smtClean="0"/>
              <a:t>SATIF-13: Johannes Bauer, Ionizing Radiation from Optical Lasers at SLAC</a:t>
            </a:r>
          </a:p>
        </p:txBody>
      </p:sp>
    </p:spTree>
    <p:extLst>
      <p:ext uri="{BB962C8B-B14F-4D97-AF65-F5344CB8AC3E}">
        <p14:creationId xmlns:p14="http://schemas.microsoft.com/office/powerpoint/2010/main" val="2042286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itle 2"/>
          <p:cNvSpPr>
            <a:spLocks noGrp="1"/>
          </p:cNvSpPr>
          <p:nvPr>
            <p:ph type="title"/>
          </p:nvPr>
        </p:nvSpPr>
        <p:spPr>
          <a:xfrm>
            <a:off x="457200" y="-15642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MEC Instrument</a:t>
            </a:r>
            <a:endParaRPr lang="en-US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5602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962895" y="1188835"/>
            <a:ext cx="7284498" cy="128151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Matter in Extreme Conditions (MEC) </a:t>
            </a:r>
            <a:b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= </a:t>
            </a:r>
            <a:r>
              <a:rPr lang="en-US" altLang="en-US" sz="24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LCLS FEL beam </a:t>
            </a:r>
            <a:r>
              <a:rPr lang="en-US" altLang="en-US" sz="20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(up to 12 keV X-rays) </a:t>
            </a:r>
            <a:br>
              <a:rPr lang="en-US" altLang="en-US" sz="20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 </a:t>
            </a:r>
            <a:r>
              <a:rPr lang="en-US" alt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aser Beam</a:t>
            </a:r>
          </a:p>
          <a:p>
            <a:pPr marL="0" indent="0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lang="en-US" altLang="en-US" sz="1800" dirty="0" smtClean="0">
              <a:latin typeface="Arial" charset="0"/>
              <a:cs typeface="Arial" charset="0"/>
            </a:endParaRPr>
          </a:p>
        </p:txBody>
      </p:sp>
      <p:pic>
        <p:nvPicPr>
          <p:cNvPr id="25608" name="Picture 22" descr="fig 2 - hutch with furniture, southwest iso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19" y="2502122"/>
            <a:ext cx="5086802" cy="3958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0" name="TextBox 10"/>
          <p:cNvSpPr txBox="1">
            <a:spLocks noChangeArrowheads="1"/>
          </p:cNvSpPr>
          <p:nvPr/>
        </p:nvSpPr>
        <p:spPr bwMode="auto">
          <a:xfrm>
            <a:off x="5930280" y="3725742"/>
            <a:ext cx="2254644" cy="461665"/>
          </a:xfrm>
          <a:prstGeom prst="rect">
            <a:avLst/>
          </a:prstGeom>
          <a:solidFill>
            <a:schemeClr val="bg1">
              <a:lumMod val="75000"/>
              <a:alpha val="38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20000"/>
              </a:lnSpc>
              <a:spcAft>
                <a:spcPts val="300"/>
              </a:spcAft>
              <a:buClr>
                <a:schemeClr val="tx1"/>
              </a:buClr>
              <a:buFont typeface="Arial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2400" dirty="0">
                <a:latin typeface="Arial"/>
                <a:cs typeface="Arial"/>
              </a:rPr>
              <a:t>t</a:t>
            </a:r>
            <a:r>
              <a:rPr lang="en-US" altLang="en-US" sz="2400" dirty="0" smtClean="0">
                <a:latin typeface="Arial"/>
                <a:cs typeface="Arial"/>
              </a:rPr>
              <a:t>arget chamber</a:t>
            </a:r>
            <a:endParaRPr lang="en-US" altLang="en-US" sz="2400" dirty="0">
              <a:latin typeface="Arial"/>
              <a:cs typeface="Arial"/>
            </a:endParaRPr>
          </a:p>
        </p:txBody>
      </p:sp>
      <p:grpSp>
        <p:nvGrpSpPr>
          <p:cNvPr id="25612" name="Group 12"/>
          <p:cNvGrpSpPr>
            <a:grpSpLocks/>
          </p:cNvGrpSpPr>
          <p:nvPr/>
        </p:nvGrpSpPr>
        <p:grpSpPr bwMode="auto">
          <a:xfrm>
            <a:off x="4982304" y="4812296"/>
            <a:ext cx="1641662" cy="810832"/>
            <a:chOff x="2639930" y="4779465"/>
            <a:chExt cx="2211625" cy="1039937"/>
          </a:xfrm>
        </p:grpSpPr>
        <p:sp>
          <p:nvSpPr>
            <p:cNvPr id="25622" name="TextBox 22"/>
            <p:cNvSpPr txBox="1">
              <a:spLocks noChangeArrowheads="1"/>
            </p:cNvSpPr>
            <p:nvPr/>
          </p:nvSpPr>
          <p:spPr bwMode="auto">
            <a:xfrm rot="19880000">
              <a:off x="2639930" y="5306239"/>
              <a:ext cx="2211625" cy="513163"/>
            </a:xfrm>
            <a:prstGeom prst="rect">
              <a:avLst/>
            </a:prstGeom>
            <a:solidFill>
              <a:schemeClr val="bg1">
                <a:lumMod val="75000"/>
                <a:alpha val="76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120000"/>
                </a:lnSpc>
                <a:spcAft>
                  <a:spcPts val="300"/>
                </a:spcAft>
                <a:buClr>
                  <a:schemeClr val="tx1"/>
                </a:buClr>
                <a:buFont typeface="Arial" charset="0"/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1pPr>
              <a:lvl2pPr marL="742950" indent="-285750" eaLnBrk="0" hangingPunct="0">
                <a:lnSpc>
                  <a:spcPct val="120000"/>
                </a:lnSpc>
                <a:spcBef>
                  <a:spcPts val="800"/>
                </a:spcBef>
                <a:buClr>
                  <a:schemeClr val="bg2"/>
                </a:buClr>
                <a:buSzPct val="100000"/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lnSpc>
                  <a:spcPct val="120000"/>
                </a:lnSpc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lnSpc>
                  <a:spcPct val="120000"/>
                </a:lnSpc>
                <a:buClr>
                  <a:schemeClr val="bg2"/>
                </a:buClr>
                <a:buSzPct val="100000"/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lnSpc>
                  <a:spcPct val="120000"/>
                </a:lnSpc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2000" dirty="0">
                  <a:solidFill>
                    <a:srgbClr val="000000"/>
                  </a:solidFill>
                  <a:latin typeface="Arial"/>
                  <a:cs typeface="Arial"/>
                </a:rPr>
                <a:t>o</a:t>
              </a:r>
              <a:r>
                <a:rPr lang="en-US" altLang="en-US" sz="2000" dirty="0" smtClean="0">
                  <a:solidFill>
                    <a:srgbClr val="000000"/>
                  </a:solidFill>
                  <a:latin typeface="Arial"/>
                  <a:cs typeface="Arial"/>
                </a:rPr>
                <a:t>ptical laser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V="1">
              <a:off x="2670883" y="4779465"/>
              <a:ext cx="1871327" cy="975274"/>
            </a:xfrm>
            <a:prstGeom prst="straightConnector1">
              <a:avLst/>
            </a:prstGeom>
            <a:ln w="825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613" name="Group 13"/>
          <p:cNvGrpSpPr>
            <a:grpSpLocks/>
          </p:cNvGrpSpPr>
          <p:nvPr/>
        </p:nvGrpSpPr>
        <p:grpSpPr bwMode="auto">
          <a:xfrm>
            <a:off x="3831752" y="4720764"/>
            <a:ext cx="2356346" cy="1109662"/>
            <a:chOff x="1089922" y="4662069"/>
            <a:chExt cx="3174439" cy="1423203"/>
          </a:xfrm>
        </p:grpSpPr>
        <p:cxnSp>
          <p:nvCxnSpPr>
            <p:cNvPr id="20" name="Straight Arrow Connector 19"/>
            <p:cNvCxnSpPr/>
            <p:nvPr/>
          </p:nvCxnSpPr>
          <p:spPr>
            <a:xfrm flipV="1">
              <a:off x="1522601" y="4662069"/>
              <a:ext cx="2741760" cy="1423203"/>
            </a:xfrm>
            <a:prstGeom prst="straightConnector1">
              <a:avLst/>
            </a:prstGeom>
            <a:ln w="57150">
              <a:solidFill>
                <a:srgbClr val="0000FF"/>
              </a:solidFill>
              <a:headEnd type="none" w="med" len="med"/>
              <a:tailEnd type="triangl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20" name="TextBox 20"/>
            <p:cNvSpPr txBox="1">
              <a:spLocks noChangeArrowheads="1"/>
            </p:cNvSpPr>
            <p:nvPr/>
          </p:nvSpPr>
          <p:spPr bwMode="auto">
            <a:xfrm rot="20002461">
              <a:off x="1089922" y="5130849"/>
              <a:ext cx="2290994" cy="592111"/>
            </a:xfrm>
            <a:prstGeom prst="rect">
              <a:avLst/>
            </a:prstGeom>
            <a:solidFill>
              <a:schemeClr val="bg1">
                <a:lumMod val="65000"/>
                <a:alpha val="46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120000"/>
                </a:lnSpc>
                <a:spcAft>
                  <a:spcPts val="300"/>
                </a:spcAft>
                <a:buClr>
                  <a:schemeClr val="tx1"/>
                </a:buClr>
                <a:buFont typeface="Arial" charset="0"/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1pPr>
              <a:lvl2pPr marL="742950" indent="-285750" eaLnBrk="0" hangingPunct="0">
                <a:lnSpc>
                  <a:spcPct val="120000"/>
                </a:lnSpc>
                <a:spcBef>
                  <a:spcPts val="800"/>
                </a:spcBef>
                <a:buClr>
                  <a:schemeClr val="bg2"/>
                </a:buClr>
                <a:buSzPct val="100000"/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lnSpc>
                  <a:spcPct val="120000"/>
                </a:lnSpc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lnSpc>
                  <a:spcPct val="120000"/>
                </a:lnSpc>
                <a:buClr>
                  <a:schemeClr val="bg2"/>
                </a:buClr>
                <a:buSzPct val="100000"/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lnSpc>
                  <a:spcPct val="120000"/>
                </a:lnSpc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400" dirty="0" smtClean="0">
                  <a:solidFill>
                    <a:srgbClr val="000000"/>
                  </a:solidFill>
                  <a:latin typeface="Arial"/>
                  <a:cs typeface="Arial"/>
                </a:rPr>
                <a:t>FEL beam</a:t>
              </a:r>
              <a:endParaRPr lang="en-US" altLang="en-US" sz="24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7" name="Slide Number Placeholder 2"/>
          <p:cNvSpPr txBox="1">
            <a:spLocks/>
          </p:cNvSpPr>
          <p:nvPr/>
        </p:nvSpPr>
        <p:spPr bwMode="auto">
          <a:xfrm>
            <a:off x="8670925" y="6200775"/>
            <a:ext cx="3190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57600" rIns="72000" anchor="ctr"/>
          <a:lstStyle>
            <a:lvl1pPr eaLnBrk="0" hangingPunct="0">
              <a:lnSpc>
                <a:spcPct val="120000"/>
              </a:lnSpc>
              <a:spcAft>
                <a:spcPts val="300"/>
              </a:spcAft>
              <a:buClr>
                <a:schemeClr val="tx1"/>
              </a:buClr>
              <a:buFont typeface="Arial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fld id="{F46D761A-ED12-45AF-9E20-CA19200D27C1}" type="slidenum">
              <a:rPr lang="en-US" altLang="en-US" sz="1200" smtClean="0"/>
              <a:t>4</a:t>
            </a:fld>
            <a:endParaRPr lang="en-US" altLang="en-US" sz="1200" dirty="0"/>
          </a:p>
        </p:txBody>
      </p:sp>
      <p:sp>
        <p:nvSpPr>
          <p:cNvPr id="19" name="Content Placeholder 1"/>
          <p:cNvSpPr txBox="1">
            <a:spLocks/>
          </p:cNvSpPr>
          <p:nvPr/>
        </p:nvSpPr>
        <p:spPr>
          <a:xfrm>
            <a:off x="123092" y="2521925"/>
            <a:ext cx="3519157" cy="3779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256032">
              <a:spcBef>
                <a:spcPts val="108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Warm Dense Matter</a:t>
            </a:r>
            <a:br>
              <a:rPr lang="en-US" alt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(inside Jupiter)</a:t>
            </a:r>
            <a:endParaRPr lang="en-US" altLang="en-US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7472" indent="-256032">
              <a:spcBef>
                <a:spcPts val="108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 Dense Matter  </a:t>
            </a:r>
            <a:r>
              <a:rPr lang="en-US" altLang="en-US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en-US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(inertial confinement at NIF)</a:t>
            </a:r>
          </a:p>
          <a:p>
            <a:pPr marL="347472" indent="-256032">
              <a:spcBef>
                <a:spcPts val="108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Shock Waves </a:t>
            </a:r>
            <a:br>
              <a:rPr lang="en-US" alt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matter)</a:t>
            </a:r>
          </a:p>
          <a:p>
            <a:pPr marL="347472" indent="-256032">
              <a:spcBef>
                <a:spcPts val="108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Acceleration </a:t>
            </a:r>
            <a:b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X-ray Generation</a:t>
            </a:r>
            <a:endParaRPr lang="en-US" altLang="en-US" sz="16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47472" indent="-256032">
              <a:spcBef>
                <a:spcPts val="108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 Acceleration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45471" y="6400800"/>
            <a:ext cx="4917609" cy="314326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1100" dirty="0" smtClean="0"/>
              <a:t>SATIF-13: Johannes Bauer, Ionizing Radiation from Optical Lasers at SLAC</a:t>
            </a:r>
          </a:p>
        </p:txBody>
      </p:sp>
    </p:spTree>
    <p:extLst>
      <p:ext uri="{BB962C8B-B14F-4D97-AF65-F5344CB8AC3E}">
        <p14:creationId xmlns:p14="http://schemas.microsoft.com/office/powerpoint/2010/main" val="180447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0" grpId="0" animBg="1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8577624305_341b332502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" y="836186"/>
            <a:ext cx="9144000" cy="6080760"/>
          </a:xfrm>
          <a:prstGeom prst="rect">
            <a:avLst/>
          </a:prstGeom>
        </p:spPr>
      </p:pic>
      <p:sp>
        <p:nvSpPr>
          <p:cNvPr id="25603" name="Title 2"/>
          <p:cNvSpPr>
            <a:spLocks noGrp="1"/>
          </p:cNvSpPr>
          <p:nvPr>
            <p:ph type="title"/>
          </p:nvPr>
        </p:nvSpPr>
        <p:spPr>
          <a:xfrm>
            <a:off x="457200" y="-15642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MEC Instrument (2)</a:t>
            </a:r>
            <a:endParaRPr lang="en-US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Slide Number Placeholder 2"/>
          <p:cNvSpPr txBox="1">
            <a:spLocks/>
          </p:cNvSpPr>
          <p:nvPr/>
        </p:nvSpPr>
        <p:spPr bwMode="auto">
          <a:xfrm>
            <a:off x="8670925" y="6200775"/>
            <a:ext cx="3190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57600" rIns="7200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eaLnBrk="0" hangingPunct="0">
              <a:lnSpc>
                <a:spcPct val="120000"/>
              </a:lnSpc>
              <a:spcAft>
                <a:spcPts val="300"/>
              </a:spcAft>
              <a:buClr>
                <a:schemeClr val="tx1"/>
              </a:buClr>
              <a:buFont typeface="Arial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fld id="{F46D761A-ED12-45AF-9E20-CA19200D27C1}" type="slidenum">
              <a:rPr lang="en-US" altLang="en-US" sz="1200" b="1" spc="15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5</a:t>
            </a:fld>
            <a:endParaRPr lang="en-US" altLang="en-US" sz="12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45471" y="6400800"/>
            <a:ext cx="4917609" cy="314326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1100" dirty="0" smtClean="0">
                <a:solidFill>
                  <a:srgbClr val="FFFFFF"/>
                </a:solidFill>
              </a:rPr>
              <a:t>SATIF-13: Johannes Bauer, Ionizing Radiation from Optical Lasers at SLAC</a:t>
            </a:r>
          </a:p>
        </p:txBody>
      </p:sp>
    </p:spTree>
    <p:extLst>
      <p:ext uri="{BB962C8B-B14F-4D97-AF65-F5344CB8AC3E}">
        <p14:creationId xmlns:p14="http://schemas.microsoft.com/office/powerpoint/2010/main" val="275503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itle 2"/>
          <p:cNvSpPr>
            <a:spLocks noGrp="1"/>
          </p:cNvSpPr>
          <p:nvPr>
            <p:ph type="title"/>
          </p:nvPr>
        </p:nvSpPr>
        <p:spPr>
          <a:xfrm>
            <a:off x="457200" y="-15642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MEC Laser Parameters</a:t>
            </a:r>
            <a:endParaRPr lang="en-US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Slide Number Placeholder 2"/>
          <p:cNvSpPr txBox="1">
            <a:spLocks/>
          </p:cNvSpPr>
          <p:nvPr/>
        </p:nvSpPr>
        <p:spPr bwMode="auto">
          <a:xfrm>
            <a:off x="8670925" y="6200775"/>
            <a:ext cx="3190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57600" rIns="7200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eaLnBrk="0" hangingPunct="0">
              <a:lnSpc>
                <a:spcPct val="120000"/>
              </a:lnSpc>
              <a:spcAft>
                <a:spcPts val="300"/>
              </a:spcAft>
              <a:buClr>
                <a:schemeClr val="tx1"/>
              </a:buClr>
              <a:buFont typeface="Arial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fld id="{F46D761A-ED12-45AF-9E20-CA19200D27C1}" type="slidenum">
              <a:rPr lang="en-US" altLang="en-US" sz="1200" b="1" spc="15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6</a:t>
            </a:fld>
            <a:endParaRPr lang="en-US" altLang="en-US" sz="12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889001" y="1539771"/>
            <a:ext cx="6115540" cy="262237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lvl="2">
              <a:spcBef>
                <a:spcPts val="600"/>
              </a:spcBef>
            </a:pPr>
            <a:r>
              <a:rPr lang="en-US" sz="2200" dirty="0" smtClean="0">
                <a:ln w="11430"/>
                <a:solidFill>
                  <a:srgbClr val="0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Power:</a:t>
            </a:r>
          </a:p>
          <a:p>
            <a:pPr marL="0" lvl="2">
              <a:spcBef>
                <a:spcPts val="300"/>
              </a:spcBef>
            </a:pPr>
            <a:r>
              <a:rPr lang="en-US" sz="2200" dirty="0" smtClean="0">
                <a:ln w="11430"/>
                <a:solidFill>
                  <a:srgbClr val="0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000" dirty="0" smtClean="0">
                <a:ln w="11430"/>
                <a:solidFill>
                  <a:srgbClr val="0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 TW:        150 </a:t>
            </a:r>
            <a:r>
              <a:rPr lang="en-US" sz="2000" dirty="0">
                <a:ln w="11430"/>
                <a:solidFill>
                  <a:srgbClr val="0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mJ, </a:t>
            </a:r>
            <a:r>
              <a:rPr lang="en-US" sz="2000" dirty="0" smtClean="0">
                <a:ln w="11430"/>
                <a:solidFill>
                  <a:srgbClr val="0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 Hz    </a:t>
            </a:r>
            <a:r>
              <a:rPr lang="en-US" sz="2200" dirty="0" smtClean="0">
                <a:ln w="11430"/>
                <a:solidFill>
                  <a:srgbClr val="0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          	</a:t>
            </a:r>
            <a:r>
              <a:rPr lang="en-US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2012 - 2014</a:t>
            </a:r>
            <a:r>
              <a:rPr lang="en-US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sz="2200" dirty="0" smtClean="0">
              <a:ln w="11430"/>
              <a:solidFill>
                <a:schemeClr val="accent3">
                  <a:lumMod val="5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2">
              <a:spcBef>
                <a:spcPts val="300"/>
              </a:spcBef>
            </a:pPr>
            <a:r>
              <a:rPr lang="en-US" sz="2200" dirty="0" smtClean="0">
                <a:ln w="11430"/>
                <a:solidFill>
                  <a:srgbClr val="0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000" dirty="0" smtClean="0">
                <a:ln w="11430"/>
                <a:solidFill>
                  <a:srgbClr val="0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 TW:      1 J, 5 Hz            </a:t>
            </a:r>
            <a:r>
              <a:rPr lang="en-US" sz="2000" dirty="0" smtClean="0">
                <a:ln w="11430"/>
                <a:solidFill>
                  <a:srgbClr val="0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</a:t>
            </a:r>
            <a:r>
              <a:rPr lang="en-US" sz="2200" dirty="0" smtClean="0">
                <a:ln w="11430"/>
                <a:solidFill>
                  <a:srgbClr val="0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          	</a:t>
            </a:r>
            <a:r>
              <a:rPr lang="en-US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since 2014</a:t>
            </a:r>
            <a:r>
              <a:rPr lang="en-US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 smtClean="0">
              <a:ln w="11430"/>
              <a:solidFill>
                <a:schemeClr val="accent3">
                  <a:lumMod val="5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2">
              <a:spcBef>
                <a:spcPts val="300"/>
              </a:spcBef>
            </a:pPr>
            <a:r>
              <a:rPr lang="en-US" sz="2200" dirty="0" smtClean="0">
                <a:ln w="11430"/>
                <a:solidFill>
                  <a:srgbClr val="0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000" dirty="0" smtClean="0">
                <a:ln w="11430"/>
                <a:solidFill>
                  <a:srgbClr val="0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200 TW:</a:t>
            </a:r>
            <a:r>
              <a:rPr lang="en-US" sz="2000" dirty="0">
                <a:ln w="11430"/>
                <a:solidFill>
                  <a:srgbClr val="0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n w="11430"/>
                <a:solidFill>
                  <a:srgbClr val="0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8 J, 1 shot / </a:t>
            </a:r>
            <a:r>
              <a:rPr lang="en-US" sz="2000" dirty="0">
                <a:ln w="11430"/>
                <a:solidFill>
                  <a:srgbClr val="0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2000" dirty="0" smtClean="0">
                <a:ln w="11430"/>
                <a:solidFill>
                  <a:srgbClr val="0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min   </a:t>
            </a:r>
            <a:r>
              <a:rPr lang="en-US" sz="2200" dirty="0">
                <a:ln w="11430"/>
                <a:solidFill>
                  <a:srgbClr val="0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ln w="11430"/>
                <a:solidFill>
                  <a:srgbClr val="0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	</a:t>
            </a:r>
            <a:r>
              <a:rPr lang="en-US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starting </a:t>
            </a:r>
            <a:r>
              <a:rPr lang="en-US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2017</a:t>
            </a:r>
            <a:endParaRPr lang="en-US" sz="2200" dirty="0" smtClean="0">
              <a:ln w="11430"/>
              <a:solidFill>
                <a:schemeClr val="accent3">
                  <a:lumMod val="5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lvl="2">
              <a:spcBef>
                <a:spcPts val="600"/>
              </a:spcBef>
            </a:pPr>
            <a:endParaRPr lang="en-US" sz="2200" dirty="0">
              <a:ln w="11430"/>
              <a:solidFill>
                <a:srgbClr val="0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lvl="2">
              <a:spcBef>
                <a:spcPts val="600"/>
              </a:spcBef>
            </a:pPr>
            <a:r>
              <a:rPr lang="en-US" sz="2200" dirty="0" smtClean="0">
                <a:ln w="11430"/>
                <a:solidFill>
                  <a:srgbClr val="0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Pulse Duration:      </a:t>
            </a:r>
            <a:r>
              <a:rPr lang="en-US" sz="2000" dirty="0" smtClean="0">
                <a:ln w="11430"/>
                <a:solidFill>
                  <a:srgbClr val="0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~40 </a:t>
            </a:r>
            <a:r>
              <a:rPr lang="en-US" sz="2000" dirty="0" err="1" smtClean="0">
                <a:ln w="11430"/>
                <a:solidFill>
                  <a:srgbClr val="0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fs</a:t>
            </a:r>
            <a:endParaRPr lang="en-US" sz="2000" dirty="0" smtClean="0">
              <a:ln w="11430"/>
              <a:solidFill>
                <a:srgbClr val="0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lvl="2">
              <a:spcBef>
                <a:spcPts val="600"/>
              </a:spcBef>
            </a:pPr>
            <a:endParaRPr lang="en-US" sz="2200" dirty="0">
              <a:ln w="11430"/>
              <a:solidFill>
                <a:srgbClr val="0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lvl="2">
              <a:spcBef>
                <a:spcPts val="600"/>
              </a:spcBef>
            </a:pPr>
            <a:r>
              <a:rPr lang="en-US" sz="2200" dirty="0" smtClean="0">
                <a:ln w="11430"/>
                <a:solidFill>
                  <a:srgbClr val="0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Optics:     </a:t>
            </a:r>
            <a:r>
              <a:rPr lang="en-US" sz="2000" dirty="0" smtClean="0">
                <a:ln w="11430"/>
                <a:solidFill>
                  <a:srgbClr val="0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focuses beam to few </a:t>
            </a:r>
            <a:r>
              <a:rPr lang="en-US" sz="2000" dirty="0" err="1" smtClean="0">
                <a:ln w="11430"/>
                <a:solidFill>
                  <a:srgbClr val="0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μm</a:t>
            </a:r>
            <a:r>
              <a:rPr lang="en-US" sz="2000" dirty="0" smtClean="0">
                <a:ln w="11430"/>
                <a:solidFill>
                  <a:srgbClr val="0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diameter </a:t>
            </a:r>
            <a:endParaRPr lang="en-US" sz="2000" dirty="0" smtClean="0">
              <a:ln w="11430"/>
              <a:solidFill>
                <a:srgbClr val="0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auto">
          <a:xfrm>
            <a:off x="1277865" y="4981252"/>
            <a:ext cx="3875052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spcAft>
                <a:spcPts val="300"/>
              </a:spcAft>
              <a:buClr>
                <a:schemeClr val="tx1"/>
              </a:buClr>
              <a:buFont typeface="Arial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000" dirty="0" smtClean="0">
                <a:solidFill>
                  <a:srgbClr val="0000FF"/>
                </a:solidFill>
                <a:sym typeface="Wingdings"/>
              </a:rPr>
              <a:t>  </a:t>
            </a:r>
            <a:r>
              <a:rPr lang="en-US" altLang="en-US" sz="2400" dirty="0">
                <a:solidFill>
                  <a:srgbClr val="0000FF"/>
                </a:solidFill>
                <a:sym typeface="Wingdings"/>
              </a:rPr>
              <a:t> </a:t>
            </a:r>
            <a:r>
              <a:rPr lang="en-US" altLang="en-US" sz="2400" dirty="0" smtClean="0">
                <a:solidFill>
                  <a:srgbClr val="0000FF"/>
                </a:solidFill>
              </a:rPr>
              <a:t>Irradiance [W/cm</a:t>
            </a:r>
            <a:r>
              <a:rPr lang="en-US" altLang="en-US" sz="2400" baseline="30000" dirty="0" smtClean="0">
                <a:solidFill>
                  <a:srgbClr val="0000FF"/>
                </a:solidFill>
              </a:rPr>
              <a:t>2</a:t>
            </a:r>
            <a:r>
              <a:rPr lang="en-US" altLang="en-US" sz="2400" dirty="0" smtClean="0">
                <a:solidFill>
                  <a:srgbClr val="0000FF"/>
                </a:solidFill>
              </a:rPr>
              <a:t>] </a:t>
            </a:r>
          </a:p>
          <a:p>
            <a:pPr eaLnBrk="1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smtClean="0">
                <a:solidFill>
                  <a:srgbClr val="0000FF"/>
                </a:solidFill>
              </a:rPr>
              <a:t>        </a:t>
            </a:r>
            <a:r>
              <a:rPr lang="en-US" altLang="en-US" sz="2400" dirty="0" smtClean="0">
                <a:solidFill>
                  <a:srgbClr val="0000FF"/>
                </a:solidFill>
              </a:rPr>
              <a:t>=  power per area    = 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000" dirty="0" smtClean="0">
                <a:solidFill>
                  <a:srgbClr val="0000FF"/>
                </a:solidFill>
              </a:rPr>
              <a:t>        </a:t>
            </a:r>
            <a:endParaRPr lang="en-US" altLang="en-US" sz="2000" dirty="0">
              <a:solidFill>
                <a:srgbClr val="0000FF"/>
              </a:solidFill>
            </a:endParaRP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lang="en-US" altLang="en-US" sz="1000" dirty="0" smtClean="0"/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lang="en-US" altLang="en-US" sz="1000" dirty="0"/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5106381" y="5334871"/>
            <a:ext cx="17052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spcAft>
                <a:spcPts val="300"/>
              </a:spcAft>
              <a:buClr>
                <a:schemeClr val="tx1"/>
              </a:buClr>
              <a:buFont typeface="Arial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2400" dirty="0" smtClean="0">
                <a:solidFill>
                  <a:srgbClr val="0000FF"/>
                </a:solidFill>
              </a:rPr>
              <a:t>   energy </a:t>
            </a:r>
            <a:endParaRPr lang="en-US" altLang="en-US" sz="1050" dirty="0">
              <a:solidFill>
                <a:srgbClr val="0000FF"/>
              </a:solidFill>
            </a:endParaRPr>
          </a:p>
        </p:txBody>
      </p:sp>
      <p:sp>
        <p:nvSpPr>
          <p:cNvPr id="13" name="Rectangle 24"/>
          <p:cNvSpPr>
            <a:spLocks noChangeArrowheads="1"/>
          </p:cNvSpPr>
          <p:nvPr/>
        </p:nvSpPr>
        <p:spPr bwMode="auto">
          <a:xfrm>
            <a:off x="5112538" y="5774417"/>
            <a:ext cx="1683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spcAft>
                <a:spcPts val="300"/>
              </a:spcAft>
              <a:buClr>
                <a:schemeClr val="tx1"/>
              </a:buClr>
              <a:buFont typeface="Arial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2400" dirty="0" smtClean="0">
                <a:solidFill>
                  <a:srgbClr val="0000FF"/>
                </a:solidFill>
              </a:rPr>
              <a:t>time * area</a:t>
            </a:r>
            <a:endParaRPr lang="en-US" altLang="en-US" sz="2400" dirty="0">
              <a:solidFill>
                <a:srgbClr val="0000FF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5156820" y="5790953"/>
            <a:ext cx="1400848" cy="15396"/>
          </a:xfrm>
          <a:prstGeom prst="line">
            <a:avLst/>
          </a:prstGeom>
          <a:ln w="25400">
            <a:solidFill>
              <a:srgbClr val="0000F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45471" y="6400800"/>
            <a:ext cx="4917609" cy="314326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1100" dirty="0" smtClean="0"/>
              <a:t>SATIF-13: Johannes Bauer, Ionizing Radiation from Optical Lasers at SLAC</a:t>
            </a:r>
          </a:p>
        </p:txBody>
      </p:sp>
    </p:spTree>
    <p:extLst>
      <p:ext uri="{BB962C8B-B14F-4D97-AF65-F5344CB8AC3E}">
        <p14:creationId xmlns:p14="http://schemas.microsoft.com/office/powerpoint/2010/main" val="362602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/>
          <p:cNvSpPr/>
          <p:nvPr/>
        </p:nvSpPr>
        <p:spPr>
          <a:xfrm>
            <a:off x="457171" y="0"/>
            <a:ext cx="8227784" cy="114402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Three Types of Experiments</a:t>
            </a:r>
            <a:endParaRPr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3" name="CustomShape 2"/>
          <p:cNvSpPr/>
          <p:nvPr/>
        </p:nvSpPr>
        <p:spPr>
          <a:xfrm>
            <a:off x="457171" y="1311226"/>
            <a:ext cx="8227784" cy="44687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Solid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Targets:  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Metals (Au, Cu, Ni,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etc.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); plastics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Mainly study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atter 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Extreme Conditions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(warm dense matter like in Jupiter, confinement for NIF)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Also proton acceleration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Liquid (Frozen)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Targets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Stream of Liquid H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D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etc.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freezes in vacuum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ain goal </a:t>
            </a:r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ion (proton) acceleration 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Gas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Targets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Few mm to tens of cm long gas cells; gas jets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Mainly 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lectron acceleration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Betatron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X-ray generation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stomShape 3"/>
          <p:cNvSpPr/>
          <p:nvPr/>
        </p:nvSpPr>
        <p:spPr>
          <a:xfrm>
            <a:off x="4751943" y="3205080"/>
            <a:ext cx="2168050" cy="388707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pPr algn="ctr"/>
            <a:r>
              <a:rPr lang="en-US" sz="1600" dirty="0" smtClean="0">
                <a:solidFill>
                  <a:srgbClr val="0000FF"/>
                </a:solidFill>
                <a:latin typeface="Arial"/>
              </a:rPr>
              <a:t>Protons to 10s MeV </a:t>
            </a:r>
            <a:endParaRPr sz="1600" dirty="0">
              <a:solidFill>
                <a:srgbClr val="0000FF"/>
              </a:solidFill>
            </a:endParaRPr>
          </a:p>
          <a:p>
            <a:endParaRPr dirty="0"/>
          </a:p>
          <a:p>
            <a:endParaRPr dirty="0"/>
          </a:p>
        </p:txBody>
      </p:sp>
      <p:cxnSp>
        <p:nvCxnSpPr>
          <p:cNvPr id="18" name="Straight Arrow Connector 17"/>
          <p:cNvCxnSpPr>
            <a:stCxn id="9" idx="1"/>
          </p:cNvCxnSpPr>
          <p:nvPr/>
        </p:nvCxnSpPr>
        <p:spPr>
          <a:xfrm flipH="1">
            <a:off x="4060273" y="3399434"/>
            <a:ext cx="691670" cy="146186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5152238" y="5641879"/>
            <a:ext cx="3179428" cy="841487"/>
            <a:chOff x="5152238" y="5641879"/>
            <a:chExt cx="3179428" cy="841487"/>
          </a:xfrm>
        </p:grpSpPr>
        <p:sp>
          <p:nvSpPr>
            <p:cNvPr id="23" name="CustomShape 3"/>
            <p:cNvSpPr/>
            <p:nvPr/>
          </p:nvSpPr>
          <p:spPr>
            <a:xfrm>
              <a:off x="5152238" y="6001626"/>
              <a:ext cx="3179428" cy="481740"/>
            </a:xfrm>
            <a:prstGeom prst="rect">
              <a:avLst/>
            </a:prstGeom>
            <a:noFill/>
            <a:ln>
              <a:noFill/>
            </a:ln>
          </p:spPr>
          <p:txBody>
            <a:bodyPr lIns="81639" tIns="40820" rIns="81639" bIns="40820"/>
            <a:lstStyle/>
            <a:p>
              <a:pPr algn="ctr"/>
              <a:r>
                <a:rPr lang="en-US" sz="1600" dirty="0" smtClean="0">
                  <a:solidFill>
                    <a:schemeClr val="accent3">
                      <a:lumMod val="50000"/>
                    </a:schemeClr>
                  </a:solidFill>
                  <a:latin typeface="Arial"/>
                </a:rPr>
                <a:t>Photons at 10s of keV</a:t>
              </a:r>
              <a:endParaRPr sz="1600" dirty="0">
                <a:solidFill>
                  <a:schemeClr val="accent3">
                    <a:lumMod val="50000"/>
                  </a:schemeClr>
                </a:solidFill>
              </a:endParaRPr>
            </a:p>
            <a:p>
              <a:endParaRPr dirty="0"/>
            </a:p>
            <a:p>
              <a:endParaRPr dirty="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H="1" flipV="1">
              <a:off x="5918970" y="5641879"/>
              <a:ext cx="397941" cy="373099"/>
            </a:xfrm>
            <a:prstGeom prst="straightConnector1">
              <a:avLst/>
            </a:prstGeom>
            <a:ln w="25400">
              <a:solidFill>
                <a:schemeClr val="accent3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1367405" y="5690044"/>
            <a:ext cx="3179428" cy="905489"/>
            <a:chOff x="1367405" y="5690044"/>
            <a:chExt cx="3179428" cy="905489"/>
          </a:xfrm>
        </p:grpSpPr>
        <p:sp>
          <p:nvSpPr>
            <p:cNvPr id="22" name="CustomShape 3"/>
            <p:cNvSpPr/>
            <p:nvPr/>
          </p:nvSpPr>
          <p:spPr>
            <a:xfrm>
              <a:off x="1367405" y="5872924"/>
              <a:ext cx="3179428" cy="722609"/>
            </a:xfrm>
            <a:prstGeom prst="rect">
              <a:avLst/>
            </a:prstGeom>
            <a:noFill/>
            <a:ln>
              <a:noFill/>
            </a:ln>
          </p:spPr>
          <p:txBody>
            <a:bodyPr lIns="81639" tIns="40820" rIns="81639" bIns="40820"/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  <a:latin typeface="Arial"/>
                </a:rPr>
                <a:t>Laser Wakefield Acceleration of electrons to few 100 MeV</a:t>
              </a:r>
              <a:endParaRPr sz="1600" dirty="0">
                <a:solidFill>
                  <a:srgbClr val="FF0000"/>
                </a:solidFill>
              </a:endParaRPr>
            </a:p>
            <a:p>
              <a:endParaRPr dirty="0"/>
            </a:p>
            <a:p>
              <a:endParaRPr dirty="0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H="1" flipV="1">
              <a:off x="3120705" y="5690044"/>
              <a:ext cx="46139" cy="28102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4876800" y="2419350"/>
            <a:ext cx="3808155" cy="1040973"/>
            <a:chOff x="4876800" y="2419350"/>
            <a:chExt cx="3808155" cy="1040973"/>
          </a:xfrm>
        </p:grpSpPr>
        <p:sp>
          <p:nvSpPr>
            <p:cNvPr id="8" name="CustomShape 3"/>
            <p:cNvSpPr/>
            <p:nvPr/>
          </p:nvSpPr>
          <p:spPr>
            <a:xfrm>
              <a:off x="5505527" y="2496844"/>
              <a:ext cx="3179428" cy="963479"/>
            </a:xfrm>
            <a:prstGeom prst="rect">
              <a:avLst/>
            </a:prstGeom>
            <a:noFill/>
            <a:ln>
              <a:noFill/>
            </a:ln>
          </p:spPr>
          <p:txBody>
            <a:bodyPr lIns="81639" tIns="40820" rIns="81639" bIns="40820"/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  <a:latin typeface="Arial"/>
                </a:rPr>
                <a:t>Hot electrons to MeV level creating Bremsstrahlung</a:t>
              </a:r>
              <a:endParaRPr sz="1600" dirty="0">
                <a:solidFill>
                  <a:srgbClr val="FF0000"/>
                </a:solidFill>
              </a:endParaRPr>
            </a:p>
            <a:p>
              <a:endParaRPr dirty="0"/>
            </a:p>
            <a:p>
              <a:endParaRPr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4876800" y="2419350"/>
              <a:ext cx="752214" cy="26512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Arrow Connector 28"/>
          <p:cNvCxnSpPr/>
          <p:nvPr/>
        </p:nvCxnSpPr>
        <p:spPr>
          <a:xfrm flipH="1">
            <a:off x="4751943" y="2684478"/>
            <a:ext cx="877071" cy="38792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2"/>
          <p:cNvSpPr txBox="1">
            <a:spLocks/>
          </p:cNvSpPr>
          <p:nvPr/>
        </p:nvSpPr>
        <p:spPr bwMode="auto">
          <a:xfrm>
            <a:off x="8670925" y="6200775"/>
            <a:ext cx="3190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57600" rIns="72000" anchor="ctr"/>
          <a:lstStyle>
            <a:lvl1pPr eaLnBrk="0" hangingPunct="0">
              <a:lnSpc>
                <a:spcPct val="120000"/>
              </a:lnSpc>
              <a:spcAft>
                <a:spcPts val="300"/>
              </a:spcAft>
              <a:buClr>
                <a:schemeClr val="tx1"/>
              </a:buClr>
              <a:buFont typeface="Arial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fld id="{F46D761A-ED12-45AF-9E20-CA19200D27C1}" type="slidenum">
              <a:rPr lang="en-US" altLang="en-US" sz="1200" smtClean="0"/>
              <a:t>7</a:t>
            </a:fld>
            <a:endParaRPr lang="en-US" altLang="en-US" sz="1200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45471" y="6400800"/>
            <a:ext cx="4917609" cy="314326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1100" dirty="0" smtClean="0"/>
              <a:t>SATIF-13: Johannes Bauer, Ionizing Radiation from Optical Lasers at SLAC</a:t>
            </a:r>
          </a:p>
        </p:txBody>
      </p:sp>
    </p:spTree>
    <p:extLst>
      <p:ext uri="{BB962C8B-B14F-4D97-AF65-F5344CB8AC3E}">
        <p14:creationId xmlns:p14="http://schemas.microsoft.com/office/powerpoint/2010/main" val="3621283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43"/>
          <p:cNvGrpSpPr>
            <a:grpSpLocks/>
          </p:cNvGrpSpPr>
          <p:nvPr/>
        </p:nvGrpSpPr>
        <p:grpSpPr bwMode="auto">
          <a:xfrm>
            <a:off x="3698687" y="2169404"/>
            <a:ext cx="1562100" cy="674688"/>
            <a:chOff x="4724400" y="2819400"/>
            <a:chExt cx="1561277" cy="673988"/>
          </a:xfrm>
        </p:grpSpPr>
        <p:pic>
          <p:nvPicPr>
            <p:cNvPr id="26652" name="Picture 34" descr="x ray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401" b="2940"/>
            <a:stretch>
              <a:fillRect/>
            </a:stretch>
          </p:blipFill>
          <p:spPr bwMode="auto">
            <a:xfrm>
              <a:off x="4724400" y="2819400"/>
              <a:ext cx="1419225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53" name="TextBox 38"/>
            <p:cNvSpPr txBox="1">
              <a:spLocks noChangeArrowheads="1"/>
            </p:cNvSpPr>
            <p:nvPr/>
          </p:nvSpPr>
          <p:spPr bwMode="auto">
            <a:xfrm>
              <a:off x="5562600" y="3124200"/>
              <a:ext cx="723077" cy="369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20000"/>
                </a:lnSpc>
                <a:spcAft>
                  <a:spcPts val="300"/>
                </a:spcAft>
                <a:buClr>
                  <a:schemeClr val="tx1"/>
                </a:buClr>
                <a:buFont typeface="Arial" charset="0"/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1pPr>
              <a:lvl2pPr marL="742950" indent="-285750" eaLnBrk="0" hangingPunct="0">
                <a:lnSpc>
                  <a:spcPct val="120000"/>
                </a:lnSpc>
                <a:spcBef>
                  <a:spcPts val="800"/>
                </a:spcBef>
                <a:buClr>
                  <a:schemeClr val="bg2"/>
                </a:buClr>
                <a:buSzPct val="100000"/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lnSpc>
                  <a:spcPct val="120000"/>
                </a:lnSpc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lnSpc>
                  <a:spcPct val="120000"/>
                </a:lnSpc>
                <a:buClr>
                  <a:schemeClr val="bg2"/>
                </a:buClr>
                <a:buSzPct val="100000"/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lnSpc>
                  <a:spcPct val="120000"/>
                </a:lnSpc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zh-CN" sz="1800"/>
                <a:t>X ray</a:t>
              </a:r>
              <a:endParaRPr lang="en-US" altLang="zh-CN" sz="1800" baseline="30000"/>
            </a:p>
          </p:txBody>
        </p:sp>
      </p:grpSp>
      <p:sp>
        <p:nvSpPr>
          <p:cNvPr id="26627" name="Title 1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/>
          </a:bodyPr>
          <a:lstStyle/>
          <a:p>
            <a:pPr eaLnBrk="1" hangingPunct="1"/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Ionizing Radiation from </a:t>
            </a:r>
            <a:r>
              <a:rPr lang="en-US" altLang="zh-CN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Laser </a:t>
            </a: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on </a:t>
            </a:r>
            <a:r>
              <a:rPr lang="en-US" altLang="zh-CN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Solid Targets</a:t>
            </a:r>
            <a:endParaRPr lang="en-US" altLang="zh-CN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6628" name="Group 22"/>
          <p:cNvGrpSpPr>
            <a:grpSpLocks/>
          </p:cNvGrpSpPr>
          <p:nvPr/>
        </p:nvGrpSpPr>
        <p:grpSpPr bwMode="auto">
          <a:xfrm>
            <a:off x="395099" y="1661404"/>
            <a:ext cx="1676400" cy="1219200"/>
            <a:chOff x="2819400" y="1600200"/>
            <a:chExt cx="1676400" cy="1219200"/>
          </a:xfrm>
        </p:grpSpPr>
        <p:sp>
          <p:nvSpPr>
            <p:cNvPr id="8" name="Striped Right Arrow 7"/>
            <p:cNvSpPr>
              <a:spLocks/>
            </p:cNvSpPr>
            <p:nvPr/>
          </p:nvSpPr>
          <p:spPr bwMode="auto">
            <a:xfrm>
              <a:off x="2819400" y="1905000"/>
              <a:ext cx="1676400" cy="914400"/>
            </a:xfrm>
            <a:custGeom>
              <a:avLst/>
              <a:gdLst>
                <a:gd name="T0" fmla="*/ 0 w 1676400"/>
                <a:gd name="T1" fmla="*/ 228600 h 914400"/>
                <a:gd name="T2" fmla="*/ 28575 w 1676400"/>
                <a:gd name="T3" fmla="*/ 228600 h 914400"/>
                <a:gd name="T4" fmla="*/ 28575 w 1676400"/>
                <a:gd name="T5" fmla="*/ 685800 h 914400"/>
                <a:gd name="T6" fmla="*/ 0 w 1676400"/>
                <a:gd name="T7" fmla="*/ 685800 h 914400"/>
                <a:gd name="T8" fmla="*/ 0 w 1676400"/>
                <a:gd name="T9" fmla="*/ 228600 h 914400"/>
                <a:gd name="T10" fmla="*/ 57150 w 1676400"/>
                <a:gd name="T11" fmla="*/ 228600 h 914400"/>
                <a:gd name="T12" fmla="*/ 114300 w 1676400"/>
                <a:gd name="T13" fmla="*/ 228600 h 914400"/>
                <a:gd name="T14" fmla="*/ 114300 w 1676400"/>
                <a:gd name="T15" fmla="*/ 685800 h 914400"/>
                <a:gd name="T16" fmla="*/ 57150 w 1676400"/>
                <a:gd name="T17" fmla="*/ 685800 h 914400"/>
                <a:gd name="T18" fmla="*/ 57150 w 1676400"/>
                <a:gd name="T19" fmla="*/ 228600 h 914400"/>
                <a:gd name="T20" fmla="*/ 142875 w 1676400"/>
                <a:gd name="T21" fmla="*/ 228600 h 914400"/>
                <a:gd name="T22" fmla="*/ 1219200 w 1676400"/>
                <a:gd name="T23" fmla="*/ 228600 h 914400"/>
                <a:gd name="T24" fmla="*/ 1219200 w 1676400"/>
                <a:gd name="T25" fmla="*/ 0 h 914400"/>
                <a:gd name="T26" fmla="*/ 1676400 w 1676400"/>
                <a:gd name="T27" fmla="*/ 457200 h 914400"/>
                <a:gd name="T28" fmla="*/ 1219200 w 1676400"/>
                <a:gd name="T29" fmla="*/ 914400 h 914400"/>
                <a:gd name="T30" fmla="*/ 1219200 w 1676400"/>
                <a:gd name="T31" fmla="*/ 685800 h 914400"/>
                <a:gd name="T32" fmla="*/ 142875 w 1676400"/>
                <a:gd name="T33" fmla="*/ 685800 h 914400"/>
                <a:gd name="T34" fmla="*/ 142875 w 1676400"/>
                <a:gd name="T35" fmla="*/ 228600 h 91440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76400" h="914400">
                  <a:moveTo>
                    <a:pt x="0" y="228600"/>
                  </a:moveTo>
                  <a:lnTo>
                    <a:pt x="28575" y="228600"/>
                  </a:lnTo>
                  <a:lnTo>
                    <a:pt x="28575" y="685800"/>
                  </a:lnTo>
                  <a:lnTo>
                    <a:pt x="0" y="685800"/>
                  </a:lnTo>
                  <a:lnTo>
                    <a:pt x="0" y="228600"/>
                  </a:lnTo>
                  <a:close/>
                  <a:moveTo>
                    <a:pt x="57150" y="228600"/>
                  </a:moveTo>
                  <a:lnTo>
                    <a:pt x="114300" y="228600"/>
                  </a:lnTo>
                  <a:lnTo>
                    <a:pt x="114300" y="685800"/>
                  </a:lnTo>
                  <a:lnTo>
                    <a:pt x="57150" y="685800"/>
                  </a:lnTo>
                  <a:lnTo>
                    <a:pt x="57150" y="228600"/>
                  </a:lnTo>
                  <a:close/>
                  <a:moveTo>
                    <a:pt x="142875" y="228600"/>
                  </a:moveTo>
                  <a:lnTo>
                    <a:pt x="1219200" y="228600"/>
                  </a:lnTo>
                  <a:lnTo>
                    <a:pt x="1219200" y="0"/>
                  </a:lnTo>
                  <a:lnTo>
                    <a:pt x="1676400" y="457200"/>
                  </a:lnTo>
                  <a:lnTo>
                    <a:pt x="1219200" y="914400"/>
                  </a:lnTo>
                  <a:lnTo>
                    <a:pt x="1219200" y="685800"/>
                  </a:lnTo>
                  <a:lnTo>
                    <a:pt x="142875" y="685800"/>
                  </a:lnTo>
                  <a:lnTo>
                    <a:pt x="142875" y="22860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>
              <a:outerShdw blurRad="520700" dist="50800" dir="5400000" algn="ctr" rotWithShape="0">
                <a:srgbClr val="000000">
                  <a:alpha val="96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6651" name="TextBox 36"/>
            <p:cNvSpPr txBox="1">
              <a:spLocks noChangeArrowheads="1"/>
            </p:cNvSpPr>
            <p:nvPr/>
          </p:nvSpPr>
          <p:spPr bwMode="auto">
            <a:xfrm>
              <a:off x="3048000" y="1600200"/>
              <a:ext cx="76174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20000"/>
                </a:lnSpc>
                <a:spcAft>
                  <a:spcPts val="300"/>
                </a:spcAft>
                <a:buClr>
                  <a:schemeClr val="tx1"/>
                </a:buClr>
                <a:buFont typeface="Arial" charset="0"/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1pPr>
              <a:lvl2pPr marL="742950" indent="-285750" eaLnBrk="0" hangingPunct="0">
                <a:lnSpc>
                  <a:spcPct val="120000"/>
                </a:lnSpc>
                <a:spcBef>
                  <a:spcPts val="800"/>
                </a:spcBef>
                <a:buClr>
                  <a:schemeClr val="bg2"/>
                </a:buClr>
                <a:buSzPct val="100000"/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lnSpc>
                  <a:spcPct val="120000"/>
                </a:lnSpc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lnSpc>
                  <a:spcPct val="120000"/>
                </a:lnSpc>
                <a:buClr>
                  <a:schemeClr val="bg2"/>
                </a:buClr>
                <a:buSzPct val="100000"/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lnSpc>
                  <a:spcPct val="120000"/>
                </a:lnSpc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zh-CN" sz="1800"/>
                <a:t>Laser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2455674" y="1661404"/>
            <a:ext cx="1265238" cy="152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630" name="TextBox 39"/>
          <p:cNvSpPr txBox="1">
            <a:spLocks noChangeArrowheads="1"/>
          </p:cNvSpPr>
          <p:nvPr/>
        </p:nvSpPr>
        <p:spPr bwMode="auto">
          <a:xfrm>
            <a:off x="3511362" y="1291517"/>
            <a:ext cx="825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20000"/>
              </a:lnSpc>
              <a:spcAft>
                <a:spcPts val="300"/>
              </a:spcAft>
              <a:buClr>
                <a:schemeClr val="tx1"/>
              </a:buClr>
              <a:buFont typeface="Arial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zh-CN" sz="1800"/>
              <a:t>Target</a:t>
            </a:r>
          </a:p>
        </p:txBody>
      </p:sp>
      <p:grpSp>
        <p:nvGrpSpPr>
          <p:cNvPr id="26631" name="Group 24"/>
          <p:cNvGrpSpPr>
            <a:grpSpLocks/>
          </p:cNvGrpSpPr>
          <p:nvPr/>
        </p:nvGrpSpPr>
        <p:grpSpPr bwMode="auto">
          <a:xfrm>
            <a:off x="1860362" y="1342317"/>
            <a:ext cx="1227137" cy="1608137"/>
            <a:chOff x="3000688" y="1182801"/>
            <a:chExt cx="1568728" cy="1861187"/>
          </a:xfrm>
        </p:grpSpPr>
        <p:sp>
          <p:nvSpPr>
            <p:cNvPr id="26646" name="TextBox 39"/>
            <p:cNvSpPr txBox="1">
              <a:spLocks noChangeArrowheads="1"/>
            </p:cNvSpPr>
            <p:nvPr/>
          </p:nvSpPr>
          <p:spPr bwMode="auto">
            <a:xfrm>
              <a:off x="3000688" y="1182801"/>
              <a:ext cx="954107" cy="369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20000"/>
                </a:lnSpc>
                <a:spcAft>
                  <a:spcPts val="300"/>
                </a:spcAft>
                <a:buClr>
                  <a:schemeClr val="tx1"/>
                </a:buClr>
                <a:buFont typeface="Arial" charset="0"/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1pPr>
              <a:lvl2pPr marL="742950" indent="-285750" eaLnBrk="0" hangingPunct="0">
                <a:lnSpc>
                  <a:spcPct val="120000"/>
                </a:lnSpc>
                <a:spcBef>
                  <a:spcPts val="800"/>
                </a:spcBef>
                <a:buClr>
                  <a:schemeClr val="bg2"/>
                </a:buClr>
                <a:buSzPct val="100000"/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lnSpc>
                  <a:spcPct val="120000"/>
                </a:lnSpc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lnSpc>
                  <a:spcPct val="120000"/>
                </a:lnSpc>
                <a:buClr>
                  <a:schemeClr val="bg2"/>
                </a:buClr>
                <a:buSzPct val="100000"/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lnSpc>
                  <a:spcPct val="120000"/>
                </a:lnSpc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zh-CN" sz="1800"/>
                <a:t>Plasma</a:t>
              </a: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3230033" y="1824789"/>
              <a:ext cx="1339383" cy="121919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558800" dist="50800" dir="5400000" algn="ctr" rotWithShape="0">
                <a:srgbClr val="000000">
                  <a:alpha val="56000"/>
                </a:srgbClr>
              </a:outerShdw>
            </a:effectLst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altLang="zh-CN">
                <a:solidFill>
                  <a:srgbClr val="FFFFFF"/>
                </a:solidFill>
              </a:endParaRPr>
            </a:p>
          </p:txBody>
        </p:sp>
      </p:grpSp>
      <p:grpSp>
        <p:nvGrpSpPr>
          <p:cNvPr id="26632" name="Group 23"/>
          <p:cNvGrpSpPr>
            <a:grpSpLocks/>
          </p:cNvGrpSpPr>
          <p:nvPr/>
        </p:nvGrpSpPr>
        <p:grpSpPr bwMode="auto">
          <a:xfrm>
            <a:off x="2303274" y="2031292"/>
            <a:ext cx="762000" cy="855662"/>
            <a:chOff x="3429000" y="1963921"/>
            <a:chExt cx="762000" cy="855479"/>
          </a:xfrm>
        </p:grpSpPr>
        <p:cxnSp>
          <p:nvCxnSpPr>
            <p:cNvPr id="11" name="Straight Arrow Connector 10"/>
            <p:cNvCxnSpPr/>
            <p:nvPr/>
          </p:nvCxnSpPr>
          <p:spPr bwMode="auto">
            <a:xfrm flipV="1">
              <a:off x="3492500" y="1963921"/>
              <a:ext cx="446088" cy="204743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 bwMode="auto">
            <a:xfrm>
              <a:off x="3492500" y="2235325"/>
              <a:ext cx="698500" cy="66661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 bwMode="auto">
            <a:xfrm>
              <a:off x="3492500" y="2367060"/>
              <a:ext cx="571500" cy="330129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45" name="TextBox 37"/>
            <p:cNvSpPr txBox="1">
              <a:spLocks noChangeArrowheads="1"/>
            </p:cNvSpPr>
            <p:nvPr/>
          </p:nvSpPr>
          <p:spPr bwMode="auto">
            <a:xfrm>
              <a:off x="3429000" y="2499383"/>
              <a:ext cx="303502" cy="320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20000"/>
                </a:lnSpc>
                <a:spcAft>
                  <a:spcPts val="300"/>
                </a:spcAft>
                <a:buClr>
                  <a:schemeClr val="tx1"/>
                </a:buClr>
                <a:buFont typeface="Arial" charset="0"/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1pPr>
              <a:lvl2pPr marL="742950" indent="-285750" eaLnBrk="0" hangingPunct="0">
                <a:lnSpc>
                  <a:spcPct val="120000"/>
                </a:lnSpc>
                <a:spcBef>
                  <a:spcPts val="800"/>
                </a:spcBef>
                <a:buClr>
                  <a:schemeClr val="bg2"/>
                </a:buClr>
                <a:buSzPct val="100000"/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lnSpc>
                  <a:spcPct val="120000"/>
                </a:lnSpc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lnSpc>
                  <a:spcPct val="120000"/>
                </a:lnSpc>
                <a:buClr>
                  <a:schemeClr val="bg2"/>
                </a:buClr>
                <a:buSzPct val="100000"/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lnSpc>
                  <a:spcPct val="120000"/>
                </a:lnSpc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zh-CN" sz="1800"/>
                <a:t>e</a:t>
              </a:r>
              <a:r>
                <a:rPr lang="en-US" altLang="zh-CN" sz="1800" baseline="30000"/>
                <a:t>-</a:t>
              </a:r>
            </a:p>
          </p:txBody>
        </p:sp>
      </p:grpSp>
      <p:cxnSp>
        <p:nvCxnSpPr>
          <p:cNvPr id="31" name="Straight Arrow Connector 30"/>
          <p:cNvCxnSpPr/>
          <p:nvPr/>
        </p:nvCxnSpPr>
        <p:spPr bwMode="auto">
          <a:xfrm>
            <a:off x="3646299" y="2363079"/>
            <a:ext cx="584200" cy="442913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6" name="TextBox 37"/>
          <p:cNvSpPr txBox="1">
            <a:spLocks noChangeArrowheads="1"/>
          </p:cNvSpPr>
          <p:nvPr/>
        </p:nvSpPr>
        <p:spPr bwMode="auto">
          <a:xfrm>
            <a:off x="3898712" y="2844092"/>
            <a:ext cx="303212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20000"/>
              </a:lnSpc>
              <a:spcAft>
                <a:spcPts val="300"/>
              </a:spcAft>
              <a:buClr>
                <a:schemeClr val="tx1"/>
              </a:buClr>
              <a:buFont typeface="Arial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zh-CN" sz="1800"/>
              <a:t>e</a:t>
            </a:r>
            <a:r>
              <a:rPr lang="en-US" altLang="zh-CN" sz="1800" baseline="30000"/>
              <a:t>-</a:t>
            </a:r>
          </a:p>
        </p:txBody>
      </p:sp>
      <p:sp>
        <p:nvSpPr>
          <p:cNvPr id="26638" name="TextBox 37"/>
          <p:cNvSpPr txBox="1">
            <a:spLocks noChangeArrowheads="1"/>
          </p:cNvSpPr>
          <p:nvPr/>
        </p:nvSpPr>
        <p:spPr bwMode="auto">
          <a:xfrm>
            <a:off x="3898712" y="3067929"/>
            <a:ext cx="6078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20000"/>
              </a:lnSpc>
              <a:spcAft>
                <a:spcPts val="300"/>
              </a:spcAft>
              <a:buClr>
                <a:schemeClr val="tx1"/>
              </a:buClr>
              <a:buFont typeface="Arial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zh-CN" sz="1800" dirty="0" smtClean="0"/>
              <a:t>ions</a:t>
            </a:r>
            <a:endParaRPr lang="en-US" altLang="zh-CN" sz="1800" baseline="30000" dirty="0"/>
          </a:p>
        </p:txBody>
      </p:sp>
      <p:sp>
        <p:nvSpPr>
          <p:cNvPr id="29" name="Rectangle 24"/>
          <p:cNvSpPr>
            <a:spLocks noChangeArrowheads="1"/>
          </p:cNvSpPr>
          <p:nvPr/>
        </p:nvSpPr>
        <p:spPr bwMode="auto">
          <a:xfrm>
            <a:off x="337841" y="3485776"/>
            <a:ext cx="6678050" cy="2762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spcAft>
                <a:spcPts val="300"/>
              </a:spcAft>
              <a:buClr>
                <a:schemeClr val="tx1"/>
              </a:buClr>
              <a:buFont typeface="Arial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1800" dirty="0" smtClean="0"/>
              <a:t>Laser creates plasma</a:t>
            </a:r>
          </a:p>
          <a:p>
            <a:pPr marL="457200" indent="-285750" eaLnBrk="1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Font typeface="Wingdings"/>
              <a:buChar char="à"/>
            </a:pPr>
            <a:r>
              <a:rPr lang="en-US" altLang="en-US" dirty="0" smtClean="0"/>
              <a:t>Electrons accelerated </a:t>
            </a:r>
            <a:br>
              <a:rPr lang="en-US" altLang="en-US" dirty="0" smtClean="0"/>
            </a:br>
            <a:r>
              <a:rPr lang="en-US" altLang="en-US" dirty="0" smtClean="0"/>
              <a:t>by strong electric field of laser light   </a:t>
            </a:r>
            <a:r>
              <a:rPr lang="en-US" altLang="en-US" dirty="0" smtClean="0">
                <a:solidFill>
                  <a:srgbClr val="FF0000"/>
                </a:solidFill>
                <a:sym typeface="Wingdings"/>
              </a:rPr>
              <a:t> PIC code EPOCH</a:t>
            </a:r>
            <a:endParaRPr lang="en-US" altLang="en-US" dirty="0" smtClean="0">
              <a:solidFill>
                <a:srgbClr val="FF0000"/>
              </a:solidFill>
            </a:endParaRPr>
          </a:p>
          <a:p>
            <a:pPr marL="457200" indent="-285750" eaLnBrk="1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Font typeface="Wingdings"/>
              <a:buChar char="à"/>
            </a:pPr>
            <a:r>
              <a:rPr lang="en-US" altLang="en-US" dirty="0"/>
              <a:t>Hot electron energy distribution </a:t>
            </a:r>
            <a:br>
              <a:rPr lang="en-US" altLang="en-US" dirty="0"/>
            </a:br>
            <a:r>
              <a:rPr lang="en-US" altLang="en-US" dirty="0"/>
              <a:t>described with temperature </a:t>
            </a:r>
            <a:r>
              <a:rPr lang="en-US" altLang="en-US" dirty="0" err="1"/>
              <a:t>T</a:t>
            </a:r>
            <a:r>
              <a:rPr lang="en-US" altLang="en-US" baseline="-25000" dirty="0" err="1"/>
              <a:t>h</a:t>
            </a:r>
            <a:endParaRPr lang="en-US" altLang="en-US" dirty="0"/>
          </a:p>
          <a:p>
            <a:pPr marL="457200" indent="-285750" eaLnBrk="1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Font typeface="Wingdings"/>
              <a:buChar char="à"/>
            </a:pPr>
            <a:r>
              <a:rPr lang="en-US" altLang="en-US" dirty="0" smtClean="0"/>
              <a:t>Bremsstrahlung by </a:t>
            </a:r>
            <a:br>
              <a:rPr lang="en-US" altLang="en-US" dirty="0" smtClean="0"/>
            </a:br>
            <a:r>
              <a:rPr lang="en-US" altLang="en-US" dirty="0" smtClean="0"/>
              <a:t>interaction with target material   </a:t>
            </a:r>
            <a:r>
              <a:rPr lang="en-US" altLang="en-US" dirty="0" smtClean="0">
                <a:solidFill>
                  <a:srgbClr val="FF0000"/>
                </a:solidFill>
                <a:sym typeface="Wingdings"/>
              </a:rPr>
              <a:t>  FLUKA</a:t>
            </a:r>
            <a:endParaRPr lang="en-US" altLang="en-US" dirty="0" smtClean="0">
              <a:solidFill>
                <a:srgbClr val="FF0000"/>
              </a:solidFill>
            </a:endParaRPr>
          </a:p>
          <a:p>
            <a:pPr marL="457200" indent="-285750" eaLnBrk="1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Font typeface="Wingdings"/>
              <a:buChar char="à"/>
            </a:pPr>
            <a:endParaRPr lang="en-US" altLang="en-US" dirty="0" smtClean="0"/>
          </a:p>
          <a:p>
            <a:pPr marL="171450" eaLnBrk="1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</a:pPr>
            <a:r>
              <a:rPr lang="en-US" altLang="en-US" dirty="0" smtClean="0"/>
              <a:t> </a:t>
            </a:r>
          </a:p>
        </p:txBody>
      </p:sp>
      <p:sp>
        <p:nvSpPr>
          <p:cNvPr id="32" name="Slide Number Placeholder 2"/>
          <p:cNvSpPr txBox="1">
            <a:spLocks/>
          </p:cNvSpPr>
          <p:nvPr/>
        </p:nvSpPr>
        <p:spPr bwMode="auto">
          <a:xfrm>
            <a:off x="8670925" y="6200775"/>
            <a:ext cx="3190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57600" rIns="72000" anchor="ctr"/>
          <a:lstStyle>
            <a:lvl1pPr eaLnBrk="0" hangingPunct="0">
              <a:lnSpc>
                <a:spcPct val="120000"/>
              </a:lnSpc>
              <a:spcAft>
                <a:spcPts val="300"/>
              </a:spcAft>
              <a:buClr>
                <a:schemeClr val="tx1"/>
              </a:buClr>
              <a:buFont typeface="Arial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fld id="{F46D761A-ED12-45AF-9E20-CA19200D27C1}" type="slidenum">
              <a:rPr lang="en-US" altLang="en-US" sz="1200" smtClean="0"/>
              <a:t>8</a:t>
            </a:fld>
            <a:endParaRPr lang="en-US" altLang="en-US" sz="1200" dirty="0"/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950678"/>
              </p:ext>
            </p:extLst>
          </p:nvPr>
        </p:nvGraphicFramePr>
        <p:xfrm>
          <a:off x="6123794" y="4579392"/>
          <a:ext cx="2322572" cy="1463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7332"/>
                <a:gridCol w="1085240"/>
              </a:tblGrid>
              <a:tr h="27439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1" i="1" dirty="0" smtClean="0">
                          <a:solidFill>
                            <a:srgbClr val="003399"/>
                          </a:solidFill>
                        </a:rPr>
                        <a:t>I</a:t>
                      </a:r>
                      <a:r>
                        <a:rPr lang="en-US" altLang="en-US" sz="1800" b="1" i="0" dirty="0" smtClean="0">
                          <a:solidFill>
                            <a:srgbClr val="003399"/>
                          </a:solidFill>
                        </a:rPr>
                        <a:t> (W/cm</a:t>
                      </a:r>
                      <a:r>
                        <a:rPr lang="en-US" altLang="en-US" sz="1800" b="1" i="0" baseline="30000" dirty="0" smtClean="0">
                          <a:solidFill>
                            <a:srgbClr val="003399"/>
                          </a:solidFill>
                        </a:rPr>
                        <a:t>2</a:t>
                      </a:r>
                      <a:r>
                        <a:rPr lang="en-US" altLang="en-US" sz="1800" b="1" i="0" dirty="0" smtClean="0">
                          <a:solidFill>
                            <a:srgbClr val="003399"/>
                          </a:solidFill>
                        </a:rPr>
                        <a:t>)</a:t>
                      </a:r>
                      <a:endParaRPr lang="en-US" altLang="en-US" sz="1800" b="1" i="0" baseline="30000" dirty="0" smtClean="0">
                        <a:solidFill>
                          <a:srgbClr val="003399"/>
                        </a:solidFill>
                      </a:endParaRPr>
                    </a:p>
                  </a:txBody>
                  <a:tcPr marL="91435" marR="9143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dirty="0" err="1" smtClean="0">
                          <a:solidFill>
                            <a:srgbClr val="003399"/>
                          </a:solidFill>
                        </a:rPr>
                        <a:t>T</a:t>
                      </a:r>
                      <a:r>
                        <a:rPr lang="en-US" sz="1800" b="1" i="1" baseline="-25000" dirty="0" err="1" smtClean="0">
                          <a:solidFill>
                            <a:srgbClr val="003399"/>
                          </a:solidFill>
                        </a:rPr>
                        <a:t>h</a:t>
                      </a:r>
                      <a:r>
                        <a:rPr lang="en-US" sz="1800" b="1" i="0" dirty="0" smtClean="0">
                          <a:solidFill>
                            <a:srgbClr val="003399"/>
                          </a:solidFill>
                        </a:rPr>
                        <a:t> (MeV)</a:t>
                      </a:r>
                      <a:endParaRPr lang="en-US" sz="1800" b="1" i="0" dirty="0">
                        <a:solidFill>
                          <a:srgbClr val="003399"/>
                        </a:solidFill>
                      </a:endParaRPr>
                    </a:p>
                  </a:txBody>
                  <a:tcPr marL="91435" marR="9143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439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0" i="0" dirty="0" smtClean="0">
                          <a:solidFill>
                            <a:srgbClr val="003399"/>
                          </a:solidFill>
                        </a:rPr>
                        <a:t>1x10</a:t>
                      </a:r>
                      <a:r>
                        <a:rPr lang="en-US" altLang="en-US" sz="1800" b="0" i="0" baseline="30000" dirty="0" smtClean="0">
                          <a:solidFill>
                            <a:srgbClr val="003399"/>
                          </a:solidFill>
                        </a:rPr>
                        <a:t>18</a:t>
                      </a:r>
                    </a:p>
                  </a:txBody>
                  <a:tcPr marL="91435" marR="9143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 smtClean="0">
                          <a:solidFill>
                            <a:srgbClr val="003399"/>
                          </a:solidFill>
                        </a:rPr>
                        <a:t>0.1</a:t>
                      </a:r>
                      <a:endParaRPr lang="en-US" sz="1800" b="0" i="0" dirty="0">
                        <a:solidFill>
                          <a:srgbClr val="003399"/>
                        </a:solidFill>
                      </a:endParaRPr>
                    </a:p>
                  </a:txBody>
                  <a:tcPr marL="91435" marR="9143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439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0" i="0" dirty="0" smtClean="0">
                          <a:solidFill>
                            <a:srgbClr val="003399"/>
                          </a:solidFill>
                        </a:rPr>
                        <a:t>1x10</a:t>
                      </a:r>
                      <a:r>
                        <a:rPr lang="en-US" altLang="en-US" sz="1800" b="0" i="0" baseline="30000" dirty="0" smtClean="0">
                          <a:solidFill>
                            <a:srgbClr val="003399"/>
                          </a:solidFill>
                        </a:rPr>
                        <a:t>19</a:t>
                      </a:r>
                    </a:p>
                  </a:txBody>
                  <a:tcPr marL="91435" marR="9143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 smtClean="0">
                          <a:solidFill>
                            <a:srgbClr val="003399"/>
                          </a:solidFill>
                        </a:rPr>
                        <a:t>0.7</a:t>
                      </a:r>
                      <a:endParaRPr lang="en-US" sz="1800" b="0" i="0" dirty="0">
                        <a:solidFill>
                          <a:srgbClr val="003399"/>
                        </a:solidFill>
                      </a:endParaRPr>
                    </a:p>
                  </a:txBody>
                  <a:tcPr marL="91435" marR="9143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439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0" i="0" dirty="0" smtClean="0">
                          <a:solidFill>
                            <a:srgbClr val="003399"/>
                          </a:solidFill>
                        </a:rPr>
                        <a:t>1x10</a:t>
                      </a:r>
                      <a:r>
                        <a:rPr lang="en-US" altLang="en-US" sz="1800" b="0" i="0" baseline="30000" dirty="0" smtClean="0">
                          <a:solidFill>
                            <a:srgbClr val="003399"/>
                          </a:solidFill>
                        </a:rPr>
                        <a:t>20</a:t>
                      </a:r>
                    </a:p>
                  </a:txBody>
                  <a:tcPr marL="91435" marR="9143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 smtClean="0">
                          <a:solidFill>
                            <a:srgbClr val="003399"/>
                          </a:solidFill>
                        </a:rPr>
                        <a:t>3.0</a:t>
                      </a:r>
                      <a:endParaRPr lang="en-US" sz="1800" b="0" i="0" dirty="0">
                        <a:solidFill>
                          <a:srgbClr val="003399"/>
                        </a:solidFill>
                      </a:endParaRPr>
                    </a:p>
                  </a:txBody>
                  <a:tcPr marL="91435" marR="9143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7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45471" y="6400800"/>
            <a:ext cx="4917609" cy="314326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1100" dirty="0" smtClean="0"/>
              <a:t>SATIF-13: Johannes Bauer, Ionizing Radiation from Optical Lasers at SLAC</a:t>
            </a:r>
          </a:p>
        </p:txBody>
      </p:sp>
      <p:pic>
        <p:nvPicPr>
          <p:cNvPr id="2" name="Picture 1" descr="Screen Shot 2016-10-02 at 5.54.4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64" y="1529433"/>
            <a:ext cx="3709289" cy="2656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062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863" y="1640616"/>
            <a:ext cx="3381375" cy="2438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4" name="Picture 2" descr="C:\Documents and Settings\bauerj\Desktop\photo 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02" y="1288695"/>
            <a:ext cx="3767801" cy="5041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1"/>
          <p:cNvSpPr>
            <a:spLocks noChangeArrowheads="1"/>
          </p:cNvSpPr>
          <p:nvPr/>
        </p:nvSpPr>
        <p:spPr bwMode="auto">
          <a:xfrm>
            <a:off x="1350658" y="4093944"/>
            <a:ext cx="18430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20000"/>
              </a:lnSpc>
              <a:spcAft>
                <a:spcPts val="300"/>
              </a:spcAft>
              <a:buClr>
                <a:schemeClr val="tx1"/>
              </a:buClr>
              <a:buFont typeface="Arial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1800" dirty="0" smtClean="0">
                <a:solidFill>
                  <a:schemeClr val="bg1"/>
                </a:solidFill>
              </a:rPr>
              <a:t>Target in center</a:t>
            </a:r>
            <a:endParaRPr lang="en-US" altLang="en-US" sz="1800" dirty="0">
              <a:solidFill>
                <a:schemeClr val="bg1"/>
              </a:solidFill>
            </a:endParaRPr>
          </a:p>
        </p:txBody>
      </p:sp>
      <p:sp>
        <p:nvSpPr>
          <p:cNvPr id="33799" name="Rectangle 1"/>
          <p:cNvSpPr>
            <a:spLocks noChangeArrowheads="1"/>
          </p:cNvSpPr>
          <p:nvPr/>
        </p:nvSpPr>
        <p:spPr bwMode="auto">
          <a:xfrm>
            <a:off x="1270260" y="254717"/>
            <a:ext cx="66569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20000"/>
              </a:lnSpc>
              <a:spcAft>
                <a:spcPts val="300"/>
              </a:spcAft>
              <a:buClr>
                <a:schemeClr val="tx1"/>
              </a:buClr>
              <a:buFont typeface="Arial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CA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Targets inside Chamber, Laser Beam</a:t>
            </a:r>
            <a:endParaRPr lang="en-US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" name="Slide Number Placeholder 2"/>
          <p:cNvSpPr txBox="1">
            <a:spLocks/>
          </p:cNvSpPr>
          <p:nvPr/>
        </p:nvSpPr>
        <p:spPr bwMode="auto">
          <a:xfrm>
            <a:off x="8670925" y="6200775"/>
            <a:ext cx="3190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57600" rIns="72000" anchor="ctr"/>
          <a:lstStyle>
            <a:lvl1pPr eaLnBrk="0" hangingPunct="0">
              <a:lnSpc>
                <a:spcPct val="120000"/>
              </a:lnSpc>
              <a:spcAft>
                <a:spcPts val="300"/>
              </a:spcAft>
              <a:buClr>
                <a:schemeClr val="tx1"/>
              </a:buClr>
              <a:buFont typeface="Arial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fld id="{F46D761A-ED12-45AF-9E20-CA19200D27C1}" type="slidenum">
              <a:rPr lang="en-US" altLang="en-US" sz="1200" smtClean="0"/>
              <a:t>9</a:t>
            </a:fld>
            <a:endParaRPr lang="en-US" altLang="en-US" sz="1200" dirty="0"/>
          </a:p>
        </p:txBody>
      </p:sp>
      <p:grpSp>
        <p:nvGrpSpPr>
          <p:cNvPr id="14" name="Group 7"/>
          <p:cNvGrpSpPr>
            <a:grpSpLocks/>
          </p:cNvGrpSpPr>
          <p:nvPr/>
        </p:nvGrpSpPr>
        <p:grpSpPr bwMode="auto">
          <a:xfrm>
            <a:off x="5659693" y="4231080"/>
            <a:ext cx="3230562" cy="2314575"/>
            <a:chOff x="4649210" y="2733219"/>
            <a:chExt cx="4255043" cy="2939552"/>
          </a:xfrm>
        </p:grpSpPr>
        <p:pic>
          <p:nvPicPr>
            <p:cNvPr id="15" name="Picture 4" descr="pasted-image.t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9210" y="2733219"/>
              <a:ext cx="3870827" cy="2917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6039678" y="5396559"/>
              <a:ext cx="1089375" cy="2762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>
                  <a:latin typeface="+mn-lt"/>
                  <a:ea typeface="MS PGothic" charset="0"/>
                  <a:cs typeface="Times New Roman" panose="02020603050405020304" pitchFamily="18" charset="0"/>
                </a:rPr>
                <a:t>Spot size (m)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 rot="5400000">
              <a:off x="7910803" y="3925280"/>
              <a:ext cx="1620988" cy="3659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>
                  <a:latin typeface="+mn-lt"/>
                  <a:ea typeface="MS PGothic" charset="0"/>
                  <a:cs typeface="Times New Roman" panose="02020603050405020304" pitchFamily="18" charset="0"/>
                </a:rPr>
                <a:t>Intensity (W/m</a:t>
              </a:r>
              <a:r>
                <a:rPr lang="en-US" sz="1200" baseline="30000" dirty="0">
                  <a:latin typeface="+mn-lt"/>
                  <a:ea typeface="MS PGothic" charset="0"/>
                  <a:cs typeface="Times New Roman" panose="02020603050405020304" pitchFamily="18" charset="0"/>
                </a:rPr>
                <a:t>2</a:t>
              </a:r>
              <a:r>
                <a:rPr lang="en-US" sz="1200" dirty="0">
                  <a:latin typeface="+mn-lt"/>
                  <a:ea typeface="MS PGothic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sp>
        <p:nvSpPr>
          <p:cNvPr id="23" name="TextBox 14"/>
          <p:cNvSpPr txBox="1">
            <a:spLocks noChangeArrowheads="1"/>
          </p:cNvSpPr>
          <p:nvPr/>
        </p:nvSpPr>
        <p:spPr bwMode="auto">
          <a:xfrm>
            <a:off x="5590636" y="3915545"/>
            <a:ext cx="35015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20000"/>
              </a:lnSpc>
              <a:spcAft>
                <a:spcPts val="300"/>
              </a:spcAft>
              <a:buClr>
                <a:schemeClr val="tx1"/>
              </a:buClr>
              <a:buFont typeface="Arial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1800" dirty="0" smtClean="0">
                <a:solidFill>
                  <a:srgbClr val="C00000"/>
                </a:solidFill>
              </a:rPr>
              <a:t>Many small peaks = not so good</a:t>
            </a:r>
            <a:endParaRPr lang="en-US" altLang="en-US" sz="1800" dirty="0">
              <a:solidFill>
                <a:srgbClr val="C00000"/>
              </a:solidFill>
            </a:endParaRPr>
          </a:p>
        </p:txBody>
      </p:sp>
      <p:sp>
        <p:nvSpPr>
          <p:cNvPr id="24" name="TextBox 14"/>
          <p:cNvSpPr txBox="1">
            <a:spLocks noChangeArrowheads="1"/>
          </p:cNvSpPr>
          <p:nvPr/>
        </p:nvSpPr>
        <p:spPr bwMode="auto">
          <a:xfrm>
            <a:off x="5537393" y="1425868"/>
            <a:ext cx="31426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20000"/>
              </a:lnSpc>
              <a:spcAft>
                <a:spcPts val="300"/>
              </a:spcAft>
              <a:buClr>
                <a:schemeClr val="tx1"/>
              </a:buClr>
              <a:buFont typeface="Arial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1800" dirty="0" smtClean="0">
                <a:solidFill>
                  <a:srgbClr val="C00000"/>
                </a:solidFill>
              </a:rPr>
              <a:t>Gaussian peak = good beam</a:t>
            </a:r>
            <a:endParaRPr lang="en-US" altLang="en-US" sz="1800" dirty="0">
              <a:solidFill>
                <a:srgbClr val="C00000"/>
              </a:solidFill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45471" y="6400800"/>
            <a:ext cx="4917609" cy="314326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1100" dirty="0" smtClean="0"/>
              <a:t>SATIF-13: Johannes Bauer, Ionizing Radiation from Optical Lasers at SLAC</a:t>
            </a:r>
          </a:p>
        </p:txBody>
      </p:sp>
    </p:spTree>
    <p:extLst>
      <p:ext uri="{BB962C8B-B14F-4D97-AF65-F5344CB8AC3E}">
        <p14:creationId xmlns:p14="http://schemas.microsoft.com/office/powerpoint/2010/main" val="346446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8.1|11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rgbClr val="FF0000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8356</TotalTime>
  <Words>1153</Words>
  <Application>Microsoft Macintosh PowerPoint</Application>
  <PresentationFormat>On-screen Show (4:3)</PresentationFormat>
  <Paragraphs>265</Paragraphs>
  <Slides>26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Ionizing Radiation Hazards at SLAC from Optical Laser Light Interacting with Matter</vt:lpstr>
      <vt:lpstr>Outline</vt:lpstr>
      <vt:lpstr>SLAC and LCLS</vt:lpstr>
      <vt:lpstr>MEC Instrument</vt:lpstr>
      <vt:lpstr>MEC Instrument (2)</vt:lpstr>
      <vt:lpstr>MEC Laser Parameters</vt:lpstr>
      <vt:lpstr>PowerPoint Presentation</vt:lpstr>
      <vt:lpstr>Ionizing Radiation from Laser on Solid Targets</vt:lpstr>
      <vt:lpstr>PowerPoint Presentation</vt:lpstr>
      <vt:lpstr>PowerPoint Presentation</vt:lpstr>
      <vt:lpstr>Solid Target Dose Rate Measurements</vt:lpstr>
      <vt:lpstr>SLAC Measurements</vt:lpstr>
      <vt:lpstr>Particle-In-Cell Code:  EPOCH</vt:lpstr>
      <vt:lpstr>PowerPoint Presentation</vt:lpstr>
      <vt:lpstr>Example of PIC Simulation</vt:lpstr>
      <vt:lpstr>Results from PIC Simulation (1)</vt:lpstr>
      <vt:lpstr>Results from PIC Simulation (2)</vt:lpstr>
      <vt:lpstr>PowerPoint Presentation</vt:lpstr>
      <vt:lpstr>Example of FLUKA Simulations</vt:lpstr>
      <vt:lpstr>RP Dose Yield Model &amp; SLAC Measurements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>SLAC National Accelerator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bauerj@slac.stanford.edu</dc:creator>
  <cp:lastModifiedBy>Johannes Bauer</cp:lastModifiedBy>
  <cp:revision>693</cp:revision>
  <cp:lastPrinted>2015-05-29T21:44:55Z</cp:lastPrinted>
  <dcterms:created xsi:type="dcterms:W3CDTF">2011-03-28T23:37:18Z</dcterms:created>
  <dcterms:modified xsi:type="dcterms:W3CDTF">2016-10-11T07:23:37Z</dcterms:modified>
</cp:coreProperties>
</file>