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261" r:id="rId2"/>
    <p:sldId id="529" r:id="rId3"/>
    <p:sldId id="352" r:id="rId4"/>
    <p:sldId id="536" r:id="rId5"/>
    <p:sldId id="431" r:id="rId6"/>
    <p:sldId id="533" r:id="rId7"/>
    <p:sldId id="530" r:id="rId8"/>
    <p:sldId id="538" r:id="rId9"/>
    <p:sldId id="539" r:id="rId10"/>
    <p:sldId id="540" r:id="rId11"/>
    <p:sldId id="541" r:id="rId12"/>
    <p:sldId id="471" r:id="rId13"/>
    <p:sldId id="472" r:id="rId14"/>
    <p:sldId id="474" r:id="rId15"/>
    <p:sldId id="542" r:id="rId16"/>
    <p:sldId id="476" r:id="rId17"/>
    <p:sldId id="534" r:id="rId18"/>
    <p:sldId id="515" r:id="rId19"/>
    <p:sldId id="516" r:id="rId20"/>
    <p:sldId id="517" r:id="rId21"/>
    <p:sldId id="531" r:id="rId22"/>
    <p:sldId id="492" r:id="rId23"/>
    <p:sldId id="491" r:id="rId24"/>
    <p:sldId id="494" r:id="rId25"/>
    <p:sldId id="521" r:id="rId26"/>
    <p:sldId id="495" r:id="rId27"/>
    <p:sldId id="522" r:id="rId28"/>
    <p:sldId id="497" r:id="rId29"/>
    <p:sldId id="498" r:id="rId30"/>
    <p:sldId id="505" r:id="rId31"/>
    <p:sldId id="501" r:id="rId32"/>
    <p:sldId id="502" r:id="rId33"/>
    <p:sldId id="504" r:id="rId34"/>
    <p:sldId id="506" r:id="rId35"/>
    <p:sldId id="507" r:id="rId36"/>
    <p:sldId id="532" r:id="rId37"/>
    <p:sldId id="535" r:id="rId38"/>
    <p:sldId id="393" r:id="rId39"/>
  </p:sldIdLst>
  <p:sldSz cx="9144000" cy="6858000" type="screen4x3"/>
  <p:notesSz cx="9866313" cy="673576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CCFFFF"/>
    <a:srgbClr val="CCCCFF"/>
    <a:srgbClr val="FFFFCC"/>
    <a:srgbClr val="800080"/>
    <a:srgbClr val="3399FF"/>
    <a:srgbClr val="99FF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195" autoAdjust="0"/>
  </p:normalViewPr>
  <p:slideViewPr>
    <p:cSldViewPr>
      <p:cViewPr varScale="1">
        <p:scale>
          <a:sx n="63" d="100"/>
          <a:sy n="63" d="100"/>
        </p:scale>
        <p:origin x="2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852"/>
    </p:cViewPr>
  </p:sorterViewPr>
  <p:notesViewPr>
    <p:cSldViewPr>
      <p:cViewPr varScale="1">
        <p:scale>
          <a:sx n="43" d="100"/>
          <a:sy n="43" d="100"/>
        </p:scale>
        <p:origin x="-1422" y="-96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82F21E-0109-43CD-AB6D-197939212C55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902B41D2-3F24-45E6-8954-01CD7B322917}">
      <dgm:prSet phldrT="[텍스트]" custT="1"/>
      <dgm:spPr/>
      <dgm:t>
        <a:bodyPr lIns="72000" rIns="0"/>
        <a:lstStyle/>
        <a:p>
          <a:pPr latinLnBrk="1">
            <a:spcAft>
              <a:spcPts val="0"/>
            </a:spcAft>
          </a:pPr>
          <a:r>
            <a:rPr lang="en-US" altLang="ko-KR" sz="14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Secondary neutron from nuclear interactions (P-N reaction)</a:t>
          </a:r>
        </a:p>
        <a:p>
          <a:pPr latinLnBrk="1">
            <a:spcAft>
              <a:spcPts val="0"/>
            </a:spcAft>
          </a:pPr>
          <a:r>
            <a:rPr lang="en-US" altLang="ko-KR" sz="14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cf. average neutron yield : 0.2 ~ 2</a:t>
          </a:r>
        </a:p>
      </dgm:t>
    </dgm:pt>
    <dgm:pt modelId="{02E6526D-1C72-45A4-8409-9B551BF6AA1D}" type="parTrans" cxnId="{5D7EC89C-BE02-47D0-8C70-0E74BB9AE696}">
      <dgm:prSet/>
      <dgm:spPr/>
      <dgm:t>
        <a:bodyPr/>
        <a:lstStyle/>
        <a:p>
          <a:pPr latinLnBrk="1"/>
          <a:endParaRPr lang="ko-KR" altLang="en-US">
            <a:solidFill>
              <a:schemeClr val="bg2"/>
            </a:solidFill>
            <a:latin typeface="Adobe 고딕 Std B" panose="020B0800000000000000" pitchFamily="34" charset="-127"/>
            <a:ea typeface="Adobe 고딕 Std B" panose="020B0800000000000000" pitchFamily="34" charset="-127"/>
            <a:cs typeface="Verdana" panose="020B0604030504040204" pitchFamily="34" charset="0"/>
          </a:endParaRPr>
        </a:p>
      </dgm:t>
    </dgm:pt>
    <dgm:pt modelId="{C6095A63-9C2C-45B9-9D3F-79777BCF439D}" type="sibTrans" cxnId="{5D7EC89C-BE02-47D0-8C70-0E74BB9AE696}">
      <dgm:prSet/>
      <dgm:spPr/>
      <dgm:t>
        <a:bodyPr/>
        <a:lstStyle/>
        <a:p>
          <a:pPr latinLnBrk="1"/>
          <a:endParaRPr lang="ko-KR" altLang="en-US">
            <a:solidFill>
              <a:schemeClr val="bg2"/>
            </a:solidFill>
            <a:latin typeface="Adobe 고딕 Std B" panose="020B0800000000000000" pitchFamily="34" charset="-127"/>
            <a:ea typeface="Adobe 고딕 Std B" panose="020B0800000000000000" pitchFamily="34" charset="-127"/>
            <a:cs typeface="Verdana" panose="020B0604030504040204" pitchFamily="34" charset="0"/>
          </a:endParaRPr>
        </a:p>
      </dgm:t>
    </dgm:pt>
    <dgm:pt modelId="{8722BBB6-3E7A-42A9-89BD-B9B31276F190}">
      <dgm:prSet phldrT="[텍스트]" custT="1"/>
      <dgm:spPr/>
      <dgm:t>
        <a:bodyPr rIns="0"/>
        <a:lstStyle/>
        <a:p>
          <a:pPr latinLnBrk="1"/>
          <a:r>
            <a:rPr lang="en-US" altLang="ko-KR" sz="14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Unwanted neutron field &amp; exposure</a:t>
          </a:r>
        </a:p>
        <a:p>
          <a:pPr latinLnBrk="1"/>
          <a:r>
            <a:rPr lang="en-US" altLang="ko-KR" sz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cf. photon/other </a:t>
          </a:r>
          <a:r>
            <a:rPr lang="en-US" altLang="ko-KR" sz="1200" dirty="0" err="1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ptls</a:t>
          </a:r>
          <a:r>
            <a:rPr lang="en-US" altLang="ko-KR" sz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. are negligible</a:t>
          </a:r>
          <a:endParaRPr lang="ko-KR" altLang="en-US" sz="1200" dirty="0">
            <a:solidFill>
              <a:schemeClr val="bg2"/>
            </a:solidFill>
            <a:latin typeface="Arial Unicode MS" panose="020B0604020202020204" pitchFamily="50" charset="-127"/>
            <a:ea typeface="Arial Unicode MS" panose="020B0604020202020204" pitchFamily="50" charset="-127"/>
            <a:cs typeface="Arial Unicode MS" panose="020B0604020202020204" pitchFamily="50" charset="-127"/>
          </a:endParaRPr>
        </a:p>
      </dgm:t>
    </dgm:pt>
    <dgm:pt modelId="{34961736-E02D-4BBE-B27E-D19D0820D98A}" type="parTrans" cxnId="{4A607E0A-7395-4524-840C-054F39F2C9FA}">
      <dgm:prSet/>
      <dgm:spPr/>
      <dgm:t>
        <a:bodyPr/>
        <a:lstStyle/>
        <a:p>
          <a:pPr latinLnBrk="1"/>
          <a:endParaRPr lang="ko-KR" altLang="en-US">
            <a:solidFill>
              <a:schemeClr val="bg2"/>
            </a:solidFill>
            <a:latin typeface="Adobe 고딕 Std B" panose="020B0800000000000000" pitchFamily="34" charset="-127"/>
            <a:ea typeface="Adobe 고딕 Std B" panose="020B0800000000000000" pitchFamily="34" charset="-127"/>
            <a:cs typeface="Verdana" panose="020B0604030504040204" pitchFamily="34" charset="0"/>
          </a:endParaRPr>
        </a:p>
      </dgm:t>
    </dgm:pt>
    <dgm:pt modelId="{2B6D3D24-590B-41C8-9AB6-41B12B8246BA}" type="sibTrans" cxnId="{4A607E0A-7395-4524-840C-054F39F2C9FA}">
      <dgm:prSet/>
      <dgm:spPr/>
      <dgm:t>
        <a:bodyPr/>
        <a:lstStyle/>
        <a:p>
          <a:pPr latinLnBrk="1"/>
          <a:endParaRPr lang="ko-KR" altLang="en-US" dirty="0">
            <a:solidFill>
              <a:schemeClr val="bg2"/>
            </a:solidFill>
            <a:latin typeface="Adobe 고딕 Std B" panose="020B0800000000000000" pitchFamily="34" charset="-127"/>
            <a:ea typeface="Adobe 고딕 Std B" panose="020B0800000000000000" pitchFamily="34" charset="-127"/>
            <a:cs typeface="Verdana" panose="020B0604030504040204" pitchFamily="34" charset="0"/>
          </a:endParaRPr>
        </a:p>
      </dgm:t>
    </dgm:pt>
    <dgm:pt modelId="{A2FFEE52-FDF2-4A41-94FB-594B75F715D6}">
      <dgm:prSet phldrT="[텍스트]" custT="1"/>
      <dgm:spPr>
        <a:solidFill>
          <a:srgbClr val="FFFF00"/>
        </a:solidFill>
      </dgm:spPr>
      <dgm:t>
        <a:bodyPr rIns="0"/>
        <a:lstStyle/>
        <a:p>
          <a:pPr latinLnBrk="1"/>
          <a:r>
            <a:rPr lang="en-US" altLang="ko-KR" sz="14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Problems on radiation safety</a:t>
          </a:r>
        </a:p>
        <a:p>
          <a:pPr latinLnBrk="1"/>
          <a:r>
            <a:rPr lang="en-US" altLang="ko-KR" sz="14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a. </a:t>
          </a:r>
          <a:r>
            <a:rPr lang="en-US" altLang="ko-KR" sz="1400" u="sng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Patients/Workers exposure</a:t>
          </a:r>
          <a:r>
            <a:rPr lang="en-US" altLang="ko-KR" sz="14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    </a:t>
          </a:r>
        </a:p>
        <a:p>
          <a:pPr latinLnBrk="1"/>
          <a:r>
            <a:rPr lang="en-US" altLang="ko-KR" sz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       - Potential health risk increasing</a:t>
          </a:r>
        </a:p>
        <a:p>
          <a:pPr latinLnBrk="1"/>
          <a:r>
            <a:rPr lang="en-US" altLang="ko-KR" sz="14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b. </a:t>
          </a:r>
          <a:r>
            <a:rPr lang="en-US" altLang="ko-KR" sz="1400" u="sng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Increment of safety burdens</a:t>
          </a:r>
        </a:p>
        <a:p>
          <a:pPr latinLnBrk="1"/>
          <a:r>
            <a:rPr lang="en-US" altLang="ko-KR" sz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       - Shielding, Safety equipment, etc.</a:t>
          </a:r>
        </a:p>
      </dgm:t>
    </dgm:pt>
    <dgm:pt modelId="{49FFB96F-7B8B-47A2-9EEF-903A40392CC4}" type="parTrans" cxnId="{F65E4EDA-4B79-4C00-916D-B5E028CC516F}">
      <dgm:prSet/>
      <dgm:spPr/>
      <dgm:t>
        <a:bodyPr/>
        <a:lstStyle/>
        <a:p>
          <a:pPr latinLnBrk="1"/>
          <a:endParaRPr lang="ko-KR" altLang="en-US">
            <a:solidFill>
              <a:schemeClr val="bg2"/>
            </a:solidFill>
            <a:latin typeface="Adobe 고딕 Std B" panose="020B0800000000000000" pitchFamily="34" charset="-127"/>
            <a:ea typeface="Adobe 고딕 Std B" panose="020B0800000000000000" pitchFamily="34" charset="-127"/>
            <a:cs typeface="Verdana" panose="020B0604030504040204" pitchFamily="34" charset="0"/>
          </a:endParaRPr>
        </a:p>
      </dgm:t>
    </dgm:pt>
    <dgm:pt modelId="{C8AF6D56-504E-4A50-B966-8EA8E15A5F32}" type="sibTrans" cxnId="{F65E4EDA-4B79-4C00-916D-B5E028CC516F}">
      <dgm:prSet/>
      <dgm:spPr/>
      <dgm:t>
        <a:bodyPr/>
        <a:lstStyle/>
        <a:p>
          <a:pPr latinLnBrk="1"/>
          <a:endParaRPr lang="ko-KR" altLang="en-US">
            <a:solidFill>
              <a:schemeClr val="bg2"/>
            </a:solidFill>
            <a:latin typeface="Adobe 고딕 Std B" panose="020B0800000000000000" pitchFamily="34" charset="-127"/>
            <a:ea typeface="Adobe 고딕 Std B" panose="020B0800000000000000" pitchFamily="34" charset="-127"/>
            <a:cs typeface="Verdana" panose="020B0604030504040204" pitchFamily="34" charset="0"/>
          </a:endParaRPr>
        </a:p>
      </dgm:t>
    </dgm:pt>
    <dgm:pt modelId="{15B69483-B303-4998-90F5-F9C25290A781}" type="pres">
      <dgm:prSet presAssocID="{9C82F21E-0109-43CD-AB6D-197939212C5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1461752-839B-49EA-8762-840F8D6B9C00}" type="pres">
      <dgm:prSet presAssocID="{9C82F21E-0109-43CD-AB6D-197939212C55}" presName="dummyMaxCanvas" presStyleCnt="0">
        <dgm:presLayoutVars/>
      </dgm:prSet>
      <dgm:spPr/>
    </dgm:pt>
    <dgm:pt modelId="{B103A16D-715E-495B-B26A-D3057A9C021B}" type="pres">
      <dgm:prSet presAssocID="{9C82F21E-0109-43CD-AB6D-197939212C55}" presName="ThreeNodes_1" presStyleLbl="node1" presStyleIdx="0" presStyleCnt="3" custScaleY="66417" custLinFactNeighborX="-3303" custLinFactNeighborY="-8241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2BA7EA1-2827-4FE4-8CAF-184D5CBB217E}" type="pres">
      <dgm:prSet presAssocID="{9C82F21E-0109-43CD-AB6D-197939212C55}" presName="ThreeNodes_2" presStyleLbl="node1" presStyleIdx="1" presStyleCnt="3" custScaleY="66417" custLinFactNeighborY="-3893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CA8C29A-80A6-4378-B2D0-9E4EA40105EA}" type="pres">
      <dgm:prSet presAssocID="{9C82F21E-0109-43CD-AB6D-197939212C55}" presName="ThreeNodes_3" presStyleLbl="node1" presStyleIdx="2" presStyleCnt="3" custScaleY="140186" custLinFactNeighborY="-2137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5950321-3CF9-464C-A194-8F57ED5D48B0}" type="pres">
      <dgm:prSet presAssocID="{9C82F21E-0109-43CD-AB6D-197939212C55}" presName="ThreeConn_1-2" presStyleLbl="fgAccFollowNode1" presStyleIdx="0" presStyleCnt="2" custScaleX="85150" custLinFactNeighborX="11773" custLinFactNeighborY="-436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B685306-B29E-4B14-B34F-3F32965EEBA9}" type="pres">
      <dgm:prSet presAssocID="{9C82F21E-0109-43CD-AB6D-197939212C55}" presName="ThreeConn_2-3" presStyleLbl="fgAccFollowNode1" presStyleIdx="1" presStyleCnt="2" custScaleX="85150" custLinFactNeighborX="11773" custLinFactNeighborY="-9215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C95827-1B10-4792-9406-2CBE36FDFB88}" type="pres">
      <dgm:prSet presAssocID="{9C82F21E-0109-43CD-AB6D-197939212C5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66F4F8D-3C5D-4CD2-9CB3-9B6A0BEE81B9}" type="pres">
      <dgm:prSet presAssocID="{9C82F21E-0109-43CD-AB6D-197939212C5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7341526-AC48-40AA-AEB6-417066EB3025}" type="pres">
      <dgm:prSet presAssocID="{9C82F21E-0109-43CD-AB6D-197939212C5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B9F16E8-1B47-403F-BFEA-973B71F9E1D7}" type="presOf" srcId="{A2FFEE52-FDF2-4A41-94FB-594B75F715D6}" destId="{B7341526-AC48-40AA-AEB6-417066EB3025}" srcOrd="1" destOrd="0" presId="urn:microsoft.com/office/officeart/2005/8/layout/vProcess5"/>
    <dgm:cxn modelId="{480D2ABB-279B-4C8A-9AF3-F93BFFCCAF9F}" type="presOf" srcId="{9C82F21E-0109-43CD-AB6D-197939212C55}" destId="{15B69483-B303-4998-90F5-F9C25290A781}" srcOrd="0" destOrd="0" presId="urn:microsoft.com/office/officeart/2005/8/layout/vProcess5"/>
    <dgm:cxn modelId="{651AD413-36B6-459F-8EC1-97AE24E961C4}" type="presOf" srcId="{2B6D3D24-590B-41C8-9AB6-41B12B8246BA}" destId="{BB685306-B29E-4B14-B34F-3F32965EEBA9}" srcOrd="0" destOrd="0" presId="urn:microsoft.com/office/officeart/2005/8/layout/vProcess5"/>
    <dgm:cxn modelId="{15C2D9B4-D2F4-40D2-9472-E986A24490B7}" type="presOf" srcId="{902B41D2-3F24-45E6-8954-01CD7B322917}" destId="{76C95827-1B10-4792-9406-2CBE36FDFB88}" srcOrd="1" destOrd="0" presId="urn:microsoft.com/office/officeart/2005/8/layout/vProcess5"/>
    <dgm:cxn modelId="{355D5E4F-C296-466B-A40A-8FF7ABE4A40D}" type="presOf" srcId="{8722BBB6-3E7A-42A9-89BD-B9B31276F190}" destId="{C66F4F8D-3C5D-4CD2-9CB3-9B6A0BEE81B9}" srcOrd="1" destOrd="0" presId="urn:microsoft.com/office/officeart/2005/8/layout/vProcess5"/>
    <dgm:cxn modelId="{79C7AD3A-7089-413A-872C-35C69A1F7DCA}" type="presOf" srcId="{C6095A63-9C2C-45B9-9D3F-79777BCF439D}" destId="{45950321-3CF9-464C-A194-8F57ED5D48B0}" srcOrd="0" destOrd="0" presId="urn:microsoft.com/office/officeart/2005/8/layout/vProcess5"/>
    <dgm:cxn modelId="{1FF439D9-625F-41DA-8041-2E8936B8CEC4}" type="presOf" srcId="{A2FFEE52-FDF2-4A41-94FB-594B75F715D6}" destId="{2CA8C29A-80A6-4378-B2D0-9E4EA40105EA}" srcOrd="0" destOrd="0" presId="urn:microsoft.com/office/officeart/2005/8/layout/vProcess5"/>
    <dgm:cxn modelId="{F65E4EDA-4B79-4C00-916D-B5E028CC516F}" srcId="{9C82F21E-0109-43CD-AB6D-197939212C55}" destId="{A2FFEE52-FDF2-4A41-94FB-594B75F715D6}" srcOrd="2" destOrd="0" parTransId="{49FFB96F-7B8B-47A2-9EEF-903A40392CC4}" sibTransId="{C8AF6D56-504E-4A50-B966-8EA8E15A5F32}"/>
    <dgm:cxn modelId="{7E121258-BDA6-45D7-BFFC-E37317F3D8EF}" type="presOf" srcId="{902B41D2-3F24-45E6-8954-01CD7B322917}" destId="{B103A16D-715E-495B-B26A-D3057A9C021B}" srcOrd="0" destOrd="0" presId="urn:microsoft.com/office/officeart/2005/8/layout/vProcess5"/>
    <dgm:cxn modelId="{89609BB8-2477-4DE1-9EF3-23D15F8CCFCE}" type="presOf" srcId="{8722BBB6-3E7A-42A9-89BD-B9B31276F190}" destId="{42BA7EA1-2827-4FE4-8CAF-184D5CBB217E}" srcOrd="0" destOrd="0" presId="urn:microsoft.com/office/officeart/2005/8/layout/vProcess5"/>
    <dgm:cxn modelId="{4A607E0A-7395-4524-840C-054F39F2C9FA}" srcId="{9C82F21E-0109-43CD-AB6D-197939212C55}" destId="{8722BBB6-3E7A-42A9-89BD-B9B31276F190}" srcOrd="1" destOrd="0" parTransId="{34961736-E02D-4BBE-B27E-D19D0820D98A}" sibTransId="{2B6D3D24-590B-41C8-9AB6-41B12B8246BA}"/>
    <dgm:cxn modelId="{5D7EC89C-BE02-47D0-8C70-0E74BB9AE696}" srcId="{9C82F21E-0109-43CD-AB6D-197939212C55}" destId="{902B41D2-3F24-45E6-8954-01CD7B322917}" srcOrd="0" destOrd="0" parTransId="{02E6526D-1C72-45A4-8409-9B551BF6AA1D}" sibTransId="{C6095A63-9C2C-45B9-9D3F-79777BCF439D}"/>
    <dgm:cxn modelId="{38F44CD2-6412-4FA0-8A4D-08FF7298913D}" type="presParOf" srcId="{15B69483-B303-4998-90F5-F9C25290A781}" destId="{A1461752-839B-49EA-8762-840F8D6B9C00}" srcOrd="0" destOrd="0" presId="urn:microsoft.com/office/officeart/2005/8/layout/vProcess5"/>
    <dgm:cxn modelId="{141D8C7C-003D-4789-8191-FBD2C7955427}" type="presParOf" srcId="{15B69483-B303-4998-90F5-F9C25290A781}" destId="{B103A16D-715E-495B-B26A-D3057A9C021B}" srcOrd="1" destOrd="0" presId="urn:microsoft.com/office/officeart/2005/8/layout/vProcess5"/>
    <dgm:cxn modelId="{462A147C-2A89-48D3-8F12-1DFD2A34E23A}" type="presParOf" srcId="{15B69483-B303-4998-90F5-F9C25290A781}" destId="{42BA7EA1-2827-4FE4-8CAF-184D5CBB217E}" srcOrd="2" destOrd="0" presId="urn:microsoft.com/office/officeart/2005/8/layout/vProcess5"/>
    <dgm:cxn modelId="{C5DC02D4-5ABE-403E-A22E-793DED82AD94}" type="presParOf" srcId="{15B69483-B303-4998-90F5-F9C25290A781}" destId="{2CA8C29A-80A6-4378-B2D0-9E4EA40105EA}" srcOrd="3" destOrd="0" presId="urn:microsoft.com/office/officeart/2005/8/layout/vProcess5"/>
    <dgm:cxn modelId="{416BA5F5-7418-4FA3-8BC8-37E79FB79E17}" type="presParOf" srcId="{15B69483-B303-4998-90F5-F9C25290A781}" destId="{45950321-3CF9-464C-A194-8F57ED5D48B0}" srcOrd="4" destOrd="0" presId="urn:microsoft.com/office/officeart/2005/8/layout/vProcess5"/>
    <dgm:cxn modelId="{AE9F069D-BDD4-4DA2-BFA1-5E019ED0A734}" type="presParOf" srcId="{15B69483-B303-4998-90F5-F9C25290A781}" destId="{BB685306-B29E-4B14-B34F-3F32965EEBA9}" srcOrd="5" destOrd="0" presId="urn:microsoft.com/office/officeart/2005/8/layout/vProcess5"/>
    <dgm:cxn modelId="{EF75409F-9434-4C77-BC9B-D5C7D5B25527}" type="presParOf" srcId="{15B69483-B303-4998-90F5-F9C25290A781}" destId="{76C95827-1B10-4792-9406-2CBE36FDFB88}" srcOrd="6" destOrd="0" presId="urn:microsoft.com/office/officeart/2005/8/layout/vProcess5"/>
    <dgm:cxn modelId="{8B9837DF-1298-446E-A43C-E98A82AA8C54}" type="presParOf" srcId="{15B69483-B303-4998-90F5-F9C25290A781}" destId="{C66F4F8D-3C5D-4CD2-9CB3-9B6A0BEE81B9}" srcOrd="7" destOrd="0" presId="urn:microsoft.com/office/officeart/2005/8/layout/vProcess5"/>
    <dgm:cxn modelId="{19158E17-AF78-4247-9FC0-40A2D6A14607}" type="presParOf" srcId="{15B69483-B303-4998-90F5-F9C25290A781}" destId="{B7341526-AC48-40AA-AEB6-417066EB302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3A16D-715E-495B-B26A-D3057A9C021B}">
      <dsp:nvSpPr>
        <dsp:cNvPr id="0" name=""/>
        <dsp:cNvSpPr/>
      </dsp:nvSpPr>
      <dsp:spPr>
        <a:xfrm>
          <a:off x="0" y="0"/>
          <a:ext cx="4411634" cy="826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0" tIns="53340" rIns="0" bIns="53340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1400" kern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Secondary neutron from nuclear interactions (P-N reaction)</a:t>
          </a: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1400" kern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cf. average neutron yield : 0.2 ~ 2</a:t>
          </a:r>
        </a:p>
      </dsp:txBody>
      <dsp:txXfrm>
        <a:off x="24218" y="24218"/>
        <a:ext cx="3092722" cy="778425"/>
      </dsp:txXfrm>
    </dsp:sp>
    <dsp:sp modelId="{42BA7EA1-2827-4FE4-8CAF-184D5CBB217E}">
      <dsp:nvSpPr>
        <dsp:cNvPr id="0" name=""/>
        <dsp:cNvSpPr/>
      </dsp:nvSpPr>
      <dsp:spPr>
        <a:xfrm>
          <a:off x="389261" y="1051733"/>
          <a:ext cx="4411634" cy="826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0" bIns="53340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Unwanted neutron field &amp; exposure</a:t>
          </a: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200" kern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cf. photon/other </a:t>
          </a:r>
          <a:r>
            <a:rPr lang="en-US" altLang="ko-KR" sz="1200" kern="1200" dirty="0" err="1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ptls</a:t>
          </a:r>
          <a:r>
            <a:rPr lang="en-US" altLang="ko-KR" sz="1200" kern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. are negligible</a:t>
          </a:r>
          <a:endParaRPr lang="ko-KR" altLang="en-US" sz="1200" kern="1200" dirty="0">
            <a:solidFill>
              <a:schemeClr val="bg2"/>
            </a:solidFill>
            <a:latin typeface="Arial Unicode MS" panose="020B0604020202020204" pitchFamily="50" charset="-127"/>
            <a:ea typeface="Arial Unicode MS" panose="020B0604020202020204" pitchFamily="50" charset="-127"/>
            <a:cs typeface="Arial Unicode MS" panose="020B0604020202020204" pitchFamily="50" charset="-127"/>
          </a:endParaRPr>
        </a:p>
      </dsp:txBody>
      <dsp:txXfrm>
        <a:off x="413479" y="1075951"/>
        <a:ext cx="3164715" cy="778425"/>
      </dsp:txXfrm>
    </dsp:sp>
    <dsp:sp modelId="{2CA8C29A-80A6-4378-B2D0-9E4EA40105EA}">
      <dsp:nvSpPr>
        <dsp:cNvPr id="0" name=""/>
        <dsp:cNvSpPr/>
      </dsp:nvSpPr>
      <dsp:spPr>
        <a:xfrm>
          <a:off x="778523" y="2263611"/>
          <a:ext cx="4411634" cy="1745252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0" bIns="53340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Problems on radiation safety</a:t>
          </a: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a. </a:t>
          </a:r>
          <a:r>
            <a:rPr lang="en-US" altLang="ko-KR" sz="1400" u="sng" kern="12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Patients/Workers exposure</a:t>
          </a:r>
          <a:r>
            <a:rPr lang="en-US" altLang="ko-KR" sz="1400" kern="12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    </a:t>
          </a: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200" kern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       - Potential health risk increasing</a:t>
          </a: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b. </a:t>
          </a:r>
          <a:r>
            <a:rPr lang="en-US" altLang="ko-KR" sz="1400" u="sng" kern="12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Increment of safety burdens</a:t>
          </a: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200" kern="1200" dirty="0" smtClean="0">
              <a:solidFill>
                <a:schemeClr val="bg2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rPr>
            <a:t>          - Shielding, Safety equipment, etc.</a:t>
          </a:r>
        </a:p>
      </dsp:txBody>
      <dsp:txXfrm>
        <a:off x="829640" y="2314728"/>
        <a:ext cx="3110917" cy="1643018"/>
      </dsp:txXfrm>
    </dsp:sp>
    <dsp:sp modelId="{45950321-3CF9-464C-A194-8F57ED5D48B0}">
      <dsp:nvSpPr>
        <dsp:cNvPr id="0" name=""/>
        <dsp:cNvSpPr/>
      </dsp:nvSpPr>
      <dsp:spPr>
        <a:xfrm>
          <a:off x="3757767" y="465977"/>
          <a:ext cx="689051" cy="8092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000" kern="1200">
            <a:solidFill>
              <a:schemeClr val="bg2"/>
            </a:solidFill>
            <a:latin typeface="Adobe 고딕 Std B" panose="020B0800000000000000" pitchFamily="34" charset="-127"/>
            <a:ea typeface="Adobe 고딕 Std B" panose="020B0800000000000000" pitchFamily="34" charset="-127"/>
            <a:cs typeface="Verdana" panose="020B0604030504040204" pitchFamily="34" charset="0"/>
          </a:endParaRPr>
        </a:p>
      </dsp:txBody>
      <dsp:txXfrm>
        <a:off x="3912803" y="465977"/>
        <a:ext cx="378979" cy="638680"/>
      </dsp:txXfrm>
    </dsp:sp>
    <dsp:sp modelId="{BB685306-B29E-4B14-B34F-3F32965EEBA9}">
      <dsp:nvSpPr>
        <dsp:cNvPr id="0" name=""/>
        <dsp:cNvSpPr/>
      </dsp:nvSpPr>
      <dsp:spPr>
        <a:xfrm>
          <a:off x="4147029" y="1517402"/>
          <a:ext cx="689051" cy="8092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000" kern="1200" dirty="0">
            <a:solidFill>
              <a:schemeClr val="bg2"/>
            </a:solidFill>
            <a:latin typeface="Adobe 고딕 Std B" panose="020B0800000000000000" pitchFamily="34" charset="-127"/>
            <a:ea typeface="Adobe 고딕 Std B" panose="020B0800000000000000" pitchFamily="34" charset="-127"/>
            <a:cs typeface="Verdana" panose="020B0604030504040204" pitchFamily="34" charset="0"/>
          </a:endParaRPr>
        </a:p>
      </dsp:txBody>
      <dsp:txXfrm>
        <a:off x="4302065" y="1517402"/>
        <a:ext cx="378979" cy="638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5665" cy="3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>
            <a:lvl1pPr algn="l" eaLnBrk="1" latin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0648" y="0"/>
            <a:ext cx="4275665" cy="3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4850C7-79A0-4345-A1A3-1E44CB7D8A66}" type="datetime1">
              <a:rPr lang="ko-KR" altLang="en-US"/>
              <a:pPr>
                <a:defRPr/>
              </a:pPr>
              <a:t>2016-10-11</a:t>
            </a:fld>
            <a:endParaRPr lang="en-US" altLang="ko-KR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399917"/>
            <a:ext cx="4275665" cy="3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b" anchorCtr="0" compatLnSpc="1">
            <a:prstTxWarp prst="textNoShape">
              <a:avLst/>
            </a:prstTxWarp>
          </a:bodyPr>
          <a:lstStyle>
            <a:lvl1pPr algn="l" eaLnBrk="1" latin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0648" y="6399917"/>
            <a:ext cx="4275665" cy="3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30BF89B-256D-44D4-9D18-0577A60F211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996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5665" cy="3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>
            <a:lvl1pPr algn="l" eaLnBrk="1" latin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9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590648" y="0"/>
            <a:ext cx="4275665" cy="3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D4CB91-E2D9-4CF2-A648-592A44787D5A}" type="datetime1">
              <a:rPr lang="ko-KR" altLang="en-US"/>
              <a:pPr>
                <a:defRPr/>
              </a:pPr>
              <a:t>2016-10-11</a:t>
            </a:fld>
            <a:endParaRPr lang="en-US" altLang="ko-KR"/>
          </a:p>
        </p:txBody>
      </p:sp>
      <p:sp>
        <p:nvSpPr>
          <p:cNvPr id="307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9613" y="504825"/>
            <a:ext cx="3367087" cy="2525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4984" y="3199959"/>
            <a:ext cx="7236345" cy="303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419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399917"/>
            <a:ext cx="4275665" cy="3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b" anchorCtr="0" compatLnSpc="1">
            <a:prstTxWarp prst="textNoShape">
              <a:avLst/>
            </a:prstTxWarp>
          </a:bodyPr>
          <a:lstStyle>
            <a:lvl1pPr algn="l" eaLnBrk="1" latin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9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0648" y="6399917"/>
            <a:ext cx="4275665" cy="3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80" tIns="45290" rIns="90580" bIns="4529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A731031-297E-4742-A663-ED9C091E9A9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2481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966" indent="-283064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2256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85158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38060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90963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43865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96767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49670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7AABF3C-B2EE-40DE-88A1-3B4E7888447A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ko-KR" sz="1000" dirty="0" smtClean="0"/>
              <a:t>Thank</a:t>
            </a:r>
            <a:r>
              <a:rPr lang="en-US" altLang="ko-KR" sz="1000" baseline="0" dirty="0" smtClean="0"/>
              <a:t> you </a:t>
            </a:r>
            <a:r>
              <a:rPr lang="en-US" altLang="ko-KR" sz="1000" baseline="0" dirty="0" err="1" smtClean="0"/>
              <a:t>mr.</a:t>
            </a:r>
            <a:r>
              <a:rPr lang="en-US" altLang="ko-KR" sz="1000" baseline="0" dirty="0" smtClean="0"/>
              <a:t> chairman.</a:t>
            </a:r>
          </a:p>
          <a:p>
            <a:pPr eaLnBrk="1" hangingPunct="1"/>
            <a:r>
              <a:rPr lang="en-US" altLang="ko-KR" sz="1000" baseline="0" dirty="0" smtClean="0"/>
              <a:t>Hello. Everyone. My name is Han, sang </a:t>
            </a:r>
            <a:r>
              <a:rPr lang="en-US" altLang="ko-KR" sz="1000" baseline="0" dirty="0" err="1" smtClean="0"/>
              <a:t>eun</a:t>
            </a:r>
            <a:r>
              <a:rPr lang="en-US" altLang="ko-KR" sz="1000" baseline="0" dirty="0" smtClean="0"/>
              <a:t> from rep. of Korea. </a:t>
            </a:r>
          </a:p>
          <a:p>
            <a:pPr eaLnBrk="1" hangingPunct="1"/>
            <a:r>
              <a:rPr lang="en-US" altLang="ko-KR" sz="1000" baseline="0" dirty="0" smtClean="0"/>
              <a:t>I’m belonging to KINS which is one of regulatory body in our country.</a:t>
            </a:r>
          </a:p>
          <a:p>
            <a:pPr eaLnBrk="1" hangingPunct="1"/>
            <a:r>
              <a:rPr lang="en-US" altLang="ko-KR" sz="1000" baseline="0" dirty="0" smtClean="0"/>
              <a:t>I’m very glad to get here, beautiful city Dresden for presentation. </a:t>
            </a:r>
          </a:p>
          <a:p>
            <a:pPr eaLnBrk="1" hangingPunct="1"/>
            <a:r>
              <a:rPr lang="en-US" altLang="ko-KR" sz="1000" baseline="0" dirty="0" smtClean="0"/>
              <a:t>To tell the truth, I don’t know well about acc. Physics or science. But I think secondary neutron problem is important in the aspect of radiation safety. </a:t>
            </a:r>
          </a:p>
          <a:p>
            <a:pPr eaLnBrk="1" hangingPunct="1"/>
            <a:r>
              <a:rPr lang="en-US" altLang="ko-KR" sz="1000" baseline="0" dirty="0" smtClean="0"/>
              <a:t>So, I prepared this presentation.</a:t>
            </a:r>
          </a:p>
          <a:p>
            <a:pPr eaLnBrk="1" hangingPunct="1"/>
            <a:endParaRPr lang="ko-KR" altLang="ko-KR" sz="1000" dirty="0" smtClean="0"/>
          </a:p>
        </p:txBody>
      </p:sp>
    </p:spTree>
    <p:extLst>
      <p:ext uri="{BB962C8B-B14F-4D97-AF65-F5344CB8AC3E}">
        <p14:creationId xmlns:p14="http://schemas.microsoft.com/office/powerpoint/2010/main" val="2970325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731031-297E-4742-A663-ED9C091E9A95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05057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966" indent="-283064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2256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85158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38060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90963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43865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96767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49670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7AABF3C-B2EE-40DE-88A1-3B4E7888447A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21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2420850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966" indent="-283064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2256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85158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38060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90963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43865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96767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49670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7AABF3C-B2EE-40DE-88A1-3B4E7888447A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36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22253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966" indent="-283064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2256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85158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38060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90963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43865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96767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49670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7AABF3C-B2EE-40DE-88A1-3B4E7888447A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1136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966" indent="-283064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2256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85158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38060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90963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43865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96767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49670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B48A0402-626B-4AD4-9515-2D63588D5578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ko-KR" dirty="0" smtClean="0"/>
              <a:t>As</a:t>
            </a:r>
            <a:r>
              <a:rPr lang="en-US" altLang="ko-KR" baseline="0" dirty="0" smtClean="0"/>
              <a:t> you know, Cancer is the leading cause of death over the world. </a:t>
            </a:r>
          </a:p>
          <a:p>
            <a:pPr eaLnBrk="1" hangingPunct="1"/>
            <a:r>
              <a:rPr lang="en-US" altLang="ko-KR" baseline="0" dirty="0" smtClean="0"/>
              <a:t>According to W-H-O, there were 14mil of cancer in 2012. but unfortunately, this will increase in the future. About 24mil cancers were </a:t>
            </a:r>
            <a:r>
              <a:rPr lang="en-US" altLang="ko-KR" b="1" u="sng" baseline="0" dirty="0" smtClean="0">
                <a:solidFill>
                  <a:srgbClr val="FF0000"/>
                </a:solidFill>
              </a:rPr>
              <a:t>predicted.</a:t>
            </a:r>
          </a:p>
        </p:txBody>
      </p:sp>
    </p:spTree>
    <p:extLst>
      <p:ext uri="{BB962C8B-B14F-4D97-AF65-F5344CB8AC3E}">
        <p14:creationId xmlns:p14="http://schemas.microsoft.com/office/powerpoint/2010/main" val="151937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966" indent="-283064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2256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85158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38060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90963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43865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96767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49670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9B496C3-3FF8-458E-B8F5-AF162A8A5E30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ko-KR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41679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966" indent="-283064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2256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85158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38060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90963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43865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96767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49670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9B496C3-3FF8-458E-B8F5-AF162A8A5E30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ko-KR" dirty="0" smtClean="0"/>
              <a:t>We started this research.</a:t>
            </a:r>
            <a:endParaRPr lang="ko-KR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469206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966" indent="-283064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2256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85158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38060" indent="-226451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90963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43865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96767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49670" indent="-2264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7AABF3C-B2EE-40DE-88A1-3B4E7888447A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598071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D6C7B5DC-E7E0-4102-A880-5297442A8FB4}" type="slidenum">
              <a:rPr lang="en-US" altLang="ko-K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ko-KR" smtClean="0">
              <a:latin typeface="Times New Roman" panose="02020603050405020304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394801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731031-297E-4742-A663-ED9C091E9A95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62951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In</a:t>
            </a:r>
            <a:r>
              <a:rPr lang="en-US" altLang="ko-KR" baseline="0" dirty="0" smtClean="0"/>
              <a:t> order to realize this nozzle. we used MCNP monte </a:t>
            </a:r>
            <a:r>
              <a:rPr lang="en-US" altLang="ko-KR" baseline="0" dirty="0" err="1" smtClean="0"/>
              <a:t>carlo</a:t>
            </a:r>
            <a:r>
              <a:rPr lang="en-US" altLang="ko-KR" baseline="0" dirty="0" smtClean="0"/>
              <a:t> particle transport code.</a:t>
            </a:r>
          </a:p>
          <a:p>
            <a:r>
              <a:rPr lang="en-US" altLang="ko-KR" baseline="0" dirty="0" smtClean="0"/>
              <a:t>Basic information &amp; data came from the original CAD drawing.</a:t>
            </a:r>
          </a:p>
          <a:p>
            <a:r>
              <a:rPr lang="en-US" altLang="ko-KR" dirty="0" smtClean="0"/>
              <a:t>Proton</a:t>
            </a:r>
            <a:r>
              <a:rPr lang="en-US" altLang="ko-KR" baseline="0" dirty="0" smtClean="0"/>
              <a:t> beam was defined with cylindrical weighted prob. and this data was from measurement in NCC.</a:t>
            </a:r>
          </a:p>
          <a:p>
            <a:r>
              <a:rPr lang="en-US" altLang="ko-KR" baseline="0" dirty="0" smtClean="0"/>
              <a:t>And major components such as RM, SS were depicted in detail.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731031-297E-4742-A663-ED9C091E9A95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44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6172200" y="6324600"/>
            <a:ext cx="2971800" cy="0"/>
          </a:xfrm>
          <a:prstGeom prst="line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>
            <a:off x="4114800" y="6705600"/>
            <a:ext cx="5029200" cy="0"/>
          </a:xfrm>
          <a:prstGeom prst="line">
            <a:avLst/>
          </a:prstGeom>
          <a:noFill/>
          <a:ln w="2540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08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74CC5-BC9A-4252-AAC0-DD4C63B76018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5580063" y="6400800"/>
            <a:ext cx="35639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ko-KR" sz="1200" i="1" dirty="0" smtClean="0">
                <a:solidFill>
                  <a:srgbClr val="FFFF99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Korea</a:t>
            </a:r>
            <a:r>
              <a:rPr lang="en-US" altLang="ko-KR" sz="1200" i="1" baseline="0" dirty="0" smtClean="0">
                <a:solidFill>
                  <a:srgbClr val="FFFF99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 Institute of Nuclear Safety</a:t>
            </a:r>
            <a:endParaRPr lang="en-US" altLang="ko-KR" sz="1200" i="1" dirty="0" smtClean="0">
              <a:solidFill>
                <a:srgbClr val="FFFF99"/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304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90523-2130-4B5F-8973-5F73B9C6A90B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F61B4-7D37-49FE-B958-F41BC6A3B5C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110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06159-45FC-4FB6-971A-91A06744B478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5804B-CCCB-43A6-A58F-DC8FC3B70C5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7423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D4FDF-FBDB-4140-B545-421545E0FA83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DAC41-F3B8-49C1-902B-2E129D2C54B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2947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6C628-BD6D-4394-A029-62ABE3F44A7B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7942C-5496-4CF4-BBF6-7D0618E9BC4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019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15669-0DCB-4436-B214-A98B4E022DAE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9CC50-D79D-48BF-ACDF-897794B20A4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5786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58E12-62E2-4861-A47A-8765987A4D17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4F23B-6680-4FDC-B348-D56F540EC4B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9619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5859A-08F4-4F70-B9CD-BDA234FE26B3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1D791-F44D-4C63-9149-9DDEF850EDC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229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6C56F-3267-4DBC-A371-6976B6B2F829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67690-1F47-4C31-984B-E4D3070AE73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7163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FF54D-FE50-4391-99AD-F9D5EDCB7B44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79EB2-480A-4127-9C37-4AFB4F4AB2F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6142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48CD9-535E-4260-8839-5B1C4C2823FA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62BBA-0F2E-4C84-B04F-DA782B7082D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81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31B0A-E446-4FB6-A78E-5DE63752EFB7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6EA12-28C2-4A1A-AA83-4448F0E7123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674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73737"/>
            </a:gs>
            <a:gs pos="50000">
              <a:srgbClr val="777777"/>
            </a:gs>
            <a:gs pos="100000">
              <a:srgbClr val="37373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latinLnBrk="1" hangingPunct="1">
              <a:spcBef>
                <a:spcPct val="0"/>
              </a:spcBef>
              <a:buClrTx/>
              <a:buSzTx/>
              <a:buFontTx/>
              <a:buNone/>
              <a:defRPr kumimoji="0" sz="1400">
                <a:latin typeface="+mn-lt"/>
              </a:defRPr>
            </a:lvl1pPr>
          </a:lstStyle>
          <a:p>
            <a:pPr>
              <a:defRPr/>
            </a:pPr>
            <a:fld id="{53558C15-F070-4DF1-98CB-83E6753F8804}" type="datetime4">
              <a:rPr lang="ko-KR" altLang="en-US"/>
              <a:pPr>
                <a:defRPr/>
              </a:pPr>
              <a:t>2016년 10월 11일</a:t>
            </a:fld>
            <a:endParaRPr lang="en-US" altLang="ko-KR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spcBef>
                <a:spcPct val="0"/>
              </a:spcBef>
              <a:buClrTx/>
              <a:buSzTx/>
              <a:buFontTx/>
              <a:buNone/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115888"/>
            <a:ext cx="172561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spcBef>
                <a:spcPct val="0"/>
              </a:spcBef>
              <a:buClrTx/>
              <a:buSzTx/>
              <a:buFontTx/>
              <a:buNone/>
              <a:defRPr kumimoji="0" sz="1600">
                <a:latin typeface="+mn-lt"/>
              </a:defRPr>
            </a:lvl1pPr>
          </a:lstStyle>
          <a:p>
            <a:pPr>
              <a:defRPr/>
            </a:pPr>
            <a:fld id="{8F8F5CB3-1D24-4C38-9F27-251C8F3532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31" name="Line 14"/>
          <p:cNvSpPr>
            <a:spLocks noChangeShapeType="1"/>
          </p:cNvSpPr>
          <p:nvPr userDrawn="1"/>
        </p:nvSpPr>
        <p:spPr bwMode="auto">
          <a:xfrm>
            <a:off x="6172200" y="6324600"/>
            <a:ext cx="2971800" cy="0"/>
          </a:xfrm>
          <a:prstGeom prst="line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032" name="Text Box 15"/>
          <p:cNvSpPr txBox="1">
            <a:spLocks noChangeArrowheads="1"/>
          </p:cNvSpPr>
          <p:nvPr userDrawn="1"/>
        </p:nvSpPr>
        <p:spPr bwMode="auto">
          <a:xfrm>
            <a:off x="5580063" y="6400800"/>
            <a:ext cx="35639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algn="ctr"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ko-KR" sz="1200" i="1" dirty="0" smtClean="0">
                <a:solidFill>
                  <a:srgbClr val="FFFF99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Korea</a:t>
            </a:r>
            <a:r>
              <a:rPr lang="en-US" altLang="ko-KR" sz="1200" i="1" baseline="0" dirty="0" smtClean="0">
                <a:solidFill>
                  <a:srgbClr val="FFFF99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 Institute of Nuclear Safety</a:t>
            </a:r>
            <a:endParaRPr lang="en-US" altLang="ko-KR" sz="1200" i="1" dirty="0" smtClean="0">
              <a:solidFill>
                <a:srgbClr val="FFFF99"/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</p:txBody>
      </p:sp>
      <p:sp>
        <p:nvSpPr>
          <p:cNvPr id="1033" name="Line 16"/>
          <p:cNvSpPr>
            <a:spLocks noChangeShapeType="1"/>
          </p:cNvSpPr>
          <p:nvPr userDrawn="1"/>
        </p:nvSpPr>
        <p:spPr bwMode="auto">
          <a:xfrm>
            <a:off x="4114800" y="6705600"/>
            <a:ext cx="5029200" cy="0"/>
          </a:xfrm>
          <a:prstGeom prst="line">
            <a:avLst/>
          </a:prstGeom>
          <a:noFill/>
          <a:ln w="2540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graphicFrame>
        <p:nvGraphicFramePr>
          <p:cNvPr id="73752" name="Group 24"/>
          <p:cNvGraphicFramePr>
            <a:graphicFrameLocks noGrp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549275">
                <a:tc>
                  <a:txBody>
                    <a:bodyPr/>
                    <a:lstStyle>
                      <a:lvl1pPr algn="l"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algn="l">
                        <a:buClr>
                          <a:schemeClr val="tx1"/>
                        </a:buClr>
                        <a:buSzPct val="90000"/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algn="l">
                        <a:buClr>
                          <a:schemeClr val="accent1"/>
                        </a:buClr>
                        <a:buSzPct val="60000"/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algn="l"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algn="l">
                        <a:buClr>
                          <a:schemeClr val="accent1"/>
                        </a:buClr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Lucida Sans Unicode" panose="020B0602030504020204" pitchFamily="34" charset="0"/>
                          <a:ea typeface="굴림" panose="020B0600000101010101" pitchFamily="50" charset="-127"/>
                        </a:rPr>
                        <a:t> </a:t>
                      </a:r>
                    </a:p>
                  </a:txBody>
                  <a:tcPr marT="45773" marB="4577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anose="020B0600000101010101" pitchFamily="50" charset="-127"/>
          <a:ea typeface="굴림" panose="020B0600000101010101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anose="020B0600000101010101" pitchFamily="50" charset="-127"/>
          <a:ea typeface="굴림" panose="020B0600000101010101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anose="020B0600000101010101" pitchFamily="50" charset="-127"/>
          <a:ea typeface="굴림" panose="020B0600000101010101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anose="020B0600000101010101" pitchFamily="50" charset="-127"/>
          <a:ea typeface="굴림" panose="020B0600000101010101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25234" r="4" b="5671"/>
          <a:stretch/>
        </p:blipFill>
        <p:spPr>
          <a:xfrm>
            <a:off x="5071" y="2780928"/>
            <a:ext cx="9138929" cy="4072678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692696"/>
            <a:ext cx="9144000" cy="1615954"/>
          </a:xfrm>
          <a:solidFill>
            <a:schemeClr val="tx1">
              <a:lumMod val="95000"/>
              <a:alpha val="20000"/>
            </a:schemeClr>
          </a:solidFill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ko-KR" sz="2800" b="1" spc="-1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Evaluation </a:t>
            </a:r>
            <a:r>
              <a:rPr lang="en-US" altLang="ko-KR" sz="2800" b="1" spc="-100" dirty="0">
                <a:solidFill>
                  <a:schemeClr val="accent1"/>
                </a:solidFill>
                <a:latin typeface="Arial" panose="020B0604020202020204" pitchFamily="34" charset="0"/>
              </a:rPr>
              <a:t>of neutron dose reduction options </a:t>
            </a:r>
            <a:r>
              <a:rPr lang="en-US" altLang="ko-KR" sz="2800" b="1" spc="-1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/>
            </a:r>
            <a:br>
              <a:rPr lang="en-US" altLang="ko-KR" sz="2800" b="1" spc="-100" dirty="0" smtClean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altLang="ko-KR" sz="2800" b="1" spc="-1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with </a:t>
            </a:r>
            <a:r>
              <a:rPr lang="en-US" altLang="ko-KR" sz="2800" b="1" spc="-100" dirty="0">
                <a:solidFill>
                  <a:schemeClr val="accent1"/>
                </a:solidFill>
                <a:latin typeface="Arial" panose="020B0604020202020204" pitchFamily="34" charset="0"/>
              </a:rPr>
              <a:t>a shielding aspect at the proton therapy facility</a:t>
            </a:r>
            <a:endParaRPr lang="en-US" altLang="ko-KR" sz="1200" spc="-1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35496" y="4554"/>
            <a:ext cx="5544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ko-KR" sz="1800" dirty="0" smtClean="0">
                <a:latin typeface="Arial" panose="020B0604020202020204" pitchFamily="34" charset="0"/>
              </a:rPr>
              <a:t>SATIF-13, Dresden Germany, 10-12. October 2016</a:t>
            </a:r>
            <a:endParaRPr lang="ko-KR" altLang="en-US" sz="1800" dirty="0"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2308650"/>
            <a:ext cx="9144000" cy="472278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ko-KR" sz="1800" b="1" i="1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ea typeface="HY중고딕" panose="02030600000101010101" pitchFamily="18" charset="-127"/>
              </a:rPr>
              <a:t>     </a:t>
            </a:r>
            <a:r>
              <a:rPr lang="en-US" altLang="ko-KR" sz="1600" b="1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ea typeface="HY중고딕" panose="02030600000101010101" pitchFamily="18" charset="-127"/>
              </a:rPr>
              <a:t>HAN, sang-</a:t>
            </a:r>
            <a:r>
              <a:rPr lang="en-US" altLang="ko-KR" sz="1600" b="1" dirty="0" err="1" smtClean="0">
                <a:solidFill>
                  <a:schemeClr val="bg2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ea typeface="HY중고딕" panose="02030600000101010101" pitchFamily="18" charset="-127"/>
              </a:rPr>
              <a:t>eun</a:t>
            </a:r>
            <a:r>
              <a:rPr lang="en-US" altLang="ko-KR" sz="1600" b="1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ea typeface="HY중고딕" panose="02030600000101010101" pitchFamily="18" charset="-127"/>
              </a:rPr>
              <a:t> </a:t>
            </a:r>
            <a:r>
              <a:rPr lang="en-US" altLang="ko-KR" sz="16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ea typeface="HY중고딕" panose="02030600000101010101" pitchFamily="18" charset="-127"/>
              </a:rPr>
              <a:t>(</a:t>
            </a:r>
            <a:r>
              <a:rPr lang="en-US" altLang="ko-KR" sz="11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ea typeface="HY중고딕" panose="02030600000101010101" pitchFamily="18" charset="-127"/>
              </a:rPr>
              <a:t>k496hse@kins.re.kr</a:t>
            </a:r>
            <a:r>
              <a:rPr lang="en-US" altLang="ko-KR" sz="16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  <a:ea typeface="HY중고딕" panose="02030600000101010101" pitchFamily="18" charset="-127"/>
              </a:rPr>
              <a:t>)   </a:t>
            </a:r>
            <a:r>
              <a:rPr lang="en-US" altLang="ko-KR" sz="14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Lucida Sans Unicode" panose="020B0602030504020204" pitchFamily="34" charset="0"/>
              </a:rPr>
              <a:t>Korea Institute of Nuclear Safety, Ref. of KOREA</a:t>
            </a:r>
            <a:endParaRPr lang="en-US" altLang="ko-KR" sz="1200" dirty="0" smtClean="0">
              <a:solidFill>
                <a:schemeClr val="bg2">
                  <a:lumMod val="85000"/>
                  <a:lumOff val="15000"/>
                </a:schemeClr>
              </a:solidFill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3"/>
    </mc:Choice>
    <mc:Fallback xmlns="">
      <p:transition spd="slow" advTm="981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98403-FD7D-4C00-9DCC-D9D317BE6F4F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926" name="Rectangle 3"/>
          <p:cNvSpPr>
            <a:spLocks noChangeArrowheads="1"/>
          </p:cNvSpPr>
          <p:nvPr/>
        </p:nvSpPr>
        <p:spPr bwMode="auto">
          <a:xfrm>
            <a:off x="461963" y="765175"/>
            <a:ext cx="8147053" cy="100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2. Proton beam nozzle mechanism – </a:t>
            </a: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Double(passive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) scattering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416342" y="1700808"/>
            <a:ext cx="7476138" cy="1795463"/>
            <a:chOff x="1402750" y="1844675"/>
            <a:chExt cx="7476138" cy="1795463"/>
          </a:xfrm>
        </p:grpSpPr>
        <p:grpSp>
          <p:nvGrpSpPr>
            <p:cNvPr id="21367" name="Group 6"/>
            <p:cNvGrpSpPr>
              <a:grpSpLocks/>
            </p:cNvGrpSpPr>
            <p:nvPr/>
          </p:nvGrpSpPr>
          <p:grpSpPr bwMode="auto">
            <a:xfrm>
              <a:off x="2428565" y="1844812"/>
              <a:ext cx="991307" cy="1509576"/>
              <a:chOff x="439" y="1104"/>
              <a:chExt cx="716" cy="1089"/>
            </a:xfrm>
          </p:grpSpPr>
          <p:grpSp>
            <p:nvGrpSpPr>
              <p:cNvPr id="21390" name="Group 7"/>
              <p:cNvGrpSpPr>
                <a:grpSpLocks/>
              </p:cNvGrpSpPr>
              <p:nvPr/>
            </p:nvGrpSpPr>
            <p:grpSpPr bwMode="auto">
              <a:xfrm>
                <a:off x="649" y="1438"/>
                <a:ext cx="305" cy="755"/>
                <a:chOff x="649" y="1438"/>
                <a:chExt cx="368" cy="755"/>
              </a:xfrm>
            </p:grpSpPr>
            <p:sp>
              <p:nvSpPr>
                <p:cNvPr id="21392" name="Rectangle 8"/>
                <p:cNvSpPr>
                  <a:spLocks noChangeArrowheads="1"/>
                </p:cNvSpPr>
                <p:nvPr/>
              </p:nvSpPr>
              <p:spPr bwMode="auto">
                <a:xfrm>
                  <a:off x="700" y="1550"/>
                  <a:ext cx="220" cy="84"/>
                </a:xfrm>
                <a:prstGeom prst="rect">
                  <a:avLst/>
                </a:prstGeom>
                <a:solidFill>
                  <a:srgbClr val="CC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93" name="Rectangle 9"/>
                <p:cNvSpPr>
                  <a:spLocks noChangeArrowheads="1"/>
                </p:cNvSpPr>
                <p:nvPr/>
              </p:nvSpPr>
              <p:spPr bwMode="auto">
                <a:xfrm>
                  <a:off x="700" y="1634"/>
                  <a:ext cx="176" cy="112"/>
                </a:xfrm>
                <a:prstGeom prst="rect">
                  <a:avLst/>
                </a:prstGeom>
                <a:solidFill>
                  <a:srgbClr val="CC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94" name="Rectangle 10"/>
                <p:cNvSpPr>
                  <a:spLocks noChangeArrowheads="1"/>
                </p:cNvSpPr>
                <p:nvPr/>
              </p:nvSpPr>
              <p:spPr bwMode="auto">
                <a:xfrm>
                  <a:off x="700" y="1746"/>
                  <a:ext cx="110" cy="167"/>
                </a:xfrm>
                <a:prstGeom prst="rect">
                  <a:avLst/>
                </a:prstGeom>
                <a:solidFill>
                  <a:srgbClr val="CC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95" name="Rectangle 11"/>
                <p:cNvSpPr>
                  <a:spLocks noChangeArrowheads="1"/>
                </p:cNvSpPr>
                <p:nvPr/>
              </p:nvSpPr>
              <p:spPr bwMode="auto">
                <a:xfrm>
                  <a:off x="700" y="1913"/>
                  <a:ext cx="44" cy="280"/>
                </a:xfrm>
                <a:prstGeom prst="rect">
                  <a:avLst/>
                </a:prstGeom>
                <a:solidFill>
                  <a:srgbClr val="CC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96" name="Rectangle 12"/>
                <p:cNvSpPr>
                  <a:spLocks noChangeArrowheads="1"/>
                </p:cNvSpPr>
                <p:nvPr/>
              </p:nvSpPr>
              <p:spPr bwMode="auto">
                <a:xfrm>
                  <a:off x="649" y="1913"/>
                  <a:ext cx="51" cy="280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97" name="Rectangle 13"/>
                <p:cNvSpPr>
                  <a:spLocks noChangeArrowheads="1"/>
                </p:cNvSpPr>
                <p:nvPr/>
              </p:nvSpPr>
              <p:spPr bwMode="auto">
                <a:xfrm>
                  <a:off x="661" y="1746"/>
                  <a:ext cx="39" cy="16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98" name="Rectangle 14"/>
                <p:cNvSpPr>
                  <a:spLocks noChangeArrowheads="1"/>
                </p:cNvSpPr>
                <p:nvPr/>
              </p:nvSpPr>
              <p:spPr bwMode="auto">
                <a:xfrm>
                  <a:off x="671" y="1634"/>
                  <a:ext cx="29" cy="11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99" name="Rectangle 15"/>
                <p:cNvSpPr>
                  <a:spLocks noChangeArrowheads="1"/>
                </p:cNvSpPr>
                <p:nvPr/>
              </p:nvSpPr>
              <p:spPr bwMode="auto">
                <a:xfrm>
                  <a:off x="678" y="1550"/>
                  <a:ext cx="21" cy="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00" name="Rectangle 16"/>
                <p:cNvSpPr>
                  <a:spLocks noChangeArrowheads="1"/>
                </p:cNvSpPr>
                <p:nvPr/>
              </p:nvSpPr>
              <p:spPr bwMode="auto">
                <a:xfrm>
                  <a:off x="700" y="1499"/>
                  <a:ext cx="254" cy="51"/>
                </a:xfrm>
                <a:prstGeom prst="rect">
                  <a:avLst/>
                </a:prstGeom>
                <a:solidFill>
                  <a:srgbClr val="CC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01" name="Rectangle 17"/>
                <p:cNvSpPr>
                  <a:spLocks noChangeArrowheads="1"/>
                </p:cNvSpPr>
                <p:nvPr/>
              </p:nvSpPr>
              <p:spPr bwMode="auto">
                <a:xfrm>
                  <a:off x="700" y="1466"/>
                  <a:ext cx="286" cy="33"/>
                </a:xfrm>
                <a:prstGeom prst="rect">
                  <a:avLst/>
                </a:prstGeom>
                <a:solidFill>
                  <a:srgbClr val="CC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02" name="Rectangle 18"/>
                <p:cNvSpPr>
                  <a:spLocks noChangeArrowheads="1"/>
                </p:cNvSpPr>
                <p:nvPr/>
              </p:nvSpPr>
              <p:spPr bwMode="auto">
                <a:xfrm>
                  <a:off x="688" y="1499"/>
                  <a:ext cx="11" cy="5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03" name="Rectangle 19"/>
                <p:cNvSpPr>
                  <a:spLocks noChangeArrowheads="1"/>
                </p:cNvSpPr>
                <p:nvPr/>
              </p:nvSpPr>
              <p:spPr bwMode="auto">
                <a:xfrm>
                  <a:off x="694" y="1466"/>
                  <a:ext cx="5" cy="3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04" name="Rectangle 20"/>
                <p:cNvSpPr>
                  <a:spLocks noChangeArrowheads="1"/>
                </p:cNvSpPr>
                <p:nvPr/>
              </p:nvSpPr>
              <p:spPr bwMode="auto">
                <a:xfrm>
                  <a:off x="700" y="1438"/>
                  <a:ext cx="317" cy="28"/>
                </a:xfrm>
                <a:prstGeom prst="rect">
                  <a:avLst/>
                </a:prstGeom>
                <a:solidFill>
                  <a:srgbClr val="CC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1391" name="Text Box 21"/>
              <p:cNvSpPr txBox="1">
                <a:spLocks noChangeArrowheads="1"/>
              </p:cNvSpPr>
              <p:nvPr/>
            </p:nvSpPr>
            <p:spPr bwMode="auto">
              <a:xfrm>
                <a:off x="439" y="1104"/>
                <a:ext cx="716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762000" latinLnBrk="1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571500" indent="-285750" defTabSz="762000" latinLnBrk="1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defTabSz="762000" latinLnBrk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714500" indent="-228600" defTabSz="762000" latinLnBrk="1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286000" indent="-228600" defTabSz="762000" latinLnBrk="1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743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32004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657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4114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latinLnBrk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fr-BE" altLang="ko-KR" sz="11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Range</a:t>
                </a:r>
              </a:p>
              <a:p>
                <a:pPr algn="ctr" latinLnBrk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fr-BE" altLang="ko-KR" sz="11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 Modumator</a:t>
                </a:r>
                <a:endParaRPr kumimoji="0" lang="en-US" altLang="ko-KR" sz="10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1368" name="Picture 22" descr="R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775" y="2381250"/>
              <a:ext cx="412750" cy="725488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21369" name="Picture 23" descr="Tum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3213" y="2376488"/>
              <a:ext cx="955675" cy="763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370" name="Group 24"/>
            <p:cNvGrpSpPr>
              <a:grpSpLocks/>
            </p:cNvGrpSpPr>
            <p:nvPr/>
          </p:nvGrpSpPr>
          <p:grpSpPr bwMode="auto">
            <a:xfrm>
              <a:off x="1402750" y="1844675"/>
              <a:ext cx="7382480" cy="1795463"/>
              <a:chOff x="139" y="1104"/>
              <a:chExt cx="5331" cy="1296"/>
            </a:xfrm>
          </p:grpSpPr>
          <p:grpSp>
            <p:nvGrpSpPr>
              <p:cNvPr id="21372" name="Group 25"/>
              <p:cNvGrpSpPr>
                <a:grpSpLocks/>
              </p:cNvGrpSpPr>
              <p:nvPr/>
            </p:nvGrpSpPr>
            <p:grpSpPr bwMode="auto">
              <a:xfrm>
                <a:off x="139" y="1104"/>
                <a:ext cx="4280" cy="1296"/>
                <a:chOff x="139" y="1098"/>
                <a:chExt cx="4280" cy="1296"/>
              </a:xfrm>
            </p:grpSpPr>
            <p:sp>
              <p:nvSpPr>
                <p:cNvPr id="21374" name="Rectangle 26"/>
                <p:cNvSpPr>
                  <a:spLocks noChangeArrowheads="1"/>
                </p:cNvSpPr>
                <p:nvPr/>
              </p:nvSpPr>
              <p:spPr bwMode="auto">
                <a:xfrm>
                  <a:off x="480" y="1098"/>
                  <a:ext cx="3168" cy="12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1375" name="Group 27"/>
                <p:cNvGrpSpPr>
                  <a:grpSpLocks/>
                </p:cNvGrpSpPr>
                <p:nvPr/>
              </p:nvGrpSpPr>
              <p:grpSpPr bwMode="auto">
                <a:xfrm>
                  <a:off x="1722" y="1152"/>
                  <a:ext cx="742" cy="972"/>
                  <a:chOff x="1722" y="1152"/>
                  <a:chExt cx="742" cy="972"/>
                </a:xfrm>
              </p:grpSpPr>
              <p:grpSp>
                <p:nvGrpSpPr>
                  <p:cNvPr id="21384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975" y="1368"/>
                    <a:ext cx="240" cy="756"/>
                    <a:chOff x="2928" y="1392"/>
                    <a:chExt cx="288" cy="1922"/>
                  </a:xfrm>
                </p:grpSpPr>
                <p:sp>
                  <p:nvSpPr>
                    <p:cNvPr id="21386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168" y="1392"/>
                      <a:ext cx="48" cy="960"/>
                    </a:xfrm>
                    <a:custGeom>
                      <a:avLst/>
                      <a:gdLst>
                        <a:gd name="T0" fmla="*/ 0 w 258"/>
                        <a:gd name="T1" fmla="*/ 0 h 960"/>
                        <a:gd name="T2" fmla="*/ 0 w 258"/>
                        <a:gd name="T3" fmla="*/ 336 h 960"/>
                        <a:gd name="T4" fmla="*/ 0 w 258"/>
                        <a:gd name="T5" fmla="*/ 396 h 960"/>
                        <a:gd name="T6" fmla="*/ 0 w 258"/>
                        <a:gd name="T7" fmla="*/ 450 h 960"/>
                        <a:gd name="T8" fmla="*/ 0 w 258"/>
                        <a:gd name="T9" fmla="*/ 492 h 960"/>
                        <a:gd name="T10" fmla="*/ 0 w 258"/>
                        <a:gd name="T11" fmla="*/ 546 h 960"/>
                        <a:gd name="T12" fmla="*/ 1 w 258"/>
                        <a:gd name="T13" fmla="*/ 594 h 960"/>
                        <a:gd name="T14" fmla="*/ 1 w 258"/>
                        <a:gd name="T15" fmla="*/ 622 h 960"/>
                        <a:gd name="T16" fmla="*/ 1 w 258"/>
                        <a:gd name="T17" fmla="*/ 660 h 960"/>
                        <a:gd name="T18" fmla="*/ 1 w 258"/>
                        <a:gd name="T19" fmla="*/ 696 h 960"/>
                        <a:gd name="T20" fmla="*/ 1 w 258"/>
                        <a:gd name="T21" fmla="*/ 746 h 960"/>
                        <a:gd name="T22" fmla="*/ 1 w 258"/>
                        <a:gd name="T23" fmla="*/ 778 h 960"/>
                        <a:gd name="T24" fmla="*/ 1 w 258"/>
                        <a:gd name="T25" fmla="*/ 812 h 960"/>
                        <a:gd name="T26" fmla="*/ 1 w 258"/>
                        <a:gd name="T27" fmla="*/ 848 h 960"/>
                        <a:gd name="T28" fmla="*/ 2 w 258"/>
                        <a:gd name="T29" fmla="*/ 892 h 960"/>
                        <a:gd name="T30" fmla="*/ 2 w 258"/>
                        <a:gd name="T31" fmla="*/ 928 h 960"/>
                        <a:gd name="T32" fmla="*/ 2 w 258"/>
                        <a:gd name="T33" fmla="*/ 960 h 960"/>
                        <a:gd name="T34" fmla="*/ 0 w 258"/>
                        <a:gd name="T35" fmla="*/ 960 h 960"/>
                        <a:gd name="T36" fmla="*/ 0 w 258"/>
                        <a:gd name="T37" fmla="*/ 0 h 960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0" t="0" r="r" b="b"/>
                      <a:pathLst>
                        <a:path w="258" h="960">
                          <a:moveTo>
                            <a:pt x="0" y="0"/>
                          </a:moveTo>
                          <a:lnTo>
                            <a:pt x="0" y="336"/>
                          </a:lnTo>
                          <a:lnTo>
                            <a:pt x="6" y="396"/>
                          </a:lnTo>
                          <a:lnTo>
                            <a:pt x="14" y="450"/>
                          </a:lnTo>
                          <a:lnTo>
                            <a:pt x="26" y="492"/>
                          </a:lnTo>
                          <a:lnTo>
                            <a:pt x="48" y="546"/>
                          </a:lnTo>
                          <a:lnTo>
                            <a:pt x="76" y="594"/>
                          </a:lnTo>
                          <a:lnTo>
                            <a:pt x="98" y="622"/>
                          </a:lnTo>
                          <a:lnTo>
                            <a:pt x="126" y="660"/>
                          </a:lnTo>
                          <a:lnTo>
                            <a:pt x="156" y="696"/>
                          </a:lnTo>
                          <a:lnTo>
                            <a:pt x="190" y="746"/>
                          </a:lnTo>
                          <a:lnTo>
                            <a:pt x="210" y="778"/>
                          </a:lnTo>
                          <a:lnTo>
                            <a:pt x="228" y="812"/>
                          </a:lnTo>
                          <a:lnTo>
                            <a:pt x="240" y="848"/>
                          </a:lnTo>
                          <a:lnTo>
                            <a:pt x="252" y="892"/>
                          </a:lnTo>
                          <a:lnTo>
                            <a:pt x="258" y="928"/>
                          </a:lnTo>
                          <a:lnTo>
                            <a:pt x="258" y="960"/>
                          </a:lnTo>
                          <a:lnTo>
                            <a:pt x="0" y="9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ko-KR" alt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387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168" y="2352"/>
                      <a:ext cx="48" cy="962"/>
                    </a:xfrm>
                    <a:custGeom>
                      <a:avLst/>
                      <a:gdLst>
                        <a:gd name="T0" fmla="*/ 0 w 258"/>
                        <a:gd name="T1" fmla="*/ 0 h 960"/>
                        <a:gd name="T2" fmla="*/ 0 w 258"/>
                        <a:gd name="T3" fmla="*/ 339 h 960"/>
                        <a:gd name="T4" fmla="*/ 0 w 258"/>
                        <a:gd name="T5" fmla="*/ 399 h 960"/>
                        <a:gd name="T6" fmla="*/ 0 w 258"/>
                        <a:gd name="T7" fmla="*/ 453 h 960"/>
                        <a:gd name="T8" fmla="*/ 0 w 258"/>
                        <a:gd name="T9" fmla="*/ 495 h 960"/>
                        <a:gd name="T10" fmla="*/ 0 w 258"/>
                        <a:gd name="T11" fmla="*/ 549 h 960"/>
                        <a:gd name="T12" fmla="*/ 1 w 258"/>
                        <a:gd name="T13" fmla="*/ 597 h 960"/>
                        <a:gd name="T14" fmla="*/ 1 w 258"/>
                        <a:gd name="T15" fmla="*/ 625 h 960"/>
                        <a:gd name="T16" fmla="*/ 1 w 258"/>
                        <a:gd name="T17" fmla="*/ 663 h 960"/>
                        <a:gd name="T18" fmla="*/ 1 w 258"/>
                        <a:gd name="T19" fmla="*/ 699 h 960"/>
                        <a:gd name="T20" fmla="*/ 1 w 258"/>
                        <a:gd name="T21" fmla="*/ 752 h 960"/>
                        <a:gd name="T22" fmla="*/ 1 w 258"/>
                        <a:gd name="T23" fmla="*/ 784 h 960"/>
                        <a:gd name="T24" fmla="*/ 1 w 258"/>
                        <a:gd name="T25" fmla="*/ 818 h 960"/>
                        <a:gd name="T26" fmla="*/ 1 w 258"/>
                        <a:gd name="T27" fmla="*/ 854 h 960"/>
                        <a:gd name="T28" fmla="*/ 2 w 258"/>
                        <a:gd name="T29" fmla="*/ 898 h 960"/>
                        <a:gd name="T30" fmla="*/ 2 w 258"/>
                        <a:gd name="T31" fmla="*/ 934 h 960"/>
                        <a:gd name="T32" fmla="*/ 2 w 258"/>
                        <a:gd name="T33" fmla="*/ 966 h 960"/>
                        <a:gd name="T34" fmla="*/ 0 w 258"/>
                        <a:gd name="T35" fmla="*/ 966 h 960"/>
                        <a:gd name="T36" fmla="*/ 0 w 258"/>
                        <a:gd name="T37" fmla="*/ 0 h 960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0" t="0" r="r" b="b"/>
                      <a:pathLst>
                        <a:path w="258" h="960">
                          <a:moveTo>
                            <a:pt x="0" y="0"/>
                          </a:moveTo>
                          <a:lnTo>
                            <a:pt x="0" y="336"/>
                          </a:lnTo>
                          <a:lnTo>
                            <a:pt x="6" y="396"/>
                          </a:lnTo>
                          <a:lnTo>
                            <a:pt x="14" y="450"/>
                          </a:lnTo>
                          <a:lnTo>
                            <a:pt x="26" y="492"/>
                          </a:lnTo>
                          <a:lnTo>
                            <a:pt x="48" y="546"/>
                          </a:lnTo>
                          <a:lnTo>
                            <a:pt x="76" y="594"/>
                          </a:lnTo>
                          <a:lnTo>
                            <a:pt x="98" y="622"/>
                          </a:lnTo>
                          <a:lnTo>
                            <a:pt x="126" y="660"/>
                          </a:lnTo>
                          <a:lnTo>
                            <a:pt x="156" y="696"/>
                          </a:lnTo>
                          <a:lnTo>
                            <a:pt x="190" y="746"/>
                          </a:lnTo>
                          <a:lnTo>
                            <a:pt x="210" y="778"/>
                          </a:lnTo>
                          <a:lnTo>
                            <a:pt x="228" y="812"/>
                          </a:lnTo>
                          <a:lnTo>
                            <a:pt x="240" y="848"/>
                          </a:lnTo>
                          <a:lnTo>
                            <a:pt x="252" y="892"/>
                          </a:lnTo>
                          <a:lnTo>
                            <a:pt x="258" y="928"/>
                          </a:lnTo>
                          <a:lnTo>
                            <a:pt x="258" y="960"/>
                          </a:lnTo>
                          <a:lnTo>
                            <a:pt x="0" y="9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ko-KR" alt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388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2928" y="1392"/>
                      <a:ext cx="240" cy="960"/>
                    </a:xfrm>
                    <a:custGeom>
                      <a:avLst/>
                      <a:gdLst>
                        <a:gd name="T0" fmla="*/ 0 w 240"/>
                        <a:gd name="T1" fmla="*/ 0 h 960"/>
                        <a:gd name="T2" fmla="*/ 0 w 240"/>
                        <a:gd name="T3" fmla="*/ 336 h 960"/>
                        <a:gd name="T4" fmla="*/ 2 w 240"/>
                        <a:gd name="T5" fmla="*/ 370 h 960"/>
                        <a:gd name="T6" fmla="*/ 6 w 240"/>
                        <a:gd name="T7" fmla="*/ 402 h 960"/>
                        <a:gd name="T8" fmla="*/ 10 w 240"/>
                        <a:gd name="T9" fmla="*/ 424 h 960"/>
                        <a:gd name="T10" fmla="*/ 18 w 240"/>
                        <a:gd name="T11" fmla="*/ 454 h 960"/>
                        <a:gd name="T12" fmla="*/ 26 w 240"/>
                        <a:gd name="T13" fmla="*/ 482 h 960"/>
                        <a:gd name="T14" fmla="*/ 36 w 240"/>
                        <a:gd name="T15" fmla="*/ 510 h 960"/>
                        <a:gd name="T16" fmla="*/ 44 w 240"/>
                        <a:gd name="T17" fmla="*/ 528 h 960"/>
                        <a:gd name="T18" fmla="*/ 54 w 240"/>
                        <a:gd name="T19" fmla="*/ 546 h 960"/>
                        <a:gd name="T20" fmla="*/ 62 w 240"/>
                        <a:gd name="T21" fmla="*/ 566 h 960"/>
                        <a:gd name="T22" fmla="*/ 78 w 240"/>
                        <a:gd name="T23" fmla="*/ 592 h 960"/>
                        <a:gd name="T24" fmla="*/ 94 w 240"/>
                        <a:gd name="T25" fmla="*/ 614 h 960"/>
                        <a:gd name="T26" fmla="*/ 110 w 240"/>
                        <a:gd name="T27" fmla="*/ 636 h 960"/>
                        <a:gd name="T28" fmla="*/ 124 w 240"/>
                        <a:gd name="T29" fmla="*/ 654 h 960"/>
                        <a:gd name="T30" fmla="*/ 140 w 240"/>
                        <a:gd name="T31" fmla="*/ 674 h 960"/>
                        <a:gd name="T32" fmla="*/ 158 w 240"/>
                        <a:gd name="T33" fmla="*/ 700 h 960"/>
                        <a:gd name="T34" fmla="*/ 176 w 240"/>
                        <a:gd name="T35" fmla="*/ 724 h 960"/>
                        <a:gd name="T36" fmla="*/ 192 w 240"/>
                        <a:gd name="T37" fmla="*/ 750 h 960"/>
                        <a:gd name="T38" fmla="*/ 198 w 240"/>
                        <a:gd name="T39" fmla="*/ 768 h 960"/>
                        <a:gd name="T40" fmla="*/ 212 w 240"/>
                        <a:gd name="T41" fmla="*/ 802 h 960"/>
                        <a:gd name="T42" fmla="*/ 218 w 240"/>
                        <a:gd name="T43" fmla="*/ 826 h 960"/>
                        <a:gd name="T44" fmla="*/ 228 w 240"/>
                        <a:gd name="T45" fmla="*/ 868 h 960"/>
                        <a:gd name="T46" fmla="*/ 236 w 240"/>
                        <a:gd name="T47" fmla="*/ 906 h 960"/>
                        <a:gd name="T48" fmla="*/ 238 w 240"/>
                        <a:gd name="T49" fmla="*/ 932 h 960"/>
                        <a:gd name="T50" fmla="*/ 240 w 240"/>
                        <a:gd name="T51" fmla="*/ 960 h 960"/>
                        <a:gd name="T52" fmla="*/ 240 w 240"/>
                        <a:gd name="T53" fmla="*/ 0 h 960"/>
                        <a:gd name="T54" fmla="*/ 0 w 240"/>
                        <a:gd name="T55" fmla="*/ 0 h 960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0" t="0" r="r" b="b"/>
                      <a:pathLst>
                        <a:path w="240" h="960">
                          <a:moveTo>
                            <a:pt x="0" y="0"/>
                          </a:moveTo>
                          <a:lnTo>
                            <a:pt x="0" y="336"/>
                          </a:lnTo>
                          <a:lnTo>
                            <a:pt x="2" y="370"/>
                          </a:lnTo>
                          <a:lnTo>
                            <a:pt x="6" y="402"/>
                          </a:lnTo>
                          <a:lnTo>
                            <a:pt x="10" y="424"/>
                          </a:lnTo>
                          <a:lnTo>
                            <a:pt x="18" y="454"/>
                          </a:lnTo>
                          <a:lnTo>
                            <a:pt x="26" y="482"/>
                          </a:lnTo>
                          <a:lnTo>
                            <a:pt x="36" y="510"/>
                          </a:lnTo>
                          <a:lnTo>
                            <a:pt x="44" y="528"/>
                          </a:lnTo>
                          <a:lnTo>
                            <a:pt x="54" y="546"/>
                          </a:lnTo>
                          <a:lnTo>
                            <a:pt x="62" y="566"/>
                          </a:lnTo>
                          <a:lnTo>
                            <a:pt x="78" y="592"/>
                          </a:lnTo>
                          <a:lnTo>
                            <a:pt x="94" y="614"/>
                          </a:lnTo>
                          <a:lnTo>
                            <a:pt x="110" y="636"/>
                          </a:lnTo>
                          <a:lnTo>
                            <a:pt x="124" y="654"/>
                          </a:lnTo>
                          <a:lnTo>
                            <a:pt x="140" y="674"/>
                          </a:lnTo>
                          <a:lnTo>
                            <a:pt x="158" y="700"/>
                          </a:lnTo>
                          <a:lnTo>
                            <a:pt x="176" y="724"/>
                          </a:lnTo>
                          <a:lnTo>
                            <a:pt x="192" y="750"/>
                          </a:lnTo>
                          <a:lnTo>
                            <a:pt x="198" y="768"/>
                          </a:lnTo>
                          <a:lnTo>
                            <a:pt x="212" y="802"/>
                          </a:lnTo>
                          <a:lnTo>
                            <a:pt x="218" y="826"/>
                          </a:lnTo>
                          <a:lnTo>
                            <a:pt x="228" y="868"/>
                          </a:lnTo>
                          <a:lnTo>
                            <a:pt x="236" y="906"/>
                          </a:lnTo>
                          <a:lnTo>
                            <a:pt x="238" y="932"/>
                          </a:lnTo>
                          <a:lnTo>
                            <a:pt x="240" y="960"/>
                          </a:lnTo>
                          <a:lnTo>
                            <a:pt x="24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CC99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ko-KR" alt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389" name="Freeform 32"/>
                    <p:cNvSpPr>
                      <a:spLocks/>
                    </p:cNvSpPr>
                    <p:nvPr/>
                  </p:nvSpPr>
                  <p:spPr bwMode="auto">
                    <a:xfrm flipV="1">
                      <a:off x="2928" y="2352"/>
                      <a:ext cx="240" cy="960"/>
                    </a:xfrm>
                    <a:custGeom>
                      <a:avLst/>
                      <a:gdLst>
                        <a:gd name="T0" fmla="*/ 0 w 240"/>
                        <a:gd name="T1" fmla="*/ 0 h 960"/>
                        <a:gd name="T2" fmla="*/ 0 w 240"/>
                        <a:gd name="T3" fmla="*/ 336 h 960"/>
                        <a:gd name="T4" fmla="*/ 2 w 240"/>
                        <a:gd name="T5" fmla="*/ 370 h 960"/>
                        <a:gd name="T6" fmla="*/ 6 w 240"/>
                        <a:gd name="T7" fmla="*/ 402 h 960"/>
                        <a:gd name="T8" fmla="*/ 10 w 240"/>
                        <a:gd name="T9" fmla="*/ 424 h 960"/>
                        <a:gd name="T10" fmla="*/ 18 w 240"/>
                        <a:gd name="T11" fmla="*/ 454 h 960"/>
                        <a:gd name="T12" fmla="*/ 26 w 240"/>
                        <a:gd name="T13" fmla="*/ 482 h 960"/>
                        <a:gd name="T14" fmla="*/ 36 w 240"/>
                        <a:gd name="T15" fmla="*/ 510 h 960"/>
                        <a:gd name="T16" fmla="*/ 44 w 240"/>
                        <a:gd name="T17" fmla="*/ 528 h 960"/>
                        <a:gd name="T18" fmla="*/ 54 w 240"/>
                        <a:gd name="T19" fmla="*/ 546 h 960"/>
                        <a:gd name="T20" fmla="*/ 62 w 240"/>
                        <a:gd name="T21" fmla="*/ 566 h 960"/>
                        <a:gd name="T22" fmla="*/ 78 w 240"/>
                        <a:gd name="T23" fmla="*/ 592 h 960"/>
                        <a:gd name="T24" fmla="*/ 94 w 240"/>
                        <a:gd name="T25" fmla="*/ 614 h 960"/>
                        <a:gd name="T26" fmla="*/ 110 w 240"/>
                        <a:gd name="T27" fmla="*/ 636 h 960"/>
                        <a:gd name="T28" fmla="*/ 124 w 240"/>
                        <a:gd name="T29" fmla="*/ 654 h 960"/>
                        <a:gd name="T30" fmla="*/ 140 w 240"/>
                        <a:gd name="T31" fmla="*/ 674 h 960"/>
                        <a:gd name="T32" fmla="*/ 158 w 240"/>
                        <a:gd name="T33" fmla="*/ 700 h 960"/>
                        <a:gd name="T34" fmla="*/ 176 w 240"/>
                        <a:gd name="T35" fmla="*/ 724 h 960"/>
                        <a:gd name="T36" fmla="*/ 192 w 240"/>
                        <a:gd name="T37" fmla="*/ 750 h 960"/>
                        <a:gd name="T38" fmla="*/ 198 w 240"/>
                        <a:gd name="T39" fmla="*/ 768 h 960"/>
                        <a:gd name="T40" fmla="*/ 212 w 240"/>
                        <a:gd name="T41" fmla="*/ 802 h 960"/>
                        <a:gd name="T42" fmla="*/ 218 w 240"/>
                        <a:gd name="T43" fmla="*/ 826 h 960"/>
                        <a:gd name="T44" fmla="*/ 228 w 240"/>
                        <a:gd name="T45" fmla="*/ 868 h 960"/>
                        <a:gd name="T46" fmla="*/ 236 w 240"/>
                        <a:gd name="T47" fmla="*/ 906 h 960"/>
                        <a:gd name="T48" fmla="*/ 238 w 240"/>
                        <a:gd name="T49" fmla="*/ 932 h 960"/>
                        <a:gd name="T50" fmla="*/ 240 w 240"/>
                        <a:gd name="T51" fmla="*/ 960 h 960"/>
                        <a:gd name="T52" fmla="*/ 240 w 240"/>
                        <a:gd name="T53" fmla="*/ 0 h 960"/>
                        <a:gd name="T54" fmla="*/ 0 w 240"/>
                        <a:gd name="T55" fmla="*/ 0 h 960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0" t="0" r="r" b="b"/>
                      <a:pathLst>
                        <a:path w="240" h="960">
                          <a:moveTo>
                            <a:pt x="0" y="0"/>
                          </a:moveTo>
                          <a:lnTo>
                            <a:pt x="0" y="336"/>
                          </a:lnTo>
                          <a:lnTo>
                            <a:pt x="2" y="370"/>
                          </a:lnTo>
                          <a:lnTo>
                            <a:pt x="6" y="402"/>
                          </a:lnTo>
                          <a:lnTo>
                            <a:pt x="10" y="424"/>
                          </a:lnTo>
                          <a:lnTo>
                            <a:pt x="18" y="454"/>
                          </a:lnTo>
                          <a:lnTo>
                            <a:pt x="26" y="482"/>
                          </a:lnTo>
                          <a:lnTo>
                            <a:pt x="36" y="510"/>
                          </a:lnTo>
                          <a:lnTo>
                            <a:pt x="44" y="528"/>
                          </a:lnTo>
                          <a:lnTo>
                            <a:pt x="54" y="546"/>
                          </a:lnTo>
                          <a:lnTo>
                            <a:pt x="62" y="566"/>
                          </a:lnTo>
                          <a:lnTo>
                            <a:pt x="78" y="592"/>
                          </a:lnTo>
                          <a:lnTo>
                            <a:pt x="94" y="614"/>
                          </a:lnTo>
                          <a:lnTo>
                            <a:pt x="110" y="636"/>
                          </a:lnTo>
                          <a:lnTo>
                            <a:pt x="124" y="654"/>
                          </a:lnTo>
                          <a:lnTo>
                            <a:pt x="140" y="674"/>
                          </a:lnTo>
                          <a:lnTo>
                            <a:pt x="158" y="700"/>
                          </a:lnTo>
                          <a:lnTo>
                            <a:pt x="176" y="724"/>
                          </a:lnTo>
                          <a:lnTo>
                            <a:pt x="192" y="750"/>
                          </a:lnTo>
                          <a:lnTo>
                            <a:pt x="198" y="768"/>
                          </a:lnTo>
                          <a:lnTo>
                            <a:pt x="212" y="802"/>
                          </a:lnTo>
                          <a:lnTo>
                            <a:pt x="218" y="826"/>
                          </a:lnTo>
                          <a:lnTo>
                            <a:pt x="228" y="868"/>
                          </a:lnTo>
                          <a:lnTo>
                            <a:pt x="236" y="906"/>
                          </a:lnTo>
                          <a:lnTo>
                            <a:pt x="238" y="932"/>
                          </a:lnTo>
                          <a:lnTo>
                            <a:pt x="240" y="960"/>
                          </a:lnTo>
                          <a:lnTo>
                            <a:pt x="24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CC99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ko-KR" alt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sp>
                <p:nvSpPr>
                  <p:cNvPr id="2138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2" y="1152"/>
                    <a:ext cx="742" cy="1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defTabSz="762000" latinLnBrk="1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l"/>
                      <a:defRPr kumimoji="1" sz="32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1pPr>
                    <a:lvl2pPr marL="571500" indent="-285750" defTabSz="762000" latinLnBrk="1"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Char char="–"/>
                      <a:defRPr kumimoji="1" sz="28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2pPr>
                    <a:lvl3pPr marL="1143000" indent="-228600" defTabSz="7620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kumimoji="1" sz="24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3pPr>
                    <a:lvl4pPr marL="1714500" indent="-228600" defTabSz="762000" latinLnBrk="1">
                      <a:spcBef>
                        <a:spcPct val="20000"/>
                      </a:spcBef>
                      <a:buClr>
                        <a:schemeClr val="tx1"/>
                      </a:buClr>
                      <a:buChar char="–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4pPr>
                    <a:lvl5pPr marL="2286000" indent="-228600" defTabSz="7620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5pPr>
                    <a:lvl6pPr marL="2743200" indent="-228600" defTabSz="7620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6pPr>
                    <a:lvl7pPr marL="3200400" indent="-228600" defTabSz="7620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7pPr>
                    <a:lvl8pPr marL="3657600" indent="-228600" defTabSz="7620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8pPr>
                    <a:lvl9pPr marL="4114800" indent="-228600" defTabSz="7620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9pPr>
                  </a:lstStyle>
                  <a:p>
                    <a:pPr algn="ctr" latinLnBrk="0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fr-BE" altLang="ko-KR" sz="1100" b="1" dirty="0" smtClean="0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2</a:t>
                    </a:r>
                    <a:r>
                      <a:rPr kumimoji="0" lang="fr-BE" altLang="ko-KR" sz="1100" b="1" baseline="30000" dirty="0" smtClean="0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nd</a:t>
                    </a:r>
                    <a:r>
                      <a:rPr kumimoji="0" lang="fr-BE" altLang="ko-KR" sz="1100" b="1" dirty="0" smtClean="0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 Scatterer</a:t>
                    </a:r>
                    <a:endParaRPr kumimoji="0" lang="en-US" altLang="ko-KR" sz="1100" b="1" dirty="0">
                      <a:solidFill>
                        <a:srgbClr val="FFFFFF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376" name="Group 34"/>
                <p:cNvGrpSpPr>
                  <a:grpSpLocks/>
                </p:cNvGrpSpPr>
                <p:nvPr/>
              </p:nvGrpSpPr>
              <p:grpSpPr bwMode="auto">
                <a:xfrm>
                  <a:off x="139" y="1169"/>
                  <a:ext cx="720" cy="716"/>
                  <a:chOff x="139" y="1169"/>
                  <a:chExt cx="720" cy="716"/>
                </a:xfrm>
              </p:grpSpPr>
              <p:sp>
                <p:nvSpPr>
                  <p:cNvPr id="21382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505" y="1606"/>
                    <a:ext cx="51" cy="279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latinLnBrk="1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l"/>
                      <a:defRPr kumimoji="1" sz="32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1pPr>
                    <a:lvl2pPr marL="742950" indent="-285750" latinLnBrk="1"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Char char="–"/>
                      <a:defRPr kumimoji="1" sz="28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2pPr>
                    <a:lvl3pPr marL="1143000" indent="-2286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kumimoji="1" sz="24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3pPr>
                    <a:lvl4pPr marL="1600200" indent="-228600" latinLnBrk="1">
                      <a:spcBef>
                        <a:spcPct val="20000"/>
                      </a:spcBef>
                      <a:buClr>
                        <a:schemeClr val="tx1"/>
                      </a:buClr>
                      <a:buChar char="–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4pPr>
                    <a:lvl5pPr marL="2057400" indent="-2286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9pPr>
                  </a:lstStyle>
                  <a:p>
                    <a:pPr algn="ctr" eaLnBrk="1" hangingPunct="1">
                      <a:buClr>
                        <a:srgbClr val="3366FF"/>
                      </a:buClr>
                      <a:buFont typeface="Wingdings" panose="05000000000000000000" pitchFamily="2" charset="2"/>
                      <a:buNone/>
                    </a:pPr>
                    <a:endParaRPr lang="ko-KR" altLang="en-US" sz="2400">
                      <a:solidFill>
                        <a:srgbClr val="FFFFFF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1383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" y="1169"/>
                    <a:ext cx="720" cy="1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defTabSz="762000" latinLnBrk="1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l"/>
                      <a:defRPr kumimoji="1" sz="32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1pPr>
                    <a:lvl2pPr marL="571500" indent="-285750" defTabSz="762000" latinLnBrk="1"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Char char="–"/>
                      <a:defRPr kumimoji="1" sz="28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2pPr>
                    <a:lvl3pPr marL="1143000" indent="-228600" defTabSz="7620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kumimoji="1" sz="24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3pPr>
                    <a:lvl4pPr marL="1714500" indent="-228600" defTabSz="762000" latinLnBrk="1">
                      <a:spcBef>
                        <a:spcPct val="20000"/>
                      </a:spcBef>
                      <a:buClr>
                        <a:schemeClr val="tx1"/>
                      </a:buClr>
                      <a:buChar char="–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4pPr>
                    <a:lvl5pPr marL="2286000" indent="-228600" defTabSz="7620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5pPr>
                    <a:lvl6pPr marL="2743200" indent="-228600" defTabSz="7620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6pPr>
                    <a:lvl7pPr marL="3200400" indent="-228600" defTabSz="7620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7pPr>
                    <a:lvl8pPr marL="3657600" indent="-228600" defTabSz="7620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8pPr>
                    <a:lvl9pPr marL="4114800" indent="-228600" defTabSz="7620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9pPr>
                  </a:lstStyle>
                  <a:p>
                    <a:pPr algn="ctr" latinLnBrk="0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fr-BE" altLang="ko-KR" sz="1100" b="1" dirty="0" smtClean="0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1</a:t>
                    </a:r>
                    <a:r>
                      <a:rPr kumimoji="0" lang="fr-BE" altLang="ko-KR" sz="1100" b="1" baseline="30000" dirty="0" smtClean="0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st</a:t>
                    </a:r>
                    <a:r>
                      <a:rPr kumimoji="0" lang="fr-BE" altLang="ko-KR" sz="1100" b="1" dirty="0" smtClean="0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 Scatterer</a:t>
                    </a:r>
                    <a:endParaRPr kumimoji="0" lang="en-US" altLang="ko-KR" sz="1100" b="1" dirty="0">
                      <a:solidFill>
                        <a:srgbClr val="FFFFFF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377" name="Group 37"/>
                <p:cNvGrpSpPr>
                  <a:grpSpLocks/>
                </p:cNvGrpSpPr>
                <p:nvPr/>
              </p:nvGrpSpPr>
              <p:grpSpPr bwMode="auto">
                <a:xfrm>
                  <a:off x="4250" y="1477"/>
                  <a:ext cx="169" cy="538"/>
                  <a:chOff x="4250" y="1482"/>
                  <a:chExt cx="169" cy="538"/>
                </a:xfrm>
              </p:grpSpPr>
              <p:sp>
                <p:nvSpPr>
                  <p:cNvPr id="21380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4250" y="1482"/>
                    <a:ext cx="169" cy="135"/>
                  </a:xfrm>
                  <a:prstGeom prst="rect">
                    <a:avLst/>
                  </a:prstGeom>
                  <a:solidFill>
                    <a:srgbClr val="FF9900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latinLnBrk="1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l"/>
                      <a:defRPr kumimoji="1" sz="32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1pPr>
                    <a:lvl2pPr marL="742950" indent="-285750" latinLnBrk="1"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Char char="–"/>
                      <a:defRPr kumimoji="1" sz="28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2pPr>
                    <a:lvl3pPr marL="1143000" indent="-2286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kumimoji="1" sz="24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3pPr>
                    <a:lvl4pPr marL="1600200" indent="-228600" latinLnBrk="1">
                      <a:spcBef>
                        <a:spcPct val="20000"/>
                      </a:spcBef>
                      <a:buClr>
                        <a:schemeClr val="tx1"/>
                      </a:buClr>
                      <a:buChar char="–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4pPr>
                    <a:lvl5pPr marL="2057400" indent="-2286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9pPr>
                  </a:lstStyle>
                  <a:p>
                    <a:pPr algn="ctr" eaLnBrk="1" hangingPunct="1">
                      <a:buClr>
                        <a:srgbClr val="3366FF"/>
                      </a:buClr>
                      <a:buFont typeface="Wingdings" panose="05000000000000000000" pitchFamily="2" charset="2"/>
                      <a:buNone/>
                    </a:pPr>
                    <a:endParaRPr lang="ko-KR" altLang="en-US" sz="2400">
                      <a:solidFill>
                        <a:srgbClr val="FFFFFF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138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250" y="1885"/>
                    <a:ext cx="169" cy="135"/>
                  </a:xfrm>
                  <a:prstGeom prst="rect">
                    <a:avLst/>
                  </a:prstGeom>
                  <a:solidFill>
                    <a:srgbClr val="FF9900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latinLnBrk="1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l"/>
                      <a:defRPr kumimoji="1" sz="32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1pPr>
                    <a:lvl2pPr marL="742950" indent="-285750" latinLnBrk="1"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Char char="–"/>
                      <a:defRPr kumimoji="1" sz="28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2pPr>
                    <a:lvl3pPr marL="1143000" indent="-2286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kumimoji="1" sz="24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3pPr>
                    <a:lvl4pPr marL="1600200" indent="-228600" latinLnBrk="1">
                      <a:spcBef>
                        <a:spcPct val="20000"/>
                      </a:spcBef>
                      <a:buClr>
                        <a:schemeClr val="tx1"/>
                      </a:buClr>
                      <a:buChar char="–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4pPr>
                    <a:lvl5pPr marL="2057400" indent="-228600" latinLnBrk="1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Char char="•"/>
                      <a:defRPr kumimoji="1" sz="200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defRPr>
                    </a:lvl9pPr>
                  </a:lstStyle>
                  <a:p>
                    <a:pPr algn="ctr" eaLnBrk="1" hangingPunct="1">
                      <a:buClr>
                        <a:srgbClr val="3366FF"/>
                      </a:buClr>
                      <a:buFont typeface="Wingdings" panose="05000000000000000000" pitchFamily="2" charset="2"/>
                      <a:buNone/>
                    </a:pPr>
                    <a:endParaRPr lang="ko-KR" altLang="en-US" sz="2400">
                      <a:solidFill>
                        <a:srgbClr val="FFFFFF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378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648" y="2015"/>
                  <a:ext cx="602" cy="1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8" tIns="44450" rIns="90488" bIns="44450"/>
                <a:lstStyle/>
                <a:p>
                  <a:endParaRPr lang="ko-KR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379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3648" y="1306"/>
                  <a:ext cx="602" cy="1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8" tIns="44450" rIns="90488" bIns="44450"/>
                <a:lstStyle/>
                <a:p>
                  <a:endParaRPr lang="ko-KR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1373" name="Freeform 42"/>
              <p:cNvSpPr>
                <a:spLocks/>
              </p:cNvSpPr>
              <p:nvPr/>
            </p:nvSpPr>
            <p:spPr bwMode="auto">
              <a:xfrm>
                <a:off x="5074" y="1538"/>
                <a:ext cx="396" cy="437"/>
              </a:xfrm>
              <a:custGeom>
                <a:avLst/>
                <a:gdLst>
                  <a:gd name="T0" fmla="*/ 82 w 396"/>
                  <a:gd name="T1" fmla="*/ 0 h 479"/>
                  <a:gd name="T2" fmla="*/ 120 w 396"/>
                  <a:gd name="T3" fmla="*/ 5 h 479"/>
                  <a:gd name="T4" fmla="*/ 132 w 396"/>
                  <a:gd name="T5" fmla="*/ 16 h 479"/>
                  <a:gd name="T6" fmla="*/ 183 w 396"/>
                  <a:gd name="T7" fmla="*/ 78 h 479"/>
                  <a:gd name="T8" fmla="*/ 222 w 396"/>
                  <a:gd name="T9" fmla="*/ 102 h 479"/>
                  <a:gd name="T10" fmla="*/ 249 w 396"/>
                  <a:gd name="T11" fmla="*/ 114 h 479"/>
                  <a:gd name="T12" fmla="*/ 267 w 396"/>
                  <a:gd name="T13" fmla="*/ 119 h 479"/>
                  <a:gd name="T14" fmla="*/ 286 w 396"/>
                  <a:gd name="T15" fmla="*/ 123 h 479"/>
                  <a:gd name="T16" fmla="*/ 306 w 396"/>
                  <a:gd name="T17" fmla="*/ 128 h 479"/>
                  <a:gd name="T18" fmla="*/ 327 w 396"/>
                  <a:gd name="T19" fmla="*/ 134 h 479"/>
                  <a:gd name="T20" fmla="*/ 360 w 396"/>
                  <a:gd name="T21" fmla="*/ 151 h 479"/>
                  <a:gd name="T22" fmla="*/ 381 w 396"/>
                  <a:gd name="T23" fmla="*/ 170 h 479"/>
                  <a:gd name="T24" fmla="*/ 387 w 396"/>
                  <a:gd name="T25" fmla="*/ 204 h 479"/>
                  <a:gd name="T26" fmla="*/ 376 w 396"/>
                  <a:gd name="T27" fmla="*/ 303 h 479"/>
                  <a:gd name="T28" fmla="*/ 339 w 396"/>
                  <a:gd name="T29" fmla="*/ 339 h 479"/>
                  <a:gd name="T30" fmla="*/ 304 w 396"/>
                  <a:gd name="T31" fmla="*/ 356 h 479"/>
                  <a:gd name="T32" fmla="*/ 282 w 396"/>
                  <a:gd name="T33" fmla="*/ 359 h 479"/>
                  <a:gd name="T34" fmla="*/ 265 w 396"/>
                  <a:gd name="T35" fmla="*/ 364 h 479"/>
                  <a:gd name="T36" fmla="*/ 156 w 396"/>
                  <a:gd name="T37" fmla="*/ 358 h 479"/>
                  <a:gd name="T38" fmla="*/ 136 w 396"/>
                  <a:gd name="T39" fmla="*/ 355 h 479"/>
                  <a:gd name="T40" fmla="*/ 123 w 396"/>
                  <a:gd name="T41" fmla="*/ 350 h 479"/>
                  <a:gd name="T42" fmla="*/ 115 w 396"/>
                  <a:gd name="T43" fmla="*/ 334 h 479"/>
                  <a:gd name="T44" fmla="*/ 109 w 396"/>
                  <a:gd name="T45" fmla="*/ 314 h 479"/>
                  <a:gd name="T46" fmla="*/ 90 w 396"/>
                  <a:gd name="T47" fmla="*/ 290 h 479"/>
                  <a:gd name="T48" fmla="*/ 73 w 396"/>
                  <a:gd name="T49" fmla="*/ 280 h 479"/>
                  <a:gd name="T50" fmla="*/ 52 w 396"/>
                  <a:gd name="T51" fmla="*/ 264 h 479"/>
                  <a:gd name="T52" fmla="*/ 37 w 396"/>
                  <a:gd name="T53" fmla="*/ 250 h 479"/>
                  <a:gd name="T54" fmla="*/ 31 w 396"/>
                  <a:gd name="T55" fmla="*/ 239 h 479"/>
                  <a:gd name="T56" fmla="*/ 36 w 396"/>
                  <a:gd name="T57" fmla="*/ 213 h 479"/>
                  <a:gd name="T58" fmla="*/ 42 w 396"/>
                  <a:gd name="T59" fmla="*/ 200 h 479"/>
                  <a:gd name="T60" fmla="*/ 48 w 396"/>
                  <a:gd name="T61" fmla="*/ 182 h 479"/>
                  <a:gd name="T62" fmla="*/ 37 w 396"/>
                  <a:gd name="T63" fmla="*/ 109 h 479"/>
                  <a:gd name="T64" fmla="*/ 31 w 396"/>
                  <a:gd name="T65" fmla="*/ 90 h 479"/>
                  <a:gd name="T66" fmla="*/ 22 w 396"/>
                  <a:gd name="T67" fmla="*/ 61 h 479"/>
                  <a:gd name="T68" fmla="*/ 4 w 396"/>
                  <a:gd name="T69" fmla="*/ 40 h 479"/>
                  <a:gd name="T70" fmla="*/ 21 w 396"/>
                  <a:gd name="T71" fmla="*/ 11 h 479"/>
                  <a:gd name="T72" fmla="*/ 96 w 396"/>
                  <a:gd name="T73" fmla="*/ 5 h 479"/>
                  <a:gd name="T74" fmla="*/ 118 w 396"/>
                  <a:gd name="T75" fmla="*/ 5 h 47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96" h="479">
                    <a:moveTo>
                      <a:pt x="82" y="0"/>
                    </a:moveTo>
                    <a:cubicBezTo>
                      <a:pt x="104" y="2"/>
                      <a:pt x="104" y="2"/>
                      <a:pt x="120" y="8"/>
                    </a:cubicBezTo>
                    <a:cubicBezTo>
                      <a:pt x="124" y="12"/>
                      <a:pt x="127" y="17"/>
                      <a:pt x="132" y="21"/>
                    </a:cubicBezTo>
                    <a:cubicBezTo>
                      <a:pt x="148" y="48"/>
                      <a:pt x="164" y="76"/>
                      <a:pt x="183" y="102"/>
                    </a:cubicBezTo>
                    <a:cubicBezTo>
                      <a:pt x="186" y="118"/>
                      <a:pt x="207" y="132"/>
                      <a:pt x="222" y="135"/>
                    </a:cubicBezTo>
                    <a:cubicBezTo>
                      <a:pt x="229" y="141"/>
                      <a:pt x="240" y="148"/>
                      <a:pt x="249" y="150"/>
                    </a:cubicBezTo>
                    <a:cubicBezTo>
                      <a:pt x="255" y="153"/>
                      <a:pt x="261" y="155"/>
                      <a:pt x="267" y="156"/>
                    </a:cubicBezTo>
                    <a:cubicBezTo>
                      <a:pt x="273" y="159"/>
                      <a:pt x="280" y="161"/>
                      <a:pt x="286" y="162"/>
                    </a:cubicBezTo>
                    <a:cubicBezTo>
                      <a:pt x="292" y="165"/>
                      <a:pt x="299" y="167"/>
                      <a:pt x="306" y="168"/>
                    </a:cubicBezTo>
                    <a:cubicBezTo>
                      <a:pt x="313" y="172"/>
                      <a:pt x="319" y="176"/>
                      <a:pt x="327" y="177"/>
                    </a:cubicBezTo>
                    <a:cubicBezTo>
                      <a:pt x="337" y="185"/>
                      <a:pt x="348" y="192"/>
                      <a:pt x="360" y="198"/>
                    </a:cubicBezTo>
                    <a:cubicBezTo>
                      <a:pt x="367" y="207"/>
                      <a:pt x="376" y="212"/>
                      <a:pt x="381" y="224"/>
                    </a:cubicBezTo>
                    <a:cubicBezTo>
                      <a:pt x="383" y="239"/>
                      <a:pt x="383" y="254"/>
                      <a:pt x="387" y="269"/>
                    </a:cubicBezTo>
                    <a:cubicBezTo>
                      <a:pt x="390" y="311"/>
                      <a:pt x="396" y="360"/>
                      <a:pt x="376" y="399"/>
                    </a:cubicBezTo>
                    <a:cubicBezTo>
                      <a:pt x="372" y="418"/>
                      <a:pt x="354" y="437"/>
                      <a:pt x="339" y="447"/>
                    </a:cubicBezTo>
                    <a:cubicBezTo>
                      <a:pt x="334" y="455"/>
                      <a:pt x="314" y="466"/>
                      <a:pt x="304" y="468"/>
                    </a:cubicBezTo>
                    <a:cubicBezTo>
                      <a:pt x="297" y="471"/>
                      <a:pt x="289" y="473"/>
                      <a:pt x="282" y="474"/>
                    </a:cubicBezTo>
                    <a:cubicBezTo>
                      <a:pt x="276" y="476"/>
                      <a:pt x="271" y="477"/>
                      <a:pt x="265" y="479"/>
                    </a:cubicBezTo>
                    <a:cubicBezTo>
                      <a:pt x="227" y="476"/>
                      <a:pt x="196" y="472"/>
                      <a:pt x="156" y="471"/>
                    </a:cubicBezTo>
                    <a:cubicBezTo>
                      <a:pt x="149" y="470"/>
                      <a:pt x="143" y="468"/>
                      <a:pt x="136" y="467"/>
                    </a:cubicBezTo>
                    <a:cubicBezTo>
                      <a:pt x="131" y="465"/>
                      <a:pt x="127" y="464"/>
                      <a:pt x="123" y="461"/>
                    </a:cubicBezTo>
                    <a:cubicBezTo>
                      <a:pt x="120" y="454"/>
                      <a:pt x="118" y="447"/>
                      <a:pt x="115" y="440"/>
                    </a:cubicBezTo>
                    <a:cubicBezTo>
                      <a:pt x="114" y="431"/>
                      <a:pt x="113" y="421"/>
                      <a:pt x="109" y="413"/>
                    </a:cubicBezTo>
                    <a:cubicBezTo>
                      <a:pt x="107" y="402"/>
                      <a:pt x="99" y="390"/>
                      <a:pt x="90" y="383"/>
                    </a:cubicBezTo>
                    <a:cubicBezTo>
                      <a:pt x="86" y="376"/>
                      <a:pt x="80" y="372"/>
                      <a:pt x="73" y="368"/>
                    </a:cubicBezTo>
                    <a:cubicBezTo>
                      <a:pt x="67" y="361"/>
                      <a:pt x="59" y="353"/>
                      <a:pt x="52" y="347"/>
                    </a:cubicBezTo>
                    <a:cubicBezTo>
                      <a:pt x="48" y="340"/>
                      <a:pt x="43" y="334"/>
                      <a:pt x="37" y="329"/>
                    </a:cubicBezTo>
                    <a:cubicBezTo>
                      <a:pt x="36" y="323"/>
                      <a:pt x="33" y="320"/>
                      <a:pt x="31" y="315"/>
                    </a:cubicBezTo>
                    <a:cubicBezTo>
                      <a:pt x="32" y="303"/>
                      <a:pt x="32" y="293"/>
                      <a:pt x="36" y="282"/>
                    </a:cubicBezTo>
                    <a:cubicBezTo>
                      <a:pt x="37" y="276"/>
                      <a:pt x="39" y="269"/>
                      <a:pt x="42" y="263"/>
                    </a:cubicBezTo>
                    <a:cubicBezTo>
                      <a:pt x="44" y="255"/>
                      <a:pt x="48" y="240"/>
                      <a:pt x="48" y="240"/>
                    </a:cubicBezTo>
                    <a:cubicBezTo>
                      <a:pt x="47" y="210"/>
                      <a:pt x="49" y="173"/>
                      <a:pt x="37" y="144"/>
                    </a:cubicBezTo>
                    <a:cubicBezTo>
                      <a:pt x="36" y="136"/>
                      <a:pt x="34" y="128"/>
                      <a:pt x="31" y="120"/>
                    </a:cubicBezTo>
                    <a:cubicBezTo>
                      <a:pt x="30" y="107"/>
                      <a:pt x="28" y="92"/>
                      <a:pt x="22" y="80"/>
                    </a:cubicBezTo>
                    <a:cubicBezTo>
                      <a:pt x="20" y="70"/>
                      <a:pt x="10" y="61"/>
                      <a:pt x="4" y="53"/>
                    </a:cubicBezTo>
                    <a:cubicBezTo>
                      <a:pt x="0" y="35"/>
                      <a:pt x="0" y="18"/>
                      <a:pt x="21" y="14"/>
                    </a:cubicBezTo>
                    <a:cubicBezTo>
                      <a:pt x="39" y="1"/>
                      <a:pt x="87" y="6"/>
                      <a:pt x="96" y="6"/>
                    </a:cubicBezTo>
                    <a:cubicBezTo>
                      <a:pt x="107" y="4"/>
                      <a:pt x="100" y="5"/>
                      <a:pt x="118" y="5"/>
                    </a:cubicBezTo>
                  </a:path>
                </a:pathLst>
              </a:custGeom>
              <a:noFill/>
              <a:ln w="28575" cap="flat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371" name="Line 43"/>
            <p:cNvSpPr>
              <a:spLocks noChangeShapeType="1"/>
            </p:cNvSpPr>
            <p:nvPr/>
          </p:nvSpPr>
          <p:spPr bwMode="auto">
            <a:xfrm>
              <a:off x="1403350" y="2733675"/>
              <a:ext cx="71389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928" name="Text Box 33"/>
            <p:cNvSpPr txBox="1">
              <a:spLocks noChangeArrowheads="1"/>
            </p:cNvSpPr>
            <p:nvPr/>
          </p:nvSpPr>
          <p:spPr bwMode="auto">
            <a:xfrm>
              <a:off x="6912106" y="1943026"/>
              <a:ext cx="772969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762000" latinLnBrk="1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571500" indent="-285750" defTabSz="762000" latinLnBrk="1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defTabSz="762000" latinLnBrk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714500" indent="-228600" defTabSz="762000" latinLnBrk="1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286000" indent="-228600" defTabSz="762000" latinLnBrk="1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743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32004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657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4114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fr-BE" altLang="ko-KR" sz="1100" b="1" dirty="0" smtClean="0">
                  <a:solidFill>
                    <a:srgbClr val="FFFFFF"/>
                  </a:solidFill>
                  <a:latin typeface="Arial" panose="020B0604020202020204" pitchFamily="34" charset="0"/>
                </a:rPr>
                <a:t>Aperture</a:t>
              </a:r>
              <a:endParaRPr kumimoji="0" lang="en-US" altLang="ko-KR" sz="1100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9" name="Text Box 33"/>
            <p:cNvSpPr txBox="1">
              <a:spLocks noChangeArrowheads="1"/>
            </p:cNvSpPr>
            <p:nvPr/>
          </p:nvSpPr>
          <p:spPr bwMode="auto">
            <a:xfrm>
              <a:off x="7993142" y="1943026"/>
              <a:ext cx="615874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762000" latinLnBrk="1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571500" indent="-285750" defTabSz="762000" latinLnBrk="1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defTabSz="762000" latinLnBrk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714500" indent="-228600" defTabSz="762000" latinLnBrk="1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286000" indent="-228600" defTabSz="762000" latinLnBrk="1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743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32004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657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4114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fr-BE" altLang="ko-KR" sz="1100" b="1" dirty="0" smtClean="0">
                  <a:solidFill>
                    <a:srgbClr val="FFFFFF"/>
                  </a:solidFill>
                  <a:latin typeface="Arial" panose="020B0604020202020204" pitchFamily="34" charset="0"/>
                </a:rPr>
                <a:t>Target</a:t>
              </a:r>
              <a:endParaRPr kumimoji="0" lang="en-US" altLang="ko-KR" sz="1100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51520" y="3789040"/>
            <a:ext cx="8774355" cy="2270390"/>
            <a:chOff x="369645" y="4077072"/>
            <a:chExt cx="8774355" cy="2270390"/>
          </a:xfrm>
        </p:grpSpPr>
        <p:grpSp>
          <p:nvGrpSpPr>
            <p:cNvPr id="20488" name="Group 45"/>
            <p:cNvGrpSpPr>
              <a:grpSpLocks/>
            </p:cNvGrpSpPr>
            <p:nvPr/>
          </p:nvGrpSpPr>
          <p:grpSpPr bwMode="auto">
            <a:xfrm>
              <a:off x="1295736" y="5121288"/>
              <a:ext cx="900000" cy="900000"/>
              <a:chOff x="773" y="1342"/>
              <a:chExt cx="423" cy="335"/>
            </a:xfrm>
          </p:grpSpPr>
          <p:sp>
            <p:nvSpPr>
              <p:cNvPr id="21184" name="Rectangle 46"/>
              <p:cNvSpPr>
                <a:spLocks noChangeArrowheads="1"/>
              </p:cNvSpPr>
              <p:nvPr/>
            </p:nvSpPr>
            <p:spPr bwMode="auto">
              <a:xfrm>
                <a:off x="773" y="1342"/>
                <a:ext cx="423" cy="335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latinLnBrk="1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buClr>
                    <a:srgbClr val="3366FF"/>
                  </a:buClr>
                  <a:buFont typeface="Wingdings" panose="05000000000000000000" pitchFamily="2" charset="2"/>
                  <a:buNone/>
                </a:pPr>
                <a:endParaRPr lang="ko-KR" altLang="en-US" sz="24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185" name="Line 47"/>
              <p:cNvSpPr>
                <a:spLocks noChangeShapeType="1"/>
              </p:cNvSpPr>
              <p:nvPr/>
            </p:nvSpPr>
            <p:spPr bwMode="auto">
              <a:xfrm>
                <a:off x="782" y="1352"/>
                <a:ext cx="1" cy="31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6" name="Line 48"/>
              <p:cNvSpPr>
                <a:spLocks noChangeShapeType="1"/>
              </p:cNvSpPr>
              <p:nvPr/>
            </p:nvSpPr>
            <p:spPr bwMode="auto">
              <a:xfrm>
                <a:off x="782" y="1665"/>
                <a:ext cx="40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7" name="Line 49"/>
              <p:cNvSpPr>
                <a:spLocks noChangeShapeType="1"/>
              </p:cNvSpPr>
              <p:nvPr/>
            </p:nvSpPr>
            <p:spPr bwMode="auto">
              <a:xfrm>
                <a:off x="782" y="160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8" name="Line 50"/>
              <p:cNvSpPr>
                <a:spLocks noChangeShapeType="1"/>
              </p:cNvSpPr>
              <p:nvPr/>
            </p:nvSpPr>
            <p:spPr bwMode="auto">
              <a:xfrm>
                <a:off x="784" y="160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9" name="Freeform 51"/>
              <p:cNvSpPr>
                <a:spLocks/>
              </p:cNvSpPr>
              <p:nvPr/>
            </p:nvSpPr>
            <p:spPr bwMode="auto">
              <a:xfrm>
                <a:off x="786" y="1602"/>
                <a:ext cx="2" cy="1"/>
              </a:xfrm>
              <a:custGeom>
                <a:avLst/>
                <a:gdLst>
                  <a:gd name="T0" fmla="*/ 0 w 6"/>
                  <a:gd name="T1" fmla="*/ 1 h 2"/>
                  <a:gd name="T2" fmla="*/ 0 w 6"/>
                  <a:gd name="T3" fmla="*/ 0 h 2"/>
                  <a:gd name="T4" fmla="*/ 0 w 6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0" name="Line 52"/>
              <p:cNvSpPr>
                <a:spLocks noChangeShapeType="1"/>
              </p:cNvSpPr>
              <p:nvPr/>
            </p:nvSpPr>
            <p:spPr bwMode="auto">
              <a:xfrm>
                <a:off x="788" y="160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1" name="Line 53"/>
              <p:cNvSpPr>
                <a:spLocks noChangeShapeType="1"/>
              </p:cNvSpPr>
              <p:nvPr/>
            </p:nvSpPr>
            <p:spPr bwMode="auto">
              <a:xfrm>
                <a:off x="790" y="160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2" name="Line 54"/>
              <p:cNvSpPr>
                <a:spLocks noChangeShapeType="1"/>
              </p:cNvSpPr>
              <p:nvPr/>
            </p:nvSpPr>
            <p:spPr bwMode="auto">
              <a:xfrm>
                <a:off x="792" y="160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3" name="Line 55"/>
              <p:cNvSpPr>
                <a:spLocks noChangeShapeType="1"/>
              </p:cNvSpPr>
              <p:nvPr/>
            </p:nvSpPr>
            <p:spPr bwMode="auto">
              <a:xfrm>
                <a:off x="794" y="160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4" name="Freeform 56"/>
              <p:cNvSpPr>
                <a:spLocks/>
              </p:cNvSpPr>
              <p:nvPr/>
            </p:nvSpPr>
            <p:spPr bwMode="auto">
              <a:xfrm>
                <a:off x="796" y="1601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5" name="Freeform 57"/>
              <p:cNvSpPr>
                <a:spLocks/>
              </p:cNvSpPr>
              <p:nvPr/>
            </p:nvSpPr>
            <p:spPr bwMode="auto">
              <a:xfrm>
                <a:off x="798" y="1601"/>
                <a:ext cx="2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6" name="Line 58"/>
              <p:cNvSpPr>
                <a:spLocks noChangeShapeType="1"/>
              </p:cNvSpPr>
              <p:nvPr/>
            </p:nvSpPr>
            <p:spPr bwMode="auto">
              <a:xfrm>
                <a:off x="800" y="160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7" name="Line 59"/>
              <p:cNvSpPr>
                <a:spLocks noChangeShapeType="1"/>
              </p:cNvSpPr>
              <p:nvPr/>
            </p:nvSpPr>
            <p:spPr bwMode="auto">
              <a:xfrm>
                <a:off x="802" y="160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8" name="Freeform 60"/>
              <p:cNvSpPr>
                <a:spLocks/>
              </p:cNvSpPr>
              <p:nvPr/>
            </p:nvSpPr>
            <p:spPr bwMode="auto">
              <a:xfrm>
                <a:off x="804" y="1600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99" name="Line 61"/>
              <p:cNvSpPr>
                <a:spLocks noChangeShapeType="1"/>
              </p:cNvSpPr>
              <p:nvPr/>
            </p:nvSpPr>
            <p:spPr bwMode="auto">
              <a:xfrm>
                <a:off x="806" y="1600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0" name="Freeform 62"/>
              <p:cNvSpPr>
                <a:spLocks/>
              </p:cNvSpPr>
              <p:nvPr/>
            </p:nvSpPr>
            <p:spPr bwMode="auto">
              <a:xfrm>
                <a:off x="808" y="1600"/>
                <a:ext cx="3" cy="1"/>
              </a:xfrm>
              <a:custGeom>
                <a:avLst/>
                <a:gdLst>
                  <a:gd name="T0" fmla="*/ 0 w 5"/>
                  <a:gd name="T1" fmla="*/ 0 h 1"/>
                  <a:gd name="T2" fmla="*/ 1 w 5"/>
                  <a:gd name="T3" fmla="*/ 0 h 1"/>
                  <a:gd name="T4" fmla="*/ 1 w 5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1" name="Line 63"/>
              <p:cNvSpPr>
                <a:spLocks noChangeShapeType="1"/>
              </p:cNvSpPr>
              <p:nvPr/>
            </p:nvSpPr>
            <p:spPr bwMode="auto">
              <a:xfrm>
                <a:off x="811" y="160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2" name="Line 64"/>
              <p:cNvSpPr>
                <a:spLocks noChangeShapeType="1"/>
              </p:cNvSpPr>
              <p:nvPr/>
            </p:nvSpPr>
            <p:spPr bwMode="auto">
              <a:xfrm>
                <a:off x="812" y="1600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3" name="Freeform 65"/>
              <p:cNvSpPr>
                <a:spLocks/>
              </p:cNvSpPr>
              <p:nvPr/>
            </p:nvSpPr>
            <p:spPr bwMode="auto">
              <a:xfrm>
                <a:off x="814" y="1599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4" name="Line 66"/>
              <p:cNvSpPr>
                <a:spLocks noChangeShapeType="1"/>
              </p:cNvSpPr>
              <p:nvPr/>
            </p:nvSpPr>
            <p:spPr bwMode="auto">
              <a:xfrm>
                <a:off x="816" y="159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5" name="Freeform 67"/>
              <p:cNvSpPr>
                <a:spLocks/>
              </p:cNvSpPr>
              <p:nvPr/>
            </p:nvSpPr>
            <p:spPr bwMode="auto">
              <a:xfrm>
                <a:off x="818" y="1599"/>
                <a:ext cx="3" cy="1"/>
              </a:xfrm>
              <a:custGeom>
                <a:avLst/>
                <a:gdLst>
                  <a:gd name="T0" fmla="*/ 0 w 5"/>
                  <a:gd name="T1" fmla="*/ 0 h 1"/>
                  <a:gd name="T2" fmla="*/ 1 w 5"/>
                  <a:gd name="T3" fmla="*/ 0 h 1"/>
                  <a:gd name="T4" fmla="*/ 1 w 5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6" name="Line 68"/>
              <p:cNvSpPr>
                <a:spLocks noChangeShapeType="1"/>
              </p:cNvSpPr>
              <p:nvPr/>
            </p:nvSpPr>
            <p:spPr bwMode="auto">
              <a:xfrm>
                <a:off x="821" y="159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7" name="Line 69"/>
              <p:cNvSpPr>
                <a:spLocks noChangeShapeType="1"/>
              </p:cNvSpPr>
              <p:nvPr/>
            </p:nvSpPr>
            <p:spPr bwMode="auto">
              <a:xfrm>
                <a:off x="823" y="159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8" name="Freeform 70"/>
              <p:cNvSpPr>
                <a:spLocks/>
              </p:cNvSpPr>
              <p:nvPr/>
            </p:nvSpPr>
            <p:spPr bwMode="auto">
              <a:xfrm>
                <a:off x="824" y="1598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09" name="Line 71"/>
              <p:cNvSpPr>
                <a:spLocks noChangeShapeType="1"/>
              </p:cNvSpPr>
              <p:nvPr/>
            </p:nvSpPr>
            <p:spPr bwMode="auto">
              <a:xfrm>
                <a:off x="826" y="1598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0" name="Line 72"/>
              <p:cNvSpPr>
                <a:spLocks noChangeShapeType="1"/>
              </p:cNvSpPr>
              <p:nvPr/>
            </p:nvSpPr>
            <p:spPr bwMode="auto">
              <a:xfrm>
                <a:off x="828" y="1598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1" name="Freeform 73"/>
              <p:cNvSpPr>
                <a:spLocks/>
              </p:cNvSpPr>
              <p:nvPr/>
            </p:nvSpPr>
            <p:spPr bwMode="auto">
              <a:xfrm>
                <a:off x="830" y="1598"/>
                <a:ext cx="3" cy="1"/>
              </a:xfrm>
              <a:custGeom>
                <a:avLst/>
                <a:gdLst>
                  <a:gd name="T0" fmla="*/ 0 w 6"/>
                  <a:gd name="T1" fmla="*/ 0 h 1"/>
                  <a:gd name="T2" fmla="*/ 1 w 6"/>
                  <a:gd name="T3" fmla="*/ 0 h 1"/>
                  <a:gd name="T4" fmla="*/ 1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2" name="Freeform 74"/>
              <p:cNvSpPr>
                <a:spLocks/>
              </p:cNvSpPr>
              <p:nvPr/>
            </p:nvSpPr>
            <p:spPr bwMode="auto">
              <a:xfrm>
                <a:off x="833" y="1597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3" name="Line 75"/>
              <p:cNvSpPr>
                <a:spLocks noChangeShapeType="1"/>
              </p:cNvSpPr>
              <p:nvPr/>
            </p:nvSpPr>
            <p:spPr bwMode="auto">
              <a:xfrm>
                <a:off x="835" y="159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4" name="Line 76"/>
              <p:cNvSpPr>
                <a:spLocks noChangeShapeType="1"/>
              </p:cNvSpPr>
              <p:nvPr/>
            </p:nvSpPr>
            <p:spPr bwMode="auto">
              <a:xfrm>
                <a:off x="836" y="159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5" name="Line 77"/>
              <p:cNvSpPr>
                <a:spLocks noChangeShapeType="1"/>
              </p:cNvSpPr>
              <p:nvPr/>
            </p:nvSpPr>
            <p:spPr bwMode="auto">
              <a:xfrm>
                <a:off x="838" y="159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6" name="Freeform 78"/>
              <p:cNvSpPr>
                <a:spLocks/>
              </p:cNvSpPr>
              <p:nvPr/>
            </p:nvSpPr>
            <p:spPr bwMode="auto">
              <a:xfrm>
                <a:off x="840" y="1597"/>
                <a:ext cx="3" cy="1"/>
              </a:xfrm>
              <a:custGeom>
                <a:avLst/>
                <a:gdLst>
                  <a:gd name="T0" fmla="*/ 0 w 6"/>
                  <a:gd name="T1" fmla="*/ 0 h 1"/>
                  <a:gd name="T2" fmla="*/ 1 w 6"/>
                  <a:gd name="T3" fmla="*/ 0 h 1"/>
                  <a:gd name="T4" fmla="*/ 1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7" name="Freeform 79"/>
              <p:cNvSpPr>
                <a:spLocks/>
              </p:cNvSpPr>
              <p:nvPr/>
            </p:nvSpPr>
            <p:spPr bwMode="auto">
              <a:xfrm>
                <a:off x="843" y="1596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8" name="Line 80"/>
              <p:cNvSpPr>
                <a:spLocks noChangeShapeType="1"/>
              </p:cNvSpPr>
              <p:nvPr/>
            </p:nvSpPr>
            <p:spPr bwMode="auto">
              <a:xfrm>
                <a:off x="845" y="159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19" name="Line 81"/>
              <p:cNvSpPr>
                <a:spLocks noChangeShapeType="1"/>
              </p:cNvSpPr>
              <p:nvPr/>
            </p:nvSpPr>
            <p:spPr bwMode="auto">
              <a:xfrm>
                <a:off x="847" y="159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0" name="Line 82"/>
              <p:cNvSpPr>
                <a:spLocks noChangeShapeType="1"/>
              </p:cNvSpPr>
              <p:nvPr/>
            </p:nvSpPr>
            <p:spPr bwMode="auto">
              <a:xfrm>
                <a:off x="848" y="159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1" name="Freeform 83"/>
              <p:cNvSpPr>
                <a:spLocks/>
              </p:cNvSpPr>
              <p:nvPr/>
            </p:nvSpPr>
            <p:spPr bwMode="auto">
              <a:xfrm>
                <a:off x="850" y="1595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2" name="Freeform 84"/>
              <p:cNvSpPr>
                <a:spLocks/>
              </p:cNvSpPr>
              <p:nvPr/>
            </p:nvSpPr>
            <p:spPr bwMode="auto">
              <a:xfrm>
                <a:off x="852" y="1595"/>
                <a:ext cx="3" cy="1"/>
              </a:xfrm>
              <a:custGeom>
                <a:avLst/>
                <a:gdLst>
                  <a:gd name="T0" fmla="*/ 0 w 6"/>
                  <a:gd name="T1" fmla="*/ 0 h 1"/>
                  <a:gd name="T2" fmla="*/ 1 w 6"/>
                  <a:gd name="T3" fmla="*/ 0 h 1"/>
                  <a:gd name="T4" fmla="*/ 1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3" name="Line 85"/>
              <p:cNvSpPr>
                <a:spLocks noChangeShapeType="1"/>
              </p:cNvSpPr>
              <p:nvPr/>
            </p:nvSpPr>
            <p:spPr bwMode="auto">
              <a:xfrm>
                <a:off x="855" y="159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4" name="Line 86"/>
              <p:cNvSpPr>
                <a:spLocks noChangeShapeType="1"/>
              </p:cNvSpPr>
              <p:nvPr/>
            </p:nvSpPr>
            <p:spPr bwMode="auto">
              <a:xfrm>
                <a:off x="857" y="159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5" name="Freeform 87"/>
              <p:cNvSpPr>
                <a:spLocks/>
              </p:cNvSpPr>
              <p:nvPr/>
            </p:nvSpPr>
            <p:spPr bwMode="auto">
              <a:xfrm>
                <a:off x="859" y="1594"/>
                <a:ext cx="2" cy="1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0 h 1"/>
                  <a:gd name="T4" fmla="*/ 1 w 4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6" name="Line 88"/>
              <p:cNvSpPr>
                <a:spLocks noChangeShapeType="1"/>
              </p:cNvSpPr>
              <p:nvPr/>
            </p:nvSpPr>
            <p:spPr bwMode="auto">
              <a:xfrm>
                <a:off x="861" y="1594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7" name="Freeform 89"/>
              <p:cNvSpPr>
                <a:spLocks/>
              </p:cNvSpPr>
              <p:nvPr/>
            </p:nvSpPr>
            <p:spPr bwMode="auto">
              <a:xfrm>
                <a:off x="862" y="1594"/>
                <a:ext cx="3" cy="1"/>
              </a:xfrm>
              <a:custGeom>
                <a:avLst/>
                <a:gdLst>
                  <a:gd name="T0" fmla="*/ 0 w 5"/>
                  <a:gd name="T1" fmla="*/ 0 h 1"/>
                  <a:gd name="T2" fmla="*/ 1 w 5"/>
                  <a:gd name="T3" fmla="*/ 0 h 1"/>
                  <a:gd name="T4" fmla="*/ 1 w 5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8" name="Line 90"/>
              <p:cNvSpPr>
                <a:spLocks noChangeShapeType="1"/>
              </p:cNvSpPr>
              <p:nvPr/>
            </p:nvSpPr>
            <p:spPr bwMode="auto">
              <a:xfrm>
                <a:off x="865" y="1594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9" name="Line 91"/>
              <p:cNvSpPr>
                <a:spLocks noChangeShapeType="1"/>
              </p:cNvSpPr>
              <p:nvPr/>
            </p:nvSpPr>
            <p:spPr bwMode="auto">
              <a:xfrm>
                <a:off x="867" y="1594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0" name="Freeform 92"/>
              <p:cNvSpPr>
                <a:spLocks/>
              </p:cNvSpPr>
              <p:nvPr/>
            </p:nvSpPr>
            <p:spPr bwMode="auto">
              <a:xfrm>
                <a:off x="869" y="1593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1" name="Line 93"/>
              <p:cNvSpPr>
                <a:spLocks noChangeShapeType="1"/>
              </p:cNvSpPr>
              <p:nvPr/>
            </p:nvSpPr>
            <p:spPr bwMode="auto">
              <a:xfrm>
                <a:off x="871" y="159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2" name="Freeform 94"/>
              <p:cNvSpPr>
                <a:spLocks/>
              </p:cNvSpPr>
              <p:nvPr/>
            </p:nvSpPr>
            <p:spPr bwMode="auto">
              <a:xfrm>
                <a:off x="873" y="1593"/>
                <a:ext cx="2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3" name="Line 95"/>
              <p:cNvSpPr>
                <a:spLocks noChangeShapeType="1"/>
              </p:cNvSpPr>
              <p:nvPr/>
            </p:nvSpPr>
            <p:spPr bwMode="auto">
              <a:xfrm>
                <a:off x="875" y="159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4" name="Freeform 96"/>
              <p:cNvSpPr>
                <a:spLocks/>
              </p:cNvSpPr>
              <p:nvPr/>
            </p:nvSpPr>
            <p:spPr bwMode="auto">
              <a:xfrm>
                <a:off x="877" y="1592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5" name="Line 97"/>
              <p:cNvSpPr>
                <a:spLocks noChangeShapeType="1"/>
              </p:cNvSpPr>
              <p:nvPr/>
            </p:nvSpPr>
            <p:spPr bwMode="auto">
              <a:xfrm>
                <a:off x="879" y="159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6" name="Line 98"/>
              <p:cNvSpPr>
                <a:spLocks noChangeShapeType="1"/>
              </p:cNvSpPr>
              <p:nvPr/>
            </p:nvSpPr>
            <p:spPr bwMode="auto">
              <a:xfrm>
                <a:off x="881" y="159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7" name="Line 99"/>
              <p:cNvSpPr>
                <a:spLocks noChangeShapeType="1"/>
              </p:cNvSpPr>
              <p:nvPr/>
            </p:nvSpPr>
            <p:spPr bwMode="auto">
              <a:xfrm>
                <a:off x="883" y="159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8" name="Freeform 100"/>
              <p:cNvSpPr>
                <a:spLocks/>
              </p:cNvSpPr>
              <p:nvPr/>
            </p:nvSpPr>
            <p:spPr bwMode="auto">
              <a:xfrm>
                <a:off x="885" y="1591"/>
                <a:ext cx="2" cy="1"/>
              </a:xfrm>
              <a:custGeom>
                <a:avLst/>
                <a:gdLst>
                  <a:gd name="T0" fmla="*/ 0 w 6"/>
                  <a:gd name="T1" fmla="*/ 1 h 2"/>
                  <a:gd name="T2" fmla="*/ 0 w 6"/>
                  <a:gd name="T3" fmla="*/ 0 h 2"/>
                  <a:gd name="T4" fmla="*/ 0 w 6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39" name="Line 101"/>
              <p:cNvSpPr>
                <a:spLocks noChangeShapeType="1"/>
              </p:cNvSpPr>
              <p:nvPr/>
            </p:nvSpPr>
            <p:spPr bwMode="auto">
              <a:xfrm>
                <a:off x="887" y="159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0" name="Line 102"/>
              <p:cNvSpPr>
                <a:spLocks noChangeShapeType="1"/>
              </p:cNvSpPr>
              <p:nvPr/>
            </p:nvSpPr>
            <p:spPr bwMode="auto">
              <a:xfrm>
                <a:off x="889" y="159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1" name="Line 103"/>
              <p:cNvSpPr>
                <a:spLocks noChangeShapeType="1"/>
              </p:cNvSpPr>
              <p:nvPr/>
            </p:nvSpPr>
            <p:spPr bwMode="auto">
              <a:xfrm>
                <a:off x="891" y="159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2" name="Freeform 104"/>
              <p:cNvSpPr>
                <a:spLocks/>
              </p:cNvSpPr>
              <p:nvPr/>
            </p:nvSpPr>
            <p:spPr bwMode="auto">
              <a:xfrm>
                <a:off x="893" y="1590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3" name="Freeform 105"/>
              <p:cNvSpPr>
                <a:spLocks/>
              </p:cNvSpPr>
              <p:nvPr/>
            </p:nvSpPr>
            <p:spPr bwMode="auto">
              <a:xfrm>
                <a:off x="895" y="1590"/>
                <a:ext cx="3" cy="1"/>
              </a:xfrm>
              <a:custGeom>
                <a:avLst/>
                <a:gdLst>
                  <a:gd name="T0" fmla="*/ 0 w 6"/>
                  <a:gd name="T1" fmla="*/ 0 h 1"/>
                  <a:gd name="T2" fmla="*/ 1 w 6"/>
                  <a:gd name="T3" fmla="*/ 0 h 1"/>
                  <a:gd name="T4" fmla="*/ 1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4" name="Line 106"/>
              <p:cNvSpPr>
                <a:spLocks noChangeShapeType="1"/>
              </p:cNvSpPr>
              <p:nvPr/>
            </p:nvSpPr>
            <p:spPr bwMode="auto">
              <a:xfrm>
                <a:off x="898" y="159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5" name="Line 107"/>
              <p:cNvSpPr>
                <a:spLocks noChangeShapeType="1"/>
              </p:cNvSpPr>
              <p:nvPr/>
            </p:nvSpPr>
            <p:spPr bwMode="auto">
              <a:xfrm>
                <a:off x="899" y="1590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6" name="Freeform 108"/>
              <p:cNvSpPr>
                <a:spLocks/>
              </p:cNvSpPr>
              <p:nvPr/>
            </p:nvSpPr>
            <p:spPr bwMode="auto">
              <a:xfrm>
                <a:off x="901" y="1589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7" name="Line 109"/>
              <p:cNvSpPr>
                <a:spLocks noChangeShapeType="1"/>
              </p:cNvSpPr>
              <p:nvPr/>
            </p:nvSpPr>
            <p:spPr bwMode="auto">
              <a:xfrm>
                <a:off x="903" y="158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8" name="Line 110"/>
              <p:cNvSpPr>
                <a:spLocks noChangeShapeType="1"/>
              </p:cNvSpPr>
              <p:nvPr/>
            </p:nvSpPr>
            <p:spPr bwMode="auto">
              <a:xfrm>
                <a:off x="905" y="158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49" name="Freeform 111"/>
              <p:cNvSpPr>
                <a:spLocks/>
              </p:cNvSpPr>
              <p:nvPr/>
            </p:nvSpPr>
            <p:spPr bwMode="auto">
              <a:xfrm>
                <a:off x="907" y="1589"/>
                <a:ext cx="3" cy="1"/>
              </a:xfrm>
              <a:custGeom>
                <a:avLst/>
                <a:gdLst>
                  <a:gd name="T0" fmla="*/ 0 w 5"/>
                  <a:gd name="T1" fmla="*/ 0 h 1"/>
                  <a:gd name="T2" fmla="*/ 1 w 5"/>
                  <a:gd name="T3" fmla="*/ 0 h 1"/>
                  <a:gd name="T4" fmla="*/ 1 w 5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0" name="Freeform 112"/>
              <p:cNvSpPr>
                <a:spLocks/>
              </p:cNvSpPr>
              <p:nvPr/>
            </p:nvSpPr>
            <p:spPr bwMode="auto">
              <a:xfrm>
                <a:off x="910" y="1588"/>
                <a:ext cx="1" cy="1"/>
              </a:xfrm>
              <a:custGeom>
                <a:avLst/>
                <a:gdLst>
                  <a:gd name="T0" fmla="*/ 0 w 4"/>
                  <a:gd name="T1" fmla="*/ 1 h 2"/>
                  <a:gd name="T2" fmla="*/ 0 w 4"/>
                  <a:gd name="T3" fmla="*/ 0 h 2"/>
                  <a:gd name="T4" fmla="*/ 0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1" name="Line 113"/>
              <p:cNvSpPr>
                <a:spLocks noChangeShapeType="1"/>
              </p:cNvSpPr>
              <p:nvPr/>
            </p:nvSpPr>
            <p:spPr bwMode="auto">
              <a:xfrm>
                <a:off x="911" y="1588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2" name="Line 114"/>
              <p:cNvSpPr>
                <a:spLocks noChangeShapeType="1"/>
              </p:cNvSpPr>
              <p:nvPr/>
            </p:nvSpPr>
            <p:spPr bwMode="auto">
              <a:xfrm>
                <a:off x="913" y="1588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3" name="Freeform 115"/>
              <p:cNvSpPr>
                <a:spLocks/>
              </p:cNvSpPr>
              <p:nvPr/>
            </p:nvSpPr>
            <p:spPr bwMode="auto">
              <a:xfrm>
                <a:off x="915" y="1587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4" name="Freeform 116"/>
              <p:cNvSpPr>
                <a:spLocks/>
              </p:cNvSpPr>
              <p:nvPr/>
            </p:nvSpPr>
            <p:spPr bwMode="auto">
              <a:xfrm>
                <a:off x="917" y="1587"/>
                <a:ext cx="3" cy="1"/>
              </a:xfrm>
              <a:custGeom>
                <a:avLst/>
                <a:gdLst>
                  <a:gd name="T0" fmla="*/ 0 w 5"/>
                  <a:gd name="T1" fmla="*/ 0 h 1"/>
                  <a:gd name="T2" fmla="*/ 1 w 5"/>
                  <a:gd name="T3" fmla="*/ 0 h 1"/>
                  <a:gd name="T4" fmla="*/ 1 w 5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5" name="Line 117"/>
              <p:cNvSpPr>
                <a:spLocks noChangeShapeType="1"/>
              </p:cNvSpPr>
              <p:nvPr/>
            </p:nvSpPr>
            <p:spPr bwMode="auto">
              <a:xfrm>
                <a:off x="920" y="158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6" name="Line 118"/>
              <p:cNvSpPr>
                <a:spLocks noChangeShapeType="1"/>
              </p:cNvSpPr>
              <p:nvPr/>
            </p:nvSpPr>
            <p:spPr bwMode="auto">
              <a:xfrm>
                <a:off x="922" y="158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7" name="Freeform 119"/>
              <p:cNvSpPr>
                <a:spLocks/>
              </p:cNvSpPr>
              <p:nvPr/>
            </p:nvSpPr>
            <p:spPr bwMode="auto">
              <a:xfrm>
                <a:off x="923" y="1586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8" name="Line 120"/>
              <p:cNvSpPr>
                <a:spLocks noChangeShapeType="1"/>
              </p:cNvSpPr>
              <p:nvPr/>
            </p:nvSpPr>
            <p:spPr bwMode="auto">
              <a:xfrm>
                <a:off x="925" y="158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59" name="Freeform 121"/>
              <p:cNvSpPr>
                <a:spLocks/>
              </p:cNvSpPr>
              <p:nvPr/>
            </p:nvSpPr>
            <p:spPr bwMode="auto">
              <a:xfrm>
                <a:off x="927" y="1586"/>
                <a:ext cx="3" cy="1"/>
              </a:xfrm>
              <a:custGeom>
                <a:avLst/>
                <a:gdLst>
                  <a:gd name="T0" fmla="*/ 0 w 6"/>
                  <a:gd name="T1" fmla="*/ 0 h 1"/>
                  <a:gd name="T2" fmla="*/ 1 w 6"/>
                  <a:gd name="T3" fmla="*/ 0 h 1"/>
                  <a:gd name="T4" fmla="*/ 1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0" name="Freeform 122"/>
              <p:cNvSpPr>
                <a:spLocks/>
              </p:cNvSpPr>
              <p:nvPr/>
            </p:nvSpPr>
            <p:spPr bwMode="auto">
              <a:xfrm>
                <a:off x="930" y="1585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1" name="Line 123"/>
              <p:cNvSpPr>
                <a:spLocks noChangeShapeType="1"/>
              </p:cNvSpPr>
              <p:nvPr/>
            </p:nvSpPr>
            <p:spPr bwMode="auto">
              <a:xfrm>
                <a:off x="932" y="158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2" name="Line 124"/>
              <p:cNvSpPr>
                <a:spLocks noChangeShapeType="1"/>
              </p:cNvSpPr>
              <p:nvPr/>
            </p:nvSpPr>
            <p:spPr bwMode="auto">
              <a:xfrm>
                <a:off x="934" y="1585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3" name="Line 125"/>
              <p:cNvSpPr>
                <a:spLocks noChangeShapeType="1"/>
              </p:cNvSpPr>
              <p:nvPr/>
            </p:nvSpPr>
            <p:spPr bwMode="auto">
              <a:xfrm>
                <a:off x="935" y="158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4" name="Freeform 126"/>
              <p:cNvSpPr>
                <a:spLocks/>
              </p:cNvSpPr>
              <p:nvPr/>
            </p:nvSpPr>
            <p:spPr bwMode="auto">
              <a:xfrm>
                <a:off x="937" y="1584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5" name="Freeform 127"/>
              <p:cNvSpPr>
                <a:spLocks/>
              </p:cNvSpPr>
              <p:nvPr/>
            </p:nvSpPr>
            <p:spPr bwMode="auto">
              <a:xfrm>
                <a:off x="939" y="1584"/>
                <a:ext cx="3" cy="1"/>
              </a:xfrm>
              <a:custGeom>
                <a:avLst/>
                <a:gdLst>
                  <a:gd name="T0" fmla="*/ 0 w 6"/>
                  <a:gd name="T1" fmla="*/ 0 h 1"/>
                  <a:gd name="T2" fmla="*/ 1 w 6"/>
                  <a:gd name="T3" fmla="*/ 0 h 1"/>
                  <a:gd name="T4" fmla="*/ 1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6" name="Line 128"/>
              <p:cNvSpPr>
                <a:spLocks noChangeShapeType="1"/>
              </p:cNvSpPr>
              <p:nvPr/>
            </p:nvSpPr>
            <p:spPr bwMode="auto">
              <a:xfrm>
                <a:off x="942" y="1584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7" name="Freeform 129"/>
              <p:cNvSpPr>
                <a:spLocks/>
              </p:cNvSpPr>
              <p:nvPr/>
            </p:nvSpPr>
            <p:spPr bwMode="auto">
              <a:xfrm>
                <a:off x="944" y="1583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8" name="Line 130"/>
              <p:cNvSpPr>
                <a:spLocks noChangeShapeType="1"/>
              </p:cNvSpPr>
              <p:nvPr/>
            </p:nvSpPr>
            <p:spPr bwMode="auto">
              <a:xfrm>
                <a:off x="946" y="1583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9" name="Line 131"/>
              <p:cNvSpPr>
                <a:spLocks noChangeShapeType="1"/>
              </p:cNvSpPr>
              <p:nvPr/>
            </p:nvSpPr>
            <p:spPr bwMode="auto">
              <a:xfrm>
                <a:off x="947" y="158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0" name="Freeform 132"/>
              <p:cNvSpPr>
                <a:spLocks/>
              </p:cNvSpPr>
              <p:nvPr/>
            </p:nvSpPr>
            <p:spPr bwMode="auto">
              <a:xfrm>
                <a:off x="949" y="1582"/>
                <a:ext cx="3" cy="1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0 h 2"/>
                  <a:gd name="T4" fmla="*/ 1 w 5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1" name="Line 133"/>
              <p:cNvSpPr>
                <a:spLocks noChangeShapeType="1"/>
              </p:cNvSpPr>
              <p:nvPr/>
            </p:nvSpPr>
            <p:spPr bwMode="auto">
              <a:xfrm>
                <a:off x="952" y="158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2" name="Line 134"/>
              <p:cNvSpPr>
                <a:spLocks noChangeShapeType="1"/>
              </p:cNvSpPr>
              <p:nvPr/>
            </p:nvSpPr>
            <p:spPr bwMode="auto">
              <a:xfrm>
                <a:off x="954" y="158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3" name="Line 135"/>
              <p:cNvSpPr>
                <a:spLocks noChangeShapeType="1"/>
              </p:cNvSpPr>
              <p:nvPr/>
            </p:nvSpPr>
            <p:spPr bwMode="auto">
              <a:xfrm>
                <a:off x="956" y="158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4" name="Freeform 136"/>
              <p:cNvSpPr>
                <a:spLocks/>
              </p:cNvSpPr>
              <p:nvPr/>
            </p:nvSpPr>
            <p:spPr bwMode="auto">
              <a:xfrm>
                <a:off x="958" y="1581"/>
                <a:ext cx="1" cy="1"/>
              </a:xfrm>
              <a:custGeom>
                <a:avLst/>
                <a:gdLst>
                  <a:gd name="T0" fmla="*/ 0 w 4"/>
                  <a:gd name="T1" fmla="*/ 1 h 2"/>
                  <a:gd name="T2" fmla="*/ 0 w 4"/>
                  <a:gd name="T3" fmla="*/ 0 h 2"/>
                  <a:gd name="T4" fmla="*/ 0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5" name="Line 137"/>
              <p:cNvSpPr>
                <a:spLocks noChangeShapeType="1"/>
              </p:cNvSpPr>
              <p:nvPr/>
            </p:nvSpPr>
            <p:spPr bwMode="auto">
              <a:xfrm>
                <a:off x="959" y="158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6" name="Freeform 138"/>
              <p:cNvSpPr>
                <a:spLocks/>
              </p:cNvSpPr>
              <p:nvPr/>
            </p:nvSpPr>
            <p:spPr bwMode="auto">
              <a:xfrm>
                <a:off x="961" y="1581"/>
                <a:ext cx="3" cy="1"/>
              </a:xfrm>
              <a:custGeom>
                <a:avLst/>
                <a:gdLst>
                  <a:gd name="T0" fmla="*/ 0 w 5"/>
                  <a:gd name="T1" fmla="*/ 0 h 1"/>
                  <a:gd name="T2" fmla="*/ 1 w 5"/>
                  <a:gd name="T3" fmla="*/ 0 h 1"/>
                  <a:gd name="T4" fmla="*/ 1 w 5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7" name="Freeform 139"/>
              <p:cNvSpPr>
                <a:spLocks/>
              </p:cNvSpPr>
              <p:nvPr/>
            </p:nvSpPr>
            <p:spPr bwMode="auto">
              <a:xfrm>
                <a:off x="964" y="1580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8" name="Line 140"/>
              <p:cNvSpPr>
                <a:spLocks noChangeShapeType="1"/>
              </p:cNvSpPr>
              <p:nvPr/>
            </p:nvSpPr>
            <p:spPr bwMode="auto">
              <a:xfrm>
                <a:off x="966" y="1580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79" name="Line 141"/>
              <p:cNvSpPr>
                <a:spLocks noChangeShapeType="1"/>
              </p:cNvSpPr>
              <p:nvPr/>
            </p:nvSpPr>
            <p:spPr bwMode="auto">
              <a:xfrm>
                <a:off x="968" y="1580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0" name="Freeform 142"/>
              <p:cNvSpPr>
                <a:spLocks/>
              </p:cNvSpPr>
              <p:nvPr/>
            </p:nvSpPr>
            <p:spPr bwMode="auto">
              <a:xfrm>
                <a:off x="970" y="1579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1" name="Freeform 143"/>
              <p:cNvSpPr>
                <a:spLocks/>
              </p:cNvSpPr>
              <p:nvPr/>
            </p:nvSpPr>
            <p:spPr bwMode="auto">
              <a:xfrm>
                <a:off x="972" y="1579"/>
                <a:ext cx="2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2" name="Freeform 144"/>
              <p:cNvSpPr>
                <a:spLocks/>
              </p:cNvSpPr>
              <p:nvPr/>
            </p:nvSpPr>
            <p:spPr bwMode="auto">
              <a:xfrm>
                <a:off x="974" y="1578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3" name="Line 145"/>
              <p:cNvSpPr>
                <a:spLocks noChangeShapeType="1"/>
              </p:cNvSpPr>
              <p:nvPr/>
            </p:nvSpPr>
            <p:spPr bwMode="auto">
              <a:xfrm>
                <a:off x="976" y="1578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4" name="Line 146"/>
              <p:cNvSpPr>
                <a:spLocks noChangeShapeType="1"/>
              </p:cNvSpPr>
              <p:nvPr/>
            </p:nvSpPr>
            <p:spPr bwMode="auto">
              <a:xfrm>
                <a:off x="978" y="1578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5" name="Freeform 147"/>
              <p:cNvSpPr>
                <a:spLocks/>
              </p:cNvSpPr>
              <p:nvPr/>
            </p:nvSpPr>
            <p:spPr bwMode="auto">
              <a:xfrm>
                <a:off x="980" y="1577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6" name="Freeform 148"/>
              <p:cNvSpPr>
                <a:spLocks/>
              </p:cNvSpPr>
              <p:nvPr/>
            </p:nvSpPr>
            <p:spPr bwMode="auto">
              <a:xfrm>
                <a:off x="982" y="1577"/>
                <a:ext cx="2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7" name="Line 149"/>
              <p:cNvSpPr>
                <a:spLocks noChangeShapeType="1"/>
              </p:cNvSpPr>
              <p:nvPr/>
            </p:nvSpPr>
            <p:spPr bwMode="auto">
              <a:xfrm>
                <a:off x="984" y="157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8" name="Freeform 150"/>
              <p:cNvSpPr>
                <a:spLocks/>
              </p:cNvSpPr>
              <p:nvPr/>
            </p:nvSpPr>
            <p:spPr bwMode="auto">
              <a:xfrm>
                <a:off x="986" y="1576"/>
                <a:ext cx="2" cy="1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1 w 3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89" name="Line 151"/>
              <p:cNvSpPr>
                <a:spLocks noChangeShapeType="1"/>
              </p:cNvSpPr>
              <p:nvPr/>
            </p:nvSpPr>
            <p:spPr bwMode="auto">
              <a:xfrm>
                <a:off x="988" y="157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0" name="Freeform 152"/>
              <p:cNvSpPr>
                <a:spLocks/>
              </p:cNvSpPr>
              <p:nvPr/>
            </p:nvSpPr>
            <p:spPr bwMode="auto">
              <a:xfrm>
                <a:off x="990" y="1575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1" name="Line 153"/>
              <p:cNvSpPr>
                <a:spLocks noChangeShapeType="1"/>
              </p:cNvSpPr>
              <p:nvPr/>
            </p:nvSpPr>
            <p:spPr bwMode="auto">
              <a:xfrm>
                <a:off x="992" y="157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2" name="Freeform 154"/>
              <p:cNvSpPr>
                <a:spLocks/>
              </p:cNvSpPr>
              <p:nvPr/>
            </p:nvSpPr>
            <p:spPr bwMode="auto">
              <a:xfrm>
                <a:off x="994" y="1575"/>
                <a:ext cx="2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3" name="Freeform 155"/>
              <p:cNvSpPr>
                <a:spLocks/>
              </p:cNvSpPr>
              <p:nvPr/>
            </p:nvSpPr>
            <p:spPr bwMode="auto">
              <a:xfrm>
                <a:off x="996" y="1574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4" name="Line 156"/>
              <p:cNvSpPr>
                <a:spLocks noChangeShapeType="1"/>
              </p:cNvSpPr>
              <p:nvPr/>
            </p:nvSpPr>
            <p:spPr bwMode="auto">
              <a:xfrm>
                <a:off x="998" y="1574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5" name="Freeform 157"/>
              <p:cNvSpPr>
                <a:spLocks/>
              </p:cNvSpPr>
              <p:nvPr/>
            </p:nvSpPr>
            <p:spPr bwMode="auto">
              <a:xfrm>
                <a:off x="1000" y="1573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6" name="Line 158"/>
              <p:cNvSpPr>
                <a:spLocks noChangeShapeType="1"/>
              </p:cNvSpPr>
              <p:nvPr/>
            </p:nvSpPr>
            <p:spPr bwMode="auto">
              <a:xfrm>
                <a:off x="1002" y="157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7" name="Freeform 159"/>
              <p:cNvSpPr>
                <a:spLocks/>
              </p:cNvSpPr>
              <p:nvPr/>
            </p:nvSpPr>
            <p:spPr bwMode="auto">
              <a:xfrm>
                <a:off x="1004" y="1572"/>
                <a:ext cx="3" cy="1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0 h 2"/>
                  <a:gd name="T4" fmla="*/ 1 w 5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8" name="Line 160"/>
              <p:cNvSpPr>
                <a:spLocks noChangeShapeType="1"/>
              </p:cNvSpPr>
              <p:nvPr/>
            </p:nvSpPr>
            <p:spPr bwMode="auto">
              <a:xfrm>
                <a:off x="1007" y="1572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299" name="Freeform 161"/>
              <p:cNvSpPr>
                <a:spLocks/>
              </p:cNvSpPr>
              <p:nvPr/>
            </p:nvSpPr>
            <p:spPr bwMode="auto">
              <a:xfrm>
                <a:off x="1009" y="1571"/>
                <a:ext cx="1" cy="1"/>
              </a:xfrm>
              <a:custGeom>
                <a:avLst/>
                <a:gdLst>
                  <a:gd name="T0" fmla="*/ 0 w 4"/>
                  <a:gd name="T1" fmla="*/ 1 h 2"/>
                  <a:gd name="T2" fmla="*/ 0 w 4"/>
                  <a:gd name="T3" fmla="*/ 0 h 2"/>
                  <a:gd name="T4" fmla="*/ 0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0" name="Line 162"/>
              <p:cNvSpPr>
                <a:spLocks noChangeShapeType="1"/>
              </p:cNvSpPr>
              <p:nvPr/>
            </p:nvSpPr>
            <p:spPr bwMode="auto">
              <a:xfrm>
                <a:off x="1010" y="157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1" name="Freeform 163"/>
              <p:cNvSpPr>
                <a:spLocks/>
              </p:cNvSpPr>
              <p:nvPr/>
            </p:nvSpPr>
            <p:spPr bwMode="auto">
              <a:xfrm>
                <a:off x="1012" y="1570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2" name="Line 164"/>
              <p:cNvSpPr>
                <a:spLocks noChangeShapeType="1"/>
              </p:cNvSpPr>
              <p:nvPr/>
            </p:nvSpPr>
            <p:spPr bwMode="auto">
              <a:xfrm>
                <a:off x="1014" y="1570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3" name="Freeform 165"/>
              <p:cNvSpPr>
                <a:spLocks/>
              </p:cNvSpPr>
              <p:nvPr/>
            </p:nvSpPr>
            <p:spPr bwMode="auto">
              <a:xfrm>
                <a:off x="1016" y="1569"/>
                <a:ext cx="3" cy="1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0 h 2"/>
                  <a:gd name="T4" fmla="*/ 1 w 5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4" name="Line 166"/>
              <p:cNvSpPr>
                <a:spLocks noChangeShapeType="1"/>
              </p:cNvSpPr>
              <p:nvPr/>
            </p:nvSpPr>
            <p:spPr bwMode="auto">
              <a:xfrm>
                <a:off x="1019" y="156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5" name="Line 167"/>
              <p:cNvSpPr>
                <a:spLocks noChangeShapeType="1"/>
              </p:cNvSpPr>
              <p:nvPr/>
            </p:nvSpPr>
            <p:spPr bwMode="auto">
              <a:xfrm flipV="1">
                <a:off x="1021" y="1568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6" name="Line 168"/>
              <p:cNvSpPr>
                <a:spLocks noChangeShapeType="1"/>
              </p:cNvSpPr>
              <p:nvPr/>
            </p:nvSpPr>
            <p:spPr bwMode="auto">
              <a:xfrm flipV="1">
                <a:off x="1022" y="156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7" name="Line 169"/>
              <p:cNvSpPr>
                <a:spLocks noChangeShapeType="1"/>
              </p:cNvSpPr>
              <p:nvPr/>
            </p:nvSpPr>
            <p:spPr bwMode="auto">
              <a:xfrm>
                <a:off x="1024" y="156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8" name="Freeform 170"/>
              <p:cNvSpPr>
                <a:spLocks/>
              </p:cNvSpPr>
              <p:nvPr/>
            </p:nvSpPr>
            <p:spPr bwMode="auto">
              <a:xfrm>
                <a:off x="1026" y="1566"/>
                <a:ext cx="3" cy="1"/>
              </a:xfrm>
              <a:custGeom>
                <a:avLst/>
                <a:gdLst>
                  <a:gd name="T0" fmla="*/ 0 w 6"/>
                  <a:gd name="T1" fmla="*/ 1 h 2"/>
                  <a:gd name="T2" fmla="*/ 1 w 6"/>
                  <a:gd name="T3" fmla="*/ 0 h 2"/>
                  <a:gd name="T4" fmla="*/ 1 w 6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9" name="Line 171"/>
              <p:cNvSpPr>
                <a:spLocks noChangeShapeType="1"/>
              </p:cNvSpPr>
              <p:nvPr/>
            </p:nvSpPr>
            <p:spPr bwMode="auto">
              <a:xfrm>
                <a:off x="1029" y="156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0" name="Line 172"/>
              <p:cNvSpPr>
                <a:spLocks noChangeShapeType="1"/>
              </p:cNvSpPr>
              <p:nvPr/>
            </p:nvSpPr>
            <p:spPr bwMode="auto">
              <a:xfrm flipV="1">
                <a:off x="1031" y="156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1" name="Line 173"/>
              <p:cNvSpPr>
                <a:spLocks noChangeShapeType="1"/>
              </p:cNvSpPr>
              <p:nvPr/>
            </p:nvSpPr>
            <p:spPr bwMode="auto">
              <a:xfrm flipV="1">
                <a:off x="1033" y="1564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2" name="Line 174"/>
              <p:cNvSpPr>
                <a:spLocks noChangeShapeType="1"/>
              </p:cNvSpPr>
              <p:nvPr/>
            </p:nvSpPr>
            <p:spPr bwMode="auto">
              <a:xfrm>
                <a:off x="1034" y="1564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3" name="Line 175"/>
              <p:cNvSpPr>
                <a:spLocks noChangeShapeType="1"/>
              </p:cNvSpPr>
              <p:nvPr/>
            </p:nvSpPr>
            <p:spPr bwMode="auto">
              <a:xfrm flipV="1">
                <a:off x="1036" y="156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4" name="Freeform 176"/>
              <p:cNvSpPr>
                <a:spLocks/>
              </p:cNvSpPr>
              <p:nvPr/>
            </p:nvSpPr>
            <p:spPr bwMode="auto">
              <a:xfrm>
                <a:off x="1038" y="1562"/>
                <a:ext cx="3" cy="1"/>
              </a:xfrm>
              <a:custGeom>
                <a:avLst/>
                <a:gdLst>
                  <a:gd name="T0" fmla="*/ 0 w 6"/>
                  <a:gd name="T1" fmla="*/ 1 h 2"/>
                  <a:gd name="T2" fmla="*/ 1 w 6"/>
                  <a:gd name="T3" fmla="*/ 0 h 2"/>
                  <a:gd name="T4" fmla="*/ 1 w 6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2" y="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5" name="Line 177"/>
              <p:cNvSpPr>
                <a:spLocks noChangeShapeType="1"/>
              </p:cNvSpPr>
              <p:nvPr/>
            </p:nvSpPr>
            <p:spPr bwMode="auto">
              <a:xfrm flipV="1">
                <a:off x="1041" y="156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6" name="Line 178"/>
              <p:cNvSpPr>
                <a:spLocks noChangeShapeType="1"/>
              </p:cNvSpPr>
              <p:nvPr/>
            </p:nvSpPr>
            <p:spPr bwMode="auto">
              <a:xfrm>
                <a:off x="1043" y="156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7" name="Line 179"/>
              <p:cNvSpPr>
                <a:spLocks noChangeShapeType="1"/>
              </p:cNvSpPr>
              <p:nvPr/>
            </p:nvSpPr>
            <p:spPr bwMode="auto">
              <a:xfrm flipV="1">
                <a:off x="1045" y="156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8" name="Line 180"/>
              <p:cNvSpPr>
                <a:spLocks noChangeShapeType="1"/>
              </p:cNvSpPr>
              <p:nvPr/>
            </p:nvSpPr>
            <p:spPr bwMode="auto">
              <a:xfrm flipV="1">
                <a:off x="1046" y="155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19" name="Freeform 181"/>
              <p:cNvSpPr>
                <a:spLocks/>
              </p:cNvSpPr>
              <p:nvPr/>
            </p:nvSpPr>
            <p:spPr bwMode="auto">
              <a:xfrm>
                <a:off x="1048" y="1558"/>
                <a:ext cx="3" cy="1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0 h 2"/>
                  <a:gd name="T4" fmla="*/ 1 w 5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0" name="Line 182"/>
              <p:cNvSpPr>
                <a:spLocks noChangeShapeType="1"/>
              </p:cNvSpPr>
              <p:nvPr/>
            </p:nvSpPr>
            <p:spPr bwMode="auto">
              <a:xfrm flipV="1">
                <a:off x="1051" y="155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1" name="Line 183"/>
              <p:cNvSpPr>
                <a:spLocks noChangeShapeType="1"/>
              </p:cNvSpPr>
              <p:nvPr/>
            </p:nvSpPr>
            <p:spPr bwMode="auto">
              <a:xfrm flipV="1">
                <a:off x="1053" y="155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2" name="Line 184"/>
              <p:cNvSpPr>
                <a:spLocks noChangeShapeType="1"/>
              </p:cNvSpPr>
              <p:nvPr/>
            </p:nvSpPr>
            <p:spPr bwMode="auto">
              <a:xfrm flipV="1">
                <a:off x="1055" y="155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3" name="Line 185"/>
              <p:cNvSpPr>
                <a:spLocks noChangeShapeType="1"/>
              </p:cNvSpPr>
              <p:nvPr/>
            </p:nvSpPr>
            <p:spPr bwMode="auto">
              <a:xfrm flipV="1">
                <a:off x="1057" y="1554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4" name="Freeform 186"/>
              <p:cNvSpPr>
                <a:spLocks/>
              </p:cNvSpPr>
              <p:nvPr/>
            </p:nvSpPr>
            <p:spPr bwMode="auto">
              <a:xfrm>
                <a:off x="1058" y="1553"/>
                <a:ext cx="3" cy="1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2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5" name="Line 187"/>
              <p:cNvSpPr>
                <a:spLocks noChangeShapeType="1"/>
              </p:cNvSpPr>
              <p:nvPr/>
            </p:nvSpPr>
            <p:spPr bwMode="auto">
              <a:xfrm flipV="1">
                <a:off x="1061" y="1551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6" name="Line 188"/>
              <p:cNvSpPr>
                <a:spLocks noChangeShapeType="1"/>
              </p:cNvSpPr>
              <p:nvPr/>
            </p:nvSpPr>
            <p:spPr bwMode="auto">
              <a:xfrm flipV="1">
                <a:off x="1063" y="1550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7" name="Line 189"/>
              <p:cNvSpPr>
                <a:spLocks noChangeShapeType="1"/>
              </p:cNvSpPr>
              <p:nvPr/>
            </p:nvSpPr>
            <p:spPr bwMode="auto">
              <a:xfrm flipV="1">
                <a:off x="1065" y="15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8" name="Line 190"/>
              <p:cNvSpPr>
                <a:spLocks noChangeShapeType="1"/>
              </p:cNvSpPr>
              <p:nvPr/>
            </p:nvSpPr>
            <p:spPr bwMode="auto">
              <a:xfrm flipV="1">
                <a:off x="1067" y="1547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29" name="Line 191"/>
              <p:cNvSpPr>
                <a:spLocks noChangeShapeType="1"/>
              </p:cNvSpPr>
              <p:nvPr/>
            </p:nvSpPr>
            <p:spPr bwMode="auto">
              <a:xfrm flipV="1">
                <a:off x="1069" y="154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0" name="Freeform 192"/>
              <p:cNvSpPr>
                <a:spLocks/>
              </p:cNvSpPr>
              <p:nvPr/>
            </p:nvSpPr>
            <p:spPr bwMode="auto">
              <a:xfrm>
                <a:off x="1070" y="1544"/>
                <a:ext cx="3" cy="2"/>
              </a:xfrm>
              <a:custGeom>
                <a:avLst/>
                <a:gdLst>
                  <a:gd name="T0" fmla="*/ 0 w 6"/>
                  <a:gd name="T1" fmla="*/ 1 h 4"/>
                  <a:gd name="T2" fmla="*/ 1 w 6"/>
                  <a:gd name="T3" fmla="*/ 1 h 4"/>
                  <a:gd name="T4" fmla="*/ 1 w 6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2" y="2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1" name="Line 193"/>
              <p:cNvSpPr>
                <a:spLocks noChangeShapeType="1"/>
              </p:cNvSpPr>
              <p:nvPr/>
            </p:nvSpPr>
            <p:spPr bwMode="auto">
              <a:xfrm flipV="1">
                <a:off x="1073" y="1542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2" name="Line 194"/>
              <p:cNvSpPr>
                <a:spLocks noChangeShapeType="1"/>
              </p:cNvSpPr>
              <p:nvPr/>
            </p:nvSpPr>
            <p:spPr bwMode="auto">
              <a:xfrm flipV="1">
                <a:off x="1075" y="1540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3" name="Line 195"/>
              <p:cNvSpPr>
                <a:spLocks noChangeShapeType="1"/>
              </p:cNvSpPr>
              <p:nvPr/>
            </p:nvSpPr>
            <p:spPr bwMode="auto">
              <a:xfrm flipV="1">
                <a:off x="1077" y="1538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4" name="Line 196"/>
              <p:cNvSpPr>
                <a:spLocks noChangeShapeType="1"/>
              </p:cNvSpPr>
              <p:nvPr/>
            </p:nvSpPr>
            <p:spPr bwMode="auto">
              <a:xfrm flipV="1">
                <a:off x="1079" y="1536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5" name="Freeform 197"/>
              <p:cNvSpPr>
                <a:spLocks/>
              </p:cNvSpPr>
              <p:nvPr/>
            </p:nvSpPr>
            <p:spPr bwMode="auto">
              <a:xfrm>
                <a:off x="1081" y="1533"/>
                <a:ext cx="2" cy="3"/>
              </a:xfrm>
              <a:custGeom>
                <a:avLst/>
                <a:gdLst>
                  <a:gd name="T0" fmla="*/ 0 w 6"/>
                  <a:gd name="T1" fmla="*/ 1 h 6"/>
                  <a:gd name="T2" fmla="*/ 0 w 6"/>
                  <a:gd name="T3" fmla="*/ 1 h 6"/>
                  <a:gd name="T4" fmla="*/ 0 w 6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2" y="2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6" name="Line 198"/>
              <p:cNvSpPr>
                <a:spLocks noChangeShapeType="1"/>
              </p:cNvSpPr>
              <p:nvPr/>
            </p:nvSpPr>
            <p:spPr bwMode="auto">
              <a:xfrm flipV="1">
                <a:off x="1083" y="1531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7" name="Line 199"/>
              <p:cNvSpPr>
                <a:spLocks noChangeShapeType="1"/>
              </p:cNvSpPr>
              <p:nvPr/>
            </p:nvSpPr>
            <p:spPr bwMode="auto">
              <a:xfrm flipV="1">
                <a:off x="1085" y="1528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8" name="Line 200"/>
              <p:cNvSpPr>
                <a:spLocks noChangeShapeType="1"/>
              </p:cNvSpPr>
              <p:nvPr/>
            </p:nvSpPr>
            <p:spPr bwMode="auto">
              <a:xfrm flipV="1">
                <a:off x="1087" y="1525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39" name="Line 201"/>
              <p:cNvSpPr>
                <a:spLocks noChangeShapeType="1"/>
              </p:cNvSpPr>
              <p:nvPr/>
            </p:nvSpPr>
            <p:spPr bwMode="auto">
              <a:xfrm flipV="1">
                <a:off x="1089" y="1521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0" name="Line 202"/>
              <p:cNvSpPr>
                <a:spLocks noChangeShapeType="1"/>
              </p:cNvSpPr>
              <p:nvPr/>
            </p:nvSpPr>
            <p:spPr bwMode="auto">
              <a:xfrm flipV="1">
                <a:off x="1091" y="1517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1" name="Freeform 203"/>
              <p:cNvSpPr>
                <a:spLocks/>
              </p:cNvSpPr>
              <p:nvPr/>
            </p:nvSpPr>
            <p:spPr bwMode="auto">
              <a:xfrm>
                <a:off x="1093" y="1513"/>
                <a:ext cx="2" cy="4"/>
              </a:xfrm>
              <a:custGeom>
                <a:avLst/>
                <a:gdLst>
                  <a:gd name="T0" fmla="*/ 0 w 6"/>
                  <a:gd name="T1" fmla="*/ 1 h 8"/>
                  <a:gd name="T2" fmla="*/ 0 w 6"/>
                  <a:gd name="T3" fmla="*/ 1 h 8"/>
                  <a:gd name="T4" fmla="*/ 0 w 6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2" y="4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2" name="Line 204"/>
              <p:cNvSpPr>
                <a:spLocks noChangeShapeType="1"/>
              </p:cNvSpPr>
              <p:nvPr/>
            </p:nvSpPr>
            <p:spPr bwMode="auto">
              <a:xfrm flipV="1">
                <a:off x="1095" y="1509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3" name="Line 205"/>
              <p:cNvSpPr>
                <a:spLocks noChangeShapeType="1"/>
              </p:cNvSpPr>
              <p:nvPr/>
            </p:nvSpPr>
            <p:spPr bwMode="auto">
              <a:xfrm flipV="1">
                <a:off x="1097" y="1503"/>
                <a:ext cx="2" cy="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4" name="Line 206"/>
              <p:cNvSpPr>
                <a:spLocks noChangeShapeType="1"/>
              </p:cNvSpPr>
              <p:nvPr/>
            </p:nvSpPr>
            <p:spPr bwMode="auto">
              <a:xfrm flipV="1">
                <a:off x="1099" y="1497"/>
                <a:ext cx="2" cy="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5" name="Line 207"/>
              <p:cNvSpPr>
                <a:spLocks noChangeShapeType="1"/>
              </p:cNvSpPr>
              <p:nvPr/>
            </p:nvSpPr>
            <p:spPr bwMode="auto">
              <a:xfrm flipV="1">
                <a:off x="1101" y="1490"/>
                <a:ext cx="2" cy="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6" name="Freeform 208"/>
              <p:cNvSpPr>
                <a:spLocks/>
              </p:cNvSpPr>
              <p:nvPr/>
            </p:nvSpPr>
            <p:spPr bwMode="auto">
              <a:xfrm>
                <a:off x="1103" y="1481"/>
                <a:ext cx="3" cy="9"/>
              </a:xfrm>
              <a:custGeom>
                <a:avLst/>
                <a:gdLst>
                  <a:gd name="T0" fmla="*/ 0 w 5"/>
                  <a:gd name="T1" fmla="*/ 3 h 18"/>
                  <a:gd name="T2" fmla="*/ 1 w 5"/>
                  <a:gd name="T3" fmla="*/ 2 h 18"/>
                  <a:gd name="T4" fmla="*/ 1 w 5"/>
                  <a:gd name="T5" fmla="*/ 0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8">
                    <a:moveTo>
                      <a:pt x="0" y="18"/>
                    </a:moveTo>
                    <a:lnTo>
                      <a:pt x="2" y="10"/>
                    </a:lnTo>
                    <a:lnTo>
                      <a:pt x="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7" name="Line 209"/>
              <p:cNvSpPr>
                <a:spLocks noChangeShapeType="1"/>
              </p:cNvSpPr>
              <p:nvPr/>
            </p:nvSpPr>
            <p:spPr bwMode="auto">
              <a:xfrm flipV="1">
                <a:off x="1106" y="1471"/>
                <a:ext cx="1" cy="1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8" name="Freeform 210"/>
              <p:cNvSpPr>
                <a:spLocks/>
              </p:cNvSpPr>
              <p:nvPr/>
            </p:nvSpPr>
            <p:spPr bwMode="auto">
              <a:xfrm>
                <a:off x="1107" y="1460"/>
                <a:ext cx="2" cy="11"/>
              </a:xfrm>
              <a:custGeom>
                <a:avLst/>
                <a:gdLst>
                  <a:gd name="T0" fmla="*/ 0 w 4"/>
                  <a:gd name="T1" fmla="*/ 3 h 22"/>
                  <a:gd name="T2" fmla="*/ 1 w 4"/>
                  <a:gd name="T3" fmla="*/ 2 h 22"/>
                  <a:gd name="T4" fmla="*/ 1 w 4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2">
                    <a:moveTo>
                      <a:pt x="0" y="22"/>
                    </a:moveTo>
                    <a:lnTo>
                      <a:pt x="2" y="12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9" name="Freeform 211"/>
              <p:cNvSpPr>
                <a:spLocks/>
              </p:cNvSpPr>
              <p:nvPr/>
            </p:nvSpPr>
            <p:spPr bwMode="auto">
              <a:xfrm>
                <a:off x="1109" y="1446"/>
                <a:ext cx="2" cy="14"/>
              </a:xfrm>
              <a:custGeom>
                <a:avLst/>
                <a:gdLst>
                  <a:gd name="T0" fmla="*/ 0 w 3"/>
                  <a:gd name="T1" fmla="*/ 4 h 28"/>
                  <a:gd name="T2" fmla="*/ 1 w 3"/>
                  <a:gd name="T3" fmla="*/ 2 h 28"/>
                  <a:gd name="T4" fmla="*/ 1 w 3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8">
                    <a:moveTo>
                      <a:pt x="0" y="28"/>
                    </a:moveTo>
                    <a:lnTo>
                      <a:pt x="2" y="14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0" name="Freeform 212"/>
              <p:cNvSpPr>
                <a:spLocks/>
              </p:cNvSpPr>
              <p:nvPr/>
            </p:nvSpPr>
            <p:spPr bwMode="auto">
              <a:xfrm>
                <a:off x="1111" y="1430"/>
                <a:ext cx="2" cy="16"/>
              </a:xfrm>
              <a:custGeom>
                <a:avLst/>
                <a:gdLst>
                  <a:gd name="T0" fmla="*/ 0 w 4"/>
                  <a:gd name="T1" fmla="*/ 4 h 32"/>
                  <a:gd name="T2" fmla="*/ 1 w 4"/>
                  <a:gd name="T3" fmla="*/ 2 h 32"/>
                  <a:gd name="T4" fmla="*/ 1 w 4"/>
                  <a:gd name="T5" fmla="*/ 0 h 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32">
                    <a:moveTo>
                      <a:pt x="0" y="32"/>
                    </a:moveTo>
                    <a:lnTo>
                      <a:pt x="2" y="16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1" name="Freeform 213"/>
              <p:cNvSpPr>
                <a:spLocks/>
              </p:cNvSpPr>
              <p:nvPr/>
            </p:nvSpPr>
            <p:spPr bwMode="auto">
              <a:xfrm>
                <a:off x="1113" y="1411"/>
                <a:ext cx="3" cy="19"/>
              </a:xfrm>
              <a:custGeom>
                <a:avLst/>
                <a:gdLst>
                  <a:gd name="T0" fmla="*/ 0 w 6"/>
                  <a:gd name="T1" fmla="*/ 5 h 37"/>
                  <a:gd name="T2" fmla="*/ 1 w 6"/>
                  <a:gd name="T3" fmla="*/ 3 h 37"/>
                  <a:gd name="T4" fmla="*/ 1 w 6"/>
                  <a:gd name="T5" fmla="*/ 0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37">
                    <a:moveTo>
                      <a:pt x="0" y="37"/>
                    </a:moveTo>
                    <a:lnTo>
                      <a:pt x="2" y="20"/>
                    </a:lnTo>
                    <a:lnTo>
                      <a:pt x="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2" name="Freeform 214"/>
              <p:cNvSpPr>
                <a:spLocks/>
              </p:cNvSpPr>
              <p:nvPr/>
            </p:nvSpPr>
            <p:spPr bwMode="auto">
              <a:xfrm>
                <a:off x="1116" y="1392"/>
                <a:ext cx="2" cy="19"/>
              </a:xfrm>
              <a:custGeom>
                <a:avLst/>
                <a:gdLst>
                  <a:gd name="T0" fmla="*/ 0 w 3"/>
                  <a:gd name="T1" fmla="*/ 5 h 38"/>
                  <a:gd name="T2" fmla="*/ 1 w 3"/>
                  <a:gd name="T3" fmla="*/ 3 h 38"/>
                  <a:gd name="T4" fmla="*/ 1 w 3"/>
                  <a:gd name="T5" fmla="*/ 0 h 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38">
                    <a:moveTo>
                      <a:pt x="0" y="38"/>
                    </a:moveTo>
                    <a:lnTo>
                      <a:pt x="1" y="18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3" name="Freeform 215"/>
              <p:cNvSpPr>
                <a:spLocks/>
              </p:cNvSpPr>
              <p:nvPr/>
            </p:nvSpPr>
            <p:spPr bwMode="auto">
              <a:xfrm>
                <a:off x="1118" y="1376"/>
                <a:ext cx="2" cy="16"/>
              </a:xfrm>
              <a:custGeom>
                <a:avLst/>
                <a:gdLst>
                  <a:gd name="T0" fmla="*/ 0 w 4"/>
                  <a:gd name="T1" fmla="*/ 4 h 32"/>
                  <a:gd name="T2" fmla="*/ 0 w 4"/>
                  <a:gd name="T3" fmla="*/ 3 h 32"/>
                  <a:gd name="T4" fmla="*/ 1 w 4"/>
                  <a:gd name="T5" fmla="*/ 2 h 32"/>
                  <a:gd name="T6" fmla="*/ 1 w 4"/>
                  <a:gd name="T7" fmla="*/ 1 h 32"/>
                  <a:gd name="T8" fmla="*/ 1 w 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32">
                    <a:moveTo>
                      <a:pt x="0" y="32"/>
                    </a:moveTo>
                    <a:lnTo>
                      <a:pt x="0" y="22"/>
                    </a:lnTo>
                    <a:lnTo>
                      <a:pt x="2" y="14"/>
                    </a:lnTo>
                    <a:lnTo>
                      <a:pt x="4" y="6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4" name="Freeform 216"/>
              <p:cNvSpPr>
                <a:spLocks/>
              </p:cNvSpPr>
              <p:nvPr/>
            </p:nvSpPr>
            <p:spPr bwMode="auto">
              <a:xfrm>
                <a:off x="1120" y="1376"/>
                <a:ext cx="1" cy="3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0 w 4"/>
                  <a:gd name="T5" fmla="*/ 1 h 6"/>
                  <a:gd name="T6" fmla="*/ 0 w 4"/>
                  <a:gd name="T7" fmla="*/ 1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6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5" name="Freeform 217"/>
              <p:cNvSpPr>
                <a:spLocks/>
              </p:cNvSpPr>
              <p:nvPr/>
            </p:nvSpPr>
            <p:spPr bwMode="auto">
              <a:xfrm>
                <a:off x="1121" y="1379"/>
                <a:ext cx="2" cy="32"/>
              </a:xfrm>
              <a:custGeom>
                <a:avLst/>
                <a:gdLst>
                  <a:gd name="T0" fmla="*/ 0 w 3"/>
                  <a:gd name="T1" fmla="*/ 0 h 64"/>
                  <a:gd name="T2" fmla="*/ 0 w 3"/>
                  <a:gd name="T3" fmla="*/ 2 h 64"/>
                  <a:gd name="T4" fmla="*/ 1 w 3"/>
                  <a:gd name="T5" fmla="*/ 4 h 64"/>
                  <a:gd name="T6" fmla="*/ 1 w 3"/>
                  <a:gd name="T7" fmla="*/ 6 h 64"/>
                  <a:gd name="T8" fmla="*/ 1 w 3"/>
                  <a:gd name="T9" fmla="*/ 8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64">
                    <a:moveTo>
                      <a:pt x="0" y="0"/>
                    </a:moveTo>
                    <a:lnTo>
                      <a:pt x="0" y="12"/>
                    </a:lnTo>
                    <a:lnTo>
                      <a:pt x="2" y="26"/>
                    </a:lnTo>
                    <a:lnTo>
                      <a:pt x="3" y="44"/>
                    </a:lnTo>
                    <a:lnTo>
                      <a:pt x="3" y="6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6" name="Freeform 218"/>
              <p:cNvSpPr>
                <a:spLocks/>
              </p:cNvSpPr>
              <p:nvPr/>
            </p:nvSpPr>
            <p:spPr bwMode="auto">
              <a:xfrm>
                <a:off x="1123" y="1411"/>
                <a:ext cx="2" cy="51"/>
              </a:xfrm>
              <a:custGeom>
                <a:avLst/>
                <a:gdLst>
                  <a:gd name="T0" fmla="*/ 0 w 4"/>
                  <a:gd name="T1" fmla="*/ 0 h 101"/>
                  <a:gd name="T2" fmla="*/ 0 w 4"/>
                  <a:gd name="T3" fmla="*/ 3 h 101"/>
                  <a:gd name="T4" fmla="*/ 1 w 4"/>
                  <a:gd name="T5" fmla="*/ 6 h 101"/>
                  <a:gd name="T6" fmla="*/ 1 w 4"/>
                  <a:gd name="T7" fmla="*/ 10 h 101"/>
                  <a:gd name="T8" fmla="*/ 1 w 4"/>
                  <a:gd name="T9" fmla="*/ 13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01">
                    <a:moveTo>
                      <a:pt x="0" y="0"/>
                    </a:moveTo>
                    <a:lnTo>
                      <a:pt x="0" y="22"/>
                    </a:lnTo>
                    <a:lnTo>
                      <a:pt x="2" y="47"/>
                    </a:lnTo>
                    <a:lnTo>
                      <a:pt x="2" y="73"/>
                    </a:lnTo>
                    <a:lnTo>
                      <a:pt x="4" y="10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7" name="Freeform 219"/>
              <p:cNvSpPr>
                <a:spLocks/>
              </p:cNvSpPr>
              <p:nvPr/>
            </p:nvSpPr>
            <p:spPr bwMode="auto">
              <a:xfrm>
                <a:off x="1125" y="1462"/>
                <a:ext cx="3" cy="56"/>
              </a:xfrm>
              <a:custGeom>
                <a:avLst/>
                <a:gdLst>
                  <a:gd name="T0" fmla="*/ 0 w 6"/>
                  <a:gd name="T1" fmla="*/ 0 h 114"/>
                  <a:gd name="T2" fmla="*/ 1 w 6"/>
                  <a:gd name="T3" fmla="*/ 3 h 114"/>
                  <a:gd name="T4" fmla="*/ 1 w 6"/>
                  <a:gd name="T5" fmla="*/ 7 h 114"/>
                  <a:gd name="T6" fmla="*/ 1 w 6"/>
                  <a:gd name="T7" fmla="*/ 10 h 114"/>
                  <a:gd name="T8" fmla="*/ 1 w 6"/>
                  <a:gd name="T9" fmla="*/ 14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14">
                    <a:moveTo>
                      <a:pt x="0" y="0"/>
                    </a:moveTo>
                    <a:lnTo>
                      <a:pt x="2" y="28"/>
                    </a:lnTo>
                    <a:lnTo>
                      <a:pt x="2" y="56"/>
                    </a:lnTo>
                    <a:lnTo>
                      <a:pt x="4" y="86"/>
                    </a:lnTo>
                    <a:lnTo>
                      <a:pt x="6" y="11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8" name="Freeform 220"/>
              <p:cNvSpPr>
                <a:spLocks/>
              </p:cNvSpPr>
              <p:nvPr/>
            </p:nvSpPr>
            <p:spPr bwMode="auto">
              <a:xfrm>
                <a:off x="1128" y="1518"/>
                <a:ext cx="2" cy="52"/>
              </a:xfrm>
              <a:custGeom>
                <a:avLst/>
                <a:gdLst>
                  <a:gd name="T0" fmla="*/ 0 w 3"/>
                  <a:gd name="T1" fmla="*/ 0 h 104"/>
                  <a:gd name="T2" fmla="*/ 1 w 3"/>
                  <a:gd name="T3" fmla="*/ 7 h 104"/>
                  <a:gd name="T4" fmla="*/ 1 w 3"/>
                  <a:gd name="T5" fmla="*/ 10 h 104"/>
                  <a:gd name="T6" fmla="*/ 1 w 3"/>
                  <a:gd name="T7" fmla="*/ 13 h 10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104">
                    <a:moveTo>
                      <a:pt x="0" y="0"/>
                    </a:moveTo>
                    <a:lnTo>
                      <a:pt x="2" y="54"/>
                    </a:lnTo>
                    <a:lnTo>
                      <a:pt x="3" y="80"/>
                    </a:lnTo>
                    <a:lnTo>
                      <a:pt x="3" y="10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59" name="Freeform 221"/>
              <p:cNvSpPr>
                <a:spLocks/>
              </p:cNvSpPr>
              <p:nvPr/>
            </p:nvSpPr>
            <p:spPr bwMode="auto">
              <a:xfrm>
                <a:off x="1130" y="1570"/>
                <a:ext cx="2" cy="39"/>
              </a:xfrm>
              <a:custGeom>
                <a:avLst/>
                <a:gdLst>
                  <a:gd name="T0" fmla="*/ 0 w 4"/>
                  <a:gd name="T1" fmla="*/ 0 h 77"/>
                  <a:gd name="T2" fmla="*/ 0 w 4"/>
                  <a:gd name="T3" fmla="*/ 3 h 77"/>
                  <a:gd name="T4" fmla="*/ 1 w 4"/>
                  <a:gd name="T5" fmla="*/ 6 h 77"/>
                  <a:gd name="T6" fmla="*/ 1 w 4"/>
                  <a:gd name="T7" fmla="*/ 8 h 77"/>
                  <a:gd name="T8" fmla="*/ 1 w 4"/>
                  <a:gd name="T9" fmla="*/ 1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77">
                    <a:moveTo>
                      <a:pt x="0" y="0"/>
                    </a:moveTo>
                    <a:lnTo>
                      <a:pt x="0" y="22"/>
                    </a:lnTo>
                    <a:lnTo>
                      <a:pt x="2" y="42"/>
                    </a:lnTo>
                    <a:lnTo>
                      <a:pt x="4" y="59"/>
                    </a:lnTo>
                    <a:lnTo>
                      <a:pt x="4" y="77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60" name="Freeform 222"/>
              <p:cNvSpPr>
                <a:spLocks/>
              </p:cNvSpPr>
              <p:nvPr/>
            </p:nvSpPr>
            <p:spPr bwMode="auto">
              <a:xfrm>
                <a:off x="1132" y="1609"/>
                <a:ext cx="1" cy="27"/>
              </a:xfrm>
              <a:custGeom>
                <a:avLst/>
                <a:gdLst>
                  <a:gd name="T0" fmla="*/ 0 w 4"/>
                  <a:gd name="T1" fmla="*/ 0 h 54"/>
                  <a:gd name="T2" fmla="*/ 0 w 4"/>
                  <a:gd name="T3" fmla="*/ 4 h 54"/>
                  <a:gd name="T4" fmla="*/ 0 w 4"/>
                  <a:gd name="T5" fmla="*/ 7 h 5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54">
                    <a:moveTo>
                      <a:pt x="0" y="0"/>
                    </a:moveTo>
                    <a:lnTo>
                      <a:pt x="2" y="30"/>
                    </a:lnTo>
                    <a:lnTo>
                      <a:pt x="4" y="5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61" name="Freeform 223"/>
              <p:cNvSpPr>
                <a:spLocks/>
              </p:cNvSpPr>
              <p:nvPr/>
            </p:nvSpPr>
            <p:spPr bwMode="auto">
              <a:xfrm>
                <a:off x="1133" y="1636"/>
                <a:ext cx="2" cy="15"/>
              </a:xfrm>
              <a:custGeom>
                <a:avLst/>
                <a:gdLst>
                  <a:gd name="T0" fmla="*/ 0 w 3"/>
                  <a:gd name="T1" fmla="*/ 0 h 30"/>
                  <a:gd name="T2" fmla="*/ 0 w 3"/>
                  <a:gd name="T3" fmla="*/ 2 h 30"/>
                  <a:gd name="T4" fmla="*/ 1 w 3"/>
                  <a:gd name="T5" fmla="*/ 3 h 30"/>
                  <a:gd name="T6" fmla="*/ 1 w 3"/>
                  <a:gd name="T7" fmla="*/ 4 h 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30">
                    <a:moveTo>
                      <a:pt x="0" y="0"/>
                    </a:moveTo>
                    <a:lnTo>
                      <a:pt x="0" y="10"/>
                    </a:lnTo>
                    <a:lnTo>
                      <a:pt x="2" y="18"/>
                    </a:lnTo>
                    <a:lnTo>
                      <a:pt x="3" y="3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62" name="Freeform 224"/>
              <p:cNvSpPr>
                <a:spLocks/>
              </p:cNvSpPr>
              <p:nvPr/>
            </p:nvSpPr>
            <p:spPr bwMode="auto">
              <a:xfrm>
                <a:off x="1135" y="1651"/>
                <a:ext cx="3" cy="8"/>
              </a:xfrm>
              <a:custGeom>
                <a:avLst/>
                <a:gdLst>
                  <a:gd name="T0" fmla="*/ 0 w 6"/>
                  <a:gd name="T1" fmla="*/ 0 h 16"/>
                  <a:gd name="T2" fmla="*/ 1 w 6"/>
                  <a:gd name="T3" fmla="*/ 2 h 16"/>
                  <a:gd name="T4" fmla="*/ 1 w 6"/>
                  <a:gd name="T5" fmla="*/ 2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6">
                    <a:moveTo>
                      <a:pt x="0" y="0"/>
                    </a:moveTo>
                    <a:lnTo>
                      <a:pt x="2" y="10"/>
                    </a:lnTo>
                    <a:lnTo>
                      <a:pt x="6" y="16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63" name="Freeform 225"/>
              <p:cNvSpPr>
                <a:spLocks/>
              </p:cNvSpPr>
              <p:nvPr/>
            </p:nvSpPr>
            <p:spPr bwMode="auto">
              <a:xfrm>
                <a:off x="1138" y="1659"/>
                <a:ext cx="2" cy="4"/>
              </a:xfrm>
              <a:custGeom>
                <a:avLst/>
                <a:gdLst>
                  <a:gd name="T0" fmla="*/ 0 w 4"/>
                  <a:gd name="T1" fmla="*/ 0 h 8"/>
                  <a:gd name="T2" fmla="*/ 1 w 4"/>
                  <a:gd name="T3" fmla="*/ 1 h 8"/>
                  <a:gd name="T4" fmla="*/ 1 w 4"/>
                  <a:gd name="T5" fmla="*/ 1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2" y="4"/>
                    </a:lnTo>
                    <a:lnTo>
                      <a:pt x="4" y="8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64" name="Freeform 226"/>
              <p:cNvSpPr>
                <a:spLocks/>
              </p:cNvSpPr>
              <p:nvPr/>
            </p:nvSpPr>
            <p:spPr bwMode="auto">
              <a:xfrm>
                <a:off x="1140" y="1663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1 w 3"/>
                  <a:gd name="T3" fmla="*/ 1 h 2"/>
                  <a:gd name="T4" fmla="*/ 1 w 3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65" name="Line 227"/>
              <p:cNvSpPr>
                <a:spLocks noChangeShapeType="1"/>
              </p:cNvSpPr>
              <p:nvPr/>
            </p:nvSpPr>
            <p:spPr bwMode="auto">
              <a:xfrm>
                <a:off x="1142" y="1664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366" name="Line 228"/>
              <p:cNvSpPr>
                <a:spLocks noChangeShapeType="1"/>
              </p:cNvSpPr>
              <p:nvPr/>
            </p:nvSpPr>
            <p:spPr bwMode="auto">
              <a:xfrm>
                <a:off x="1144" y="1665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489" name="Group 229"/>
            <p:cNvGrpSpPr>
              <a:grpSpLocks/>
            </p:cNvGrpSpPr>
            <p:nvPr/>
          </p:nvGrpSpPr>
          <p:grpSpPr bwMode="auto">
            <a:xfrm>
              <a:off x="7454986" y="5085184"/>
              <a:ext cx="900000" cy="900000"/>
              <a:chOff x="2500" y="1340"/>
              <a:chExt cx="424" cy="337"/>
            </a:xfrm>
          </p:grpSpPr>
          <p:sp>
            <p:nvSpPr>
              <p:cNvPr id="21091" name="Rectangle 230"/>
              <p:cNvSpPr>
                <a:spLocks noChangeArrowheads="1"/>
              </p:cNvSpPr>
              <p:nvPr/>
            </p:nvSpPr>
            <p:spPr bwMode="auto">
              <a:xfrm>
                <a:off x="2500" y="1340"/>
                <a:ext cx="424" cy="33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latinLnBrk="1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buClr>
                    <a:srgbClr val="3366FF"/>
                  </a:buClr>
                  <a:buFont typeface="Wingdings" panose="05000000000000000000" pitchFamily="2" charset="2"/>
                  <a:buNone/>
                </a:pPr>
                <a:endParaRPr lang="ko-KR" altLang="en-US" sz="24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092" name="Line 231"/>
              <p:cNvSpPr>
                <a:spLocks noChangeShapeType="1"/>
              </p:cNvSpPr>
              <p:nvPr/>
            </p:nvSpPr>
            <p:spPr bwMode="auto">
              <a:xfrm>
                <a:off x="2509" y="1349"/>
                <a:ext cx="1" cy="31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93" name="Line 232"/>
              <p:cNvSpPr>
                <a:spLocks noChangeShapeType="1"/>
              </p:cNvSpPr>
              <p:nvPr/>
            </p:nvSpPr>
            <p:spPr bwMode="auto">
              <a:xfrm>
                <a:off x="2509" y="1666"/>
                <a:ext cx="406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94" name="Line 233"/>
              <p:cNvSpPr>
                <a:spLocks noChangeShapeType="1"/>
              </p:cNvSpPr>
              <p:nvPr/>
            </p:nvSpPr>
            <p:spPr bwMode="auto">
              <a:xfrm flipV="1">
                <a:off x="2509" y="1478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95" name="Line 234"/>
              <p:cNvSpPr>
                <a:spLocks noChangeShapeType="1"/>
              </p:cNvSpPr>
              <p:nvPr/>
            </p:nvSpPr>
            <p:spPr bwMode="auto">
              <a:xfrm flipV="1">
                <a:off x="2514" y="147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96" name="Line 235"/>
              <p:cNvSpPr>
                <a:spLocks noChangeShapeType="1"/>
              </p:cNvSpPr>
              <p:nvPr/>
            </p:nvSpPr>
            <p:spPr bwMode="auto">
              <a:xfrm flipV="1">
                <a:off x="2518" y="147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97" name="Line 236"/>
              <p:cNvSpPr>
                <a:spLocks noChangeShapeType="1"/>
              </p:cNvSpPr>
              <p:nvPr/>
            </p:nvSpPr>
            <p:spPr bwMode="auto">
              <a:xfrm flipV="1">
                <a:off x="2523" y="1474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98" name="Line 237"/>
              <p:cNvSpPr>
                <a:spLocks noChangeShapeType="1"/>
              </p:cNvSpPr>
              <p:nvPr/>
            </p:nvSpPr>
            <p:spPr bwMode="auto">
              <a:xfrm flipV="1">
                <a:off x="2527" y="1473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99" name="Line 238"/>
              <p:cNvSpPr>
                <a:spLocks noChangeShapeType="1"/>
              </p:cNvSpPr>
              <p:nvPr/>
            </p:nvSpPr>
            <p:spPr bwMode="auto">
              <a:xfrm flipV="1">
                <a:off x="2532" y="1471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0" name="Line 239"/>
              <p:cNvSpPr>
                <a:spLocks noChangeShapeType="1"/>
              </p:cNvSpPr>
              <p:nvPr/>
            </p:nvSpPr>
            <p:spPr bwMode="auto">
              <a:xfrm flipV="1">
                <a:off x="2536" y="1470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1" name="Line 240"/>
              <p:cNvSpPr>
                <a:spLocks noChangeShapeType="1"/>
              </p:cNvSpPr>
              <p:nvPr/>
            </p:nvSpPr>
            <p:spPr bwMode="auto">
              <a:xfrm flipV="1">
                <a:off x="2541" y="1468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2" name="Line 241"/>
              <p:cNvSpPr>
                <a:spLocks noChangeShapeType="1"/>
              </p:cNvSpPr>
              <p:nvPr/>
            </p:nvSpPr>
            <p:spPr bwMode="auto">
              <a:xfrm flipV="1">
                <a:off x="2545" y="1468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3" name="Line 242"/>
              <p:cNvSpPr>
                <a:spLocks noChangeShapeType="1"/>
              </p:cNvSpPr>
              <p:nvPr/>
            </p:nvSpPr>
            <p:spPr bwMode="auto">
              <a:xfrm flipV="1">
                <a:off x="2550" y="146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4" name="Line 243"/>
              <p:cNvSpPr>
                <a:spLocks noChangeShapeType="1"/>
              </p:cNvSpPr>
              <p:nvPr/>
            </p:nvSpPr>
            <p:spPr bwMode="auto">
              <a:xfrm flipV="1">
                <a:off x="2554" y="1464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5" name="Freeform 244"/>
              <p:cNvSpPr>
                <a:spLocks/>
              </p:cNvSpPr>
              <p:nvPr/>
            </p:nvSpPr>
            <p:spPr bwMode="auto">
              <a:xfrm>
                <a:off x="2558" y="1462"/>
                <a:ext cx="6" cy="2"/>
              </a:xfrm>
              <a:custGeom>
                <a:avLst/>
                <a:gdLst>
                  <a:gd name="T0" fmla="*/ 0 w 11"/>
                  <a:gd name="T1" fmla="*/ 1 h 4"/>
                  <a:gd name="T2" fmla="*/ 1 w 11"/>
                  <a:gd name="T3" fmla="*/ 1 h 4"/>
                  <a:gd name="T4" fmla="*/ 2 w 11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lnTo>
                      <a:pt x="5" y="2"/>
                    </a:lnTo>
                    <a:lnTo>
                      <a:pt x="11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6" name="Line 245"/>
              <p:cNvSpPr>
                <a:spLocks noChangeShapeType="1"/>
              </p:cNvSpPr>
              <p:nvPr/>
            </p:nvSpPr>
            <p:spPr bwMode="auto">
              <a:xfrm flipV="1">
                <a:off x="2564" y="1460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7" name="Line 246"/>
              <p:cNvSpPr>
                <a:spLocks noChangeShapeType="1"/>
              </p:cNvSpPr>
              <p:nvPr/>
            </p:nvSpPr>
            <p:spPr bwMode="auto">
              <a:xfrm flipV="1">
                <a:off x="2568" y="1458"/>
                <a:ext cx="5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8" name="Line 247"/>
              <p:cNvSpPr>
                <a:spLocks noChangeShapeType="1"/>
              </p:cNvSpPr>
              <p:nvPr/>
            </p:nvSpPr>
            <p:spPr bwMode="auto">
              <a:xfrm flipV="1">
                <a:off x="2573" y="145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9" name="Line 248"/>
              <p:cNvSpPr>
                <a:spLocks noChangeShapeType="1"/>
              </p:cNvSpPr>
              <p:nvPr/>
            </p:nvSpPr>
            <p:spPr bwMode="auto">
              <a:xfrm flipV="1">
                <a:off x="2577" y="1453"/>
                <a:ext cx="5" cy="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0" name="Freeform 249"/>
              <p:cNvSpPr>
                <a:spLocks/>
              </p:cNvSpPr>
              <p:nvPr/>
            </p:nvSpPr>
            <p:spPr bwMode="auto">
              <a:xfrm>
                <a:off x="2582" y="1450"/>
                <a:ext cx="4" cy="3"/>
              </a:xfrm>
              <a:custGeom>
                <a:avLst/>
                <a:gdLst>
                  <a:gd name="T0" fmla="*/ 0 w 9"/>
                  <a:gd name="T1" fmla="*/ 1 h 5"/>
                  <a:gd name="T2" fmla="*/ 0 w 9"/>
                  <a:gd name="T3" fmla="*/ 1 h 5"/>
                  <a:gd name="T4" fmla="*/ 1 w 9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1" name="Freeform 250"/>
              <p:cNvSpPr>
                <a:spLocks/>
              </p:cNvSpPr>
              <p:nvPr/>
            </p:nvSpPr>
            <p:spPr bwMode="auto">
              <a:xfrm>
                <a:off x="2586" y="1446"/>
                <a:ext cx="5" cy="4"/>
              </a:xfrm>
              <a:custGeom>
                <a:avLst/>
                <a:gdLst>
                  <a:gd name="T0" fmla="*/ 0 w 9"/>
                  <a:gd name="T1" fmla="*/ 1 h 9"/>
                  <a:gd name="T2" fmla="*/ 1 w 9"/>
                  <a:gd name="T3" fmla="*/ 0 h 9"/>
                  <a:gd name="T4" fmla="*/ 2 w 9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2" name="Freeform 251"/>
              <p:cNvSpPr>
                <a:spLocks/>
              </p:cNvSpPr>
              <p:nvPr/>
            </p:nvSpPr>
            <p:spPr bwMode="auto">
              <a:xfrm>
                <a:off x="2591" y="1441"/>
                <a:ext cx="4" cy="5"/>
              </a:xfrm>
              <a:custGeom>
                <a:avLst/>
                <a:gdLst>
                  <a:gd name="T0" fmla="*/ 0 w 9"/>
                  <a:gd name="T1" fmla="*/ 2 h 10"/>
                  <a:gd name="T2" fmla="*/ 0 w 9"/>
                  <a:gd name="T3" fmla="*/ 1 h 10"/>
                  <a:gd name="T4" fmla="*/ 1 w 9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3" name="Line 252"/>
              <p:cNvSpPr>
                <a:spLocks noChangeShapeType="1"/>
              </p:cNvSpPr>
              <p:nvPr/>
            </p:nvSpPr>
            <p:spPr bwMode="auto">
              <a:xfrm flipV="1">
                <a:off x="2595" y="1439"/>
                <a:ext cx="5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4" name="Freeform 253"/>
              <p:cNvSpPr>
                <a:spLocks/>
              </p:cNvSpPr>
              <p:nvPr/>
            </p:nvSpPr>
            <p:spPr bwMode="auto">
              <a:xfrm>
                <a:off x="2600" y="1437"/>
                <a:ext cx="4" cy="2"/>
              </a:xfrm>
              <a:custGeom>
                <a:avLst/>
                <a:gdLst>
                  <a:gd name="T0" fmla="*/ 0 w 9"/>
                  <a:gd name="T1" fmla="*/ 1 h 4"/>
                  <a:gd name="T2" fmla="*/ 0 w 9"/>
                  <a:gd name="T3" fmla="*/ 1 h 4"/>
                  <a:gd name="T4" fmla="*/ 1 w 9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5" name="Freeform 254"/>
              <p:cNvSpPr>
                <a:spLocks/>
              </p:cNvSpPr>
              <p:nvPr/>
            </p:nvSpPr>
            <p:spPr bwMode="auto">
              <a:xfrm>
                <a:off x="2604" y="1437"/>
                <a:ext cx="4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1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6" name="Line 255"/>
              <p:cNvSpPr>
                <a:spLocks noChangeShapeType="1"/>
              </p:cNvSpPr>
              <p:nvPr/>
            </p:nvSpPr>
            <p:spPr bwMode="auto">
              <a:xfrm>
                <a:off x="2608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7" name="Line 256"/>
              <p:cNvSpPr>
                <a:spLocks noChangeShapeType="1"/>
              </p:cNvSpPr>
              <p:nvPr/>
            </p:nvSpPr>
            <p:spPr bwMode="auto">
              <a:xfrm>
                <a:off x="2613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8" name="Line 257"/>
              <p:cNvSpPr>
                <a:spLocks noChangeShapeType="1"/>
              </p:cNvSpPr>
              <p:nvPr/>
            </p:nvSpPr>
            <p:spPr bwMode="auto">
              <a:xfrm>
                <a:off x="2617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19" name="Line 258"/>
              <p:cNvSpPr>
                <a:spLocks noChangeShapeType="1"/>
              </p:cNvSpPr>
              <p:nvPr/>
            </p:nvSpPr>
            <p:spPr bwMode="auto">
              <a:xfrm>
                <a:off x="2622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0" name="Line 259"/>
              <p:cNvSpPr>
                <a:spLocks noChangeShapeType="1"/>
              </p:cNvSpPr>
              <p:nvPr/>
            </p:nvSpPr>
            <p:spPr bwMode="auto">
              <a:xfrm>
                <a:off x="262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1" name="Line 260"/>
              <p:cNvSpPr>
                <a:spLocks noChangeShapeType="1"/>
              </p:cNvSpPr>
              <p:nvPr/>
            </p:nvSpPr>
            <p:spPr bwMode="auto">
              <a:xfrm>
                <a:off x="2631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2" name="Line 261"/>
              <p:cNvSpPr>
                <a:spLocks noChangeShapeType="1"/>
              </p:cNvSpPr>
              <p:nvPr/>
            </p:nvSpPr>
            <p:spPr bwMode="auto">
              <a:xfrm>
                <a:off x="2635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3" name="Line 262"/>
              <p:cNvSpPr>
                <a:spLocks noChangeShapeType="1"/>
              </p:cNvSpPr>
              <p:nvPr/>
            </p:nvSpPr>
            <p:spPr bwMode="auto">
              <a:xfrm>
                <a:off x="2640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4" name="Line 263"/>
              <p:cNvSpPr>
                <a:spLocks noChangeShapeType="1"/>
              </p:cNvSpPr>
              <p:nvPr/>
            </p:nvSpPr>
            <p:spPr bwMode="auto">
              <a:xfrm>
                <a:off x="2644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5" name="Line 264"/>
              <p:cNvSpPr>
                <a:spLocks noChangeShapeType="1"/>
              </p:cNvSpPr>
              <p:nvPr/>
            </p:nvSpPr>
            <p:spPr bwMode="auto">
              <a:xfrm>
                <a:off x="264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6" name="Line 265"/>
              <p:cNvSpPr>
                <a:spLocks noChangeShapeType="1"/>
              </p:cNvSpPr>
              <p:nvPr/>
            </p:nvSpPr>
            <p:spPr bwMode="auto">
              <a:xfrm>
                <a:off x="2653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7" name="Freeform 266"/>
              <p:cNvSpPr>
                <a:spLocks/>
              </p:cNvSpPr>
              <p:nvPr/>
            </p:nvSpPr>
            <p:spPr bwMode="auto">
              <a:xfrm>
                <a:off x="2658" y="1437"/>
                <a:ext cx="5" cy="1"/>
              </a:xfrm>
              <a:custGeom>
                <a:avLst/>
                <a:gdLst>
                  <a:gd name="T0" fmla="*/ 0 w 11"/>
                  <a:gd name="T1" fmla="*/ 0 h 2"/>
                  <a:gd name="T2" fmla="*/ 0 w 11"/>
                  <a:gd name="T3" fmla="*/ 1 h 2"/>
                  <a:gd name="T4" fmla="*/ 1 w 11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2"/>
                    </a:lnTo>
                    <a:lnTo>
                      <a:pt x="11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8" name="Freeform 267"/>
              <p:cNvSpPr>
                <a:spLocks/>
              </p:cNvSpPr>
              <p:nvPr/>
            </p:nvSpPr>
            <p:spPr bwMode="auto">
              <a:xfrm>
                <a:off x="2663" y="1437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29" name="Line 268"/>
              <p:cNvSpPr>
                <a:spLocks noChangeShapeType="1"/>
              </p:cNvSpPr>
              <p:nvPr/>
            </p:nvSpPr>
            <p:spPr bwMode="auto">
              <a:xfrm>
                <a:off x="2667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0" name="Line 269"/>
              <p:cNvSpPr>
                <a:spLocks noChangeShapeType="1"/>
              </p:cNvSpPr>
              <p:nvPr/>
            </p:nvSpPr>
            <p:spPr bwMode="auto">
              <a:xfrm>
                <a:off x="2672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1" name="Line 270"/>
              <p:cNvSpPr>
                <a:spLocks noChangeShapeType="1"/>
              </p:cNvSpPr>
              <p:nvPr/>
            </p:nvSpPr>
            <p:spPr bwMode="auto">
              <a:xfrm>
                <a:off x="267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2" name="Line 271"/>
              <p:cNvSpPr>
                <a:spLocks noChangeShapeType="1"/>
              </p:cNvSpPr>
              <p:nvPr/>
            </p:nvSpPr>
            <p:spPr bwMode="auto">
              <a:xfrm>
                <a:off x="2681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3" name="Line 272"/>
              <p:cNvSpPr>
                <a:spLocks noChangeShapeType="1"/>
              </p:cNvSpPr>
              <p:nvPr/>
            </p:nvSpPr>
            <p:spPr bwMode="auto">
              <a:xfrm>
                <a:off x="2685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4" name="Freeform 273"/>
              <p:cNvSpPr>
                <a:spLocks/>
              </p:cNvSpPr>
              <p:nvPr/>
            </p:nvSpPr>
            <p:spPr bwMode="auto">
              <a:xfrm>
                <a:off x="2690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5" name="Freeform 274"/>
              <p:cNvSpPr>
                <a:spLocks/>
              </p:cNvSpPr>
              <p:nvPr/>
            </p:nvSpPr>
            <p:spPr bwMode="auto">
              <a:xfrm>
                <a:off x="2694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6" name="Line 275"/>
              <p:cNvSpPr>
                <a:spLocks noChangeShapeType="1"/>
              </p:cNvSpPr>
              <p:nvPr/>
            </p:nvSpPr>
            <p:spPr bwMode="auto">
              <a:xfrm>
                <a:off x="269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7" name="Line 276"/>
              <p:cNvSpPr>
                <a:spLocks noChangeShapeType="1"/>
              </p:cNvSpPr>
              <p:nvPr/>
            </p:nvSpPr>
            <p:spPr bwMode="auto">
              <a:xfrm>
                <a:off x="2703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8" name="Freeform 277"/>
              <p:cNvSpPr>
                <a:spLocks/>
              </p:cNvSpPr>
              <p:nvPr/>
            </p:nvSpPr>
            <p:spPr bwMode="auto">
              <a:xfrm>
                <a:off x="2708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39" name="Freeform 278"/>
              <p:cNvSpPr>
                <a:spLocks/>
              </p:cNvSpPr>
              <p:nvPr/>
            </p:nvSpPr>
            <p:spPr bwMode="auto">
              <a:xfrm>
                <a:off x="2712" y="1437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0" name="Line 279"/>
              <p:cNvSpPr>
                <a:spLocks noChangeShapeType="1"/>
              </p:cNvSpPr>
              <p:nvPr/>
            </p:nvSpPr>
            <p:spPr bwMode="auto">
              <a:xfrm>
                <a:off x="271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1" name="Freeform 280"/>
              <p:cNvSpPr>
                <a:spLocks/>
              </p:cNvSpPr>
              <p:nvPr/>
            </p:nvSpPr>
            <p:spPr bwMode="auto">
              <a:xfrm>
                <a:off x="2721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2" name="Freeform 281"/>
              <p:cNvSpPr>
                <a:spLocks/>
              </p:cNvSpPr>
              <p:nvPr/>
            </p:nvSpPr>
            <p:spPr bwMode="auto">
              <a:xfrm>
                <a:off x="2725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3" name="Line 282"/>
              <p:cNvSpPr>
                <a:spLocks noChangeShapeType="1"/>
              </p:cNvSpPr>
              <p:nvPr/>
            </p:nvSpPr>
            <p:spPr bwMode="auto">
              <a:xfrm>
                <a:off x="2730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4" name="Line 283"/>
              <p:cNvSpPr>
                <a:spLocks noChangeShapeType="1"/>
              </p:cNvSpPr>
              <p:nvPr/>
            </p:nvSpPr>
            <p:spPr bwMode="auto">
              <a:xfrm>
                <a:off x="2734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5" name="Freeform 284"/>
              <p:cNvSpPr>
                <a:spLocks/>
              </p:cNvSpPr>
              <p:nvPr/>
            </p:nvSpPr>
            <p:spPr bwMode="auto">
              <a:xfrm>
                <a:off x="2739" y="1437"/>
                <a:ext cx="4" cy="1"/>
              </a:xfrm>
              <a:custGeom>
                <a:avLst/>
                <a:gdLst>
                  <a:gd name="T0" fmla="*/ 0 w 8"/>
                  <a:gd name="T1" fmla="*/ 0 h 2"/>
                  <a:gd name="T2" fmla="*/ 1 w 8"/>
                  <a:gd name="T3" fmla="*/ 1 h 2"/>
                  <a:gd name="T4" fmla="*/ 1 w 8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3" y="2"/>
                    </a:lnTo>
                    <a:lnTo>
                      <a:pt x="8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6" name="Freeform 285"/>
              <p:cNvSpPr>
                <a:spLocks/>
              </p:cNvSpPr>
              <p:nvPr/>
            </p:nvSpPr>
            <p:spPr bwMode="auto">
              <a:xfrm>
                <a:off x="2743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7" name="Line 286"/>
              <p:cNvSpPr>
                <a:spLocks noChangeShapeType="1"/>
              </p:cNvSpPr>
              <p:nvPr/>
            </p:nvSpPr>
            <p:spPr bwMode="auto">
              <a:xfrm>
                <a:off x="2748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8" name="Line 287"/>
              <p:cNvSpPr>
                <a:spLocks noChangeShapeType="1"/>
              </p:cNvSpPr>
              <p:nvPr/>
            </p:nvSpPr>
            <p:spPr bwMode="auto">
              <a:xfrm>
                <a:off x="2752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9" name="Line 288"/>
              <p:cNvSpPr>
                <a:spLocks noChangeShapeType="1"/>
              </p:cNvSpPr>
              <p:nvPr/>
            </p:nvSpPr>
            <p:spPr bwMode="auto">
              <a:xfrm>
                <a:off x="2757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0" name="Freeform 289"/>
              <p:cNvSpPr>
                <a:spLocks/>
              </p:cNvSpPr>
              <p:nvPr/>
            </p:nvSpPr>
            <p:spPr bwMode="auto">
              <a:xfrm>
                <a:off x="2761" y="1437"/>
                <a:ext cx="5" cy="1"/>
              </a:xfrm>
              <a:custGeom>
                <a:avLst/>
                <a:gdLst>
                  <a:gd name="T0" fmla="*/ 0 w 11"/>
                  <a:gd name="T1" fmla="*/ 0 h 1"/>
                  <a:gd name="T2" fmla="*/ 0 w 11"/>
                  <a:gd name="T3" fmla="*/ 0 h 1"/>
                  <a:gd name="T4" fmla="*/ 1 w 1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1" name="Line 290"/>
              <p:cNvSpPr>
                <a:spLocks noChangeShapeType="1"/>
              </p:cNvSpPr>
              <p:nvPr/>
            </p:nvSpPr>
            <p:spPr bwMode="auto">
              <a:xfrm>
                <a:off x="276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2" name="Freeform 291"/>
              <p:cNvSpPr>
                <a:spLocks/>
              </p:cNvSpPr>
              <p:nvPr/>
            </p:nvSpPr>
            <p:spPr bwMode="auto">
              <a:xfrm>
                <a:off x="2771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3" name="Freeform 292"/>
              <p:cNvSpPr>
                <a:spLocks/>
              </p:cNvSpPr>
              <p:nvPr/>
            </p:nvSpPr>
            <p:spPr bwMode="auto">
              <a:xfrm>
                <a:off x="2775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4" name="Freeform 293"/>
              <p:cNvSpPr>
                <a:spLocks/>
              </p:cNvSpPr>
              <p:nvPr/>
            </p:nvSpPr>
            <p:spPr bwMode="auto">
              <a:xfrm>
                <a:off x="2780" y="1436"/>
                <a:ext cx="4" cy="1"/>
              </a:xfrm>
              <a:custGeom>
                <a:avLst/>
                <a:gdLst>
                  <a:gd name="T0" fmla="*/ 0 w 9"/>
                  <a:gd name="T1" fmla="*/ 1 h 1"/>
                  <a:gd name="T2" fmla="*/ 0 w 9"/>
                  <a:gd name="T3" fmla="*/ 0 h 1"/>
                  <a:gd name="T4" fmla="*/ 1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5" name="Freeform 294"/>
              <p:cNvSpPr>
                <a:spLocks/>
              </p:cNvSpPr>
              <p:nvPr/>
            </p:nvSpPr>
            <p:spPr bwMode="auto">
              <a:xfrm>
                <a:off x="2784" y="1436"/>
                <a:ext cx="5" cy="1"/>
              </a:xfrm>
              <a:custGeom>
                <a:avLst/>
                <a:gdLst>
                  <a:gd name="T0" fmla="*/ 0 w 9"/>
                  <a:gd name="T1" fmla="*/ 0 h 1"/>
                  <a:gd name="T2" fmla="*/ 1 w 9"/>
                  <a:gd name="T3" fmla="*/ 0 h 1"/>
                  <a:gd name="T4" fmla="*/ 2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6" name="Line 295"/>
              <p:cNvSpPr>
                <a:spLocks noChangeShapeType="1"/>
              </p:cNvSpPr>
              <p:nvPr/>
            </p:nvSpPr>
            <p:spPr bwMode="auto">
              <a:xfrm>
                <a:off x="278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7" name="Freeform 296"/>
              <p:cNvSpPr>
                <a:spLocks/>
              </p:cNvSpPr>
              <p:nvPr/>
            </p:nvSpPr>
            <p:spPr bwMode="auto">
              <a:xfrm>
                <a:off x="2793" y="1436"/>
                <a:ext cx="5" cy="1"/>
              </a:xfrm>
              <a:custGeom>
                <a:avLst/>
                <a:gdLst>
                  <a:gd name="T0" fmla="*/ 0 w 9"/>
                  <a:gd name="T1" fmla="*/ 1 h 1"/>
                  <a:gd name="T2" fmla="*/ 1 w 9"/>
                  <a:gd name="T3" fmla="*/ 0 h 1"/>
                  <a:gd name="T4" fmla="*/ 2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8" name="Line 297"/>
              <p:cNvSpPr>
                <a:spLocks noChangeShapeType="1"/>
              </p:cNvSpPr>
              <p:nvPr/>
            </p:nvSpPr>
            <p:spPr bwMode="auto">
              <a:xfrm>
                <a:off x="2798" y="1436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59" name="Freeform 298"/>
              <p:cNvSpPr>
                <a:spLocks/>
              </p:cNvSpPr>
              <p:nvPr/>
            </p:nvSpPr>
            <p:spPr bwMode="auto">
              <a:xfrm>
                <a:off x="2802" y="1436"/>
                <a:ext cx="5" cy="1"/>
              </a:xfrm>
              <a:custGeom>
                <a:avLst/>
                <a:gdLst>
                  <a:gd name="T0" fmla="*/ 0 w 9"/>
                  <a:gd name="T1" fmla="*/ 0 h 1"/>
                  <a:gd name="T2" fmla="*/ 1 w 9"/>
                  <a:gd name="T3" fmla="*/ 0 h 1"/>
                  <a:gd name="T4" fmla="*/ 2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0" name="Line 299"/>
              <p:cNvSpPr>
                <a:spLocks noChangeShapeType="1"/>
              </p:cNvSpPr>
              <p:nvPr/>
            </p:nvSpPr>
            <p:spPr bwMode="auto">
              <a:xfrm>
                <a:off x="2807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1" name="Freeform 300"/>
              <p:cNvSpPr>
                <a:spLocks/>
              </p:cNvSpPr>
              <p:nvPr/>
            </p:nvSpPr>
            <p:spPr bwMode="auto">
              <a:xfrm>
                <a:off x="2811" y="1436"/>
                <a:ext cx="5" cy="1"/>
              </a:xfrm>
              <a:custGeom>
                <a:avLst/>
                <a:gdLst>
                  <a:gd name="T0" fmla="*/ 0 w 9"/>
                  <a:gd name="T1" fmla="*/ 1 h 1"/>
                  <a:gd name="T2" fmla="*/ 1 w 9"/>
                  <a:gd name="T3" fmla="*/ 0 h 1"/>
                  <a:gd name="T4" fmla="*/ 2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2" name="Freeform 301"/>
              <p:cNvSpPr>
                <a:spLocks/>
              </p:cNvSpPr>
              <p:nvPr/>
            </p:nvSpPr>
            <p:spPr bwMode="auto">
              <a:xfrm>
                <a:off x="2816" y="1436"/>
                <a:ext cx="4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1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3" name="Freeform 302"/>
              <p:cNvSpPr>
                <a:spLocks/>
              </p:cNvSpPr>
              <p:nvPr/>
            </p:nvSpPr>
            <p:spPr bwMode="auto">
              <a:xfrm>
                <a:off x="2820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4" name="Freeform 303"/>
              <p:cNvSpPr>
                <a:spLocks/>
              </p:cNvSpPr>
              <p:nvPr/>
            </p:nvSpPr>
            <p:spPr bwMode="auto">
              <a:xfrm>
                <a:off x="2824" y="1436"/>
                <a:ext cx="5" cy="2"/>
              </a:xfrm>
              <a:custGeom>
                <a:avLst/>
                <a:gdLst>
                  <a:gd name="T0" fmla="*/ 0 w 9"/>
                  <a:gd name="T1" fmla="*/ 1 h 3"/>
                  <a:gd name="T2" fmla="*/ 1 w 9"/>
                  <a:gd name="T3" fmla="*/ 1 h 3"/>
                  <a:gd name="T4" fmla="*/ 2 w 9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5" name="Line 304"/>
              <p:cNvSpPr>
                <a:spLocks noChangeShapeType="1"/>
              </p:cNvSpPr>
              <p:nvPr/>
            </p:nvSpPr>
            <p:spPr bwMode="auto">
              <a:xfrm>
                <a:off x="2829" y="1436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6" name="Line 305"/>
              <p:cNvSpPr>
                <a:spLocks noChangeShapeType="1"/>
              </p:cNvSpPr>
              <p:nvPr/>
            </p:nvSpPr>
            <p:spPr bwMode="auto">
              <a:xfrm>
                <a:off x="2833" y="1436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7" name="Freeform 306"/>
              <p:cNvSpPr>
                <a:spLocks/>
              </p:cNvSpPr>
              <p:nvPr/>
            </p:nvSpPr>
            <p:spPr bwMode="auto">
              <a:xfrm>
                <a:off x="2838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8" name="Freeform 307"/>
              <p:cNvSpPr>
                <a:spLocks/>
              </p:cNvSpPr>
              <p:nvPr/>
            </p:nvSpPr>
            <p:spPr bwMode="auto">
              <a:xfrm>
                <a:off x="2842" y="1436"/>
                <a:ext cx="5" cy="2"/>
              </a:xfrm>
              <a:custGeom>
                <a:avLst/>
                <a:gdLst>
                  <a:gd name="T0" fmla="*/ 0 w 9"/>
                  <a:gd name="T1" fmla="*/ 1 h 3"/>
                  <a:gd name="T2" fmla="*/ 1 w 9"/>
                  <a:gd name="T3" fmla="*/ 1 h 3"/>
                  <a:gd name="T4" fmla="*/ 2 w 9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69" name="Freeform 308"/>
              <p:cNvSpPr>
                <a:spLocks/>
              </p:cNvSpPr>
              <p:nvPr/>
            </p:nvSpPr>
            <p:spPr bwMode="auto">
              <a:xfrm>
                <a:off x="2847" y="1434"/>
                <a:ext cx="4" cy="2"/>
              </a:xfrm>
              <a:custGeom>
                <a:avLst/>
                <a:gdLst>
                  <a:gd name="T0" fmla="*/ 0 w 8"/>
                  <a:gd name="T1" fmla="*/ 1 h 4"/>
                  <a:gd name="T2" fmla="*/ 1 w 8"/>
                  <a:gd name="T3" fmla="*/ 1 h 4"/>
                  <a:gd name="T4" fmla="*/ 1 w 8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lnTo>
                      <a:pt x="3" y="2"/>
                    </a:lnTo>
                    <a:lnTo>
                      <a:pt x="8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0" name="Freeform 309"/>
              <p:cNvSpPr>
                <a:spLocks/>
              </p:cNvSpPr>
              <p:nvPr/>
            </p:nvSpPr>
            <p:spPr bwMode="auto">
              <a:xfrm>
                <a:off x="2851" y="1434"/>
                <a:ext cx="5" cy="4"/>
              </a:xfrm>
              <a:custGeom>
                <a:avLst/>
                <a:gdLst>
                  <a:gd name="T0" fmla="*/ 0 w 9"/>
                  <a:gd name="T1" fmla="*/ 0 h 7"/>
                  <a:gd name="T2" fmla="*/ 1 w 9"/>
                  <a:gd name="T3" fmla="*/ 1 h 7"/>
                  <a:gd name="T4" fmla="*/ 2 w 9"/>
                  <a:gd name="T5" fmla="*/ 1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4" y="2"/>
                    </a:lnTo>
                    <a:lnTo>
                      <a:pt x="9" y="7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1" name="Freeform 310"/>
              <p:cNvSpPr>
                <a:spLocks/>
              </p:cNvSpPr>
              <p:nvPr/>
            </p:nvSpPr>
            <p:spPr bwMode="auto">
              <a:xfrm>
                <a:off x="2856" y="1438"/>
                <a:ext cx="4" cy="16"/>
              </a:xfrm>
              <a:custGeom>
                <a:avLst/>
                <a:gdLst>
                  <a:gd name="T0" fmla="*/ 0 w 9"/>
                  <a:gd name="T1" fmla="*/ 0 h 33"/>
                  <a:gd name="T2" fmla="*/ 0 w 9"/>
                  <a:gd name="T3" fmla="*/ 0 h 33"/>
                  <a:gd name="T4" fmla="*/ 0 w 9"/>
                  <a:gd name="T5" fmla="*/ 1 h 33"/>
                  <a:gd name="T6" fmla="*/ 1 w 9"/>
                  <a:gd name="T7" fmla="*/ 2 h 33"/>
                  <a:gd name="T8" fmla="*/ 1 w 9"/>
                  <a:gd name="T9" fmla="*/ 4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3">
                    <a:moveTo>
                      <a:pt x="0" y="0"/>
                    </a:moveTo>
                    <a:lnTo>
                      <a:pt x="2" y="6"/>
                    </a:lnTo>
                    <a:lnTo>
                      <a:pt x="4" y="13"/>
                    </a:lnTo>
                    <a:lnTo>
                      <a:pt x="8" y="22"/>
                    </a:lnTo>
                    <a:lnTo>
                      <a:pt x="9" y="33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2" name="Freeform 311"/>
              <p:cNvSpPr>
                <a:spLocks/>
              </p:cNvSpPr>
              <p:nvPr/>
            </p:nvSpPr>
            <p:spPr bwMode="auto">
              <a:xfrm>
                <a:off x="2860" y="1454"/>
                <a:ext cx="6" cy="40"/>
              </a:xfrm>
              <a:custGeom>
                <a:avLst/>
                <a:gdLst>
                  <a:gd name="T0" fmla="*/ 0 w 11"/>
                  <a:gd name="T1" fmla="*/ 0 h 80"/>
                  <a:gd name="T2" fmla="*/ 1 w 11"/>
                  <a:gd name="T3" fmla="*/ 2 h 80"/>
                  <a:gd name="T4" fmla="*/ 1 w 11"/>
                  <a:gd name="T5" fmla="*/ 5 h 80"/>
                  <a:gd name="T6" fmla="*/ 2 w 11"/>
                  <a:gd name="T7" fmla="*/ 7 h 80"/>
                  <a:gd name="T8" fmla="*/ 2 w 11"/>
                  <a:gd name="T9" fmla="*/ 1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80">
                    <a:moveTo>
                      <a:pt x="0" y="0"/>
                    </a:moveTo>
                    <a:lnTo>
                      <a:pt x="2" y="14"/>
                    </a:lnTo>
                    <a:lnTo>
                      <a:pt x="6" y="34"/>
                    </a:lnTo>
                    <a:lnTo>
                      <a:pt x="9" y="54"/>
                    </a:lnTo>
                    <a:lnTo>
                      <a:pt x="11" y="8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3" name="Freeform 312"/>
              <p:cNvSpPr>
                <a:spLocks/>
              </p:cNvSpPr>
              <p:nvPr/>
            </p:nvSpPr>
            <p:spPr bwMode="auto">
              <a:xfrm>
                <a:off x="2866" y="1494"/>
                <a:ext cx="4" cy="66"/>
              </a:xfrm>
              <a:custGeom>
                <a:avLst/>
                <a:gdLst>
                  <a:gd name="T0" fmla="*/ 0 w 9"/>
                  <a:gd name="T1" fmla="*/ 0 h 132"/>
                  <a:gd name="T2" fmla="*/ 0 w 9"/>
                  <a:gd name="T3" fmla="*/ 2 h 132"/>
                  <a:gd name="T4" fmla="*/ 0 w 9"/>
                  <a:gd name="T5" fmla="*/ 4 h 132"/>
                  <a:gd name="T6" fmla="*/ 0 w 9"/>
                  <a:gd name="T7" fmla="*/ 8 h 132"/>
                  <a:gd name="T8" fmla="*/ 0 w 9"/>
                  <a:gd name="T9" fmla="*/ 13 h 132"/>
                  <a:gd name="T10" fmla="*/ 1 w 9"/>
                  <a:gd name="T11" fmla="*/ 17 h 1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" h="132">
                    <a:moveTo>
                      <a:pt x="0" y="0"/>
                    </a:moveTo>
                    <a:lnTo>
                      <a:pt x="2" y="14"/>
                    </a:lnTo>
                    <a:lnTo>
                      <a:pt x="2" y="29"/>
                    </a:lnTo>
                    <a:lnTo>
                      <a:pt x="5" y="63"/>
                    </a:lnTo>
                    <a:lnTo>
                      <a:pt x="7" y="98"/>
                    </a:lnTo>
                    <a:lnTo>
                      <a:pt x="9" y="13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4" name="Freeform 313"/>
              <p:cNvSpPr>
                <a:spLocks/>
              </p:cNvSpPr>
              <p:nvPr/>
            </p:nvSpPr>
            <p:spPr bwMode="auto">
              <a:xfrm>
                <a:off x="2870" y="1560"/>
                <a:ext cx="4" cy="64"/>
              </a:xfrm>
              <a:custGeom>
                <a:avLst/>
                <a:gdLst>
                  <a:gd name="T0" fmla="*/ 0 w 9"/>
                  <a:gd name="T1" fmla="*/ 0 h 127"/>
                  <a:gd name="T2" fmla="*/ 0 w 9"/>
                  <a:gd name="T3" fmla="*/ 5 h 127"/>
                  <a:gd name="T4" fmla="*/ 0 w 9"/>
                  <a:gd name="T5" fmla="*/ 9 h 127"/>
                  <a:gd name="T6" fmla="*/ 0 w 9"/>
                  <a:gd name="T7" fmla="*/ 13 h 127"/>
                  <a:gd name="T8" fmla="*/ 0 w 9"/>
                  <a:gd name="T9" fmla="*/ 15 h 127"/>
                  <a:gd name="T10" fmla="*/ 1 w 9"/>
                  <a:gd name="T11" fmla="*/ 16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" h="127">
                    <a:moveTo>
                      <a:pt x="0" y="0"/>
                    </a:moveTo>
                    <a:lnTo>
                      <a:pt x="2" y="35"/>
                    </a:lnTo>
                    <a:lnTo>
                      <a:pt x="4" y="69"/>
                    </a:lnTo>
                    <a:lnTo>
                      <a:pt x="7" y="100"/>
                    </a:lnTo>
                    <a:lnTo>
                      <a:pt x="7" y="115"/>
                    </a:lnTo>
                    <a:lnTo>
                      <a:pt x="9" y="127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5" name="Freeform 314"/>
              <p:cNvSpPr>
                <a:spLocks/>
              </p:cNvSpPr>
              <p:nvPr/>
            </p:nvSpPr>
            <p:spPr bwMode="auto">
              <a:xfrm>
                <a:off x="2874" y="1624"/>
                <a:ext cx="5" cy="29"/>
              </a:xfrm>
              <a:custGeom>
                <a:avLst/>
                <a:gdLst>
                  <a:gd name="T0" fmla="*/ 0 w 9"/>
                  <a:gd name="T1" fmla="*/ 0 h 59"/>
                  <a:gd name="T2" fmla="*/ 1 w 9"/>
                  <a:gd name="T3" fmla="*/ 2 h 59"/>
                  <a:gd name="T4" fmla="*/ 1 w 9"/>
                  <a:gd name="T5" fmla="*/ 4 h 59"/>
                  <a:gd name="T6" fmla="*/ 1 w 9"/>
                  <a:gd name="T7" fmla="*/ 6 h 59"/>
                  <a:gd name="T8" fmla="*/ 2 w 9"/>
                  <a:gd name="T9" fmla="*/ 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59">
                    <a:moveTo>
                      <a:pt x="0" y="0"/>
                    </a:moveTo>
                    <a:lnTo>
                      <a:pt x="2" y="20"/>
                    </a:lnTo>
                    <a:lnTo>
                      <a:pt x="3" y="35"/>
                    </a:lnTo>
                    <a:lnTo>
                      <a:pt x="7" y="48"/>
                    </a:lnTo>
                    <a:lnTo>
                      <a:pt x="9" y="59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6" name="Freeform 315"/>
              <p:cNvSpPr>
                <a:spLocks/>
              </p:cNvSpPr>
              <p:nvPr/>
            </p:nvSpPr>
            <p:spPr bwMode="auto">
              <a:xfrm>
                <a:off x="2879" y="1653"/>
                <a:ext cx="4" cy="11"/>
              </a:xfrm>
              <a:custGeom>
                <a:avLst/>
                <a:gdLst>
                  <a:gd name="T0" fmla="*/ 0 w 9"/>
                  <a:gd name="T1" fmla="*/ 0 h 21"/>
                  <a:gd name="T2" fmla="*/ 0 w 9"/>
                  <a:gd name="T3" fmla="*/ 1 h 21"/>
                  <a:gd name="T4" fmla="*/ 0 w 9"/>
                  <a:gd name="T5" fmla="*/ 2 h 21"/>
                  <a:gd name="T6" fmla="*/ 0 w 9"/>
                  <a:gd name="T7" fmla="*/ 3 h 21"/>
                  <a:gd name="T8" fmla="*/ 1 w 9"/>
                  <a:gd name="T9" fmla="*/ 3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lnTo>
                      <a:pt x="2" y="7"/>
                    </a:lnTo>
                    <a:lnTo>
                      <a:pt x="3" y="14"/>
                    </a:lnTo>
                    <a:lnTo>
                      <a:pt x="7" y="18"/>
                    </a:lnTo>
                    <a:lnTo>
                      <a:pt x="9" y="2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7" name="Freeform 316"/>
              <p:cNvSpPr>
                <a:spLocks/>
              </p:cNvSpPr>
              <p:nvPr/>
            </p:nvSpPr>
            <p:spPr bwMode="auto">
              <a:xfrm>
                <a:off x="2883" y="1664"/>
                <a:ext cx="5" cy="1"/>
              </a:xfrm>
              <a:custGeom>
                <a:avLst/>
                <a:gdLst>
                  <a:gd name="T0" fmla="*/ 0 w 9"/>
                  <a:gd name="T1" fmla="*/ 0 h 4"/>
                  <a:gd name="T2" fmla="*/ 1 w 9"/>
                  <a:gd name="T3" fmla="*/ 0 h 4"/>
                  <a:gd name="T4" fmla="*/ 1 w 9"/>
                  <a:gd name="T5" fmla="*/ 0 h 4"/>
                  <a:gd name="T6" fmla="*/ 2 w 9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2"/>
                    </a:lnTo>
                    <a:lnTo>
                      <a:pt x="3" y="4"/>
                    </a:lnTo>
                    <a:lnTo>
                      <a:pt x="9" y="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8" name="Freeform 317"/>
              <p:cNvSpPr>
                <a:spLocks/>
              </p:cNvSpPr>
              <p:nvPr/>
            </p:nvSpPr>
            <p:spPr bwMode="auto">
              <a:xfrm>
                <a:off x="2888" y="1665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79" name="Freeform 318"/>
              <p:cNvSpPr>
                <a:spLocks/>
              </p:cNvSpPr>
              <p:nvPr/>
            </p:nvSpPr>
            <p:spPr bwMode="auto">
              <a:xfrm>
                <a:off x="2892" y="1665"/>
                <a:ext cx="5" cy="1"/>
              </a:xfrm>
              <a:custGeom>
                <a:avLst/>
                <a:gdLst>
                  <a:gd name="T0" fmla="*/ 0 w 9"/>
                  <a:gd name="T1" fmla="*/ 0 h 2"/>
                  <a:gd name="T2" fmla="*/ 1 w 9"/>
                  <a:gd name="T3" fmla="*/ 0 h 2"/>
                  <a:gd name="T4" fmla="*/ 2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0" name="Line 319"/>
              <p:cNvSpPr>
                <a:spLocks noChangeShapeType="1"/>
              </p:cNvSpPr>
              <p:nvPr/>
            </p:nvSpPr>
            <p:spPr bwMode="auto">
              <a:xfrm>
                <a:off x="2897" y="1665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1" name="Line 320"/>
              <p:cNvSpPr>
                <a:spLocks noChangeShapeType="1"/>
              </p:cNvSpPr>
              <p:nvPr/>
            </p:nvSpPr>
            <p:spPr bwMode="auto">
              <a:xfrm>
                <a:off x="2901" y="166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2" name="Line 321"/>
              <p:cNvSpPr>
                <a:spLocks noChangeShapeType="1"/>
              </p:cNvSpPr>
              <p:nvPr/>
            </p:nvSpPr>
            <p:spPr bwMode="auto">
              <a:xfrm>
                <a:off x="2906" y="1665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3" name="Line 322"/>
              <p:cNvSpPr>
                <a:spLocks noChangeShapeType="1"/>
              </p:cNvSpPr>
              <p:nvPr/>
            </p:nvSpPr>
            <p:spPr bwMode="auto">
              <a:xfrm>
                <a:off x="2910" y="166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679" name="Group 324"/>
            <p:cNvGrpSpPr>
              <a:grpSpLocks/>
            </p:cNvGrpSpPr>
            <p:nvPr/>
          </p:nvGrpSpPr>
          <p:grpSpPr bwMode="auto">
            <a:xfrm rot="5400000">
              <a:off x="1295736" y="4077072"/>
              <a:ext cx="900000" cy="900000"/>
              <a:chOff x="773" y="1724"/>
              <a:chExt cx="421" cy="335"/>
            </a:xfrm>
          </p:grpSpPr>
          <p:sp>
            <p:nvSpPr>
              <p:cNvPr id="20891" name="Rectangle 325"/>
              <p:cNvSpPr>
                <a:spLocks noChangeArrowheads="1"/>
              </p:cNvSpPr>
              <p:nvPr/>
            </p:nvSpPr>
            <p:spPr bwMode="auto">
              <a:xfrm>
                <a:off x="773" y="1724"/>
                <a:ext cx="421" cy="335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latinLnBrk="1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buClr>
                    <a:srgbClr val="3366FF"/>
                  </a:buClr>
                  <a:buFont typeface="Wingdings" panose="05000000000000000000" pitchFamily="2" charset="2"/>
                  <a:buNone/>
                </a:pPr>
                <a:endParaRPr lang="ko-KR" altLang="en-US" sz="24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892" name="Line 326"/>
              <p:cNvSpPr>
                <a:spLocks noChangeShapeType="1"/>
              </p:cNvSpPr>
              <p:nvPr/>
            </p:nvSpPr>
            <p:spPr bwMode="auto">
              <a:xfrm>
                <a:off x="782" y="2049"/>
                <a:ext cx="403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93" name="Line 327"/>
              <p:cNvSpPr>
                <a:spLocks noChangeShapeType="1"/>
              </p:cNvSpPr>
              <p:nvPr/>
            </p:nvSpPr>
            <p:spPr bwMode="auto">
              <a:xfrm>
                <a:off x="85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94" name="Line 328"/>
              <p:cNvSpPr>
                <a:spLocks noChangeShapeType="1"/>
              </p:cNvSpPr>
              <p:nvPr/>
            </p:nvSpPr>
            <p:spPr bwMode="auto">
              <a:xfrm>
                <a:off x="851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95" name="Line 329"/>
              <p:cNvSpPr>
                <a:spLocks noChangeShapeType="1"/>
              </p:cNvSpPr>
              <p:nvPr/>
            </p:nvSpPr>
            <p:spPr bwMode="auto">
              <a:xfrm>
                <a:off x="85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96" name="Line 330"/>
              <p:cNvSpPr>
                <a:spLocks noChangeShapeType="1"/>
              </p:cNvSpPr>
              <p:nvPr/>
            </p:nvSpPr>
            <p:spPr bwMode="auto">
              <a:xfrm>
                <a:off x="85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97" name="Line 331"/>
              <p:cNvSpPr>
                <a:spLocks noChangeShapeType="1"/>
              </p:cNvSpPr>
              <p:nvPr/>
            </p:nvSpPr>
            <p:spPr bwMode="auto">
              <a:xfrm>
                <a:off x="854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98" name="Line 332"/>
              <p:cNvSpPr>
                <a:spLocks noChangeShapeType="1"/>
              </p:cNvSpPr>
              <p:nvPr/>
            </p:nvSpPr>
            <p:spPr bwMode="auto">
              <a:xfrm>
                <a:off x="85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99" name="Line 333"/>
              <p:cNvSpPr>
                <a:spLocks noChangeShapeType="1"/>
              </p:cNvSpPr>
              <p:nvPr/>
            </p:nvSpPr>
            <p:spPr bwMode="auto">
              <a:xfrm>
                <a:off x="857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0" name="Line 334"/>
              <p:cNvSpPr>
                <a:spLocks noChangeShapeType="1"/>
              </p:cNvSpPr>
              <p:nvPr/>
            </p:nvSpPr>
            <p:spPr bwMode="auto">
              <a:xfrm>
                <a:off x="85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1" name="Line 335"/>
              <p:cNvSpPr>
                <a:spLocks noChangeShapeType="1"/>
              </p:cNvSpPr>
              <p:nvPr/>
            </p:nvSpPr>
            <p:spPr bwMode="auto">
              <a:xfrm>
                <a:off x="86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2" name="Line 336"/>
              <p:cNvSpPr>
                <a:spLocks noChangeShapeType="1"/>
              </p:cNvSpPr>
              <p:nvPr/>
            </p:nvSpPr>
            <p:spPr bwMode="auto">
              <a:xfrm>
                <a:off x="861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3" name="Line 337"/>
              <p:cNvSpPr>
                <a:spLocks noChangeShapeType="1"/>
              </p:cNvSpPr>
              <p:nvPr/>
            </p:nvSpPr>
            <p:spPr bwMode="auto">
              <a:xfrm>
                <a:off x="86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4" name="Line 338"/>
              <p:cNvSpPr>
                <a:spLocks noChangeShapeType="1"/>
              </p:cNvSpPr>
              <p:nvPr/>
            </p:nvSpPr>
            <p:spPr bwMode="auto">
              <a:xfrm>
                <a:off x="864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5" name="Line 339"/>
              <p:cNvSpPr>
                <a:spLocks noChangeShapeType="1"/>
              </p:cNvSpPr>
              <p:nvPr/>
            </p:nvSpPr>
            <p:spPr bwMode="auto">
              <a:xfrm>
                <a:off x="86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6" name="Line 340"/>
              <p:cNvSpPr>
                <a:spLocks noChangeShapeType="1"/>
              </p:cNvSpPr>
              <p:nvPr/>
            </p:nvSpPr>
            <p:spPr bwMode="auto">
              <a:xfrm>
                <a:off x="86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7" name="Line 341"/>
              <p:cNvSpPr>
                <a:spLocks noChangeShapeType="1"/>
              </p:cNvSpPr>
              <p:nvPr/>
            </p:nvSpPr>
            <p:spPr bwMode="auto">
              <a:xfrm>
                <a:off x="868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8" name="Line 342"/>
              <p:cNvSpPr>
                <a:spLocks noChangeShapeType="1"/>
              </p:cNvSpPr>
              <p:nvPr/>
            </p:nvSpPr>
            <p:spPr bwMode="auto">
              <a:xfrm>
                <a:off x="87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09" name="Line 343"/>
              <p:cNvSpPr>
                <a:spLocks noChangeShapeType="1"/>
              </p:cNvSpPr>
              <p:nvPr/>
            </p:nvSpPr>
            <p:spPr bwMode="auto">
              <a:xfrm>
                <a:off x="871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0" name="Line 344"/>
              <p:cNvSpPr>
                <a:spLocks noChangeShapeType="1"/>
              </p:cNvSpPr>
              <p:nvPr/>
            </p:nvSpPr>
            <p:spPr bwMode="auto">
              <a:xfrm>
                <a:off x="87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1" name="Line 345"/>
              <p:cNvSpPr>
                <a:spLocks noChangeShapeType="1"/>
              </p:cNvSpPr>
              <p:nvPr/>
            </p:nvSpPr>
            <p:spPr bwMode="auto">
              <a:xfrm>
                <a:off x="87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2" name="Line 346"/>
              <p:cNvSpPr>
                <a:spLocks noChangeShapeType="1"/>
              </p:cNvSpPr>
              <p:nvPr/>
            </p:nvSpPr>
            <p:spPr bwMode="auto">
              <a:xfrm>
                <a:off x="875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3" name="Line 347"/>
              <p:cNvSpPr>
                <a:spLocks noChangeShapeType="1"/>
              </p:cNvSpPr>
              <p:nvPr/>
            </p:nvSpPr>
            <p:spPr bwMode="auto">
              <a:xfrm>
                <a:off x="87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4" name="Line 348"/>
              <p:cNvSpPr>
                <a:spLocks noChangeShapeType="1"/>
              </p:cNvSpPr>
              <p:nvPr/>
            </p:nvSpPr>
            <p:spPr bwMode="auto">
              <a:xfrm>
                <a:off x="877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5" name="Line 349"/>
              <p:cNvSpPr>
                <a:spLocks noChangeShapeType="1"/>
              </p:cNvSpPr>
              <p:nvPr/>
            </p:nvSpPr>
            <p:spPr bwMode="auto">
              <a:xfrm>
                <a:off x="87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6" name="Line 350"/>
              <p:cNvSpPr>
                <a:spLocks noChangeShapeType="1"/>
              </p:cNvSpPr>
              <p:nvPr/>
            </p:nvSpPr>
            <p:spPr bwMode="auto">
              <a:xfrm>
                <a:off x="88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7" name="Line 351"/>
              <p:cNvSpPr>
                <a:spLocks noChangeShapeType="1"/>
              </p:cNvSpPr>
              <p:nvPr/>
            </p:nvSpPr>
            <p:spPr bwMode="auto">
              <a:xfrm>
                <a:off x="881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8" name="Line 352"/>
              <p:cNvSpPr>
                <a:spLocks noChangeShapeType="1"/>
              </p:cNvSpPr>
              <p:nvPr/>
            </p:nvSpPr>
            <p:spPr bwMode="auto">
              <a:xfrm>
                <a:off x="88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19" name="Line 353"/>
              <p:cNvSpPr>
                <a:spLocks noChangeShapeType="1"/>
              </p:cNvSpPr>
              <p:nvPr/>
            </p:nvSpPr>
            <p:spPr bwMode="auto">
              <a:xfrm>
                <a:off x="884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0" name="Line 354"/>
              <p:cNvSpPr>
                <a:spLocks noChangeShapeType="1"/>
              </p:cNvSpPr>
              <p:nvPr/>
            </p:nvSpPr>
            <p:spPr bwMode="auto">
              <a:xfrm>
                <a:off x="88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1" name="Line 355"/>
              <p:cNvSpPr>
                <a:spLocks noChangeShapeType="1"/>
              </p:cNvSpPr>
              <p:nvPr/>
            </p:nvSpPr>
            <p:spPr bwMode="auto">
              <a:xfrm>
                <a:off x="88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2" name="Line 356"/>
              <p:cNvSpPr>
                <a:spLocks noChangeShapeType="1"/>
              </p:cNvSpPr>
              <p:nvPr/>
            </p:nvSpPr>
            <p:spPr bwMode="auto">
              <a:xfrm>
                <a:off x="888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3" name="Line 357"/>
              <p:cNvSpPr>
                <a:spLocks noChangeShapeType="1"/>
              </p:cNvSpPr>
              <p:nvPr/>
            </p:nvSpPr>
            <p:spPr bwMode="auto">
              <a:xfrm>
                <a:off x="89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4" name="Line 358"/>
              <p:cNvSpPr>
                <a:spLocks noChangeShapeType="1"/>
              </p:cNvSpPr>
              <p:nvPr/>
            </p:nvSpPr>
            <p:spPr bwMode="auto">
              <a:xfrm>
                <a:off x="891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5" name="Line 359"/>
              <p:cNvSpPr>
                <a:spLocks noChangeShapeType="1"/>
              </p:cNvSpPr>
              <p:nvPr/>
            </p:nvSpPr>
            <p:spPr bwMode="auto">
              <a:xfrm>
                <a:off x="89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6" name="Line 360"/>
              <p:cNvSpPr>
                <a:spLocks noChangeShapeType="1"/>
              </p:cNvSpPr>
              <p:nvPr/>
            </p:nvSpPr>
            <p:spPr bwMode="auto">
              <a:xfrm>
                <a:off x="89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7" name="Line 361"/>
              <p:cNvSpPr>
                <a:spLocks noChangeShapeType="1"/>
              </p:cNvSpPr>
              <p:nvPr/>
            </p:nvSpPr>
            <p:spPr bwMode="auto">
              <a:xfrm>
                <a:off x="895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8" name="Line 362"/>
              <p:cNvSpPr>
                <a:spLocks noChangeShapeType="1"/>
              </p:cNvSpPr>
              <p:nvPr/>
            </p:nvSpPr>
            <p:spPr bwMode="auto">
              <a:xfrm>
                <a:off x="89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29" name="Line 363"/>
              <p:cNvSpPr>
                <a:spLocks noChangeShapeType="1"/>
              </p:cNvSpPr>
              <p:nvPr/>
            </p:nvSpPr>
            <p:spPr bwMode="auto">
              <a:xfrm>
                <a:off x="898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0" name="Line 364"/>
              <p:cNvSpPr>
                <a:spLocks noChangeShapeType="1"/>
              </p:cNvSpPr>
              <p:nvPr/>
            </p:nvSpPr>
            <p:spPr bwMode="auto">
              <a:xfrm>
                <a:off x="90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1" name="Line 365"/>
              <p:cNvSpPr>
                <a:spLocks noChangeShapeType="1"/>
              </p:cNvSpPr>
              <p:nvPr/>
            </p:nvSpPr>
            <p:spPr bwMode="auto">
              <a:xfrm>
                <a:off x="90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2" name="Line 366"/>
              <p:cNvSpPr>
                <a:spLocks noChangeShapeType="1"/>
              </p:cNvSpPr>
              <p:nvPr/>
            </p:nvSpPr>
            <p:spPr bwMode="auto">
              <a:xfrm>
                <a:off x="901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3" name="Line 367"/>
              <p:cNvSpPr>
                <a:spLocks noChangeShapeType="1"/>
              </p:cNvSpPr>
              <p:nvPr/>
            </p:nvSpPr>
            <p:spPr bwMode="auto">
              <a:xfrm>
                <a:off x="90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4" name="Line 368"/>
              <p:cNvSpPr>
                <a:spLocks noChangeShapeType="1"/>
              </p:cNvSpPr>
              <p:nvPr/>
            </p:nvSpPr>
            <p:spPr bwMode="auto">
              <a:xfrm>
                <a:off x="90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5" name="Line 369"/>
              <p:cNvSpPr>
                <a:spLocks noChangeShapeType="1"/>
              </p:cNvSpPr>
              <p:nvPr/>
            </p:nvSpPr>
            <p:spPr bwMode="auto">
              <a:xfrm>
                <a:off x="905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6" name="Line 370"/>
              <p:cNvSpPr>
                <a:spLocks noChangeShapeType="1"/>
              </p:cNvSpPr>
              <p:nvPr/>
            </p:nvSpPr>
            <p:spPr bwMode="auto">
              <a:xfrm>
                <a:off x="90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7" name="Line 371"/>
              <p:cNvSpPr>
                <a:spLocks noChangeShapeType="1"/>
              </p:cNvSpPr>
              <p:nvPr/>
            </p:nvSpPr>
            <p:spPr bwMode="auto">
              <a:xfrm>
                <a:off x="908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8" name="Line 372"/>
              <p:cNvSpPr>
                <a:spLocks noChangeShapeType="1"/>
              </p:cNvSpPr>
              <p:nvPr/>
            </p:nvSpPr>
            <p:spPr bwMode="auto">
              <a:xfrm>
                <a:off x="91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39" name="Line 373"/>
              <p:cNvSpPr>
                <a:spLocks noChangeShapeType="1"/>
              </p:cNvSpPr>
              <p:nvPr/>
            </p:nvSpPr>
            <p:spPr bwMode="auto">
              <a:xfrm>
                <a:off x="911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0" name="Line 374"/>
              <p:cNvSpPr>
                <a:spLocks noChangeShapeType="1"/>
              </p:cNvSpPr>
              <p:nvPr/>
            </p:nvSpPr>
            <p:spPr bwMode="auto">
              <a:xfrm>
                <a:off x="912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1" name="Line 375"/>
              <p:cNvSpPr>
                <a:spLocks noChangeShapeType="1"/>
              </p:cNvSpPr>
              <p:nvPr/>
            </p:nvSpPr>
            <p:spPr bwMode="auto">
              <a:xfrm>
                <a:off x="91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2" name="Line 376"/>
              <p:cNvSpPr>
                <a:spLocks noChangeShapeType="1"/>
              </p:cNvSpPr>
              <p:nvPr/>
            </p:nvSpPr>
            <p:spPr bwMode="auto">
              <a:xfrm>
                <a:off x="915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3" name="Line 377"/>
              <p:cNvSpPr>
                <a:spLocks noChangeShapeType="1"/>
              </p:cNvSpPr>
              <p:nvPr/>
            </p:nvSpPr>
            <p:spPr bwMode="auto">
              <a:xfrm>
                <a:off x="91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4" name="Line 378"/>
              <p:cNvSpPr>
                <a:spLocks noChangeShapeType="1"/>
              </p:cNvSpPr>
              <p:nvPr/>
            </p:nvSpPr>
            <p:spPr bwMode="auto">
              <a:xfrm>
                <a:off x="918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5" name="Line 379"/>
              <p:cNvSpPr>
                <a:spLocks noChangeShapeType="1"/>
              </p:cNvSpPr>
              <p:nvPr/>
            </p:nvSpPr>
            <p:spPr bwMode="auto">
              <a:xfrm>
                <a:off x="919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6" name="Line 380"/>
              <p:cNvSpPr>
                <a:spLocks noChangeShapeType="1"/>
              </p:cNvSpPr>
              <p:nvPr/>
            </p:nvSpPr>
            <p:spPr bwMode="auto">
              <a:xfrm>
                <a:off x="921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7" name="Line 381"/>
              <p:cNvSpPr>
                <a:spLocks noChangeShapeType="1"/>
              </p:cNvSpPr>
              <p:nvPr/>
            </p:nvSpPr>
            <p:spPr bwMode="auto">
              <a:xfrm>
                <a:off x="922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8" name="Line 382"/>
              <p:cNvSpPr>
                <a:spLocks noChangeShapeType="1"/>
              </p:cNvSpPr>
              <p:nvPr/>
            </p:nvSpPr>
            <p:spPr bwMode="auto">
              <a:xfrm>
                <a:off x="92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49" name="Line 383"/>
              <p:cNvSpPr>
                <a:spLocks noChangeShapeType="1"/>
              </p:cNvSpPr>
              <p:nvPr/>
            </p:nvSpPr>
            <p:spPr bwMode="auto">
              <a:xfrm>
                <a:off x="92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0" name="Line 384"/>
              <p:cNvSpPr>
                <a:spLocks noChangeShapeType="1"/>
              </p:cNvSpPr>
              <p:nvPr/>
            </p:nvSpPr>
            <p:spPr bwMode="auto">
              <a:xfrm>
                <a:off x="925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1" name="Line 385"/>
              <p:cNvSpPr>
                <a:spLocks noChangeShapeType="1"/>
              </p:cNvSpPr>
              <p:nvPr/>
            </p:nvSpPr>
            <p:spPr bwMode="auto">
              <a:xfrm>
                <a:off x="92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2" name="Line 386"/>
              <p:cNvSpPr>
                <a:spLocks noChangeShapeType="1"/>
              </p:cNvSpPr>
              <p:nvPr/>
            </p:nvSpPr>
            <p:spPr bwMode="auto">
              <a:xfrm>
                <a:off x="928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3" name="Line 387"/>
              <p:cNvSpPr>
                <a:spLocks noChangeShapeType="1"/>
              </p:cNvSpPr>
              <p:nvPr/>
            </p:nvSpPr>
            <p:spPr bwMode="auto">
              <a:xfrm>
                <a:off x="93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4" name="Line 388"/>
              <p:cNvSpPr>
                <a:spLocks noChangeShapeType="1"/>
              </p:cNvSpPr>
              <p:nvPr/>
            </p:nvSpPr>
            <p:spPr bwMode="auto">
              <a:xfrm>
                <a:off x="931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5" name="Line 389"/>
              <p:cNvSpPr>
                <a:spLocks noChangeShapeType="1"/>
              </p:cNvSpPr>
              <p:nvPr/>
            </p:nvSpPr>
            <p:spPr bwMode="auto">
              <a:xfrm>
                <a:off x="932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6" name="Line 390"/>
              <p:cNvSpPr>
                <a:spLocks noChangeShapeType="1"/>
              </p:cNvSpPr>
              <p:nvPr/>
            </p:nvSpPr>
            <p:spPr bwMode="auto">
              <a:xfrm>
                <a:off x="93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7" name="Line 391"/>
              <p:cNvSpPr>
                <a:spLocks noChangeShapeType="1"/>
              </p:cNvSpPr>
              <p:nvPr/>
            </p:nvSpPr>
            <p:spPr bwMode="auto">
              <a:xfrm>
                <a:off x="935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8" name="Line 392"/>
              <p:cNvSpPr>
                <a:spLocks noChangeShapeType="1"/>
              </p:cNvSpPr>
              <p:nvPr/>
            </p:nvSpPr>
            <p:spPr bwMode="auto">
              <a:xfrm>
                <a:off x="93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59" name="Line 393"/>
              <p:cNvSpPr>
                <a:spLocks noChangeShapeType="1"/>
              </p:cNvSpPr>
              <p:nvPr/>
            </p:nvSpPr>
            <p:spPr bwMode="auto">
              <a:xfrm>
                <a:off x="938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0" name="Line 394"/>
              <p:cNvSpPr>
                <a:spLocks noChangeShapeType="1"/>
              </p:cNvSpPr>
              <p:nvPr/>
            </p:nvSpPr>
            <p:spPr bwMode="auto">
              <a:xfrm>
                <a:off x="939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1" name="Line 395"/>
              <p:cNvSpPr>
                <a:spLocks noChangeShapeType="1"/>
              </p:cNvSpPr>
              <p:nvPr/>
            </p:nvSpPr>
            <p:spPr bwMode="auto">
              <a:xfrm>
                <a:off x="941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2" name="Line 396"/>
              <p:cNvSpPr>
                <a:spLocks noChangeShapeType="1"/>
              </p:cNvSpPr>
              <p:nvPr/>
            </p:nvSpPr>
            <p:spPr bwMode="auto">
              <a:xfrm>
                <a:off x="942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3" name="Line 397"/>
              <p:cNvSpPr>
                <a:spLocks noChangeShapeType="1"/>
              </p:cNvSpPr>
              <p:nvPr/>
            </p:nvSpPr>
            <p:spPr bwMode="auto">
              <a:xfrm>
                <a:off x="94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4" name="Line 398"/>
              <p:cNvSpPr>
                <a:spLocks noChangeShapeType="1"/>
              </p:cNvSpPr>
              <p:nvPr/>
            </p:nvSpPr>
            <p:spPr bwMode="auto">
              <a:xfrm>
                <a:off x="945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5" name="Line 399"/>
              <p:cNvSpPr>
                <a:spLocks noChangeShapeType="1"/>
              </p:cNvSpPr>
              <p:nvPr/>
            </p:nvSpPr>
            <p:spPr bwMode="auto">
              <a:xfrm>
                <a:off x="946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6" name="Line 400"/>
              <p:cNvSpPr>
                <a:spLocks noChangeShapeType="1"/>
              </p:cNvSpPr>
              <p:nvPr/>
            </p:nvSpPr>
            <p:spPr bwMode="auto">
              <a:xfrm>
                <a:off x="948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7" name="Line 401"/>
              <p:cNvSpPr>
                <a:spLocks noChangeShapeType="1"/>
              </p:cNvSpPr>
              <p:nvPr/>
            </p:nvSpPr>
            <p:spPr bwMode="auto">
              <a:xfrm>
                <a:off x="948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8" name="Line 402"/>
              <p:cNvSpPr>
                <a:spLocks noChangeShapeType="1"/>
              </p:cNvSpPr>
              <p:nvPr/>
            </p:nvSpPr>
            <p:spPr bwMode="auto">
              <a:xfrm>
                <a:off x="95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69" name="Line 403"/>
              <p:cNvSpPr>
                <a:spLocks noChangeShapeType="1"/>
              </p:cNvSpPr>
              <p:nvPr/>
            </p:nvSpPr>
            <p:spPr bwMode="auto">
              <a:xfrm>
                <a:off x="951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0" name="Line 404"/>
              <p:cNvSpPr>
                <a:spLocks noChangeShapeType="1"/>
              </p:cNvSpPr>
              <p:nvPr/>
            </p:nvSpPr>
            <p:spPr bwMode="auto">
              <a:xfrm>
                <a:off x="952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1" name="Line 405"/>
              <p:cNvSpPr>
                <a:spLocks noChangeShapeType="1"/>
              </p:cNvSpPr>
              <p:nvPr/>
            </p:nvSpPr>
            <p:spPr bwMode="auto">
              <a:xfrm>
                <a:off x="95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2" name="Line 406"/>
              <p:cNvSpPr>
                <a:spLocks noChangeShapeType="1"/>
              </p:cNvSpPr>
              <p:nvPr/>
            </p:nvSpPr>
            <p:spPr bwMode="auto">
              <a:xfrm>
                <a:off x="955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3" name="Line 407"/>
              <p:cNvSpPr>
                <a:spLocks noChangeShapeType="1"/>
              </p:cNvSpPr>
              <p:nvPr/>
            </p:nvSpPr>
            <p:spPr bwMode="auto">
              <a:xfrm>
                <a:off x="95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4" name="Line 408"/>
              <p:cNvSpPr>
                <a:spLocks noChangeShapeType="1"/>
              </p:cNvSpPr>
              <p:nvPr/>
            </p:nvSpPr>
            <p:spPr bwMode="auto">
              <a:xfrm>
                <a:off x="958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5" name="Line 409"/>
              <p:cNvSpPr>
                <a:spLocks noChangeShapeType="1"/>
              </p:cNvSpPr>
              <p:nvPr/>
            </p:nvSpPr>
            <p:spPr bwMode="auto">
              <a:xfrm flipV="1">
                <a:off x="959" y="2048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6" name="Line 410"/>
              <p:cNvSpPr>
                <a:spLocks noChangeShapeType="1"/>
              </p:cNvSpPr>
              <p:nvPr/>
            </p:nvSpPr>
            <p:spPr bwMode="auto">
              <a:xfrm flipV="1">
                <a:off x="961" y="204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7" name="Line 411"/>
              <p:cNvSpPr>
                <a:spLocks noChangeShapeType="1"/>
              </p:cNvSpPr>
              <p:nvPr/>
            </p:nvSpPr>
            <p:spPr bwMode="auto">
              <a:xfrm flipV="1">
                <a:off x="962" y="204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8" name="Line 412"/>
              <p:cNvSpPr>
                <a:spLocks noChangeShapeType="1"/>
              </p:cNvSpPr>
              <p:nvPr/>
            </p:nvSpPr>
            <p:spPr bwMode="auto">
              <a:xfrm flipV="1">
                <a:off x="964" y="2044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79" name="Line 413"/>
              <p:cNvSpPr>
                <a:spLocks noChangeShapeType="1"/>
              </p:cNvSpPr>
              <p:nvPr/>
            </p:nvSpPr>
            <p:spPr bwMode="auto">
              <a:xfrm flipV="1">
                <a:off x="965" y="2040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0" name="Freeform 414"/>
              <p:cNvSpPr>
                <a:spLocks/>
              </p:cNvSpPr>
              <p:nvPr/>
            </p:nvSpPr>
            <p:spPr bwMode="auto">
              <a:xfrm>
                <a:off x="966" y="2034"/>
                <a:ext cx="2" cy="6"/>
              </a:xfrm>
              <a:custGeom>
                <a:avLst/>
                <a:gdLst>
                  <a:gd name="T0" fmla="*/ 0 w 3"/>
                  <a:gd name="T1" fmla="*/ 2 h 12"/>
                  <a:gd name="T2" fmla="*/ 1 w 3"/>
                  <a:gd name="T3" fmla="*/ 1 h 12"/>
                  <a:gd name="T4" fmla="*/ 1 w 3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2">
                    <a:moveTo>
                      <a:pt x="0" y="12"/>
                    </a:moveTo>
                    <a:lnTo>
                      <a:pt x="1" y="6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1" name="Freeform 415"/>
              <p:cNvSpPr>
                <a:spLocks/>
              </p:cNvSpPr>
              <p:nvPr/>
            </p:nvSpPr>
            <p:spPr bwMode="auto">
              <a:xfrm>
                <a:off x="968" y="2026"/>
                <a:ext cx="1" cy="8"/>
              </a:xfrm>
              <a:custGeom>
                <a:avLst/>
                <a:gdLst>
                  <a:gd name="T0" fmla="*/ 0 w 2"/>
                  <a:gd name="T1" fmla="*/ 2 h 17"/>
                  <a:gd name="T2" fmla="*/ 0 w 2"/>
                  <a:gd name="T3" fmla="*/ 1 h 17"/>
                  <a:gd name="T4" fmla="*/ 1 w 2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17">
                    <a:moveTo>
                      <a:pt x="0" y="17"/>
                    </a:move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2" name="Freeform 416"/>
              <p:cNvSpPr>
                <a:spLocks/>
              </p:cNvSpPr>
              <p:nvPr/>
            </p:nvSpPr>
            <p:spPr bwMode="auto">
              <a:xfrm>
                <a:off x="969" y="2013"/>
                <a:ext cx="2" cy="13"/>
              </a:xfrm>
              <a:custGeom>
                <a:avLst/>
                <a:gdLst>
                  <a:gd name="T0" fmla="*/ 0 w 4"/>
                  <a:gd name="T1" fmla="*/ 4 h 25"/>
                  <a:gd name="T2" fmla="*/ 1 w 4"/>
                  <a:gd name="T3" fmla="*/ 2 h 25"/>
                  <a:gd name="T4" fmla="*/ 1 w 4"/>
                  <a:gd name="T5" fmla="*/ 0 h 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5">
                    <a:moveTo>
                      <a:pt x="0" y="25"/>
                    </a:moveTo>
                    <a:lnTo>
                      <a:pt x="2" y="14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3" name="Freeform 417"/>
              <p:cNvSpPr>
                <a:spLocks/>
              </p:cNvSpPr>
              <p:nvPr/>
            </p:nvSpPr>
            <p:spPr bwMode="auto">
              <a:xfrm>
                <a:off x="971" y="1997"/>
                <a:ext cx="1" cy="16"/>
              </a:xfrm>
              <a:custGeom>
                <a:avLst/>
                <a:gdLst>
                  <a:gd name="T0" fmla="*/ 0 w 2"/>
                  <a:gd name="T1" fmla="*/ 4 h 33"/>
                  <a:gd name="T2" fmla="*/ 1 w 2"/>
                  <a:gd name="T3" fmla="*/ 2 h 33"/>
                  <a:gd name="T4" fmla="*/ 1 w 2"/>
                  <a:gd name="T5" fmla="*/ 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33">
                    <a:moveTo>
                      <a:pt x="0" y="33"/>
                    </a:moveTo>
                    <a:lnTo>
                      <a:pt x="2" y="18"/>
                    </a:ln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4" name="Freeform 418"/>
              <p:cNvSpPr>
                <a:spLocks/>
              </p:cNvSpPr>
              <p:nvPr/>
            </p:nvSpPr>
            <p:spPr bwMode="auto">
              <a:xfrm>
                <a:off x="972" y="1976"/>
                <a:ext cx="1" cy="21"/>
              </a:xfrm>
              <a:custGeom>
                <a:avLst/>
                <a:gdLst>
                  <a:gd name="T0" fmla="*/ 0 w 2"/>
                  <a:gd name="T1" fmla="*/ 6 h 42"/>
                  <a:gd name="T2" fmla="*/ 0 w 2"/>
                  <a:gd name="T3" fmla="*/ 3 h 42"/>
                  <a:gd name="T4" fmla="*/ 1 w 2"/>
                  <a:gd name="T5" fmla="*/ 0 h 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42">
                    <a:moveTo>
                      <a:pt x="0" y="42"/>
                    </a:moveTo>
                    <a:lnTo>
                      <a:pt x="0" y="23"/>
                    </a:ln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5" name="Freeform 419"/>
              <p:cNvSpPr>
                <a:spLocks/>
              </p:cNvSpPr>
              <p:nvPr/>
            </p:nvSpPr>
            <p:spPr bwMode="auto">
              <a:xfrm>
                <a:off x="972" y="1950"/>
                <a:ext cx="2" cy="26"/>
              </a:xfrm>
              <a:custGeom>
                <a:avLst/>
                <a:gdLst>
                  <a:gd name="T0" fmla="*/ 0 w 4"/>
                  <a:gd name="T1" fmla="*/ 7 h 52"/>
                  <a:gd name="T2" fmla="*/ 1 w 4"/>
                  <a:gd name="T3" fmla="*/ 4 h 52"/>
                  <a:gd name="T4" fmla="*/ 1 w 4"/>
                  <a:gd name="T5" fmla="*/ 0 h 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52">
                    <a:moveTo>
                      <a:pt x="0" y="52"/>
                    </a:moveTo>
                    <a:lnTo>
                      <a:pt x="2" y="27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6" name="Line 420"/>
              <p:cNvSpPr>
                <a:spLocks noChangeShapeType="1"/>
              </p:cNvSpPr>
              <p:nvPr/>
            </p:nvSpPr>
            <p:spPr bwMode="auto">
              <a:xfrm flipV="1">
                <a:off x="974" y="1921"/>
                <a:ext cx="1" cy="2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7" name="Freeform 421"/>
              <p:cNvSpPr>
                <a:spLocks/>
              </p:cNvSpPr>
              <p:nvPr/>
            </p:nvSpPr>
            <p:spPr bwMode="auto">
              <a:xfrm>
                <a:off x="975" y="1889"/>
                <a:ext cx="2" cy="32"/>
              </a:xfrm>
              <a:custGeom>
                <a:avLst/>
                <a:gdLst>
                  <a:gd name="T0" fmla="*/ 0 w 4"/>
                  <a:gd name="T1" fmla="*/ 8 h 64"/>
                  <a:gd name="T2" fmla="*/ 1 w 4"/>
                  <a:gd name="T3" fmla="*/ 5 h 64"/>
                  <a:gd name="T4" fmla="*/ 1 w 4"/>
                  <a:gd name="T5" fmla="*/ 0 h 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64">
                    <a:moveTo>
                      <a:pt x="0" y="64"/>
                    </a:moveTo>
                    <a:lnTo>
                      <a:pt x="2" y="33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8" name="Freeform 422"/>
              <p:cNvSpPr>
                <a:spLocks/>
              </p:cNvSpPr>
              <p:nvPr/>
            </p:nvSpPr>
            <p:spPr bwMode="auto">
              <a:xfrm>
                <a:off x="977" y="1858"/>
                <a:ext cx="1" cy="31"/>
              </a:xfrm>
              <a:custGeom>
                <a:avLst/>
                <a:gdLst>
                  <a:gd name="T0" fmla="*/ 0 w 1"/>
                  <a:gd name="T1" fmla="*/ 8 h 61"/>
                  <a:gd name="T2" fmla="*/ 1 w 1"/>
                  <a:gd name="T3" fmla="*/ 4 h 61"/>
                  <a:gd name="T4" fmla="*/ 1 w 1"/>
                  <a:gd name="T5" fmla="*/ 0 h 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61">
                    <a:moveTo>
                      <a:pt x="0" y="61"/>
                    </a:moveTo>
                    <a:lnTo>
                      <a:pt x="1" y="30"/>
                    </a:lnTo>
                    <a:lnTo>
                      <a:pt x="1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9" name="Freeform 423"/>
              <p:cNvSpPr>
                <a:spLocks/>
              </p:cNvSpPr>
              <p:nvPr/>
            </p:nvSpPr>
            <p:spPr bwMode="auto">
              <a:xfrm>
                <a:off x="978" y="1830"/>
                <a:ext cx="1" cy="28"/>
              </a:xfrm>
              <a:custGeom>
                <a:avLst/>
                <a:gdLst>
                  <a:gd name="T0" fmla="*/ 0 w 2"/>
                  <a:gd name="T1" fmla="*/ 7 h 58"/>
                  <a:gd name="T2" fmla="*/ 0 w 2"/>
                  <a:gd name="T3" fmla="*/ 3 h 58"/>
                  <a:gd name="T4" fmla="*/ 1 w 2"/>
                  <a:gd name="T5" fmla="*/ 0 h 5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58">
                    <a:moveTo>
                      <a:pt x="0" y="58"/>
                    </a:moveTo>
                    <a:lnTo>
                      <a:pt x="0" y="29"/>
                    </a:ln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0" name="Freeform 424"/>
              <p:cNvSpPr>
                <a:spLocks/>
              </p:cNvSpPr>
              <p:nvPr/>
            </p:nvSpPr>
            <p:spPr bwMode="auto">
              <a:xfrm>
                <a:off x="979" y="1806"/>
                <a:ext cx="2" cy="24"/>
              </a:xfrm>
              <a:custGeom>
                <a:avLst/>
                <a:gdLst>
                  <a:gd name="T0" fmla="*/ 0 w 4"/>
                  <a:gd name="T1" fmla="*/ 7 h 46"/>
                  <a:gd name="T2" fmla="*/ 1 w 4"/>
                  <a:gd name="T3" fmla="*/ 3 h 46"/>
                  <a:gd name="T4" fmla="*/ 1 w 4"/>
                  <a:gd name="T5" fmla="*/ 0 h 4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46">
                    <a:moveTo>
                      <a:pt x="0" y="46"/>
                    </a:moveTo>
                    <a:lnTo>
                      <a:pt x="2" y="21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1" name="Freeform 425"/>
              <p:cNvSpPr>
                <a:spLocks/>
              </p:cNvSpPr>
              <p:nvPr/>
            </p:nvSpPr>
            <p:spPr bwMode="auto">
              <a:xfrm>
                <a:off x="981" y="1791"/>
                <a:ext cx="1" cy="15"/>
              </a:xfrm>
              <a:custGeom>
                <a:avLst/>
                <a:gdLst>
                  <a:gd name="T0" fmla="*/ 0 w 2"/>
                  <a:gd name="T1" fmla="*/ 3 h 31"/>
                  <a:gd name="T2" fmla="*/ 0 w 2"/>
                  <a:gd name="T3" fmla="*/ 1 h 31"/>
                  <a:gd name="T4" fmla="*/ 1 w 2"/>
                  <a:gd name="T5" fmla="*/ 0 h 31"/>
                  <a:gd name="T6" fmla="*/ 1 w 2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31">
                    <a:moveTo>
                      <a:pt x="0" y="31"/>
                    </a:moveTo>
                    <a:lnTo>
                      <a:pt x="0" y="14"/>
                    </a:lnTo>
                    <a:lnTo>
                      <a:pt x="2" y="6"/>
                    </a:ln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" name="Freeform 426"/>
              <p:cNvSpPr>
                <a:spLocks/>
              </p:cNvSpPr>
              <p:nvPr/>
            </p:nvSpPr>
            <p:spPr bwMode="auto">
              <a:xfrm>
                <a:off x="982" y="1786"/>
                <a:ext cx="2" cy="5"/>
              </a:xfrm>
              <a:custGeom>
                <a:avLst/>
                <a:gdLst>
                  <a:gd name="T0" fmla="*/ 0 w 4"/>
                  <a:gd name="T1" fmla="*/ 2 h 9"/>
                  <a:gd name="T2" fmla="*/ 1 w 4"/>
                  <a:gd name="T3" fmla="*/ 1 h 9"/>
                  <a:gd name="T4" fmla="*/ 1 w 4"/>
                  <a:gd name="T5" fmla="*/ 0 h 9"/>
                  <a:gd name="T6" fmla="*/ 1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0" y="9"/>
                    </a:moveTo>
                    <a:lnTo>
                      <a:pt x="2" y="3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3" name="Freeform 427"/>
              <p:cNvSpPr>
                <a:spLocks/>
              </p:cNvSpPr>
              <p:nvPr/>
            </p:nvSpPr>
            <p:spPr bwMode="auto">
              <a:xfrm>
                <a:off x="984" y="1786"/>
                <a:ext cx="1" cy="5"/>
              </a:xfrm>
              <a:custGeom>
                <a:avLst/>
                <a:gdLst>
                  <a:gd name="T0" fmla="*/ 0 w 2"/>
                  <a:gd name="T1" fmla="*/ 0 h 9"/>
                  <a:gd name="T2" fmla="*/ 0 w 2"/>
                  <a:gd name="T3" fmla="*/ 0 h 9"/>
                  <a:gd name="T4" fmla="*/ 1 w 2"/>
                  <a:gd name="T5" fmla="*/ 1 h 9"/>
                  <a:gd name="T6" fmla="*/ 1 w 2"/>
                  <a:gd name="T7" fmla="*/ 2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9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4" name="Freeform 428"/>
              <p:cNvSpPr>
                <a:spLocks/>
              </p:cNvSpPr>
              <p:nvPr/>
            </p:nvSpPr>
            <p:spPr bwMode="auto">
              <a:xfrm>
                <a:off x="985" y="1791"/>
                <a:ext cx="1" cy="15"/>
              </a:xfrm>
              <a:custGeom>
                <a:avLst/>
                <a:gdLst>
                  <a:gd name="T0" fmla="*/ 0 w 2"/>
                  <a:gd name="T1" fmla="*/ 0 h 31"/>
                  <a:gd name="T2" fmla="*/ 0 w 2"/>
                  <a:gd name="T3" fmla="*/ 0 h 31"/>
                  <a:gd name="T4" fmla="*/ 0 w 2"/>
                  <a:gd name="T5" fmla="*/ 1 h 31"/>
                  <a:gd name="T6" fmla="*/ 1 w 2"/>
                  <a:gd name="T7" fmla="*/ 3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31">
                    <a:moveTo>
                      <a:pt x="0" y="0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2" y="31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5" name="Freeform 429"/>
              <p:cNvSpPr>
                <a:spLocks/>
              </p:cNvSpPr>
              <p:nvPr/>
            </p:nvSpPr>
            <p:spPr bwMode="auto">
              <a:xfrm>
                <a:off x="986" y="1806"/>
                <a:ext cx="2" cy="24"/>
              </a:xfrm>
              <a:custGeom>
                <a:avLst/>
                <a:gdLst>
                  <a:gd name="T0" fmla="*/ 0 w 4"/>
                  <a:gd name="T1" fmla="*/ 0 h 46"/>
                  <a:gd name="T2" fmla="*/ 1 w 4"/>
                  <a:gd name="T3" fmla="*/ 3 h 46"/>
                  <a:gd name="T4" fmla="*/ 1 w 4"/>
                  <a:gd name="T5" fmla="*/ 7 h 4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46">
                    <a:moveTo>
                      <a:pt x="0" y="0"/>
                    </a:moveTo>
                    <a:lnTo>
                      <a:pt x="2" y="21"/>
                    </a:lnTo>
                    <a:lnTo>
                      <a:pt x="4" y="46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6" name="Freeform 430"/>
              <p:cNvSpPr>
                <a:spLocks/>
              </p:cNvSpPr>
              <p:nvPr/>
            </p:nvSpPr>
            <p:spPr bwMode="auto">
              <a:xfrm>
                <a:off x="988" y="1830"/>
                <a:ext cx="1" cy="28"/>
              </a:xfrm>
              <a:custGeom>
                <a:avLst/>
                <a:gdLst>
                  <a:gd name="T0" fmla="*/ 0 w 2"/>
                  <a:gd name="T1" fmla="*/ 0 h 58"/>
                  <a:gd name="T2" fmla="*/ 1 w 2"/>
                  <a:gd name="T3" fmla="*/ 3 h 58"/>
                  <a:gd name="T4" fmla="*/ 1 w 2"/>
                  <a:gd name="T5" fmla="*/ 7 h 5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58">
                    <a:moveTo>
                      <a:pt x="0" y="0"/>
                    </a:moveTo>
                    <a:lnTo>
                      <a:pt x="2" y="29"/>
                    </a:lnTo>
                    <a:lnTo>
                      <a:pt x="2" y="58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7" name="Freeform 431"/>
              <p:cNvSpPr>
                <a:spLocks/>
              </p:cNvSpPr>
              <p:nvPr/>
            </p:nvSpPr>
            <p:spPr bwMode="auto">
              <a:xfrm>
                <a:off x="989" y="1858"/>
                <a:ext cx="1" cy="31"/>
              </a:xfrm>
              <a:custGeom>
                <a:avLst/>
                <a:gdLst>
                  <a:gd name="T0" fmla="*/ 0 w 2"/>
                  <a:gd name="T1" fmla="*/ 0 h 61"/>
                  <a:gd name="T2" fmla="*/ 0 w 2"/>
                  <a:gd name="T3" fmla="*/ 4 h 61"/>
                  <a:gd name="T4" fmla="*/ 1 w 2"/>
                  <a:gd name="T5" fmla="*/ 8 h 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61">
                    <a:moveTo>
                      <a:pt x="0" y="0"/>
                    </a:moveTo>
                    <a:lnTo>
                      <a:pt x="0" y="30"/>
                    </a:lnTo>
                    <a:lnTo>
                      <a:pt x="2" y="61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8" name="Freeform 432"/>
              <p:cNvSpPr>
                <a:spLocks/>
              </p:cNvSpPr>
              <p:nvPr/>
            </p:nvSpPr>
            <p:spPr bwMode="auto">
              <a:xfrm>
                <a:off x="990" y="1889"/>
                <a:ext cx="2" cy="32"/>
              </a:xfrm>
              <a:custGeom>
                <a:avLst/>
                <a:gdLst>
                  <a:gd name="T0" fmla="*/ 0 w 3"/>
                  <a:gd name="T1" fmla="*/ 0 h 64"/>
                  <a:gd name="T2" fmla="*/ 1 w 3"/>
                  <a:gd name="T3" fmla="*/ 5 h 64"/>
                  <a:gd name="T4" fmla="*/ 1 w 3"/>
                  <a:gd name="T5" fmla="*/ 8 h 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64">
                    <a:moveTo>
                      <a:pt x="0" y="0"/>
                    </a:moveTo>
                    <a:lnTo>
                      <a:pt x="1" y="33"/>
                    </a:lnTo>
                    <a:lnTo>
                      <a:pt x="3" y="64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9" name="Line 433"/>
              <p:cNvSpPr>
                <a:spLocks noChangeShapeType="1"/>
              </p:cNvSpPr>
              <p:nvPr/>
            </p:nvSpPr>
            <p:spPr bwMode="auto">
              <a:xfrm>
                <a:off x="992" y="1921"/>
                <a:ext cx="1" cy="2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0" name="Freeform 434"/>
              <p:cNvSpPr>
                <a:spLocks/>
              </p:cNvSpPr>
              <p:nvPr/>
            </p:nvSpPr>
            <p:spPr bwMode="auto">
              <a:xfrm>
                <a:off x="993" y="1950"/>
                <a:ext cx="2" cy="26"/>
              </a:xfrm>
              <a:custGeom>
                <a:avLst/>
                <a:gdLst>
                  <a:gd name="T0" fmla="*/ 0 w 4"/>
                  <a:gd name="T1" fmla="*/ 0 h 52"/>
                  <a:gd name="T2" fmla="*/ 1 w 4"/>
                  <a:gd name="T3" fmla="*/ 4 h 52"/>
                  <a:gd name="T4" fmla="*/ 1 w 4"/>
                  <a:gd name="T5" fmla="*/ 7 h 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52">
                    <a:moveTo>
                      <a:pt x="0" y="0"/>
                    </a:moveTo>
                    <a:lnTo>
                      <a:pt x="2" y="27"/>
                    </a:lnTo>
                    <a:lnTo>
                      <a:pt x="4" y="52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1" name="Freeform 435"/>
              <p:cNvSpPr>
                <a:spLocks/>
              </p:cNvSpPr>
              <p:nvPr/>
            </p:nvSpPr>
            <p:spPr bwMode="auto">
              <a:xfrm>
                <a:off x="995" y="1976"/>
                <a:ext cx="1" cy="21"/>
              </a:xfrm>
              <a:custGeom>
                <a:avLst/>
                <a:gdLst>
                  <a:gd name="T0" fmla="*/ 0 w 2"/>
                  <a:gd name="T1" fmla="*/ 0 h 42"/>
                  <a:gd name="T2" fmla="*/ 1 w 2"/>
                  <a:gd name="T3" fmla="*/ 3 h 42"/>
                  <a:gd name="T4" fmla="*/ 1 w 2"/>
                  <a:gd name="T5" fmla="*/ 6 h 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42">
                    <a:moveTo>
                      <a:pt x="0" y="0"/>
                    </a:moveTo>
                    <a:lnTo>
                      <a:pt x="2" y="23"/>
                    </a:lnTo>
                    <a:lnTo>
                      <a:pt x="2" y="42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2" name="Freeform 436"/>
              <p:cNvSpPr>
                <a:spLocks/>
              </p:cNvSpPr>
              <p:nvPr/>
            </p:nvSpPr>
            <p:spPr bwMode="auto">
              <a:xfrm>
                <a:off x="996" y="1997"/>
                <a:ext cx="1" cy="16"/>
              </a:xfrm>
              <a:custGeom>
                <a:avLst/>
                <a:gdLst>
                  <a:gd name="T0" fmla="*/ 0 w 2"/>
                  <a:gd name="T1" fmla="*/ 0 h 33"/>
                  <a:gd name="T2" fmla="*/ 0 w 2"/>
                  <a:gd name="T3" fmla="*/ 2 h 33"/>
                  <a:gd name="T4" fmla="*/ 1 w 2"/>
                  <a:gd name="T5" fmla="*/ 4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33">
                    <a:moveTo>
                      <a:pt x="0" y="0"/>
                    </a:moveTo>
                    <a:lnTo>
                      <a:pt x="0" y="18"/>
                    </a:lnTo>
                    <a:lnTo>
                      <a:pt x="2" y="33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3" name="Freeform 437"/>
              <p:cNvSpPr>
                <a:spLocks/>
              </p:cNvSpPr>
              <p:nvPr/>
            </p:nvSpPr>
            <p:spPr bwMode="auto">
              <a:xfrm>
                <a:off x="996" y="2013"/>
                <a:ext cx="2" cy="13"/>
              </a:xfrm>
              <a:custGeom>
                <a:avLst/>
                <a:gdLst>
                  <a:gd name="T0" fmla="*/ 0 w 4"/>
                  <a:gd name="T1" fmla="*/ 0 h 25"/>
                  <a:gd name="T2" fmla="*/ 1 w 4"/>
                  <a:gd name="T3" fmla="*/ 2 h 25"/>
                  <a:gd name="T4" fmla="*/ 1 w 4"/>
                  <a:gd name="T5" fmla="*/ 4 h 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5">
                    <a:moveTo>
                      <a:pt x="0" y="0"/>
                    </a:moveTo>
                    <a:lnTo>
                      <a:pt x="2" y="14"/>
                    </a:lnTo>
                    <a:lnTo>
                      <a:pt x="4" y="25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4" name="Freeform 438"/>
              <p:cNvSpPr>
                <a:spLocks/>
              </p:cNvSpPr>
              <p:nvPr/>
            </p:nvSpPr>
            <p:spPr bwMode="auto">
              <a:xfrm>
                <a:off x="998" y="2026"/>
                <a:ext cx="1" cy="8"/>
              </a:xfrm>
              <a:custGeom>
                <a:avLst/>
                <a:gdLst>
                  <a:gd name="T0" fmla="*/ 0 w 2"/>
                  <a:gd name="T1" fmla="*/ 0 h 17"/>
                  <a:gd name="T2" fmla="*/ 0 w 2"/>
                  <a:gd name="T3" fmla="*/ 1 h 17"/>
                  <a:gd name="T4" fmla="*/ 1 w 2"/>
                  <a:gd name="T5" fmla="*/ 2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17">
                    <a:moveTo>
                      <a:pt x="0" y="0"/>
                    </a:moveTo>
                    <a:lnTo>
                      <a:pt x="0" y="10"/>
                    </a:lnTo>
                    <a:lnTo>
                      <a:pt x="2" y="17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5" name="Freeform 439"/>
              <p:cNvSpPr>
                <a:spLocks/>
              </p:cNvSpPr>
              <p:nvPr/>
            </p:nvSpPr>
            <p:spPr bwMode="auto">
              <a:xfrm>
                <a:off x="999" y="2034"/>
                <a:ext cx="2" cy="6"/>
              </a:xfrm>
              <a:custGeom>
                <a:avLst/>
                <a:gdLst>
                  <a:gd name="T0" fmla="*/ 0 w 4"/>
                  <a:gd name="T1" fmla="*/ 0 h 12"/>
                  <a:gd name="T2" fmla="*/ 1 w 4"/>
                  <a:gd name="T3" fmla="*/ 1 h 12"/>
                  <a:gd name="T4" fmla="*/ 1 w 4"/>
                  <a:gd name="T5" fmla="*/ 2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2">
                    <a:moveTo>
                      <a:pt x="0" y="0"/>
                    </a:moveTo>
                    <a:lnTo>
                      <a:pt x="2" y="6"/>
                    </a:lnTo>
                    <a:lnTo>
                      <a:pt x="4" y="12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6" name="Line 440"/>
              <p:cNvSpPr>
                <a:spLocks noChangeShapeType="1"/>
              </p:cNvSpPr>
              <p:nvPr/>
            </p:nvSpPr>
            <p:spPr bwMode="auto">
              <a:xfrm>
                <a:off x="1001" y="2040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7" name="Line 441"/>
              <p:cNvSpPr>
                <a:spLocks noChangeShapeType="1"/>
              </p:cNvSpPr>
              <p:nvPr/>
            </p:nvSpPr>
            <p:spPr bwMode="auto">
              <a:xfrm>
                <a:off x="1002" y="2044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8" name="Line 442"/>
              <p:cNvSpPr>
                <a:spLocks noChangeShapeType="1"/>
              </p:cNvSpPr>
              <p:nvPr/>
            </p:nvSpPr>
            <p:spPr bwMode="auto">
              <a:xfrm>
                <a:off x="1003" y="204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09" name="Line 443"/>
              <p:cNvSpPr>
                <a:spLocks noChangeShapeType="1"/>
              </p:cNvSpPr>
              <p:nvPr/>
            </p:nvSpPr>
            <p:spPr bwMode="auto">
              <a:xfrm>
                <a:off x="1005" y="204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0" name="Line 444"/>
              <p:cNvSpPr>
                <a:spLocks noChangeShapeType="1"/>
              </p:cNvSpPr>
              <p:nvPr/>
            </p:nvSpPr>
            <p:spPr bwMode="auto">
              <a:xfrm>
                <a:off x="1006" y="2048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1" name="Line 445"/>
              <p:cNvSpPr>
                <a:spLocks noChangeShapeType="1"/>
              </p:cNvSpPr>
              <p:nvPr/>
            </p:nvSpPr>
            <p:spPr bwMode="auto">
              <a:xfrm>
                <a:off x="1008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2" name="Line 446"/>
              <p:cNvSpPr>
                <a:spLocks noChangeShapeType="1"/>
              </p:cNvSpPr>
              <p:nvPr/>
            </p:nvSpPr>
            <p:spPr bwMode="auto">
              <a:xfrm>
                <a:off x="100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3" name="Line 447"/>
              <p:cNvSpPr>
                <a:spLocks noChangeShapeType="1"/>
              </p:cNvSpPr>
              <p:nvPr/>
            </p:nvSpPr>
            <p:spPr bwMode="auto">
              <a:xfrm>
                <a:off x="1010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4" name="Line 448"/>
              <p:cNvSpPr>
                <a:spLocks noChangeShapeType="1"/>
              </p:cNvSpPr>
              <p:nvPr/>
            </p:nvSpPr>
            <p:spPr bwMode="auto">
              <a:xfrm>
                <a:off x="101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5" name="Line 449"/>
              <p:cNvSpPr>
                <a:spLocks noChangeShapeType="1"/>
              </p:cNvSpPr>
              <p:nvPr/>
            </p:nvSpPr>
            <p:spPr bwMode="auto">
              <a:xfrm>
                <a:off x="1013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6" name="Line 450"/>
              <p:cNvSpPr>
                <a:spLocks noChangeShapeType="1"/>
              </p:cNvSpPr>
              <p:nvPr/>
            </p:nvSpPr>
            <p:spPr bwMode="auto">
              <a:xfrm>
                <a:off x="1015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7" name="Line 451"/>
              <p:cNvSpPr>
                <a:spLocks noChangeShapeType="1"/>
              </p:cNvSpPr>
              <p:nvPr/>
            </p:nvSpPr>
            <p:spPr bwMode="auto">
              <a:xfrm>
                <a:off x="101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8" name="Line 452"/>
              <p:cNvSpPr>
                <a:spLocks noChangeShapeType="1"/>
              </p:cNvSpPr>
              <p:nvPr/>
            </p:nvSpPr>
            <p:spPr bwMode="auto">
              <a:xfrm>
                <a:off x="1017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19" name="Line 453"/>
              <p:cNvSpPr>
                <a:spLocks noChangeShapeType="1"/>
              </p:cNvSpPr>
              <p:nvPr/>
            </p:nvSpPr>
            <p:spPr bwMode="auto">
              <a:xfrm>
                <a:off x="101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0" name="Line 454"/>
              <p:cNvSpPr>
                <a:spLocks noChangeShapeType="1"/>
              </p:cNvSpPr>
              <p:nvPr/>
            </p:nvSpPr>
            <p:spPr bwMode="auto">
              <a:xfrm>
                <a:off x="102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1" name="Line 455"/>
              <p:cNvSpPr>
                <a:spLocks noChangeShapeType="1"/>
              </p:cNvSpPr>
              <p:nvPr/>
            </p:nvSpPr>
            <p:spPr bwMode="auto">
              <a:xfrm>
                <a:off x="1021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2" name="Line 456"/>
              <p:cNvSpPr>
                <a:spLocks noChangeShapeType="1"/>
              </p:cNvSpPr>
              <p:nvPr/>
            </p:nvSpPr>
            <p:spPr bwMode="auto">
              <a:xfrm>
                <a:off x="102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3" name="Line 457"/>
              <p:cNvSpPr>
                <a:spLocks noChangeShapeType="1"/>
              </p:cNvSpPr>
              <p:nvPr/>
            </p:nvSpPr>
            <p:spPr bwMode="auto">
              <a:xfrm>
                <a:off x="1023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4" name="Line 458"/>
              <p:cNvSpPr>
                <a:spLocks noChangeShapeType="1"/>
              </p:cNvSpPr>
              <p:nvPr/>
            </p:nvSpPr>
            <p:spPr bwMode="auto">
              <a:xfrm>
                <a:off x="1025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5" name="Line 459"/>
              <p:cNvSpPr>
                <a:spLocks noChangeShapeType="1"/>
              </p:cNvSpPr>
              <p:nvPr/>
            </p:nvSpPr>
            <p:spPr bwMode="auto">
              <a:xfrm>
                <a:off x="1026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6" name="Line 460"/>
              <p:cNvSpPr>
                <a:spLocks noChangeShapeType="1"/>
              </p:cNvSpPr>
              <p:nvPr/>
            </p:nvSpPr>
            <p:spPr bwMode="auto">
              <a:xfrm>
                <a:off x="1028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7" name="Line 461"/>
              <p:cNvSpPr>
                <a:spLocks noChangeShapeType="1"/>
              </p:cNvSpPr>
              <p:nvPr/>
            </p:nvSpPr>
            <p:spPr bwMode="auto">
              <a:xfrm>
                <a:off x="102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8" name="Line 462"/>
              <p:cNvSpPr>
                <a:spLocks noChangeShapeType="1"/>
              </p:cNvSpPr>
              <p:nvPr/>
            </p:nvSpPr>
            <p:spPr bwMode="auto">
              <a:xfrm>
                <a:off x="1030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9" name="Line 463"/>
              <p:cNvSpPr>
                <a:spLocks noChangeShapeType="1"/>
              </p:cNvSpPr>
              <p:nvPr/>
            </p:nvSpPr>
            <p:spPr bwMode="auto">
              <a:xfrm>
                <a:off x="103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0" name="Line 464"/>
              <p:cNvSpPr>
                <a:spLocks noChangeShapeType="1"/>
              </p:cNvSpPr>
              <p:nvPr/>
            </p:nvSpPr>
            <p:spPr bwMode="auto">
              <a:xfrm>
                <a:off x="1033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1" name="Line 465"/>
              <p:cNvSpPr>
                <a:spLocks noChangeShapeType="1"/>
              </p:cNvSpPr>
              <p:nvPr/>
            </p:nvSpPr>
            <p:spPr bwMode="auto">
              <a:xfrm>
                <a:off x="1035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2" name="Line 466"/>
              <p:cNvSpPr>
                <a:spLocks noChangeShapeType="1"/>
              </p:cNvSpPr>
              <p:nvPr/>
            </p:nvSpPr>
            <p:spPr bwMode="auto">
              <a:xfrm>
                <a:off x="103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3" name="Line 467"/>
              <p:cNvSpPr>
                <a:spLocks noChangeShapeType="1"/>
              </p:cNvSpPr>
              <p:nvPr/>
            </p:nvSpPr>
            <p:spPr bwMode="auto">
              <a:xfrm>
                <a:off x="1037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4" name="Line 468"/>
              <p:cNvSpPr>
                <a:spLocks noChangeShapeType="1"/>
              </p:cNvSpPr>
              <p:nvPr/>
            </p:nvSpPr>
            <p:spPr bwMode="auto">
              <a:xfrm>
                <a:off x="103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5" name="Line 469"/>
              <p:cNvSpPr>
                <a:spLocks noChangeShapeType="1"/>
              </p:cNvSpPr>
              <p:nvPr/>
            </p:nvSpPr>
            <p:spPr bwMode="auto">
              <a:xfrm>
                <a:off x="1040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6" name="Line 470"/>
              <p:cNvSpPr>
                <a:spLocks noChangeShapeType="1"/>
              </p:cNvSpPr>
              <p:nvPr/>
            </p:nvSpPr>
            <p:spPr bwMode="auto">
              <a:xfrm>
                <a:off x="104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7" name="Line 471"/>
              <p:cNvSpPr>
                <a:spLocks noChangeShapeType="1"/>
              </p:cNvSpPr>
              <p:nvPr/>
            </p:nvSpPr>
            <p:spPr bwMode="auto">
              <a:xfrm>
                <a:off x="104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8" name="Line 472"/>
              <p:cNvSpPr>
                <a:spLocks noChangeShapeType="1"/>
              </p:cNvSpPr>
              <p:nvPr/>
            </p:nvSpPr>
            <p:spPr bwMode="auto">
              <a:xfrm>
                <a:off x="104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39" name="Line 473"/>
              <p:cNvSpPr>
                <a:spLocks noChangeShapeType="1"/>
              </p:cNvSpPr>
              <p:nvPr/>
            </p:nvSpPr>
            <p:spPr bwMode="auto">
              <a:xfrm>
                <a:off x="1045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0" name="Line 474"/>
              <p:cNvSpPr>
                <a:spLocks noChangeShapeType="1"/>
              </p:cNvSpPr>
              <p:nvPr/>
            </p:nvSpPr>
            <p:spPr bwMode="auto">
              <a:xfrm>
                <a:off x="1046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1" name="Line 475"/>
              <p:cNvSpPr>
                <a:spLocks noChangeShapeType="1"/>
              </p:cNvSpPr>
              <p:nvPr/>
            </p:nvSpPr>
            <p:spPr bwMode="auto">
              <a:xfrm>
                <a:off x="1048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2" name="Line 476"/>
              <p:cNvSpPr>
                <a:spLocks noChangeShapeType="1"/>
              </p:cNvSpPr>
              <p:nvPr/>
            </p:nvSpPr>
            <p:spPr bwMode="auto">
              <a:xfrm>
                <a:off x="104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3" name="Line 477"/>
              <p:cNvSpPr>
                <a:spLocks noChangeShapeType="1"/>
              </p:cNvSpPr>
              <p:nvPr/>
            </p:nvSpPr>
            <p:spPr bwMode="auto">
              <a:xfrm>
                <a:off x="1050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4" name="Line 478"/>
              <p:cNvSpPr>
                <a:spLocks noChangeShapeType="1"/>
              </p:cNvSpPr>
              <p:nvPr/>
            </p:nvSpPr>
            <p:spPr bwMode="auto">
              <a:xfrm>
                <a:off x="105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5" name="Line 479"/>
              <p:cNvSpPr>
                <a:spLocks noChangeShapeType="1"/>
              </p:cNvSpPr>
              <p:nvPr/>
            </p:nvSpPr>
            <p:spPr bwMode="auto">
              <a:xfrm>
                <a:off x="1053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6" name="Line 480"/>
              <p:cNvSpPr>
                <a:spLocks noChangeShapeType="1"/>
              </p:cNvSpPr>
              <p:nvPr/>
            </p:nvSpPr>
            <p:spPr bwMode="auto">
              <a:xfrm>
                <a:off x="1055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7" name="Line 481"/>
              <p:cNvSpPr>
                <a:spLocks noChangeShapeType="1"/>
              </p:cNvSpPr>
              <p:nvPr/>
            </p:nvSpPr>
            <p:spPr bwMode="auto">
              <a:xfrm>
                <a:off x="105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8" name="Line 482"/>
              <p:cNvSpPr>
                <a:spLocks noChangeShapeType="1"/>
              </p:cNvSpPr>
              <p:nvPr/>
            </p:nvSpPr>
            <p:spPr bwMode="auto">
              <a:xfrm>
                <a:off x="1057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49" name="Line 483"/>
              <p:cNvSpPr>
                <a:spLocks noChangeShapeType="1"/>
              </p:cNvSpPr>
              <p:nvPr/>
            </p:nvSpPr>
            <p:spPr bwMode="auto">
              <a:xfrm>
                <a:off x="105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0" name="Line 484"/>
              <p:cNvSpPr>
                <a:spLocks noChangeShapeType="1"/>
              </p:cNvSpPr>
              <p:nvPr/>
            </p:nvSpPr>
            <p:spPr bwMode="auto">
              <a:xfrm>
                <a:off x="1060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1" name="Line 485"/>
              <p:cNvSpPr>
                <a:spLocks noChangeShapeType="1"/>
              </p:cNvSpPr>
              <p:nvPr/>
            </p:nvSpPr>
            <p:spPr bwMode="auto">
              <a:xfrm>
                <a:off x="106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2" name="Line 486"/>
              <p:cNvSpPr>
                <a:spLocks noChangeShapeType="1"/>
              </p:cNvSpPr>
              <p:nvPr/>
            </p:nvSpPr>
            <p:spPr bwMode="auto">
              <a:xfrm>
                <a:off x="106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3" name="Line 487"/>
              <p:cNvSpPr>
                <a:spLocks noChangeShapeType="1"/>
              </p:cNvSpPr>
              <p:nvPr/>
            </p:nvSpPr>
            <p:spPr bwMode="auto">
              <a:xfrm>
                <a:off x="1064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4" name="Line 488"/>
              <p:cNvSpPr>
                <a:spLocks noChangeShapeType="1"/>
              </p:cNvSpPr>
              <p:nvPr/>
            </p:nvSpPr>
            <p:spPr bwMode="auto">
              <a:xfrm>
                <a:off x="106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5" name="Line 489"/>
              <p:cNvSpPr>
                <a:spLocks noChangeShapeType="1"/>
              </p:cNvSpPr>
              <p:nvPr/>
            </p:nvSpPr>
            <p:spPr bwMode="auto">
              <a:xfrm>
                <a:off x="106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6" name="Line 490"/>
              <p:cNvSpPr>
                <a:spLocks noChangeShapeType="1"/>
              </p:cNvSpPr>
              <p:nvPr/>
            </p:nvSpPr>
            <p:spPr bwMode="auto">
              <a:xfrm>
                <a:off x="1068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7" name="Line 491"/>
              <p:cNvSpPr>
                <a:spLocks noChangeShapeType="1"/>
              </p:cNvSpPr>
              <p:nvPr/>
            </p:nvSpPr>
            <p:spPr bwMode="auto">
              <a:xfrm>
                <a:off x="106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8" name="Line 492"/>
              <p:cNvSpPr>
                <a:spLocks noChangeShapeType="1"/>
              </p:cNvSpPr>
              <p:nvPr/>
            </p:nvSpPr>
            <p:spPr bwMode="auto">
              <a:xfrm>
                <a:off x="1070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59" name="Line 493"/>
              <p:cNvSpPr>
                <a:spLocks noChangeShapeType="1"/>
              </p:cNvSpPr>
              <p:nvPr/>
            </p:nvSpPr>
            <p:spPr bwMode="auto">
              <a:xfrm>
                <a:off x="107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0" name="Line 494"/>
              <p:cNvSpPr>
                <a:spLocks noChangeShapeType="1"/>
              </p:cNvSpPr>
              <p:nvPr/>
            </p:nvSpPr>
            <p:spPr bwMode="auto">
              <a:xfrm>
                <a:off x="107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1" name="Line 495"/>
              <p:cNvSpPr>
                <a:spLocks noChangeShapeType="1"/>
              </p:cNvSpPr>
              <p:nvPr/>
            </p:nvSpPr>
            <p:spPr bwMode="auto">
              <a:xfrm>
                <a:off x="1074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2" name="Line 496"/>
              <p:cNvSpPr>
                <a:spLocks noChangeShapeType="1"/>
              </p:cNvSpPr>
              <p:nvPr/>
            </p:nvSpPr>
            <p:spPr bwMode="auto">
              <a:xfrm>
                <a:off x="107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3" name="Line 497"/>
              <p:cNvSpPr>
                <a:spLocks noChangeShapeType="1"/>
              </p:cNvSpPr>
              <p:nvPr/>
            </p:nvSpPr>
            <p:spPr bwMode="auto">
              <a:xfrm>
                <a:off x="1077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4" name="Line 498"/>
              <p:cNvSpPr>
                <a:spLocks noChangeShapeType="1"/>
              </p:cNvSpPr>
              <p:nvPr/>
            </p:nvSpPr>
            <p:spPr bwMode="auto">
              <a:xfrm>
                <a:off x="107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5" name="Line 499"/>
              <p:cNvSpPr>
                <a:spLocks noChangeShapeType="1"/>
              </p:cNvSpPr>
              <p:nvPr/>
            </p:nvSpPr>
            <p:spPr bwMode="auto">
              <a:xfrm>
                <a:off x="108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6" name="Line 500"/>
              <p:cNvSpPr>
                <a:spLocks noChangeShapeType="1"/>
              </p:cNvSpPr>
              <p:nvPr/>
            </p:nvSpPr>
            <p:spPr bwMode="auto">
              <a:xfrm>
                <a:off x="1081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7" name="Line 501"/>
              <p:cNvSpPr>
                <a:spLocks noChangeShapeType="1"/>
              </p:cNvSpPr>
              <p:nvPr/>
            </p:nvSpPr>
            <p:spPr bwMode="auto">
              <a:xfrm>
                <a:off x="108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8" name="Line 502"/>
              <p:cNvSpPr>
                <a:spLocks noChangeShapeType="1"/>
              </p:cNvSpPr>
              <p:nvPr/>
            </p:nvSpPr>
            <p:spPr bwMode="auto">
              <a:xfrm>
                <a:off x="1084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9" name="Line 503"/>
              <p:cNvSpPr>
                <a:spLocks noChangeShapeType="1"/>
              </p:cNvSpPr>
              <p:nvPr/>
            </p:nvSpPr>
            <p:spPr bwMode="auto">
              <a:xfrm>
                <a:off x="108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0" name="Line 504"/>
              <p:cNvSpPr>
                <a:spLocks noChangeShapeType="1"/>
              </p:cNvSpPr>
              <p:nvPr/>
            </p:nvSpPr>
            <p:spPr bwMode="auto">
              <a:xfrm>
                <a:off x="108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1" name="Line 505"/>
              <p:cNvSpPr>
                <a:spLocks noChangeShapeType="1"/>
              </p:cNvSpPr>
              <p:nvPr/>
            </p:nvSpPr>
            <p:spPr bwMode="auto">
              <a:xfrm>
                <a:off x="1088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2" name="Line 506"/>
              <p:cNvSpPr>
                <a:spLocks noChangeShapeType="1"/>
              </p:cNvSpPr>
              <p:nvPr/>
            </p:nvSpPr>
            <p:spPr bwMode="auto">
              <a:xfrm>
                <a:off x="109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3" name="Line 507"/>
              <p:cNvSpPr>
                <a:spLocks noChangeShapeType="1"/>
              </p:cNvSpPr>
              <p:nvPr/>
            </p:nvSpPr>
            <p:spPr bwMode="auto">
              <a:xfrm>
                <a:off x="1091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4" name="Line 508"/>
              <p:cNvSpPr>
                <a:spLocks noChangeShapeType="1"/>
              </p:cNvSpPr>
              <p:nvPr/>
            </p:nvSpPr>
            <p:spPr bwMode="auto">
              <a:xfrm>
                <a:off x="1092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5" name="Line 509"/>
              <p:cNvSpPr>
                <a:spLocks noChangeShapeType="1"/>
              </p:cNvSpPr>
              <p:nvPr/>
            </p:nvSpPr>
            <p:spPr bwMode="auto">
              <a:xfrm>
                <a:off x="109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6" name="Line 510"/>
              <p:cNvSpPr>
                <a:spLocks noChangeShapeType="1"/>
              </p:cNvSpPr>
              <p:nvPr/>
            </p:nvSpPr>
            <p:spPr bwMode="auto">
              <a:xfrm>
                <a:off x="1094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7" name="Line 511"/>
              <p:cNvSpPr>
                <a:spLocks noChangeShapeType="1"/>
              </p:cNvSpPr>
              <p:nvPr/>
            </p:nvSpPr>
            <p:spPr bwMode="auto">
              <a:xfrm>
                <a:off x="109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8" name="Line 512"/>
              <p:cNvSpPr>
                <a:spLocks noChangeShapeType="1"/>
              </p:cNvSpPr>
              <p:nvPr/>
            </p:nvSpPr>
            <p:spPr bwMode="auto">
              <a:xfrm>
                <a:off x="1097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79" name="Line 513"/>
              <p:cNvSpPr>
                <a:spLocks noChangeShapeType="1"/>
              </p:cNvSpPr>
              <p:nvPr/>
            </p:nvSpPr>
            <p:spPr bwMode="auto">
              <a:xfrm>
                <a:off x="1099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0" name="Line 514"/>
              <p:cNvSpPr>
                <a:spLocks noChangeShapeType="1"/>
              </p:cNvSpPr>
              <p:nvPr/>
            </p:nvSpPr>
            <p:spPr bwMode="auto">
              <a:xfrm>
                <a:off x="110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1" name="Line 515"/>
              <p:cNvSpPr>
                <a:spLocks noChangeShapeType="1"/>
              </p:cNvSpPr>
              <p:nvPr/>
            </p:nvSpPr>
            <p:spPr bwMode="auto">
              <a:xfrm>
                <a:off x="1101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2" name="Line 516"/>
              <p:cNvSpPr>
                <a:spLocks noChangeShapeType="1"/>
              </p:cNvSpPr>
              <p:nvPr/>
            </p:nvSpPr>
            <p:spPr bwMode="auto">
              <a:xfrm>
                <a:off x="110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3" name="Line 517"/>
              <p:cNvSpPr>
                <a:spLocks noChangeShapeType="1"/>
              </p:cNvSpPr>
              <p:nvPr/>
            </p:nvSpPr>
            <p:spPr bwMode="auto">
              <a:xfrm>
                <a:off x="1104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4" name="Line 518"/>
              <p:cNvSpPr>
                <a:spLocks noChangeShapeType="1"/>
              </p:cNvSpPr>
              <p:nvPr/>
            </p:nvSpPr>
            <p:spPr bwMode="auto">
              <a:xfrm>
                <a:off x="1106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5" name="Line 519"/>
              <p:cNvSpPr>
                <a:spLocks noChangeShapeType="1"/>
              </p:cNvSpPr>
              <p:nvPr/>
            </p:nvSpPr>
            <p:spPr bwMode="auto">
              <a:xfrm>
                <a:off x="1107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6" name="Line 520"/>
              <p:cNvSpPr>
                <a:spLocks noChangeShapeType="1"/>
              </p:cNvSpPr>
              <p:nvPr/>
            </p:nvSpPr>
            <p:spPr bwMode="auto">
              <a:xfrm>
                <a:off x="1108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7" name="Line 521"/>
              <p:cNvSpPr>
                <a:spLocks noChangeShapeType="1"/>
              </p:cNvSpPr>
              <p:nvPr/>
            </p:nvSpPr>
            <p:spPr bwMode="auto">
              <a:xfrm>
                <a:off x="1110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8" name="Line 522"/>
              <p:cNvSpPr>
                <a:spLocks noChangeShapeType="1"/>
              </p:cNvSpPr>
              <p:nvPr/>
            </p:nvSpPr>
            <p:spPr bwMode="auto">
              <a:xfrm>
                <a:off x="1111" y="204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89" name="Line 523"/>
              <p:cNvSpPr>
                <a:spLocks noChangeShapeType="1"/>
              </p:cNvSpPr>
              <p:nvPr/>
            </p:nvSpPr>
            <p:spPr bwMode="auto">
              <a:xfrm>
                <a:off x="1113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090" name="Line 524"/>
              <p:cNvSpPr>
                <a:spLocks noChangeShapeType="1"/>
              </p:cNvSpPr>
              <p:nvPr/>
            </p:nvSpPr>
            <p:spPr bwMode="auto">
              <a:xfrm>
                <a:off x="1114" y="204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680" name="Group 525"/>
            <p:cNvGrpSpPr>
              <a:grpSpLocks/>
            </p:cNvGrpSpPr>
            <p:nvPr/>
          </p:nvGrpSpPr>
          <p:grpSpPr bwMode="auto">
            <a:xfrm rot="5400000">
              <a:off x="3204330" y="4077072"/>
              <a:ext cx="900000" cy="900000"/>
              <a:chOff x="2501" y="1724"/>
              <a:chExt cx="421" cy="335"/>
            </a:xfrm>
          </p:grpSpPr>
          <p:sp>
            <p:nvSpPr>
              <p:cNvPr id="20691" name="Rectangle 526"/>
              <p:cNvSpPr>
                <a:spLocks noChangeArrowheads="1"/>
              </p:cNvSpPr>
              <p:nvPr/>
            </p:nvSpPr>
            <p:spPr bwMode="auto">
              <a:xfrm>
                <a:off x="2501" y="1724"/>
                <a:ext cx="421" cy="335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latinLnBrk="1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buClr>
                    <a:srgbClr val="3366FF"/>
                  </a:buClr>
                  <a:buFont typeface="Wingdings" panose="05000000000000000000" pitchFamily="2" charset="2"/>
                  <a:buNone/>
                </a:pPr>
                <a:endParaRPr lang="ko-KR" altLang="en-US" sz="24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692" name="Line 527"/>
              <p:cNvSpPr>
                <a:spLocks noChangeShapeType="1"/>
              </p:cNvSpPr>
              <p:nvPr/>
            </p:nvSpPr>
            <p:spPr bwMode="auto">
              <a:xfrm>
                <a:off x="2510" y="2049"/>
                <a:ext cx="403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93" name="Line 528"/>
              <p:cNvSpPr>
                <a:spLocks noChangeShapeType="1"/>
              </p:cNvSpPr>
              <p:nvPr/>
            </p:nvSpPr>
            <p:spPr bwMode="auto">
              <a:xfrm>
                <a:off x="2578" y="2044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94" name="Line 529"/>
              <p:cNvSpPr>
                <a:spLocks noChangeShapeType="1"/>
              </p:cNvSpPr>
              <p:nvPr/>
            </p:nvSpPr>
            <p:spPr bwMode="auto">
              <a:xfrm>
                <a:off x="2579" y="2044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95" name="Freeform 530"/>
              <p:cNvSpPr>
                <a:spLocks/>
              </p:cNvSpPr>
              <p:nvPr/>
            </p:nvSpPr>
            <p:spPr bwMode="auto">
              <a:xfrm>
                <a:off x="2580" y="2043"/>
                <a:ext cx="1" cy="1"/>
              </a:xfrm>
              <a:custGeom>
                <a:avLst/>
                <a:gdLst>
                  <a:gd name="T0" fmla="*/ 0 w 2"/>
                  <a:gd name="T1" fmla="*/ 1 h 2"/>
                  <a:gd name="T2" fmla="*/ 1 w 2"/>
                  <a:gd name="T3" fmla="*/ 0 h 2"/>
                  <a:gd name="T4" fmla="*/ 1 w 2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96" name="Line 531"/>
              <p:cNvSpPr>
                <a:spLocks noChangeShapeType="1"/>
              </p:cNvSpPr>
              <p:nvPr/>
            </p:nvSpPr>
            <p:spPr bwMode="auto">
              <a:xfrm>
                <a:off x="2581" y="2043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97" name="Freeform 532"/>
              <p:cNvSpPr>
                <a:spLocks/>
              </p:cNvSpPr>
              <p:nvPr/>
            </p:nvSpPr>
            <p:spPr bwMode="auto">
              <a:xfrm>
                <a:off x="2582" y="2042"/>
                <a:ext cx="2" cy="1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0 h 2"/>
                  <a:gd name="T4" fmla="*/ 1 w 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98" name="Line 533"/>
              <p:cNvSpPr>
                <a:spLocks noChangeShapeType="1"/>
              </p:cNvSpPr>
              <p:nvPr/>
            </p:nvSpPr>
            <p:spPr bwMode="auto">
              <a:xfrm>
                <a:off x="2584" y="2042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99" name="Line 534"/>
              <p:cNvSpPr>
                <a:spLocks noChangeShapeType="1"/>
              </p:cNvSpPr>
              <p:nvPr/>
            </p:nvSpPr>
            <p:spPr bwMode="auto">
              <a:xfrm flipV="1">
                <a:off x="2585" y="204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0" name="Line 535"/>
              <p:cNvSpPr>
                <a:spLocks noChangeShapeType="1"/>
              </p:cNvSpPr>
              <p:nvPr/>
            </p:nvSpPr>
            <p:spPr bwMode="auto">
              <a:xfrm flipV="1">
                <a:off x="2587" y="204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1" name="Line 536"/>
              <p:cNvSpPr>
                <a:spLocks noChangeShapeType="1"/>
              </p:cNvSpPr>
              <p:nvPr/>
            </p:nvSpPr>
            <p:spPr bwMode="auto">
              <a:xfrm>
                <a:off x="2588" y="204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2" name="Line 537"/>
              <p:cNvSpPr>
                <a:spLocks noChangeShapeType="1"/>
              </p:cNvSpPr>
              <p:nvPr/>
            </p:nvSpPr>
            <p:spPr bwMode="auto">
              <a:xfrm flipV="1">
                <a:off x="2589" y="203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3" name="Line 538"/>
              <p:cNvSpPr>
                <a:spLocks noChangeShapeType="1"/>
              </p:cNvSpPr>
              <p:nvPr/>
            </p:nvSpPr>
            <p:spPr bwMode="auto">
              <a:xfrm flipV="1">
                <a:off x="2591" y="2038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4" name="Line 539"/>
              <p:cNvSpPr>
                <a:spLocks noChangeShapeType="1"/>
              </p:cNvSpPr>
              <p:nvPr/>
            </p:nvSpPr>
            <p:spPr bwMode="auto">
              <a:xfrm flipV="1">
                <a:off x="2592" y="203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5" name="Line 540"/>
              <p:cNvSpPr>
                <a:spLocks noChangeShapeType="1"/>
              </p:cNvSpPr>
              <p:nvPr/>
            </p:nvSpPr>
            <p:spPr bwMode="auto">
              <a:xfrm>
                <a:off x="2594" y="203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6" name="Line 541"/>
              <p:cNvSpPr>
                <a:spLocks noChangeShapeType="1"/>
              </p:cNvSpPr>
              <p:nvPr/>
            </p:nvSpPr>
            <p:spPr bwMode="auto">
              <a:xfrm flipV="1">
                <a:off x="2595" y="203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7" name="Line 542"/>
              <p:cNvSpPr>
                <a:spLocks noChangeShapeType="1"/>
              </p:cNvSpPr>
              <p:nvPr/>
            </p:nvSpPr>
            <p:spPr bwMode="auto">
              <a:xfrm flipV="1">
                <a:off x="2596" y="203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8" name="Line 543"/>
              <p:cNvSpPr>
                <a:spLocks noChangeShapeType="1"/>
              </p:cNvSpPr>
              <p:nvPr/>
            </p:nvSpPr>
            <p:spPr bwMode="auto">
              <a:xfrm flipV="1">
                <a:off x="2598" y="2034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09" name="Line 544"/>
              <p:cNvSpPr>
                <a:spLocks noChangeShapeType="1"/>
              </p:cNvSpPr>
              <p:nvPr/>
            </p:nvSpPr>
            <p:spPr bwMode="auto">
              <a:xfrm flipV="1">
                <a:off x="2599" y="203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0" name="Line 545"/>
              <p:cNvSpPr>
                <a:spLocks noChangeShapeType="1"/>
              </p:cNvSpPr>
              <p:nvPr/>
            </p:nvSpPr>
            <p:spPr bwMode="auto">
              <a:xfrm flipV="1">
                <a:off x="2601" y="2031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1" name="Line 546"/>
              <p:cNvSpPr>
                <a:spLocks noChangeShapeType="1"/>
              </p:cNvSpPr>
              <p:nvPr/>
            </p:nvSpPr>
            <p:spPr bwMode="auto">
              <a:xfrm flipV="1">
                <a:off x="2602" y="203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2" name="Line 547"/>
              <p:cNvSpPr>
                <a:spLocks noChangeShapeType="1"/>
              </p:cNvSpPr>
              <p:nvPr/>
            </p:nvSpPr>
            <p:spPr bwMode="auto">
              <a:xfrm flipV="1">
                <a:off x="2603" y="202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3" name="Line 548"/>
              <p:cNvSpPr>
                <a:spLocks noChangeShapeType="1"/>
              </p:cNvSpPr>
              <p:nvPr/>
            </p:nvSpPr>
            <p:spPr bwMode="auto">
              <a:xfrm flipV="1">
                <a:off x="2604" y="2028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4" name="Line 549"/>
              <p:cNvSpPr>
                <a:spLocks noChangeShapeType="1"/>
              </p:cNvSpPr>
              <p:nvPr/>
            </p:nvSpPr>
            <p:spPr bwMode="auto">
              <a:xfrm flipV="1">
                <a:off x="2605" y="202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5" name="Line 550"/>
              <p:cNvSpPr>
                <a:spLocks noChangeShapeType="1"/>
              </p:cNvSpPr>
              <p:nvPr/>
            </p:nvSpPr>
            <p:spPr bwMode="auto">
              <a:xfrm flipV="1">
                <a:off x="2607" y="202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6" name="Line 551"/>
              <p:cNvSpPr>
                <a:spLocks noChangeShapeType="1"/>
              </p:cNvSpPr>
              <p:nvPr/>
            </p:nvSpPr>
            <p:spPr bwMode="auto">
              <a:xfrm flipV="1">
                <a:off x="2608" y="2024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7" name="Line 552"/>
              <p:cNvSpPr>
                <a:spLocks noChangeShapeType="1"/>
              </p:cNvSpPr>
              <p:nvPr/>
            </p:nvSpPr>
            <p:spPr bwMode="auto">
              <a:xfrm flipV="1">
                <a:off x="2609" y="2022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8" name="Line 553"/>
              <p:cNvSpPr>
                <a:spLocks noChangeShapeType="1"/>
              </p:cNvSpPr>
              <p:nvPr/>
            </p:nvSpPr>
            <p:spPr bwMode="auto">
              <a:xfrm flipV="1">
                <a:off x="2611" y="2021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19" name="Line 554"/>
              <p:cNvSpPr>
                <a:spLocks noChangeShapeType="1"/>
              </p:cNvSpPr>
              <p:nvPr/>
            </p:nvSpPr>
            <p:spPr bwMode="auto">
              <a:xfrm flipV="1">
                <a:off x="2612" y="2019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0" name="Line 555"/>
              <p:cNvSpPr>
                <a:spLocks noChangeShapeType="1"/>
              </p:cNvSpPr>
              <p:nvPr/>
            </p:nvSpPr>
            <p:spPr bwMode="auto">
              <a:xfrm flipV="1">
                <a:off x="2614" y="2017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1" name="Line 556"/>
              <p:cNvSpPr>
                <a:spLocks noChangeShapeType="1"/>
              </p:cNvSpPr>
              <p:nvPr/>
            </p:nvSpPr>
            <p:spPr bwMode="auto">
              <a:xfrm flipV="1">
                <a:off x="2615" y="2015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2" name="Line 557"/>
              <p:cNvSpPr>
                <a:spLocks noChangeShapeType="1"/>
              </p:cNvSpPr>
              <p:nvPr/>
            </p:nvSpPr>
            <p:spPr bwMode="auto">
              <a:xfrm flipV="1">
                <a:off x="2616" y="2013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3" name="Line 558"/>
              <p:cNvSpPr>
                <a:spLocks noChangeShapeType="1"/>
              </p:cNvSpPr>
              <p:nvPr/>
            </p:nvSpPr>
            <p:spPr bwMode="auto">
              <a:xfrm flipV="1">
                <a:off x="2618" y="2011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4" name="Line 559"/>
              <p:cNvSpPr>
                <a:spLocks noChangeShapeType="1"/>
              </p:cNvSpPr>
              <p:nvPr/>
            </p:nvSpPr>
            <p:spPr bwMode="auto">
              <a:xfrm flipV="1">
                <a:off x="2619" y="2009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5" name="Freeform 560"/>
              <p:cNvSpPr>
                <a:spLocks/>
              </p:cNvSpPr>
              <p:nvPr/>
            </p:nvSpPr>
            <p:spPr bwMode="auto">
              <a:xfrm>
                <a:off x="2621" y="2006"/>
                <a:ext cx="1" cy="3"/>
              </a:xfrm>
              <a:custGeom>
                <a:avLst/>
                <a:gdLst>
                  <a:gd name="T0" fmla="*/ 0 w 2"/>
                  <a:gd name="T1" fmla="*/ 1 h 5"/>
                  <a:gd name="T2" fmla="*/ 1 w 2"/>
                  <a:gd name="T3" fmla="*/ 1 h 5"/>
                  <a:gd name="T4" fmla="*/ 1 w 2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6" name="Line 561"/>
              <p:cNvSpPr>
                <a:spLocks noChangeShapeType="1"/>
              </p:cNvSpPr>
              <p:nvPr/>
            </p:nvSpPr>
            <p:spPr bwMode="auto">
              <a:xfrm flipV="1">
                <a:off x="2622" y="2004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7" name="Freeform 562"/>
              <p:cNvSpPr>
                <a:spLocks/>
              </p:cNvSpPr>
              <p:nvPr/>
            </p:nvSpPr>
            <p:spPr bwMode="auto">
              <a:xfrm>
                <a:off x="2623" y="2002"/>
                <a:ext cx="2" cy="2"/>
              </a:xfrm>
              <a:custGeom>
                <a:avLst/>
                <a:gdLst>
                  <a:gd name="T0" fmla="*/ 0 w 4"/>
                  <a:gd name="T1" fmla="*/ 0 h 6"/>
                  <a:gd name="T2" fmla="*/ 1 w 4"/>
                  <a:gd name="T3" fmla="*/ 0 h 6"/>
                  <a:gd name="T4" fmla="*/ 1 w 4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2" y="2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8" name="Line 563"/>
              <p:cNvSpPr>
                <a:spLocks noChangeShapeType="1"/>
              </p:cNvSpPr>
              <p:nvPr/>
            </p:nvSpPr>
            <p:spPr bwMode="auto">
              <a:xfrm flipV="1">
                <a:off x="2625" y="2000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29" name="Line 564"/>
              <p:cNvSpPr>
                <a:spLocks noChangeShapeType="1"/>
              </p:cNvSpPr>
              <p:nvPr/>
            </p:nvSpPr>
            <p:spPr bwMode="auto">
              <a:xfrm flipV="1">
                <a:off x="2626" y="1997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0" name="Line 565"/>
              <p:cNvSpPr>
                <a:spLocks noChangeShapeType="1"/>
              </p:cNvSpPr>
              <p:nvPr/>
            </p:nvSpPr>
            <p:spPr bwMode="auto">
              <a:xfrm flipV="1">
                <a:off x="2628" y="1994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1" name="Line 566"/>
              <p:cNvSpPr>
                <a:spLocks noChangeShapeType="1"/>
              </p:cNvSpPr>
              <p:nvPr/>
            </p:nvSpPr>
            <p:spPr bwMode="auto">
              <a:xfrm flipV="1">
                <a:off x="2628" y="1991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2" name="Line 567"/>
              <p:cNvSpPr>
                <a:spLocks noChangeShapeType="1"/>
              </p:cNvSpPr>
              <p:nvPr/>
            </p:nvSpPr>
            <p:spPr bwMode="auto">
              <a:xfrm flipV="1">
                <a:off x="2629" y="1988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3" name="Line 568"/>
              <p:cNvSpPr>
                <a:spLocks noChangeShapeType="1"/>
              </p:cNvSpPr>
              <p:nvPr/>
            </p:nvSpPr>
            <p:spPr bwMode="auto">
              <a:xfrm flipV="1">
                <a:off x="2631" y="1985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4" name="Line 569"/>
              <p:cNvSpPr>
                <a:spLocks noChangeShapeType="1"/>
              </p:cNvSpPr>
              <p:nvPr/>
            </p:nvSpPr>
            <p:spPr bwMode="auto">
              <a:xfrm flipV="1">
                <a:off x="2632" y="1982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5" name="Freeform 570"/>
              <p:cNvSpPr>
                <a:spLocks/>
              </p:cNvSpPr>
              <p:nvPr/>
            </p:nvSpPr>
            <p:spPr bwMode="auto">
              <a:xfrm>
                <a:off x="2633" y="1978"/>
                <a:ext cx="2" cy="4"/>
              </a:xfrm>
              <a:custGeom>
                <a:avLst/>
                <a:gdLst>
                  <a:gd name="T0" fmla="*/ 0 w 3"/>
                  <a:gd name="T1" fmla="*/ 1 h 8"/>
                  <a:gd name="T2" fmla="*/ 1 w 3"/>
                  <a:gd name="T3" fmla="*/ 1 h 8"/>
                  <a:gd name="T4" fmla="*/ 1 w 3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lnTo>
                      <a:pt x="1" y="4"/>
                    </a:lnTo>
                    <a:lnTo>
                      <a:pt x="3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6" name="Line 571"/>
              <p:cNvSpPr>
                <a:spLocks noChangeShapeType="1"/>
              </p:cNvSpPr>
              <p:nvPr/>
            </p:nvSpPr>
            <p:spPr bwMode="auto">
              <a:xfrm flipV="1">
                <a:off x="2635" y="1976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7" name="Freeform 572"/>
              <p:cNvSpPr>
                <a:spLocks/>
              </p:cNvSpPr>
              <p:nvPr/>
            </p:nvSpPr>
            <p:spPr bwMode="auto">
              <a:xfrm>
                <a:off x="2636" y="1972"/>
                <a:ext cx="2" cy="4"/>
              </a:xfrm>
              <a:custGeom>
                <a:avLst/>
                <a:gdLst>
                  <a:gd name="T0" fmla="*/ 0 w 4"/>
                  <a:gd name="T1" fmla="*/ 1 h 8"/>
                  <a:gd name="T2" fmla="*/ 1 w 4"/>
                  <a:gd name="T3" fmla="*/ 1 h 8"/>
                  <a:gd name="T4" fmla="*/ 1 w 4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lnTo>
                      <a:pt x="2" y="4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8" name="Line 573"/>
              <p:cNvSpPr>
                <a:spLocks noChangeShapeType="1"/>
              </p:cNvSpPr>
              <p:nvPr/>
            </p:nvSpPr>
            <p:spPr bwMode="auto">
              <a:xfrm flipV="1">
                <a:off x="2638" y="1969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39" name="Line 574"/>
              <p:cNvSpPr>
                <a:spLocks noChangeShapeType="1"/>
              </p:cNvSpPr>
              <p:nvPr/>
            </p:nvSpPr>
            <p:spPr bwMode="auto">
              <a:xfrm flipV="1">
                <a:off x="2639" y="1965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0" name="Line 575"/>
              <p:cNvSpPr>
                <a:spLocks noChangeShapeType="1"/>
              </p:cNvSpPr>
              <p:nvPr/>
            </p:nvSpPr>
            <p:spPr bwMode="auto">
              <a:xfrm flipV="1">
                <a:off x="2640" y="1961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1" name="Line 576"/>
              <p:cNvSpPr>
                <a:spLocks noChangeShapeType="1"/>
              </p:cNvSpPr>
              <p:nvPr/>
            </p:nvSpPr>
            <p:spPr bwMode="auto">
              <a:xfrm flipV="1">
                <a:off x="2642" y="1957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2" name="Line 577"/>
              <p:cNvSpPr>
                <a:spLocks noChangeShapeType="1"/>
              </p:cNvSpPr>
              <p:nvPr/>
            </p:nvSpPr>
            <p:spPr bwMode="auto">
              <a:xfrm flipV="1">
                <a:off x="2643" y="1953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3" name="Line 578"/>
              <p:cNvSpPr>
                <a:spLocks noChangeShapeType="1"/>
              </p:cNvSpPr>
              <p:nvPr/>
            </p:nvSpPr>
            <p:spPr bwMode="auto">
              <a:xfrm flipV="1">
                <a:off x="2645" y="1950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4" name="Line 579"/>
              <p:cNvSpPr>
                <a:spLocks noChangeShapeType="1"/>
              </p:cNvSpPr>
              <p:nvPr/>
            </p:nvSpPr>
            <p:spPr bwMode="auto">
              <a:xfrm flipV="1">
                <a:off x="2646" y="1946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5" name="Line 580"/>
              <p:cNvSpPr>
                <a:spLocks noChangeShapeType="1"/>
              </p:cNvSpPr>
              <p:nvPr/>
            </p:nvSpPr>
            <p:spPr bwMode="auto">
              <a:xfrm flipV="1">
                <a:off x="2647" y="1942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6" name="Line 581"/>
              <p:cNvSpPr>
                <a:spLocks noChangeShapeType="1"/>
              </p:cNvSpPr>
              <p:nvPr/>
            </p:nvSpPr>
            <p:spPr bwMode="auto">
              <a:xfrm flipV="1">
                <a:off x="2649" y="1938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7" name="Line 582"/>
              <p:cNvSpPr>
                <a:spLocks noChangeShapeType="1"/>
              </p:cNvSpPr>
              <p:nvPr/>
            </p:nvSpPr>
            <p:spPr bwMode="auto">
              <a:xfrm flipV="1">
                <a:off x="2650" y="1933"/>
                <a:ext cx="2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8" name="Line 583"/>
              <p:cNvSpPr>
                <a:spLocks noChangeShapeType="1"/>
              </p:cNvSpPr>
              <p:nvPr/>
            </p:nvSpPr>
            <p:spPr bwMode="auto">
              <a:xfrm flipV="1">
                <a:off x="2652" y="1929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49" name="Line 584"/>
              <p:cNvSpPr>
                <a:spLocks noChangeShapeType="1"/>
              </p:cNvSpPr>
              <p:nvPr/>
            </p:nvSpPr>
            <p:spPr bwMode="auto">
              <a:xfrm flipV="1">
                <a:off x="2652" y="1925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0" name="Line 585"/>
              <p:cNvSpPr>
                <a:spLocks noChangeShapeType="1"/>
              </p:cNvSpPr>
              <p:nvPr/>
            </p:nvSpPr>
            <p:spPr bwMode="auto">
              <a:xfrm flipV="1">
                <a:off x="2653" y="1921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1" name="Line 586"/>
              <p:cNvSpPr>
                <a:spLocks noChangeShapeType="1"/>
              </p:cNvSpPr>
              <p:nvPr/>
            </p:nvSpPr>
            <p:spPr bwMode="auto">
              <a:xfrm flipV="1">
                <a:off x="2655" y="1916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2" name="Line 587"/>
              <p:cNvSpPr>
                <a:spLocks noChangeShapeType="1"/>
              </p:cNvSpPr>
              <p:nvPr/>
            </p:nvSpPr>
            <p:spPr bwMode="auto">
              <a:xfrm flipV="1">
                <a:off x="2656" y="1912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3" name="Line 588"/>
              <p:cNvSpPr>
                <a:spLocks noChangeShapeType="1"/>
              </p:cNvSpPr>
              <p:nvPr/>
            </p:nvSpPr>
            <p:spPr bwMode="auto">
              <a:xfrm flipV="1">
                <a:off x="2658" y="1907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4" name="Line 589"/>
              <p:cNvSpPr>
                <a:spLocks noChangeShapeType="1"/>
              </p:cNvSpPr>
              <p:nvPr/>
            </p:nvSpPr>
            <p:spPr bwMode="auto">
              <a:xfrm flipV="1">
                <a:off x="2659" y="1903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5" name="Line 590"/>
              <p:cNvSpPr>
                <a:spLocks noChangeShapeType="1"/>
              </p:cNvSpPr>
              <p:nvPr/>
            </p:nvSpPr>
            <p:spPr bwMode="auto">
              <a:xfrm flipV="1">
                <a:off x="2660" y="1899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6" name="Line 591"/>
              <p:cNvSpPr>
                <a:spLocks noChangeShapeType="1"/>
              </p:cNvSpPr>
              <p:nvPr/>
            </p:nvSpPr>
            <p:spPr bwMode="auto">
              <a:xfrm flipV="1">
                <a:off x="2662" y="1894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7" name="Line 592"/>
              <p:cNvSpPr>
                <a:spLocks noChangeShapeType="1"/>
              </p:cNvSpPr>
              <p:nvPr/>
            </p:nvSpPr>
            <p:spPr bwMode="auto">
              <a:xfrm flipV="1">
                <a:off x="2663" y="1889"/>
                <a:ext cx="2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8" name="Line 593"/>
              <p:cNvSpPr>
                <a:spLocks noChangeShapeType="1"/>
              </p:cNvSpPr>
              <p:nvPr/>
            </p:nvSpPr>
            <p:spPr bwMode="auto">
              <a:xfrm flipV="1">
                <a:off x="2665" y="1884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59" name="Line 594"/>
              <p:cNvSpPr>
                <a:spLocks noChangeShapeType="1"/>
              </p:cNvSpPr>
              <p:nvPr/>
            </p:nvSpPr>
            <p:spPr bwMode="auto">
              <a:xfrm flipV="1">
                <a:off x="2666" y="1880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0" name="Line 595"/>
              <p:cNvSpPr>
                <a:spLocks noChangeShapeType="1"/>
              </p:cNvSpPr>
              <p:nvPr/>
            </p:nvSpPr>
            <p:spPr bwMode="auto">
              <a:xfrm flipV="1">
                <a:off x="2667" y="1876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1" name="Line 596"/>
              <p:cNvSpPr>
                <a:spLocks noChangeShapeType="1"/>
              </p:cNvSpPr>
              <p:nvPr/>
            </p:nvSpPr>
            <p:spPr bwMode="auto">
              <a:xfrm flipV="1">
                <a:off x="2669" y="1871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2" name="Line 597"/>
              <p:cNvSpPr>
                <a:spLocks noChangeShapeType="1"/>
              </p:cNvSpPr>
              <p:nvPr/>
            </p:nvSpPr>
            <p:spPr bwMode="auto">
              <a:xfrm flipV="1">
                <a:off x="2670" y="1867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3" name="Line 598"/>
              <p:cNvSpPr>
                <a:spLocks noChangeShapeType="1"/>
              </p:cNvSpPr>
              <p:nvPr/>
            </p:nvSpPr>
            <p:spPr bwMode="auto">
              <a:xfrm flipV="1">
                <a:off x="2672" y="1862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4" name="Line 599"/>
              <p:cNvSpPr>
                <a:spLocks noChangeShapeType="1"/>
              </p:cNvSpPr>
              <p:nvPr/>
            </p:nvSpPr>
            <p:spPr bwMode="auto">
              <a:xfrm flipV="1">
                <a:off x="2673" y="1858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5" name="Line 600"/>
              <p:cNvSpPr>
                <a:spLocks noChangeShapeType="1"/>
              </p:cNvSpPr>
              <p:nvPr/>
            </p:nvSpPr>
            <p:spPr bwMode="auto">
              <a:xfrm flipV="1">
                <a:off x="2674" y="1854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6" name="Line 601"/>
              <p:cNvSpPr>
                <a:spLocks noChangeShapeType="1"/>
              </p:cNvSpPr>
              <p:nvPr/>
            </p:nvSpPr>
            <p:spPr bwMode="auto">
              <a:xfrm flipV="1">
                <a:off x="2676" y="1850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7" name="Line 602"/>
              <p:cNvSpPr>
                <a:spLocks noChangeShapeType="1"/>
              </p:cNvSpPr>
              <p:nvPr/>
            </p:nvSpPr>
            <p:spPr bwMode="auto">
              <a:xfrm flipV="1">
                <a:off x="2676" y="1845"/>
                <a:ext cx="2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8" name="Line 603"/>
              <p:cNvSpPr>
                <a:spLocks noChangeShapeType="1"/>
              </p:cNvSpPr>
              <p:nvPr/>
            </p:nvSpPr>
            <p:spPr bwMode="auto">
              <a:xfrm flipV="1">
                <a:off x="2678" y="1841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69" name="Line 604"/>
              <p:cNvSpPr>
                <a:spLocks noChangeShapeType="1"/>
              </p:cNvSpPr>
              <p:nvPr/>
            </p:nvSpPr>
            <p:spPr bwMode="auto">
              <a:xfrm flipV="1">
                <a:off x="2679" y="1837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0" name="Line 605"/>
              <p:cNvSpPr>
                <a:spLocks noChangeShapeType="1"/>
              </p:cNvSpPr>
              <p:nvPr/>
            </p:nvSpPr>
            <p:spPr bwMode="auto">
              <a:xfrm flipV="1">
                <a:off x="2680" y="1833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1" name="Line 606"/>
              <p:cNvSpPr>
                <a:spLocks noChangeShapeType="1"/>
              </p:cNvSpPr>
              <p:nvPr/>
            </p:nvSpPr>
            <p:spPr bwMode="auto">
              <a:xfrm flipV="1">
                <a:off x="2682" y="1830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2" name="Line 607"/>
              <p:cNvSpPr>
                <a:spLocks noChangeShapeType="1"/>
              </p:cNvSpPr>
              <p:nvPr/>
            </p:nvSpPr>
            <p:spPr bwMode="auto">
              <a:xfrm flipV="1">
                <a:off x="2683" y="1826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3" name="Line 608"/>
              <p:cNvSpPr>
                <a:spLocks noChangeShapeType="1"/>
              </p:cNvSpPr>
              <p:nvPr/>
            </p:nvSpPr>
            <p:spPr bwMode="auto">
              <a:xfrm flipV="1">
                <a:off x="2685" y="1822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4" name="Line 609"/>
              <p:cNvSpPr>
                <a:spLocks noChangeShapeType="1"/>
              </p:cNvSpPr>
              <p:nvPr/>
            </p:nvSpPr>
            <p:spPr bwMode="auto">
              <a:xfrm flipV="1">
                <a:off x="2686" y="1819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5" name="Freeform 610"/>
              <p:cNvSpPr>
                <a:spLocks/>
              </p:cNvSpPr>
              <p:nvPr/>
            </p:nvSpPr>
            <p:spPr bwMode="auto">
              <a:xfrm>
                <a:off x="2687" y="1815"/>
                <a:ext cx="2" cy="4"/>
              </a:xfrm>
              <a:custGeom>
                <a:avLst/>
                <a:gdLst>
                  <a:gd name="T0" fmla="*/ 0 w 4"/>
                  <a:gd name="T1" fmla="*/ 1 h 8"/>
                  <a:gd name="T2" fmla="*/ 1 w 4"/>
                  <a:gd name="T3" fmla="*/ 1 h 8"/>
                  <a:gd name="T4" fmla="*/ 1 w 4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lnTo>
                      <a:pt x="2" y="4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6" name="Line 611"/>
              <p:cNvSpPr>
                <a:spLocks noChangeShapeType="1"/>
              </p:cNvSpPr>
              <p:nvPr/>
            </p:nvSpPr>
            <p:spPr bwMode="auto">
              <a:xfrm flipV="1">
                <a:off x="2689" y="1812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7" name="Line 612"/>
              <p:cNvSpPr>
                <a:spLocks noChangeShapeType="1"/>
              </p:cNvSpPr>
              <p:nvPr/>
            </p:nvSpPr>
            <p:spPr bwMode="auto">
              <a:xfrm flipV="1">
                <a:off x="2690" y="1809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8" name="Line 613"/>
              <p:cNvSpPr>
                <a:spLocks noChangeShapeType="1"/>
              </p:cNvSpPr>
              <p:nvPr/>
            </p:nvSpPr>
            <p:spPr bwMode="auto">
              <a:xfrm flipV="1">
                <a:off x="2692" y="1806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79" name="Line 614"/>
              <p:cNvSpPr>
                <a:spLocks noChangeShapeType="1"/>
              </p:cNvSpPr>
              <p:nvPr/>
            </p:nvSpPr>
            <p:spPr bwMode="auto">
              <a:xfrm flipV="1">
                <a:off x="2693" y="1804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0" name="Line 615"/>
              <p:cNvSpPr>
                <a:spLocks noChangeShapeType="1"/>
              </p:cNvSpPr>
              <p:nvPr/>
            </p:nvSpPr>
            <p:spPr bwMode="auto">
              <a:xfrm flipV="1">
                <a:off x="2694" y="1801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1" name="Line 616"/>
              <p:cNvSpPr>
                <a:spLocks noChangeShapeType="1"/>
              </p:cNvSpPr>
              <p:nvPr/>
            </p:nvSpPr>
            <p:spPr bwMode="auto">
              <a:xfrm flipV="1">
                <a:off x="2696" y="1799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2" name="Line 617"/>
              <p:cNvSpPr>
                <a:spLocks noChangeShapeType="1"/>
              </p:cNvSpPr>
              <p:nvPr/>
            </p:nvSpPr>
            <p:spPr bwMode="auto">
              <a:xfrm flipV="1">
                <a:off x="2697" y="1797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3" name="Line 618"/>
              <p:cNvSpPr>
                <a:spLocks noChangeShapeType="1"/>
              </p:cNvSpPr>
              <p:nvPr/>
            </p:nvSpPr>
            <p:spPr bwMode="auto">
              <a:xfrm flipV="1">
                <a:off x="2699" y="1795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4" name="Line 619"/>
              <p:cNvSpPr>
                <a:spLocks noChangeShapeType="1"/>
              </p:cNvSpPr>
              <p:nvPr/>
            </p:nvSpPr>
            <p:spPr bwMode="auto">
              <a:xfrm flipV="1">
                <a:off x="2700" y="1793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5" name="Line 620"/>
              <p:cNvSpPr>
                <a:spLocks noChangeShapeType="1"/>
              </p:cNvSpPr>
              <p:nvPr/>
            </p:nvSpPr>
            <p:spPr bwMode="auto">
              <a:xfrm flipV="1">
                <a:off x="2700" y="1791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6" name="Line 621"/>
              <p:cNvSpPr>
                <a:spLocks noChangeShapeType="1"/>
              </p:cNvSpPr>
              <p:nvPr/>
            </p:nvSpPr>
            <p:spPr bwMode="auto">
              <a:xfrm flipV="1">
                <a:off x="2702" y="179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7" name="Line 622"/>
              <p:cNvSpPr>
                <a:spLocks noChangeShapeType="1"/>
              </p:cNvSpPr>
              <p:nvPr/>
            </p:nvSpPr>
            <p:spPr bwMode="auto">
              <a:xfrm flipV="1">
                <a:off x="2703" y="1788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8" name="Line 623"/>
              <p:cNvSpPr>
                <a:spLocks noChangeShapeType="1"/>
              </p:cNvSpPr>
              <p:nvPr/>
            </p:nvSpPr>
            <p:spPr bwMode="auto">
              <a:xfrm flipV="1">
                <a:off x="2705" y="178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89" name="Line 624"/>
              <p:cNvSpPr>
                <a:spLocks noChangeShapeType="1"/>
              </p:cNvSpPr>
              <p:nvPr/>
            </p:nvSpPr>
            <p:spPr bwMode="auto">
              <a:xfrm>
                <a:off x="2706" y="178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0" name="Freeform 625"/>
              <p:cNvSpPr>
                <a:spLocks/>
              </p:cNvSpPr>
              <p:nvPr/>
            </p:nvSpPr>
            <p:spPr bwMode="auto">
              <a:xfrm>
                <a:off x="2707" y="1786"/>
                <a:ext cx="2" cy="1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0 h 1"/>
                  <a:gd name="T4" fmla="*/ 1 w 4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1" name="Line 626"/>
              <p:cNvSpPr>
                <a:spLocks noChangeShapeType="1"/>
              </p:cNvSpPr>
              <p:nvPr/>
            </p:nvSpPr>
            <p:spPr bwMode="auto">
              <a:xfrm>
                <a:off x="2709" y="178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2" name="Line 627"/>
              <p:cNvSpPr>
                <a:spLocks noChangeShapeType="1"/>
              </p:cNvSpPr>
              <p:nvPr/>
            </p:nvSpPr>
            <p:spPr bwMode="auto">
              <a:xfrm>
                <a:off x="2710" y="1786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3" name="Line 628"/>
              <p:cNvSpPr>
                <a:spLocks noChangeShapeType="1"/>
              </p:cNvSpPr>
              <p:nvPr/>
            </p:nvSpPr>
            <p:spPr bwMode="auto">
              <a:xfrm>
                <a:off x="2712" y="178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4" name="Line 629"/>
              <p:cNvSpPr>
                <a:spLocks noChangeShapeType="1"/>
              </p:cNvSpPr>
              <p:nvPr/>
            </p:nvSpPr>
            <p:spPr bwMode="auto">
              <a:xfrm>
                <a:off x="2713" y="178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5" name="Freeform 630"/>
              <p:cNvSpPr>
                <a:spLocks/>
              </p:cNvSpPr>
              <p:nvPr/>
            </p:nvSpPr>
            <p:spPr bwMode="auto">
              <a:xfrm>
                <a:off x="2714" y="1786"/>
                <a:ext cx="2" cy="1"/>
              </a:xfrm>
              <a:custGeom>
                <a:avLst/>
                <a:gdLst>
                  <a:gd name="T0" fmla="*/ 0 w 4"/>
                  <a:gd name="T1" fmla="*/ 0 h 1"/>
                  <a:gd name="T2" fmla="*/ 1 w 4"/>
                  <a:gd name="T3" fmla="*/ 0 h 1"/>
                  <a:gd name="T4" fmla="*/ 1 w 4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6" name="Line 631"/>
              <p:cNvSpPr>
                <a:spLocks noChangeShapeType="1"/>
              </p:cNvSpPr>
              <p:nvPr/>
            </p:nvSpPr>
            <p:spPr bwMode="auto">
              <a:xfrm>
                <a:off x="2716" y="178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7" name="Line 632"/>
              <p:cNvSpPr>
                <a:spLocks noChangeShapeType="1"/>
              </p:cNvSpPr>
              <p:nvPr/>
            </p:nvSpPr>
            <p:spPr bwMode="auto">
              <a:xfrm>
                <a:off x="2717" y="178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8" name="Line 633"/>
              <p:cNvSpPr>
                <a:spLocks noChangeShapeType="1"/>
              </p:cNvSpPr>
              <p:nvPr/>
            </p:nvSpPr>
            <p:spPr bwMode="auto">
              <a:xfrm>
                <a:off x="2718" y="1788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799" name="Line 634"/>
              <p:cNvSpPr>
                <a:spLocks noChangeShapeType="1"/>
              </p:cNvSpPr>
              <p:nvPr/>
            </p:nvSpPr>
            <p:spPr bwMode="auto">
              <a:xfrm>
                <a:off x="2720" y="179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0" name="Line 635"/>
              <p:cNvSpPr>
                <a:spLocks noChangeShapeType="1"/>
              </p:cNvSpPr>
              <p:nvPr/>
            </p:nvSpPr>
            <p:spPr bwMode="auto">
              <a:xfrm>
                <a:off x="2721" y="1791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1" name="Line 636"/>
              <p:cNvSpPr>
                <a:spLocks noChangeShapeType="1"/>
              </p:cNvSpPr>
              <p:nvPr/>
            </p:nvSpPr>
            <p:spPr bwMode="auto">
              <a:xfrm>
                <a:off x="2723" y="1793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2" name="Line 637"/>
              <p:cNvSpPr>
                <a:spLocks noChangeShapeType="1"/>
              </p:cNvSpPr>
              <p:nvPr/>
            </p:nvSpPr>
            <p:spPr bwMode="auto">
              <a:xfrm>
                <a:off x="2724" y="1795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3" name="Line 638"/>
              <p:cNvSpPr>
                <a:spLocks noChangeShapeType="1"/>
              </p:cNvSpPr>
              <p:nvPr/>
            </p:nvSpPr>
            <p:spPr bwMode="auto">
              <a:xfrm>
                <a:off x="2724" y="1797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4" name="Line 639"/>
              <p:cNvSpPr>
                <a:spLocks noChangeShapeType="1"/>
              </p:cNvSpPr>
              <p:nvPr/>
            </p:nvSpPr>
            <p:spPr bwMode="auto">
              <a:xfrm>
                <a:off x="2726" y="1799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5" name="Line 640"/>
              <p:cNvSpPr>
                <a:spLocks noChangeShapeType="1"/>
              </p:cNvSpPr>
              <p:nvPr/>
            </p:nvSpPr>
            <p:spPr bwMode="auto">
              <a:xfrm>
                <a:off x="2727" y="1801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6" name="Line 641"/>
              <p:cNvSpPr>
                <a:spLocks noChangeShapeType="1"/>
              </p:cNvSpPr>
              <p:nvPr/>
            </p:nvSpPr>
            <p:spPr bwMode="auto">
              <a:xfrm>
                <a:off x="2729" y="1804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7" name="Line 642"/>
              <p:cNvSpPr>
                <a:spLocks noChangeShapeType="1"/>
              </p:cNvSpPr>
              <p:nvPr/>
            </p:nvSpPr>
            <p:spPr bwMode="auto">
              <a:xfrm>
                <a:off x="2730" y="1806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8" name="Line 643"/>
              <p:cNvSpPr>
                <a:spLocks noChangeShapeType="1"/>
              </p:cNvSpPr>
              <p:nvPr/>
            </p:nvSpPr>
            <p:spPr bwMode="auto">
              <a:xfrm>
                <a:off x="2731" y="1809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09" name="Line 644"/>
              <p:cNvSpPr>
                <a:spLocks noChangeShapeType="1"/>
              </p:cNvSpPr>
              <p:nvPr/>
            </p:nvSpPr>
            <p:spPr bwMode="auto">
              <a:xfrm>
                <a:off x="2733" y="1812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0" name="Freeform 645"/>
              <p:cNvSpPr>
                <a:spLocks/>
              </p:cNvSpPr>
              <p:nvPr/>
            </p:nvSpPr>
            <p:spPr bwMode="auto">
              <a:xfrm>
                <a:off x="2734" y="1815"/>
                <a:ext cx="2" cy="4"/>
              </a:xfrm>
              <a:custGeom>
                <a:avLst/>
                <a:gdLst>
                  <a:gd name="T0" fmla="*/ 0 w 4"/>
                  <a:gd name="T1" fmla="*/ 0 h 8"/>
                  <a:gd name="T2" fmla="*/ 1 w 4"/>
                  <a:gd name="T3" fmla="*/ 1 h 8"/>
                  <a:gd name="T4" fmla="*/ 1 w 4"/>
                  <a:gd name="T5" fmla="*/ 1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2" y="4"/>
                    </a:lnTo>
                    <a:lnTo>
                      <a:pt x="4" y="8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1" name="Line 646"/>
              <p:cNvSpPr>
                <a:spLocks noChangeShapeType="1"/>
              </p:cNvSpPr>
              <p:nvPr/>
            </p:nvSpPr>
            <p:spPr bwMode="auto">
              <a:xfrm>
                <a:off x="2736" y="1819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2" name="Line 647"/>
              <p:cNvSpPr>
                <a:spLocks noChangeShapeType="1"/>
              </p:cNvSpPr>
              <p:nvPr/>
            </p:nvSpPr>
            <p:spPr bwMode="auto">
              <a:xfrm>
                <a:off x="2737" y="1822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3" name="Line 648"/>
              <p:cNvSpPr>
                <a:spLocks noChangeShapeType="1"/>
              </p:cNvSpPr>
              <p:nvPr/>
            </p:nvSpPr>
            <p:spPr bwMode="auto">
              <a:xfrm>
                <a:off x="2738" y="1826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4" name="Line 649"/>
              <p:cNvSpPr>
                <a:spLocks noChangeShapeType="1"/>
              </p:cNvSpPr>
              <p:nvPr/>
            </p:nvSpPr>
            <p:spPr bwMode="auto">
              <a:xfrm>
                <a:off x="2740" y="1830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5" name="Line 650"/>
              <p:cNvSpPr>
                <a:spLocks noChangeShapeType="1"/>
              </p:cNvSpPr>
              <p:nvPr/>
            </p:nvSpPr>
            <p:spPr bwMode="auto">
              <a:xfrm>
                <a:off x="2741" y="1833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6" name="Line 651"/>
              <p:cNvSpPr>
                <a:spLocks noChangeShapeType="1"/>
              </p:cNvSpPr>
              <p:nvPr/>
            </p:nvSpPr>
            <p:spPr bwMode="auto">
              <a:xfrm>
                <a:off x="2743" y="1837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7" name="Line 652"/>
              <p:cNvSpPr>
                <a:spLocks noChangeShapeType="1"/>
              </p:cNvSpPr>
              <p:nvPr/>
            </p:nvSpPr>
            <p:spPr bwMode="auto">
              <a:xfrm>
                <a:off x="2744" y="1841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8" name="Line 653"/>
              <p:cNvSpPr>
                <a:spLocks noChangeShapeType="1"/>
              </p:cNvSpPr>
              <p:nvPr/>
            </p:nvSpPr>
            <p:spPr bwMode="auto">
              <a:xfrm>
                <a:off x="2745" y="1845"/>
                <a:ext cx="2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19" name="Line 654"/>
              <p:cNvSpPr>
                <a:spLocks noChangeShapeType="1"/>
              </p:cNvSpPr>
              <p:nvPr/>
            </p:nvSpPr>
            <p:spPr bwMode="auto">
              <a:xfrm>
                <a:off x="2747" y="1850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0" name="Line 655"/>
              <p:cNvSpPr>
                <a:spLocks noChangeShapeType="1"/>
              </p:cNvSpPr>
              <p:nvPr/>
            </p:nvSpPr>
            <p:spPr bwMode="auto">
              <a:xfrm>
                <a:off x="2748" y="1854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1" name="Line 656"/>
              <p:cNvSpPr>
                <a:spLocks noChangeShapeType="1"/>
              </p:cNvSpPr>
              <p:nvPr/>
            </p:nvSpPr>
            <p:spPr bwMode="auto">
              <a:xfrm>
                <a:off x="2749" y="1858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2" name="Line 657"/>
              <p:cNvSpPr>
                <a:spLocks noChangeShapeType="1"/>
              </p:cNvSpPr>
              <p:nvPr/>
            </p:nvSpPr>
            <p:spPr bwMode="auto">
              <a:xfrm>
                <a:off x="2750" y="1862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3" name="Line 658"/>
              <p:cNvSpPr>
                <a:spLocks noChangeShapeType="1"/>
              </p:cNvSpPr>
              <p:nvPr/>
            </p:nvSpPr>
            <p:spPr bwMode="auto">
              <a:xfrm>
                <a:off x="2751" y="1867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4" name="Line 659"/>
              <p:cNvSpPr>
                <a:spLocks noChangeShapeType="1"/>
              </p:cNvSpPr>
              <p:nvPr/>
            </p:nvSpPr>
            <p:spPr bwMode="auto">
              <a:xfrm>
                <a:off x="2753" y="1871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5" name="Line 660"/>
              <p:cNvSpPr>
                <a:spLocks noChangeShapeType="1"/>
              </p:cNvSpPr>
              <p:nvPr/>
            </p:nvSpPr>
            <p:spPr bwMode="auto">
              <a:xfrm>
                <a:off x="2754" y="1876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6" name="Line 661"/>
              <p:cNvSpPr>
                <a:spLocks noChangeShapeType="1"/>
              </p:cNvSpPr>
              <p:nvPr/>
            </p:nvSpPr>
            <p:spPr bwMode="auto">
              <a:xfrm>
                <a:off x="2756" y="1880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7" name="Line 662"/>
              <p:cNvSpPr>
                <a:spLocks noChangeShapeType="1"/>
              </p:cNvSpPr>
              <p:nvPr/>
            </p:nvSpPr>
            <p:spPr bwMode="auto">
              <a:xfrm>
                <a:off x="2757" y="1884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8" name="Line 663"/>
              <p:cNvSpPr>
                <a:spLocks noChangeShapeType="1"/>
              </p:cNvSpPr>
              <p:nvPr/>
            </p:nvSpPr>
            <p:spPr bwMode="auto">
              <a:xfrm>
                <a:off x="2758" y="1889"/>
                <a:ext cx="2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29" name="Line 664"/>
              <p:cNvSpPr>
                <a:spLocks noChangeShapeType="1"/>
              </p:cNvSpPr>
              <p:nvPr/>
            </p:nvSpPr>
            <p:spPr bwMode="auto">
              <a:xfrm>
                <a:off x="2760" y="1894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0" name="Line 665"/>
              <p:cNvSpPr>
                <a:spLocks noChangeShapeType="1"/>
              </p:cNvSpPr>
              <p:nvPr/>
            </p:nvSpPr>
            <p:spPr bwMode="auto">
              <a:xfrm>
                <a:off x="2761" y="1899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1" name="Line 666"/>
              <p:cNvSpPr>
                <a:spLocks noChangeShapeType="1"/>
              </p:cNvSpPr>
              <p:nvPr/>
            </p:nvSpPr>
            <p:spPr bwMode="auto">
              <a:xfrm>
                <a:off x="2763" y="1903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2" name="Line 667"/>
              <p:cNvSpPr>
                <a:spLocks noChangeShapeType="1"/>
              </p:cNvSpPr>
              <p:nvPr/>
            </p:nvSpPr>
            <p:spPr bwMode="auto">
              <a:xfrm>
                <a:off x="2764" y="1907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3" name="Line 668"/>
              <p:cNvSpPr>
                <a:spLocks noChangeShapeType="1"/>
              </p:cNvSpPr>
              <p:nvPr/>
            </p:nvSpPr>
            <p:spPr bwMode="auto">
              <a:xfrm>
                <a:off x="2765" y="1912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4" name="Line 669"/>
              <p:cNvSpPr>
                <a:spLocks noChangeShapeType="1"/>
              </p:cNvSpPr>
              <p:nvPr/>
            </p:nvSpPr>
            <p:spPr bwMode="auto">
              <a:xfrm>
                <a:off x="2767" y="1916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5" name="Line 670"/>
              <p:cNvSpPr>
                <a:spLocks noChangeShapeType="1"/>
              </p:cNvSpPr>
              <p:nvPr/>
            </p:nvSpPr>
            <p:spPr bwMode="auto">
              <a:xfrm>
                <a:off x="2768" y="1921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6" name="Line 671"/>
              <p:cNvSpPr>
                <a:spLocks noChangeShapeType="1"/>
              </p:cNvSpPr>
              <p:nvPr/>
            </p:nvSpPr>
            <p:spPr bwMode="auto">
              <a:xfrm>
                <a:off x="2770" y="1925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7" name="Line 672"/>
              <p:cNvSpPr>
                <a:spLocks noChangeShapeType="1"/>
              </p:cNvSpPr>
              <p:nvPr/>
            </p:nvSpPr>
            <p:spPr bwMode="auto">
              <a:xfrm>
                <a:off x="2771" y="1929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8" name="Line 673"/>
              <p:cNvSpPr>
                <a:spLocks noChangeShapeType="1"/>
              </p:cNvSpPr>
              <p:nvPr/>
            </p:nvSpPr>
            <p:spPr bwMode="auto">
              <a:xfrm>
                <a:off x="2772" y="1933"/>
                <a:ext cx="1" cy="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39" name="Line 674"/>
              <p:cNvSpPr>
                <a:spLocks noChangeShapeType="1"/>
              </p:cNvSpPr>
              <p:nvPr/>
            </p:nvSpPr>
            <p:spPr bwMode="auto">
              <a:xfrm>
                <a:off x="2773" y="1938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0" name="Line 675"/>
              <p:cNvSpPr>
                <a:spLocks noChangeShapeType="1"/>
              </p:cNvSpPr>
              <p:nvPr/>
            </p:nvSpPr>
            <p:spPr bwMode="auto">
              <a:xfrm>
                <a:off x="2774" y="1942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1" name="Line 676"/>
              <p:cNvSpPr>
                <a:spLocks noChangeShapeType="1"/>
              </p:cNvSpPr>
              <p:nvPr/>
            </p:nvSpPr>
            <p:spPr bwMode="auto">
              <a:xfrm>
                <a:off x="2776" y="1946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2" name="Line 677"/>
              <p:cNvSpPr>
                <a:spLocks noChangeShapeType="1"/>
              </p:cNvSpPr>
              <p:nvPr/>
            </p:nvSpPr>
            <p:spPr bwMode="auto">
              <a:xfrm>
                <a:off x="2777" y="1950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3" name="Line 678"/>
              <p:cNvSpPr>
                <a:spLocks noChangeShapeType="1"/>
              </p:cNvSpPr>
              <p:nvPr/>
            </p:nvSpPr>
            <p:spPr bwMode="auto">
              <a:xfrm>
                <a:off x="2778" y="1953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4" name="Line 679"/>
              <p:cNvSpPr>
                <a:spLocks noChangeShapeType="1"/>
              </p:cNvSpPr>
              <p:nvPr/>
            </p:nvSpPr>
            <p:spPr bwMode="auto">
              <a:xfrm>
                <a:off x="2780" y="1957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5" name="Line 680"/>
              <p:cNvSpPr>
                <a:spLocks noChangeShapeType="1"/>
              </p:cNvSpPr>
              <p:nvPr/>
            </p:nvSpPr>
            <p:spPr bwMode="auto">
              <a:xfrm>
                <a:off x="2781" y="1961"/>
                <a:ext cx="2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6" name="Line 681"/>
              <p:cNvSpPr>
                <a:spLocks noChangeShapeType="1"/>
              </p:cNvSpPr>
              <p:nvPr/>
            </p:nvSpPr>
            <p:spPr bwMode="auto">
              <a:xfrm>
                <a:off x="2783" y="1965"/>
                <a:ext cx="1" cy="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7" name="Line 682"/>
              <p:cNvSpPr>
                <a:spLocks noChangeShapeType="1"/>
              </p:cNvSpPr>
              <p:nvPr/>
            </p:nvSpPr>
            <p:spPr bwMode="auto">
              <a:xfrm>
                <a:off x="2784" y="1969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8" name="Freeform 683"/>
              <p:cNvSpPr>
                <a:spLocks/>
              </p:cNvSpPr>
              <p:nvPr/>
            </p:nvSpPr>
            <p:spPr bwMode="auto">
              <a:xfrm>
                <a:off x="2785" y="1972"/>
                <a:ext cx="2" cy="4"/>
              </a:xfrm>
              <a:custGeom>
                <a:avLst/>
                <a:gdLst>
                  <a:gd name="T0" fmla="*/ 0 w 4"/>
                  <a:gd name="T1" fmla="*/ 0 h 8"/>
                  <a:gd name="T2" fmla="*/ 1 w 4"/>
                  <a:gd name="T3" fmla="*/ 1 h 8"/>
                  <a:gd name="T4" fmla="*/ 1 w 4"/>
                  <a:gd name="T5" fmla="*/ 1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2" y="4"/>
                    </a:lnTo>
                    <a:lnTo>
                      <a:pt x="4" y="8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49" name="Line 684"/>
              <p:cNvSpPr>
                <a:spLocks noChangeShapeType="1"/>
              </p:cNvSpPr>
              <p:nvPr/>
            </p:nvSpPr>
            <p:spPr bwMode="auto">
              <a:xfrm>
                <a:off x="2787" y="1976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0" name="Freeform 685"/>
              <p:cNvSpPr>
                <a:spLocks/>
              </p:cNvSpPr>
              <p:nvPr/>
            </p:nvSpPr>
            <p:spPr bwMode="auto">
              <a:xfrm>
                <a:off x="2788" y="1978"/>
                <a:ext cx="2" cy="4"/>
              </a:xfrm>
              <a:custGeom>
                <a:avLst/>
                <a:gdLst>
                  <a:gd name="T0" fmla="*/ 0 w 4"/>
                  <a:gd name="T1" fmla="*/ 0 h 8"/>
                  <a:gd name="T2" fmla="*/ 1 w 4"/>
                  <a:gd name="T3" fmla="*/ 1 h 8"/>
                  <a:gd name="T4" fmla="*/ 1 w 4"/>
                  <a:gd name="T5" fmla="*/ 1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2" y="4"/>
                    </a:lnTo>
                    <a:lnTo>
                      <a:pt x="4" y="8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1" name="Line 686"/>
              <p:cNvSpPr>
                <a:spLocks noChangeShapeType="1"/>
              </p:cNvSpPr>
              <p:nvPr/>
            </p:nvSpPr>
            <p:spPr bwMode="auto">
              <a:xfrm>
                <a:off x="2790" y="1982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2" name="Line 687"/>
              <p:cNvSpPr>
                <a:spLocks noChangeShapeType="1"/>
              </p:cNvSpPr>
              <p:nvPr/>
            </p:nvSpPr>
            <p:spPr bwMode="auto">
              <a:xfrm>
                <a:off x="2791" y="1985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3" name="Line 688"/>
              <p:cNvSpPr>
                <a:spLocks noChangeShapeType="1"/>
              </p:cNvSpPr>
              <p:nvPr/>
            </p:nvSpPr>
            <p:spPr bwMode="auto">
              <a:xfrm>
                <a:off x="2792" y="1988"/>
                <a:ext cx="2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4" name="Line 689"/>
              <p:cNvSpPr>
                <a:spLocks noChangeShapeType="1"/>
              </p:cNvSpPr>
              <p:nvPr/>
            </p:nvSpPr>
            <p:spPr bwMode="auto">
              <a:xfrm>
                <a:off x="2794" y="1991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5" name="Line 690"/>
              <p:cNvSpPr>
                <a:spLocks noChangeShapeType="1"/>
              </p:cNvSpPr>
              <p:nvPr/>
            </p:nvSpPr>
            <p:spPr bwMode="auto">
              <a:xfrm>
                <a:off x="2795" y="1994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6" name="Line 691"/>
              <p:cNvSpPr>
                <a:spLocks noChangeShapeType="1"/>
              </p:cNvSpPr>
              <p:nvPr/>
            </p:nvSpPr>
            <p:spPr bwMode="auto">
              <a:xfrm>
                <a:off x="2796" y="1997"/>
                <a:ext cx="1" cy="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7" name="Line 692"/>
              <p:cNvSpPr>
                <a:spLocks noChangeShapeType="1"/>
              </p:cNvSpPr>
              <p:nvPr/>
            </p:nvSpPr>
            <p:spPr bwMode="auto">
              <a:xfrm>
                <a:off x="2797" y="2000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8" name="Freeform 693"/>
              <p:cNvSpPr>
                <a:spLocks/>
              </p:cNvSpPr>
              <p:nvPr/>
            </p:nvSpPr>
            <p:spPr bwMode="auto">
              <a:xfrm>
                <a:off x="2798" y="2002"/>
                <a:ext cx="2" cy="2"/>
              </a:xfrm>
              <a:custGeom>
                <a:avLst/>
                <a:gdLst>
                  <a:gd name="T0" fmla="*/ 0 w 4"/>
                  <a:gd name="T1" fmla="*/ 0 h 6"/>
                  <a:gd name="T2" fmla="*/ 1 w 4"/>
                  <a:gd name="T3" fmla="*/ 0 h 6"/>
                  <a:gd name="T4" fmla="*/ 1 w 4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2" y="2"/>
                    </a:lnTo>
                    <a:lnTo>
                      <a:pt x="4" y="6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59" name="Line 694"/>
              <p:cNvSpPr>
                <a:spLocks noChangeShapeType="1"/>
              </p:cNvSpPr>
              <p:nvPr/>
            </p:nvSpPr>
            <p:spPr bwMode="auto">
              <a:xfrm>
                <a:off x="2800" y="2004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0" name="Freeform 695"/>
              <p:cNvSpPr>
                <a:spLocks/>
              </p:cNvSpPr>
              <p:nvPr/>
            </p:nvSpPr>
            <p:spPr bwMode="auto">
              <a:xfrm>
                <a:off x="2801" y="2006"/>
                <a:ext cx="1" cy="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1 w 1"/>
                  <a:gd name="T5" fmla="*/ 1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lnTo>
                      <a:pt x="0" y="2"/>
                    </a:lnTo>
                    <a:lnTo>
                      <a:pt x="1" y="5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1" name="Line 696"/>
              <p:cNvSpPr>
                <a:spLocks noChangeShapeType="1"/>
              </p:cNvSpPr>
              <p:nvPr/>
            </p:nvSpPr>
            <p:spPr bwMode="auto">
              <a:xfrm>
                <a:off x="2802" y="2009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2" name="Line 697"/>
              <p:cNvSpPr>
                <a:spLocks noChangeShapeType="1"/>
              </p:cNvSpPr>
              <p:nvPr/>
            </p:nvSpPr>
            <p:spPr bwMode="auto">
              <a:xfrm>
                <a:off x="2804" y="2011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3" name="Line 698"/>
              <p:cNvSpPr>
                <a:spLocks noChangeShapeType="1"/>
              </p:cNvSpPr>
              <p:nvPr/>
            </p:nvSpPr>
            <p:spPr bwMode="auto">
              <a:xfrm>
                <a:off x="2805" y="2013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4" name="Line 699"/>
              <p:cNvSpPr>
                <a:spLocks noChangeShapeType="1"/>
              </p:cNvSpPr>
              <p:nvPr/>
            </p:nvSpPr>
            <p:spPr bwMode="auto">
              <a:xfrm>
                <a:off x="2807" y="2015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5" name="Line 700"/>
              <p:cNvSpPr>
                <a:spLocks noChangeShapeType="1"/>
              </p:cNvSpPr>
              <p:nvPr/>
            </p:nvSpPr>
            <p:spPr bwMode="auto">
              <a:xfrm>
                <a:off x="2808" y="2017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6" name="Line 701"/>
              <p:cNvSpPr>
                <a:spLocks noChangeShapeType="1"/>
              </p:cNvSpPr>
              <p:nvPr/>
            </p:nvSpPr>
            <p:spPr bwMode="auto">
              <a:xfrm>
                <a:off x="2809" y="2019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7" name="Line 702"/>
              <p:cNvSpPr>
                <a:spLocks noChangeShapeType="1"/>
              </p:cNvSpPr>
              <p:nvPr/>
            </p:nvSpPr>
            <p:spPr bwMode="auto">
              <a:xfrm>
                <a:off x="2811" y="2021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8" name="Line 703"/>
              <p:cNvSpPr>
                <a:spLocks noChangeShapeType="1"/>
              </p:cNvSpPr>
              <p:nvPr/>
            </p:nvSpPr>
            <p:spPr bwMode="auto">
              <a:xfrm>
                <a:off x="2812" y="2022"/>
                <a:ext cx="2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69" name="Line 704"/>
              <p:cNvSpPr>
                <a:spLocks noChangeShapeType="1"/>
              </p:cNvSpPr>
              <p:nvPr/>
            </p:nvSpPr>
            <p:spPr bwMode="auto">
              <a:xfrm>
                <a:off x="2814" y="2024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0" name="Line 705"/>
              <p:cNvSpPr>
                <a:spLocks noChangeShapeType="1"/>
              </p:cNvSpPr>
              <p:nvPr/>
            </p:nvSpPr>
            <p:spPr bwMode="auto">
              <a:xfrm>
                <a:off x="2815" y="202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1" name="Line 706"/>
              <p:cNvSpPr>
                <a:spLocks noChangeShapeType="1"/>
              </p:cNvSpPr>
              <p:nvPr/>
            </p:nvSpPr>
            <p:spPr bwMode="auto">
              <a:xfrm>
                <a:off x="2816" y="202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2" name="Line 707"/>
              <p:cNvSpPr>
                <a:spLocks noChangeShapeType="1"/>
              </p:cNvSpPr>
              <p:nvPr/>
            </p:nvSpPr>
            <p:spPr bwMode="auto">
              <a:xfrm>
                <a:off x="2818" y="2028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3" name="Line 708"/>
              <p:cNvSpPr>
                <a:spLocks noChangeShapeType="1"/>
              </p:cNvSpPr>
              <p:nvPr/>
            </p:nvSpPr>
            <p:spPr bwMode="auto">
              <a:xfrm>
                <a:off x="2819" y="2029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4" name="Line 709"/>
              <p:cNvSpPr>
                <a:spLocks noChangeShapeType="1"/>
              </p:cNvSpPr>
              <p:nvPr/>
            </p:nvSpPr>
            <p:spPr bwMode="auto">
              <a:xfrm>
                <a:off x="2820" y="203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5" name="Line 710"/>
              <p:cNvSpPr>
                <a:spLocks noChangeShapeType="1"/>
              </p:cNvSpPr>
              <p:nvPr/>
            </p:nvSpPr>
            <p:spPr bwMode="auto">
              <a:xfrm>
                <a:off x="2821" y="2031"/>
                <a:ext cx="1" cy="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6" name="Line 711"/>
              <p:cNvSpPr>
                <a:spLocks noChangeShapeType="1"/>
              </p:cNvSpPr>
              <p:nvPr/>
            </p:nvSpPr>
            <p:spPr bwMode="auto">
              <a:xfrm>
                <a:off x="2822" y="2033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7" name="Line 712"/>
              <p:cNvSpPr>
                <a:spLocks noChangeShapeType="1"/>
              </p:cNvSpPr>
              <p:nvPr/>
            </p:nvSpPr>
            <p:spPr bwMode="auto">
              <a:xfrm>
                <a:off x="2824" y="2034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8" name="Line 713"/>
              <p:cNvSpPr>
                <a:spLocks noChangeShapeType="1"/>
              </p:cNvSpPr>
              <p:nvPr/>
            </p:nvSpPr>
            <p:spPr bwMode="auto">
              <a:xfrm>
                <a:off x="2825" y="2035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79" name="Line 714"/>
              <p:cNvSpPr>
                <a:spLocks noChangeShapeType="1"/>
              </p:cNvSpPr>
              <p:nvPr/>
            </p:nvSpPr>
            <p:spPr bwMode="auto">
              <a:xfrm>
                <a:off x="2827" y="2036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0" name="Line 715"/>
              <p:cNvSpPr>
                <a:spLocks noChangeShapeType="1"/>
              </p:cNvSpPr>
              <p:nvPr/>
            </p:nvSpPr>
            <p:spPr bwMode="auto">
              <a:xfrm>
                <a:off x="2828" y="2037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1" name="Line 716"/>
              <p:cNvSpPr>
                <a:spLocks noChangeShapeType="1"/>
              </p:cNvSpPr>
              <p:nvPr/>
            </p:nvSpPr>
            <p:spPr bwMode="auto">
              <a:xfrm>
                <a:off x="2829" y="2037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2" name="Line 717"/>
              <p:cNvSpPr>
                <a:spLocks noChangeShapeType="1"/>
              </p:cNvSpPr>
              <p:nvPr/>
            </p:nvSpPr>
            <p:spPr bwMode="auto">
              <a:xfrm>
                <a:off x="2831" y="2038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3" name="Line 718"/>
              <p:cNvSpPr>
                <a:spLocks noChangeShapeType="1"/>
              </p:cNvSpPr>
              <p:nvPr/>
            </p:nvSpPr>
            <p:spPr bwMode="auto">
              <a:xfrm>
                <a:off x="2832" y="2039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4" name="Line 719"/>
              <p:cNvSpPr>
                <a:spLocks noChangeShapeType="1"/>
              </p:cNvSpPr>
              <p:nvPr/>
            </p:nvSpPr>
            <p:spPr bwMode="auto">
              <a:xfrm>
                <a:off x="2834" y="204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5" name="Line 720"/>
              <p:cNvSpPr>
                <a:spLocks noChangeShapeType="1"/>
              </p:cNvSpPr>
              <p:nvPr/>
            </p:nvSpPr>
            <p:spPr bwMode="auto">
              <a:xfrm>
                <a:off x="2835" y="2040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6" name="Line 721"/>
              <p:cNvSpPr>
                <a:spLocks noChangeShapeType="1"/>
              </p:cNvSpPr>
              <p:nvPr/>
            </p:nvSpPr>
            <p:spPr bwMode="auto">
              <a:xfrm>
                <a:off x="2836" y="2041"/>
                <a:ext cx="2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7" name="Line 722"/>
              <p:cNvSpPr>
                <a:spLocks noChangeShapeType="1"/>
              </p:cNvSpPr>
              <p:nvPr/>
            </p:nvSpPr>
            <p:spPr bwMode="auto">
              <a:xfrm>
                <a:off x="2838" y="2042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8" name="Freeform 723"/>
              <p:cNvSpPr>
                <a:spLocks/>
              </p:cNvSpPr>
              <p:nvPr/>
            </p:nvSpPr>
            <p:spPr bwMode="auto">
              <a:xfrm>
                <a:off x="2839" y="2042"/>
                <a:ext cx="2" cy="1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0 h 2"/>
                  <a:gd name="T4" fmla="*/ 1 w 4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89" name="Line 724"/>
              <p:cNvSpPr>
                <a:spLocks noChangeShapeType="1"/>
              </p:cNvSpPr>
              <p:nvPr/>
            </p:nvSpPr>
            <p:spPr bwMode="auto">
              <a:xfrm>
                <a:off x="2841" y="2043"/>
                <a:ext cx="1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890" name="Freeform 725"/>
              <p:cNvSpPr>
                <a:spLocks/>
              </p:cNvSpPr>
              <p:nvPr/>
            </p:nvSpPr>
            <p:spPr bwMode="auto">
              <a:xfrm>
                <a:off x="2842" y="2043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0681" name="Picture 726" descr="DS_Profile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184" y="4077072"/>
              <a:ext cx="900000" cy="900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82" name="Line 727"/>
            <p:cNvSpPr>
              <a:spLocks noChangeShapeType="1"/>
            </p:cNvSpPr>
            <p:nvPr/>
          </p:nvSpPr>
          <p:spPr bwMode="auto">
            <a:xfrm flipH="1" flipV="1">
              <a:off x="8093426" y="4337614"/>
              <a:ext cx="655038" cy="110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20683" name="Group 728"/>
            <p:cNvGrpSpPr>
              <a:grpSpLocks/>
            </p:cNvGrpSpPr>
            <p:nvPr/>
          </p:nvGrpSpPr>
          <p:grpSpPr bwMode="auto">
            <a:xfrm>
              <a:off x="7454986" y="4077072"/>
              <a:ext cx="900000" cy="900000"/>
              <a:chOff x="4223" y="2768"/>
              <a:chExt cx="746" cy="725"/>
            </a:xfrm>
          </p:grpSpPr>
          <p:pic>
            <p:nvPicPr>
              <p:cNvPr id="20684" name="Picture 729" descr="DS_Profil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3" y="2768"/>
                <a:ext cx="746" cy="72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685" name="Group 730"/>
              <p:cNvGrpSpPr>
                <a:grpSpLocks/>
              </p:cNvGrpSpPr>
              <p:nvPr/>
            </p:nvGrpSpPr>
            <p:grpSpPr bwMode="auto">
              <a:xfrm>
                <a:off x="4308" y="2787"/>
                <a:ext cx="540" cy="142"/>
                <a:chOff x="4308" y="2787"/>
                <a:chExt cx="540" cy="142"/>
              </a:xfrm>
            </p:grpSpPr>
            <p:sp>
              <p:nvSpPr>
                <p:cNvPr id="20689" name="Rectangle 731"/>
                <p:cNvSpPr>
                  <a:spLocks noChangeArrowheads="1"/>
                </p:cNvSpPr>
                <p:nvPr/>
              </p:nvSpPr>
              <p:spPr bwMode="auto">
                <a:xfrm>
                  <a:off x="4308" y="2787"/>
                  <a:ext cx="540" cy="1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90" name="Line 732"/>
                <p:cNvSpPr>
                  <a:spLocks noChangeShapeType="1"/>
                </p:cNvSpPr>
                <p:nvPr/>
              </p:nvSpPr>
              <p:spPr bwMode="auto">
                <a:xfrm>
                  <a:off x="4308" y="2903"/>
                  <a:ext cx="419" cy="2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8" tIns="44450" rIns="90488" bIns="44450"/>
                <a:lstStyle/>
                <a:p>
                  <a:endParaRPr lang="ko-KR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0686" name="Group 733"/>
              <p:cNvGrpSpPr>
                <a:grpSpLocks/>
              </p:cNvGrpSpPr>
              <p:nvPr/>
            </p:nvGrpSpPr>
            <p:grpSpPr bwMode="auto">
              <a:xfrm flipV="1">
                <a:off x="4308" y="3306"/>
                <a:ext cx="540" cy="142"/>
                <a:chOff x="4308" y="2787"/>
                <a:chExt cx="540" cy="142"/>
              </a:xfrm>
            </p:grpSpPr>
            <p:sp>
              <p:nvSpPr>
                <p:cNvPr id="20687" name="Rectangle 734"/>
                <p:cNvSpPr>
                  <a:spLocks noChangeArrowheads="1"/>
                </p:cNvSpPr>
                <p:nvPr/>
              </p:nvSpPr>
              <p:spPr bwMode="auto">
                <a:xfrm>
                  <a:off x="4308" y="2787"/>
                  <a:ext cx="540" cy="1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 anchor="ctr"/>
                <a:lstStyle>
                  <a:lvl1pPr latinLnBrk="1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>
                    <a:buClr>
                      <a:srgbClr val="3366FF"/>
                    </a:buClr>
                    <a:buFont typeface="Wingdings" panose="05000000000000000000" pitchFamily="2" charset="2"/>
                    <a:buNone/>
                  </a:pPr>
                  <a:endParaRPr lang="ko-KR" altLang="en-US" sz="24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88" name="Line 735"/>
                <p:cNvSpPr>
                  <a:spLocks noChangeShapeType="1"/>
                </p:cNvSpPr>
                <p:nvPr/>
              </p:nvSpPr>
              <p:spPr bwMode="auto">
                <a:xfrm>
                  <a:off x="4308" y="2903"/>
                  <a:ext cx="419" cy="2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8" tIns="44450" rIns="90488" bIns="44450"/>
                <a:lstStyle/>
                <a:p>
                  <a:endParaRPr lang="ko-KR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20491" name="Group 736"/>
            <p:cNvGrpSpPr>
              <a:grpSpLocks/>
            </p:cNvGrpSpPr>
            <p:nvPr/>
          </p:nvGrpSpPr>
          <p:grpSpPr bwMode="auto">
            <a:xfrm>
              <a:off x="5328184" y="5085184"/>
              <a:ext cx="900000" cy="900000"/>
              <a:chOff x="2500" y="1340"/>
              <a:chExt cx="424" cy="337"/>
            </a:xfrm>
          </p:grpSpPr>
          <p:sp>
            <p:nvSpPr>
              <p:cNvPr id="20586" name="Rectangle 737"/>
              <p:cNvSpPr>
                <a:spLocks noChangeArrowheads="1"/>
              </p:cNvSpPr>
              <p:nvPr/>
            </p:nvSpPr>
            <p:spPr bwMode="auto">
              <a:xfrm>
                <a:off x="2500" y="1340"/>
                <a:ext cx="424" cy="33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latinLnBrk="1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buClr>
                    <a:srgbClr val="3366FF"/>
                  </a:buClr>
                  <a:buFont typeface="Wingdings" panose="05000000000000000000" pitchFamily="2" charset="2"/>
                  <a:buNone/>
                </a:pPr>
                <a:endParaRPr lang="ko-KR" altLang="en-US" sz="24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587" name="Line 738"/>
              <p:cNvSpPr>
                <a:spLocks noChangeShapeType="1"/>
              </p:cNvSpPr>
              <p:nvPr/>
            </p:nvSpPr>
            <p:spPr bwMode="auto">
              <a:xfrm>
                <a:off x="2509" y="1349"/>
                <a:ext cx="1" cy="31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88" name="Line 739"/>
              <p:cNvSpPr>
                <a:spLocks noChangeShapeType="1"/>
              </p:cNvSpPr>
              <p:nvPr/>
            </p:nvSpPr>
            <p:spPr bwMode="auto">
              <a:xfrm>
                <a:off x="2509" y="1666"/>
                <a:ext cx="406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89" name="Line 740"/>
              <p:cNvSpPr>
                <a:spLocks noChangeShapeType="1"/>
              </p:cNvSpPr>
              <p:nvPr/>
            </p:nvSpPr>
            <p:spPr bwMode="auto">
              <a:xfrm flipV="1">
                <a:off x="2509" y="1478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0" name="Line 741"/>
              <p:cNvSpPr>
                <a:spLocks noChangeShapeType="1"/>
              </p:cNvSpPr>
              <p:nvPr/>
            </p:nvSpPr>
            <p:spPr bwMode="auto">
              <a:xfrm flipV="1">
                <a:off x="2514" y="147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1" name="Line 742"/>
              <p:cNvSpPr>
                <a:spLocks noChangeShapeType="1"/>
              </p:cNvSpPr>
              <p:nvPr/>
            </p:nvSpPr>
            <p:spPr bwMode="auto">
              <a:xfrm flipV="1">
                <a:off x="2518" y="147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2" name="Line 743"/>
              <p:cNvSpPr>
                <a:spLocks noChangeShapeType="1"/>
              </p:cNvSpPr>
              <p:nvPr/>
            </p:nvSpPr>
            <p:spPr bwMode="auto">
              <a:xfrm flipV="1">
                <a:off x="2523" y="1474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3" name="Line 744"/>
              <p:cNvSpPr>
                <a:spLocks noChangeShapeType="1"/>
              </p:cNvSpPr>
              <p:nvPr/>
            </p:nvSpPr>
            <p:spPr bwMode="auto">
              <a:xfrm flipV="1">
                <a:off x="2527" y="1473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4" name="Line 745"/>
              <p:cNvSpPr>
                <a:spLocks noChangeShapeType="1"/>
              </p:cNvSpPr>
              <p:nvPr/>
            </p:nvSpPr>
            <p:spPr bwMode="auto">
              <a:xfrm flipV="1">
                <a:off x="2532" y="1471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5" name="Line 746"/>
              <p:cNvSpPr>
                <a:spLocks noChangeShapeType="1"/>
              </p:cNvSpPr>
              <p:nvPr/>
            </p:nvSpPr>
            <p:spPr bwMode="auto">
              <a:xfrm flipV="1">
                <a:off x="2536" y="1470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6" name="Line 747"/>
              <p:cNvSpPr>
                <a:spLocks noChangeShapeType="1"/>
              </p:cNvSpPr>
              <p:nvPr/>
            </p:nvSpPr>
            <p:spPr bwMode="auto">
              <a:xfrm flipV="1">
                <a:off x="2541" y="1468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7" name="Line 748"/>
              <p:cNvSpPr>
                <a:spLocks noChangeShapeType="1"/>
              </p:cNvSpPr>
              <p:nvPr/>
            </p:nvSpPr>
            <p:spPr bwMode="auto">
              <a:xfrm flipV="1">
                <a:off x="2545" y="1468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8" name="Line 749"/>
              <p:cNvSpPr>
                <a:spLocks noChangeShapeType="1"/>
              </p:cNvSpPr>
              <p:nvPr/>
            </p:nvSpPr>
            <p:spPr bwMode="auto">
              <a:xfrm flipV="1">
                <a:off x="2550" y="146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99" name="Line 750"/>
              <p:cNvSpPr>
                <a:spLocks noChangeShapeType="1"/>
              </p:cNvSpPr>
              <p:nvPr/>
            </p:nvSpPr>
            <p:spPr bwMode="auto">
              <a:xfrm flipV="1">
                <a:off x="2554" y="1464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0" name="Freeform 751"/>
              <p:cNvSpPr>
                <a:spLocks/>
              </p:cNvSpPr>
              <p:nvPr/>
            </p:nvSpPr>
            <p:spPr bwMode="auto">
              <a:xfrm>
                <a:off x="2558" y="1462"/>
                <a:ext cx="6" cy="2"/>
              </a:xfrm>
              <a:custGeom>
                <a:avLst/>
                <a:gdLst>
                  <a:gd name="T0" fmla="*/ 0 w 11"/>
                  <a:gd name="T1" fmla="*/ 1 h 4"/>
                  <a:gd name="T2" fmla="*/ 1 w 11"/>
                  <a:gd name="T3" fmla="*/ 1 h 4"/>
                  <a:gd name="T4" fmla="*/ 2 w 11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lnTo>
                      <a:pt x="5" y="2"/>
                    </a:lnTo>
                    <a:lnTo>
                      <a:pt x="11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1" name="Line 752"/>
              <p:cNvSpPr>
                <a:spLocks noChangeShapeType="1"/>
              </p:cNvSpPr>
              <p:nvPr/>
            </p:nvSpPr>
            <p:spPr bwMode="auto">
              <a:xfrm flipV="1">
                <a:off x="2564" y="1460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2" name="Line 753"/>
              <p:cNvSpPr>
                <a:spLocks noChangeShapeType="1"/>
              </p:cNvSpPr>
              <p:nvPr/>
            </p:nvSpPr>
            <p:spPr bwMode="auto">
              <a:xfrm flipV="1">
                <a:off x="2568" y="1458"/>
                <a:ext cx="5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3" name="Line 754"/>
              <p:cNvSpPr>
                <a:spLocks noChangeShapeType="1"/>
              </p:cNvSpPr>
              <p:nvPr/>
            </p:nvSpPr>
            <p:spPr bwMode="auto">
              <a:xfrm flipV="1">
                <a:off x="2573" y="145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4" name="Line 755"/>
              <p:cNvSpPr>
                <a:spLocks noChangeShapeType="1"/>
              </p:cNvSpPr>
              <p:nvPr/>
            </p:nvSpPr>
            <p:spPr bwMode="auto">
              <a:xfrm flipV="1">
                <a:off x="2577" y="1453"/>
                <a:ext cx="5" cy="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5" name="Freeform 756"/>
              <p:cNvSpPr>
                <a:spLocks/>
              </p:cNvSpPr>
              <p:nvPr/>
            </p:nvSpPr>
            <p:spPr bwMode="auto">
              <a:xfrm>
                <a:off x="2582" y="1450"/>
                <a:ext cx="4" cy="3"/>
              </a:xfrm>
              <a:custGeom>
                <a:avLst/>
                <a:gdLst>
                  <a:gd name="T0" fmla="*/ 0 w 9"/>
                  <a:gd name="T1" fmla="*/ 1 h 5"/>
                  <a:gd name="T2" fmla="*/ 0 w 9"/>
                  <a:gd name="T3" fmla="*/ 1 h 5"/>
                  <a:gd name="T4" fmla="*/ 1 w 9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6" name="Freeform 757"/>
              <p:cNvSpPr>
                <a:spLocks/>
              </p:cNvSpPr>
              <p:nvPr/>
            </p:nvSpPr>
            <p:spPr bwMode="auto">
              <a:xfrm>
                <a:off x="2586" y="1446"/>
                <a:ext cx="5" cy="4"/>
              </a:xfrm>
              <a:custGeom>
                <a:avLst/>
                <a:gdLst>
                  <a:gd name="T0" fmla="*/ 0 w 9"/>
                  <a:gd name="T1" fmla="*/ 1 h 9"/>
                  <a:gd name="T2" fmla="*/ 1 w 9"/>
                  <a:gd name="T3" fmla="*/ 0 h 9"/>
                  <a:gd name="T4" fmla="*/ 2 w 9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7" name="Freeform 758"/>
              <p:cNvSpPr>
                <a:spLocks/>
              </p:cNvSpPr>
              <p:nvPr/>
            </p:nvSpPr>
            <p:spPr bwMode="auto">
              <a:xfrm>
                <a:off x="2591" y="1441"/>
                <a:ext cx="4" cy="5"/>
              </a:xfrm>
              <a:custGeom>
                <a:avLst/>
                <a:gdLst>
                  <a:gd name="T0" fmla="*/ 0 w 9"/>
                  <a:gd name="T1" fmla="*/ 2 h 10"/>
                  <a:gd name="T2" fmla="*/ 0 w 9"/>
                  <a:gd name="T3" fmla="*/ 1 h 10"/>
                  <a:gd name="T4" fmla="*/ 1 w 9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8" name="Line 759"/>
              <p:cNvSpPr>
                <a:spLocks noChangeShapeType="1"/>
              </p:cNvSpPr>
              <p:nvPr/>
            </p:nvSpPr>
            <p:spPr bwMode="auto">
              <a:xfrm flipV="1">
                <a:off x="2595" y="1439"/>
                <a:ext cx="5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9" name="Freeform 760"/>
              <p:cNvSpPr>
                <a:spLocks/>
              </p:cNvSpPr>
              <p:nvPr/>
            </p:nvSpPr>
            <p:spPr bwMode="auto">
              <a:xfrm>
                <a:off x="2600" y="1437"/>
                <a:ext cx="4" cy="2"/>
              </a:xfrm>
              <a:custGeom>
                <a:avLst/>
                <a:gdLst>
                  <a:gd name="T0" fmla="*/ 0 w 9"/>
                  <a:gd name="T1" fmla="*/ 1 h 4"/>
                  <a:gd name="T2" fmla="*/ 0 w 9"/>
                  <a:gd name="T3" fmla="*/ 1 h 4"/>
                  <a:gd name="T4" fmla="*/ 1 w 9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0" name="Freeform 761"/>
              <p:cNvSpPr>
                <a:spLocks/>
              </p:cNvSpPr>
              <p:nvPr/>
            </p:nvSpPr>
            <p:spPr bwMode="auto">
              <a:xfrm>
                <a:off x="2604" y="1437"/>
                <a:ext cx="4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1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1" name="Line 762"/>
              <p:cNvSpPr>
                <a:spLocks noChangeShapeType="1"/>
              </p:cNvSpPr>
              <p:nvPr/>
            </p:nvSpPr>
            <p:spPr bwMode="auto">
              <a:xfrm>
                <a:off x="2608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2" name="Line 763"/>
              <p:cNvSpPr>
                <a:spLocks noChangeShapeType="1"/>
              </p:cNvSpPr>
              <p:nvPr/>
            </p:nvSpPr>
            <p:spPr bwMode="auto">
              <a:xfrm>
                <a:off x="2613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3" name="Line 764"/>
              <p:cNvSpPr>
                <a:spLocks noChangeShapeType="1"/>
              </p:cNvSpPr>
              <p:nvPr/>
            </p:nvSpPr>
            <p:spPr bwMode="auto">
              <a:xfrm>
                <a:off x="2617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4" name="Line 765"/>
              <p:cNvSpPr>
                <a:spLocks noChangeShapeType="1"/>
              </p:cNvSpPr>
              <p:nvPr/>
            </p:nvSpPr>
            <p:spPr bwMode="auto">
              <a:xfrm>
                <a:off x="2622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5" name="Line 766"/>
              <p:cNvSpPr>
                <a:spLocks noChangeShapeType="1"/>
              </p:cNvSpPr>
              <p:nvPr/>
            </p:nvSpPr>
            <p:spPr bwMode="auto">
              <a:xfrm>
                <a:off x="262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6" name="Line 767"/>
              <p:cNvSpPr>
                <a:spLocks noChangeShapeType="1"/>
              </p:cNvSpPr>
              <p:nvPr/>
            </p:nvSpPr>
            <p:spPr bwMode="auto">
              <a:xfrm>
                <a:off x="2631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7" name="Line 768"/>
              <p:cNvSpPr>
                <a:spLocks noChangeShapeType="1"/>
              </p:cNvSpPr>
              <p:nvPr/>
            </p:nvSpPr>
            <p:spPr bwMode="auto">
              <a:xfrm>
                <a:off x="2635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8" name="Line 769"/>
              <p:cNvSpPr>
                <a:spLocks noChangeShapeType="1"/>
              </p:cNvSpPr>
              <p:nvPr/>
            </p:nvSpPr>
            <p:spPr bwMode="auto">
              <a:xfrm>
                <a:off x="2640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19" name="Line 770"/>
              <p:cNvSpPr>
                <a:spLocks noChangeShapeType="1"/>
              </p:cNvSpPr>
              <p:nvPr/>
            </p:nvSpPr>
            <p:spPr bwMode="auto">
              <a:xfrm>
                <a:off x="2644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0" name="Line 771"/>
              <p:cNvSpPr>
                <a:spLocks noChangeShapeType="1"/>
              </p:cNvSpPr>
              <p:nvPr/>
            </p:nvSpPr>
            <p:spPr bwMode="auto">
              <a:xfrm>
                <a:off x="264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1" name="Line 772"/>
              <p:cNvSpPr>
                <a:spLocks noChangeShapeType="1"/>
              </p:cNvSpPr>
              <p:nvPr/>
            </p:nvSpPr>
            <p:spPr bwMode="auto">
              <a:xfrm>
                <a:off x="2653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2" name="Freeform 773"/>
              <p:cNvSpPr>
                <a:spLocks/>
              </p:cNvSpPr>
              <p:nvPr/>
            </p:nvSpPr>
            <p:spPr bwMode="auto">
              <a:xfrm>
                <a:off x="2658" y="1437"/>
                <a:ext cx="5" cy="1"/>
              </a:xfrm>
              <a:custGeom>
                <a:avLst/>
                <a:gdLst>
                  <a:gd name="T0" fmla="*/ 0 w 11"/>
                  <a:gd name="T1" fmla="*/ 0 h 2"/>
                  <a:gd name="T2" fmla="*/ 0 w 11"/>
                  <a:gd name="T3" fmla="*/ 1 h 2"/>
                  <a:gd name="T4" fmla="*/ 1 w 11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2"/>
                    </a:lnTo>
                    <a:lnTo>
                      <a:pt x="11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3" name="Freeform 774"/>
              <p:cNvSpPr>
                <a:spLocks/>
              </p:cNvSpPr>
              <p:nvPr/>
            </p:nvSpPr>
            <p:spPr bwMode="auto">
              <a:xfrm>
                <a:off x="2663" y="1437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4" name="Line 775"/>
              <p:cNvSpPr>
                <a:spLocks noChangeShapeType="1"/>
              </p:cNvSpPr>
              <p:nvPr/>
            </p:nvSpPr>
            <p:spPr bwMode="auto">
              <a:xfrm>
                <a:off x="2667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5" name="Line 776"/>
              <p:cNvSpPr>
                <a:spLocks noChangeShapeType="1"/>
              </p:cNvSpPr>
              <p:nvPr/>
            </p:nvSpPr>
            <p:spPr bwMode="auto">
              <a:xfrm>
                <a:off x="2672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6" name="Line 777"/>
              <p:cNvSpPr>
                <a:spLocks noChangeShapeType="1"/>
              </p:cNvSpPr>
              <p:nvPr/>
            </p:nvSpPr>
            <p:spPr bwMode="auto">
              <a:xfrm>
                <a:off x="267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7" name="Line 778"/>
              <p:cNvSpPr>
                <a:spLocks noChangeShapeType="1"/>
              </p:cNvSpPr>
              <p:nvPr/>
            </p:nvSpPr>
            <p:spPr bwMode="auto">
              <a:xfrm>
                <a:off x="2681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8" name="Line 779"/>
              <p:cNvSpPr>
                <a:spLocks noChangeShapeType="1"/>
              </p:cNvSpPr>
              <p:nvPr/>
            </p:nvSpPr>
            <p:spPr bwMode="auto">
              <a:xfrm>
                <a:off x="2685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9" name="Freeform 780"/>
              <p:cNvSpPr>
                <a:spLocks/>
              </p:cNvSpPr>
              <p:nvPr/>
            </p:nvSpPr>
            <p:spPr bwMode="auto">
              <a:xfrm>
                <a:off x="2690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0" name="Freeform 781"/>
              <p:cNvSpPr>
                <a:spLocks/>
              </p:cNvSpPr>
              <p:nvPr/>
            </p:nvSpPr>
            <p:spPr bwMode="auto">
              <a:xfrm>
                <a:off x="2694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1" name="Line 782"/>
              <p:cNvSpPr>
                <a:spLocks noChangeShapeType="1"/>
              </p:cNvSpPr>
              <p:nvPr/>
            </p:nvSpPr>
            <p:spPr bwMode="auto">
              <a:xfrm>
                <a:off x="269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2" name="Line 783"/>
              <p:cNvSpPr>
                <a:spLocks noChangeShapeType="1"/>
              </p:cNvSpPr>
              <p:nvPr/>
            </p:nvSpPr>
            <p:spPr bwMode="auto">
              <a:xfrm>
                <a:off x="2703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3" name="Freeform 784"/>
              <p:cNvSpPr>
                <a:spLocks/>
              </p:cNvSpPr>
              <p:nvPr/>
            </p:nvSpPr>
            <p:spPr bwMode="auto">
              <a:xfrm>
                <a:off x="2708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4" name="Freeform 785"/>
              <p:cNvSpPr>
                <a:spLocks/>
              </p:cNvSpPr>
              <p:nvPr/>
            </p:nvSpPr>
            <p:spPr bwMode="auto">
              <a:xfrm>
                <a:off x="2712" y="1437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5" name="Line 786"/>
              <p:cNvSpPr>
                <a:spLocks noChangeShapeType="1"/>
              </p:cNvSpPr>
              <p:nvPr/>
            </p:nvSpPr>
            <p:spPr bwMode="auto">
              <a:xfrm>
                <a:off x="271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6" name="Freeform 787"/>
              <p:cNvSpPr>
                <a:spLocks/>
              </p:cNvSpPr>
              <p:nvPr/>
            </p:nvSpPr>
            <p:spPr bwMode="auto">
              <a:xfrm>
                <a:off x="2721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7" name="Freeform 788"/>
              <p:cNvSpPr>
                <a:spLocks/>
              </p:cNvSpPr>
              <p:nvPr/>
            </p:nvSpPr>
            <p:spPr bwMode="auto">
              <a:xfrm>
                <a:off x="2725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8" name="Line 789"/>
              <p:cNvSpPr>
                <a:spLocks noChangeShapeType="1"/>
              </p:cNvSpPr>
              <p:nvPr/>
            </p:nvSpPr>
            <p:spPr bwMode="auto">
              <a:xfrm>
                <a:off x="2730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39" name="Line 790"/>
              <p:cNvSpPr>
                <a:spLocks noChangeShapeType="1"/>
              </p:cNvSpPr>
              <p:nvPr/>
            </p:nvSpPr>
            <p:spPr bwMode="auto">
              <a:xfrm>
                <a:off x="2734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0" name="Freeform 791"/>
              <p:cNvSpPr>
                <a:spLocks/>
              </p:cNvSpPr>
              <p:nvPr/>
            </p:nvSpPr>
            <p:spPr bwMode="auto">
              <a:xfrm>
                <a:off x="2739" y="1437"/>
                <a:ext cx="4" cy="1"/>
              </a:xfrm>
              <a:custGeom>
                <a:avLst/>
                <a:gdLst>
                  <a:gd name="T0" fmla="*/ 0 w 8"/>
                  <a:gd name="T1" fmla="*/ 0 h 2"/>
                  <a:gd name="T2" fmla="*/ 1 w 8"/>
                  <a:gd name="T3" fmla="*/ 1 h 2"/>
                  <a:gd name="T4" fmla="*/ 1 w 8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3" y="2"/>
                    </a:lnTo>
                    <a:lnTo>
                      <a:pt x="8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1" name="Freeform 792"/>
              <p:cNvSpPr>
                <a:spLocks/>
              </p:cNvSpPr>
              <p:nvPr/>
            </p:nvSpPr>
            <p:spPr bwMode="auto">
              <a:xfrm>
                <a:off x="2743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2" name="Line 793"/>
              <p:cNvSpPr>
                <a:spLocks noChangeShapeType="1"/>
              </p:cNvSpPr>
              <p:nvPr/>
            </p:nvSpPr>
            <p:spPr bwMode="auto">
              <a:xfrm>
                <a:off x="2748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3" name="Line 794"/>
              <p:cNvSpPr>
                <a:spLocks noChangeShapeType="1"/>
              </p:cNvSpPr>
              <p:nvPr/>
            </p:nvSpPr>
            <p:spPr bwMode="auto">
              <a:xfrm>
                <a:off x="2752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4" name="Line 795"/>
              <p:cNvSpPr>
                <a:spLocks noChangeShapeType="1"/>
              </p:cNvSpPr>
              <p:nvPr/>
            </p:nvSpPr>
            <p:spPr bwMode="auto">
              <a:xfrm>
                <a:off x="2757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5" name="Freeform 796"/>
              <p:cNvSpPr>
                <a:spLocks/>
              </p:cNvSpPr>
              <p:nvPr/>
            </p:nvSpPr>
            <p:spPr bwMode="auto">
              <a:xfrm>
                <a:off x="2761" y="1437"/>
                <a:ext cx="5" cy="1"/>
              </a:xfrm>
              <a:custGeom>
                <a:avLst/>
                <a:gdLst>
                  <a:gd name="T0" fmla="*/ 0 w 11"/>
                  <a:gd name="T1" fmla="*/ 0 h 1"/>
                  <a:gd name="T2" fmla="*/ 0 w 11"/>
                  <a:gd name="T3" fmla="*/ 0 h 1"/>
                  <a:gd name="T4" fmla="*/ 1 w 1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6" name="Line 797"/>
              <p:cNvSpPr>
                <a:spLocks noChangeShapeType="1"/>
              </p:cNvSpPr>
              <p:nvPr/>
            </p:nvSpPr>
            <p:spPr bwMode="auto">
              <a:xfrm>
                <a:off x="276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7" name="Freeform 798"/>
              <p:cNvSpPr>
                <a:spLocks/>
              </p:cNvSpPr>
              <p:nvPr/>
            </p:nvSpPr>
            <p:spPr bwMode="auto">
              <a:xfrm>
                <a:off x="2771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8" name="Freeform 799"/>
              <p:cNvSpPr>
                <a:spLocks/>
              </p:cNvSpPr>
              <p:nvPr/>
            </p:nvSpPr>
            <p:spPr bwMode="auto">
              <a:xfrm>
                <a:off x="2775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49" name="Freeform 800"/>
              <p:cNvSpPr>
                <a:spLocks/>
              </p:cNvSpPr>
              <p:nvPr/>
            </p:nvSpPr>
            <p:spPr bwMode="auto">
              <a:xfrm>
                <a:off x="2780" y="1436"/>
                <a:ext cx="4" cy="1"/>
              </a:xfrm>
              <a:custGeom>
                <a:avLst/>
                <a:gdLst>
                  <a:gd name="T0" fmla="*/ 0 w 9"/>
                  <a:gd name="T1" fmla="*/ 1 h 1"/>
                  <a:gd name="T2" fmla="*/ 0 w 9"/>
                  <a:gd name="T3" fmla="*/ 0 h 1"/>
                  <a:gd name="T4" fmla="*/ 1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0" name="Freeform 801"/>
              <p:cNvSpPr>
                <a:spLocks/>
              </p:cNvSpPr>
              <p:nvPr/>
            </p:nvSpPr>
            <p:spPr bwMode="auto">
              <a:xfrm>
                <a:off x="2784" y="1436"/>
                <a:ext cx="5" cy="1"/>
              </a:xfrm>
              <a:custGeom>
                <a:avLst/>
                <a:gdLst>
                  <a:gd name="T0" fmla="*/ 0 w 9"/>
                  <a:gd name="T1" fmla="*/ 0 h 1"/>
                  <a:gd name="T2" fmla="*/ 1 w 9"/>
                  <a:gd name="T3" fmla="*/ 0 h 1"/>
                  <a:gd name="T4" fmla="*/ 2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1" name="Line 802"/>
              <p:cNvSpPr>
                <a:spLocks noChangeShapeType="1"/>
              </p:cNvSpPr>
              <p:nvPr/>
            </p:nvSpPr>
            <p:spPr bwMode="auto">
              <a:xfrm>
                <a:off x="278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2" name="Freeform 803"/>
              <p:cNvSpPr>
                <a:spLocks/>
              </p:cNvSpPr>
              <p:nvPr/>
            </p:nvSpPr>
            <p:spPr bwMode="auto">
              <a:xfrm>
                <a:off x="2793" y="1436"/>
                <a:ext cx="5" cy="1"/>
              </a:xfrm>
              <a:custGeom>
                <a:avLst/>
                <a:gdLst>
                  <a:gd name="T0" fmla="*/ 0 w 9"/>
                  <a:gd name="T1" fmla="*/ 1 h 1"/>
                  <a:gd name="T2" fmla="*/ 1 w 9"/>
                  <a:gd name="T3" fmla="*/ 0 h 1"/>
                  <a:gd name="T4" fmla="*/ 2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3" name="Line 804"/>
              <p:cNvSpPr>
                <a:spLocks noChangeShapeType="1"/>
              </p:cNvSpPr>
              <p:nvPr/>
            </p:nvSpPr>
            <p:spPr bwMode="auto">
              <a:xfrm>
                <a:off x="2798" y="1436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4" name="Freeform 805"/>
              <p:cNvSpPr>
                <a:spLocks/>
              </p:cNvSpPr>
              <p:nvPr/>
            </p:nvSpPr>
            <p:spPr bwMode="auto">
              <a:xfrm>
                <a:off x="2802" y="1436"/>
                <a:ext cx="5" cy="1"/>
              </a:xfrm>
              <a:custGeom>
                <a:avLst/>
                <a:gdLst>
                  <a:gd name="T0" fmla="*/ 0 w 9"/>
                  <a:gd name="T1" fmla="*/ 0 h 1"/>
                  <a:gd name="T2" fmla="*/ 1 w 9"/>
                  <a:gd name="T3" fmla="*/ 0 h 1"/>
                  <a:gd name="T4" fmla="*/ 2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5" name="Line 806"/>
              <p:cNvSpPr>
                <a:spLocks noChangeShapeType="1"/>
              </p:cNvSpPr>
              <p:nvPr/>
            </p:nvSpPr>
            <p:spPr bwMode="auto">
              <a:xfrm>
                <a:off x="2807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6" name="Freeform 807"/>
              <p:cNvSpPr>
                <a:spLocks/>
              </p:cNvSpPr>
              <p:nvPr/>
            </p:nvSpPr>
            <p:spPr bwMode="auto">
              <a:xfrm>
                <a:off x="2811" y="1436"/>
                <a:ext cx="5" cy="1"/>
              </a:xfrm>
              <a:custGeom>
                <a:avLst/>
                <a:gdLst>
                  <a:gd name="T0" fmla="*/ 0 w 9"/>
                  <a:gd name="T1" fmla="*/ 1 h 1"/>
                  <a:gd name="T2" fmla="*/ 1 w 9"/>
                  <a:gd name="T3" fmla="*/ 0 h 1"/>
                  <a:gd name="T4" fmla="*/ 2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7" name="Freeform 808"/>
              <p:cNvSpPr>
                <a:spLocks/>
              </p:cNvSpPr>
              <p:nvPr/>
            </p:nvSpPr>
            <p:spPr bwMode="auto">
              <a:xfrm>
                <a:off x="2816" y="1436"/>
                <a:ext cx="4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1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8" name="Freeform 809"/>
              <p:cNvSpPr>
                <a:spLocks/>
              </p:cNvSpPr>
              <p:nvPr/>
            </p:nvSpPr>
            <p:spPr bwMode="auto">
              <a:xfrm>
                <a:off x="2820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59" name="Freeform 810"/>
              <p:cNvSpPr>
                <a:spLocks/>
              </p:cNvSpPr>
              <p:nvPr/>
            </p:nvSpPr>
            <p:spPr bwMode="auto">
              <a:xfrm>
                <a:off x="2824" y="1436"/>
                <a:ext cx="5" cy="2"/>
              </a:xfrm>
              <a:custGeom>
                <a:avLst/>
                <a:gdLst>
                  <a:gd name="T0" fmla="*/ 0 w 9"/>
                  <a:gd name="T1" fmla="*/ 1 h 3"/>
                  <a:gd name="T2" fmla="*/ 1 w 9"/>
                  <a:gd name="T3" fmla="*/ 1 h 3"/>
                  <a:gd name="T4" fmla="*/ 2 w 9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0" name="Line 811"/>
              <p:cNvSpPr>
                <a:spLocks noChangeShapeType="1"/>
              </p:cNvSpPr>
              <p:nvPr/>
            </p:nvSpPr>
            <p:spPr bwMode="auto">
              <a:xfrm>
                <a:off x="2829" y="1436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1" name="Line 812"/>
              <p:cNvSpPr>
                <a:spLocks noChangeShapeType="1"/>
              </p:cNvSpPr>
              <p:nvPr/>
            </p:nvSpPr>
            <p:spPr bwMode="auto">
              <a:xfrm>
                <a:off x="2833" y="1436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2" name="Freeform 813"/>
              <p:cNvSpPr>
                <a:spLocks/>
              </p:cNvSpPr>
              <p:nvPr/>
            </p:nvSpPr>
            <p:spPr bwMode="auto">
              <a:xfrm>
                <a:off x="2838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3" name="Freeform 814"/>
              <p:cNvSpPr>
                <a:spLocks/>
              </p:cNvSpPr>
              <p:nvPr/>
            </p:nvSpPr>
            <p:spPr bwMode="auto">
              <a:xfrm>
                <a:off x="2842" y="1436"/>
                <a:ext cx="5" cy="2"/>
              </a:xfrm>
              <a:custGeom>
                <a:avLst/>
                <a:gdLst>
                  <a:gd name="T0" fmla="*/ 0 w 9"/>
                  <a:gd name="T1" fmla="*/ 1 h 3"/>
                  <a:gd name="T2" fmla="*/ 1 w 9"/>
                  <a:gd name="T3" fmla="*/ 1 h 3"/>
                  <a:gd name="T4" fmla="*/ 2 w 9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4" name="Freeform 815"/>
              <p:cNvSpPr>
                <a:spLocks/>
              </p:cNvSpPr>
              <p:nvPr/>
            </p:nvSpPr>
            <p:spPr bwMode="auto">
              <a:xfrm>
                <a:off x="2847" y="1434"/>
                <a:ext cx="4" cy="2"/>
              </a:xfrm>
              <a:custGeom>
                <a:avLst/>
                <a:gdLst>
                  <a:gd name="T0" fmla="*/ 0 w 8"/>
                  <a:gd name="T1" fmla="*/ 1 h 4"/>
                  <a:gd name="T2" fmla="*/ 1 w 8"/>
                  <a:gd name="T3" fmla="*/ 1 h 4"/>
                  <a:gd name="T4" fmla="*/ 1 w 8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lnTo>
                      <a:pt x="3" y="2"/>
                    </a:lnTo>
                    <a:lnTo>
                      <a:pt x="8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5" name="Freeform 816"/>
              <p:cNvSpPr>
                <a:spLocks/>
              </p:cNvSpPr>
              <p:nvPr/>
            </p:nvSpPr>
            <p:spPr bwMode="auto">
              <a:xfrm>
                <a:off x="2851" y="1434"/>
                <a:ext cx="5" cy="4"/>
              </a:xfrm>
              <a:custGeom>
                <a:avLst/>
                <a:gdLst>
                  <a:gd name="T0" fmla="*/ 0 w 9"/>
                  <a:gd name="T1" fmla="*/ 0 h 7"/>
                  <a:gd name="T2" fmla="*/ 1 w 9"/>
                  <a:gd name="T3" fmla="*/ 1 h 7"/>
                  <a:gd name="T4" fmla="*/ 2 w 9"/>
                  <a:gd name="T5" fmla="*/ 1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4" y="2"/>
                    </a:lnTo>
                    <a:lnTo>
                      <a:pt x="9" y="7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6" name="Freeform 817"/>
              <p:cNvSpPr>
                <a:spLocks/>
              </p:cNvSpPr>
              <p:nvPr/>
            </p:nvSpPr>
            <p:spPr bwMode="auto">
              <a:xfrm>
                <a:off x="2856" y="1438"/>
                <a:ext cx="4" cy="16"/>
              </a:xfrm>
              <a:custGeom>
                <a:avLst/>
                <a:gdLst>
                  <a:gd name="T0" fmla="*/ 0 w 9"/>
                  <a:gd name="T1" fmla="*/ 0 h 33"/>
                  <a:gd name="T2" fmla="*/ 0 w 9"/>
                  <a:gd name="T3" fmla="*/ 0 h 33"/>
                  <a:gd name="T4" fmla="*/ 0 w 9"/>
                  <a:gd name="T5" fmla="*/ 1 h 33"/>
                  <a:gd name="T6" fmla="*/ 1 w 9"/>
                  <a:gd name="T7" fmla="*/ 2 h 33"/>
                  <a:gd name="T8" fmla="*/ 1 w 9"/>
                  <a:gd name="T9" fmla="*/ 4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3">
                    <a:moveTo>
                      <a:pt x="0" y="0"/>
                    </a:moveTo>
                    <a:lnTo>
                      <a:pt x="2" y="6"/>
                    </a:lnTo>
                    <a:lnTo>
                      <a:pt x="4" y="13"/>
                    </a:lnTo>
                    <a:lnTo>
                      <a:pt x="8" y="22"/>
                    </a:lnTo>
                    <a:lnTo>
                      <a:pt x="9" y="33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7" name="Freeform 818"/>
              <p:cNvSpPr>
                <a:spLocks/>
              </p:cNvSpPr>
              <p:nvPr/>
            </p:nvSpPr>
            <p:spPr bwMode="auto">
              <a:xfrm>
                <a:off x="2860" y="1454"/>
                <a:ext cx="6" cy="40"/>
              </a:xfrm>
              <a:custGeom>
                <a:avLst/>
                <a:gdLst>
                  <a:gd name="T0" fmla="*/ 0 w 11"/>
                  <a:gd name="T1" fmla="*/ 0 h 80"/>
                  <a:gd name="T2" fmla="*/ 1 w 11"/>
                  <a:gd name="T3" fmla="*/ 2 h 80"/>
                  <a:gd name="T4" fmla="*/ 1 w 11"/>
                  <a:gd name="T5" fmla="*/ 5 h 80"/>
                  <a:gd name="T6" fmla="*/ 2 w 11"/>
                  <a:gd name="T7" fmla="*/ 7 h 80"/>
                  <a:gd name="T8" fmla="*/ 2 w 11"/>
                  <a:gd name="T9" fmla="*/ 1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80">
                    <a:moveTo>
                      <a:pt x="0" y="0"/>
                    </a:moveTo>
                    <a:lnTo>
                      <a:pt x="2" y="14"/>
                    </a:lnTo>
                    <a:lnTo>
                      <a:pt x="6" y="34"/>
                    </a:lnTo>
                    <a:lnTo>
                      <a:pt x="9" y="54"/>
                    </a:lnTo>
                    <a:lnTo>
                      <a:pt x="11" y="8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8" name="Freeform 819"/>
              <p:cNvSpPr>
                <a:spLocks/>
              </p:cNvSpPr>
              <p:nvPr/>
            </p:nvSpPr>
            <p:spPr bwMode="auto">
              <a:xfrm>
                <a:off x="2866" y="1494"/>
                <a:ext cx="4" cy="66"/>
              </a:xfrm>
              <a:custGeom>
                <a:avLst/>
                <a:gdLst>
                  <a:gd name="T0" fmla="*/ 0 w 9"/>
                  <a:gd name="T1" fmla="*/ 0 h 132"/>
                  <a:gd name="T2" fmla="*/ 0 w 9"/>
                  <a:gd name="T3" fmla="*/ 2 h 132"/>
                  <a:gd name="T4" fmla="*/ 0 w 9"/>
                  <a:gd name="T5" fmla="*/ 4 h 132"/>
                  <a:gd name="T6" fmla="*/ 0 w 9"/>
                  <a:gd name="T7" fmla="*/ 8 h 132"/>
                  <a:gd name="T8" fmla="*/ 0 w 9"/>
                  <a:gd name="T9" fmla="*/ 13 h 132"/>
                  <a:gd name="T10" fmla="*/ 1 w 9"/>
                  <a:gd name="T11" fmla="*/ 17 h 1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" h="132">
                    <a:moveTo>
                      <a:pt x="0" y="0"/>
                    </a:moveTo>
                    <a:lnTo>
                      <a:pt x="2" y="14"/>
                    </a:lnTo>
                    <a:lnTo>
                      <a:pt x="2" y="29"/>
                    </a:lnTo>
                    <a:lnTo>
                      <a:pt x="5" y="63"/>
                    </a:lnTo>
                    <a:lnTo>
                      <a:pt x="7" y="98"/>
                    </a:lnTo>
                    <a:lnTo>
                      <a:pt x="9" y="13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69" name="Freeform 820"/>
              <p:cNvSpPr>
                <a:spLocks/>
              </p:cNvSpPr>
              <p:nvPr/>
            </p:nvSpPr>
            <p:spPr bwMode="auto">
              <a:xfrm>
                <a:off x="2870" y="1560"/>
                <a:ext cx="4" cy="64"/>
              </a:xfrm>
              <a:custGeom>
                <a:avLst/>
                <a:gdLst>
                  <a:gd name="T0" fmla="*/ 0 w 9"/>
                  <a:gd name="T1" fmla="*/ 0 h 127"/>
                  <a:gd name="T2" fmla="*/ 0 w 9"/>
                  <a:gd name="T3" fmla="*/ 5 h 127"/>
                  <a:gd name="T4" fmla="*/ 0 w 9"/>
                  <a:gd name="T5" fmla="*/ 9 h 127"/>
                  <a:gd name="T6" fmla="*/ 0 w 9"/>
                  <a:gd name="T7" fmla="*/ 13 h 127"/>
                  <a:gd name="T8" fmla="*/ 0 w 9"/>
                  <a:gd name="T9" fmla="*/ 15 h 127"/>
                  <a:gd name="T10" fmla="*/ 1 w 9"/>
                  <a:gd name="T11" fmla="*/ 16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" h="127">
                    <a:moveTo>
                      <a:pt x="0" y="0"/>
                    </a:moveTo>
                    <a:lnTo>
                      <a:pt x="2" y="35"/>
                    </a:lnTo>
                    <a:lnTo>
                      <a:pt x="4" y="69"/>
                    </a:lnTo>
                    <a:lnTo>
                      <a:pt x="7" y="100"/>
                    </a:lnTo>
                    <a:lnTo>
                      <a:pt x="7" y="115"/>
                    </a:lnTo>
                    <a:lnTo>
                      <a:pt x="9" y="127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0" name="Freeform 821"/>
              <p:cNvSpPr>
                <a:spLocks/>
              </p:cNvSpPr>
              <p:nvPr/>
            </p:nvSpPr>
            <p:spPr bwMode="auto">
              <a:xfrm>
                <a:off x="2874" y="1624"/>
                <a:ext cx="5" cy="29"/>
              </a:xfrm>
              <a:custGeom>
                <a:avLst/>
                <a:gdLst>
                  <a:gd name="T0" fmla="*/ 0 w 9"/>
                  <a:gd name="T1" fmla="*/ 0 h 59"/>
                  <a:gd name="T2" fmla="*/ 1 w 9"/>
                  <a:gd name="T3" fmla="*/ 2 h 59"/>
                  <a:gd name="T4" fmla="*/ 1 w 9"/>
                  <a:gd name="T5" fmla="*/ 4 h 59"/>
                  <a:gd name="T6" fmla="*/ 1 w 9"/>
                  <a:gd name="T7" fmla="*/ 6 h 59"/>
                  <a:gd name="T8" fmla="*/ 2 w 9"/>
                  <a:gd name="T9" fmla="*/ 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59">
                    <a:moveTo>
                      <a:pt x="0" y="0"/>
                    </a:moveTo>
                    <a:lnTo>
                      <a:pt x="2" y="20"/>
                    </a:lnTo>
                    <a:lnTo>
                      <a:pt x="3" y="35"/>
                    </a:lnTo>
                    <a:lnTo>
                      <a:pt x="7" y="48"/>
                    </a:lnTo>
                    <a:lnTo>
                      <a:pt x="9" y="59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1" name="Freeform 822"/>
              <p:cNvSpPr>
                <a:spLocks/>
              </p:cNvSpPr>
              <p:nvPr/>
            </p:nvSpPr>
            <p:spPr bwMode="auto">
              <a:xfrm>
                <a:off x="2879" y="1653"/>
                <a:ext cx="4" cy="11"/>
              </a:xfrm>
              <a:custGeom>
                <a:avLst/>
                <a:gdLst>
                  <a:gd name="T0" fmla="*/ 0 w 9"/>
                  <a:gd name="T1" fmla="*/ 0 h 21"/>
                  <a:gd name="T2" fmla="*/ 0 w 9"/>
                  <a:gd name="T3" fmla="*/ 1 h 21"/>
                  <a:gd name="T4" fmla="*/ 0 w 9"/>
                  <a:gd name="T5" fmla="*/ 2 h 21"/>
                  <a:gd name="T6" fmla="*/ 0 w 9"/>
                  <a:gd name="T7" fmla="*/ 3 h 21"/>
                  <a:gd name="T8" fmla="*/ 1 w 9"/>
                  <a:gd name="T9" fmla="*/ 3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lnTo>
                      <a:pt x="2" y="7"/>
                    </a:lnTo>
                    <a:lnTo>
                      <a:pt x="3" y="14"/>
                    </a:lnTo>
                    <a:lnTo>
                      <a:pt x="7" y="18"/>
                    </a:lnTo>
                    <a:lnTo>
                      <a:pt x="9" y="2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2" name="Freeform 823"/>
              <p:cNvSpPr>
                <a:spLocks/>
              </p:cNvSpPr>
              <p:nvPr/>
            </p:nvSpPr>
            <p:spPr bwMode="auto">
              <a:xfrm>
                <a:off x="2883" y="1664"/>
                <a:ext cx="5" cy="1"/>
              </a:xfrm>
              <a:custGeom>
                <a:avLst/>
                <a:gdLst>
                  <a:gd name="T0" fmla="*/ 0 w 9"/>
                  <a:gd name="T1" fmla="*/ 0 h 4"/>
                  <a:gd name="T2" fmla="*/ 1 w 9"/>
                  <a:gd name="T3" fmla="*/ 0 h 4"/>
                  <a:gd name="T4" fmla="*/ 1 w 9"/>
                  <a:gd name="T5" fmla="*/ 0 h 4"/>
                  <a:gd name="T6" fmla="*/ 2 w 9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2"/>
                    </a:lnTo>
                    <a:lnTo>
                      <a:pt x="3" y="4"/>
                    </a:lnTo>
                    <a:lnTo>
                      <a:pt x="9" y="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3" name="Freeform 824"/>
              <p:cNvSpPr>
                <a:spLocks/>
              </p:cNvSpPr>
              <p:nvPr/>
            </p:nvSpPr>
            <p:spPr bwMode="auto">
              <a:xfrm>
                <a:off x="2888" y="1665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4" name="Freeform 825"/>
              <p:cNvSpPr>
                <a:spLocks/>
              </p:cNvSpPr>
              <p:nvPr/>
            </p:nvSpPr>
            <p:spPr bwMode="auto">
              <a:xfrm>
                <a:off x="2892" y="1665"/>
                <a:ext cx="5" cy="1"/>
              </a:xfrm>
              <a:custGeom>
                <a:avLst/>
                <a:gdLst>
                  <a:gd name="T0" fmla="*/ 0 w 9"/>
                  <a:gd name="T1" fmla="*/ 0 h 2"/>
                  <a:gd name="T2" fmla="*/ 1 w 9"/>
                  <a:gd name="T3" fmla="*/ 0 h 2"/>
                  <a:gd name="T4" fmla="*/ 2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5" name="Line 826"/>
              <p:cNvSpPr>
                <a:spLocks noChangeShapeType="1"/>
              </p:cNvSpPr>
              <p:nvPr/>
            </p:nvSpPr>
            <p:spPr bwMode="auto">
              <a:xfrm>
                <a:off x="2897" y="1665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6" name="Line 827"/>
              <p:cNvSpPr>
                <a:spLocks noChangeShapeType="1"/>
              </p:cNvSpPr>
              <p:nvPr/>
            </p:nvSpPr>
            <p:spPr bwMode="auto">
              <a:xfrm>
                <a:off x="2901" y="166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7" name="Line 828"/>
              <p:cNvSpPr>
                <a:spLocks noChangeShapeType="1"/>
              </p:cNvSpPr>
              <p:nvPr/>
            </p:nvSpPr>
            <p:spPr bwMode="auto">
              <a:xfrm>
                <a:off x="2906" y="1665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678" name="Line 829"/>
              <p:cNvSpPr>
                <a:spLocks noChangeShapeType="1"/>
              </p:cNvSpPr>
              <p:nvPr/>
            </p:nvSpPr>
            <p:spPr bwMode="auto">
              <a:xfrm>
                <a:off x="2910" y="166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492" name="Group 830"/>
            <p:cNvGrpSpPr>
              <a:grpSpLocks/>
            </p:cNvGrpSpPr>
            <p:nvPr/>
          </p:nvGrpSpPr>
          <p:grpSpPr bwMode="auto">
            <a:xfrm>
              <a:off x="3203848" y="5121288"/>
              <a:ext cx="900000" cy="900000"/>
              <a:chOff x="2500" y="1340"/>
              <a:chExt cx="424" cy="337"/>
            </a:xfrm>
          </p:grpSpPr>
          <p:sp>
            <p:nvSpPr>
              <p:cNvPr id="20493" name="Rectangle 831"/>
              <p:cNvSpPr>
                <a:spLocks noChangeArrowheads="1"/>
              </p:cNvSpPr>
              <p:nvPr/>
            </p:nvSpPr>
            <p:spPr bwMode="auto">
              <a:xfrm>
                <a:off x="2500" y="1340"/>
                <a:ext cx="424" cy="33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latinLnBrk="1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buClr>
                    <a:srgbClr val="3366FF"/>
                  </a:buClr>
                  <a:buFont typeface="Wingdings" panose="05000000000000000000" pitchFamily="2" charset="2"/>
                  <a:buNone/>
                </a:pPr>
                <a:endParaRPr lang="ko-KR" altLang="en-US" sz="24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494" name="Line 832"/>
              <p:cNvSpPr>
                <a:spLocks noChangeShapeType="1"/>
              </p:cNvSpPr>
              <p:nvPr/>
            </p:nvSpPr>
            <p:spPr bwMode="auto">
              <a:xfrm>
                <a:off x="2509" y="1349"/>
                <a:ext cx="1" cy="31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5" name="Line 833"/>
              <p:cNvSpPr>
                <a:spLocks noChangeShapeType="1"/>
              </p:cNvSpPr>
              <p:nvPr/>
            </p:nvSpPr>
            <p:spPr bwMode="auto">
              <a:xfrm>
                <a:off x="2509" y="1666"/>
                <a:ext cx="406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6" name="Line 834"/>
              <p:cNvSpPr>
                <a:spLocks noChangeShapeType="1"/>
              </p:cNvSpPr>
              <p:nvPr/>
            </p:nvSpPr>
            <p:spPr bwMode="auto">
              <a:xfrm flipV="1">
                <a:off x="2509" y="1478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7" name="Line 835"/>
              <p:cNvSpPr>
                <a:spLocks noChangeShapeType="1"/>
              </p:cNvSpPr>
              <p:nvPr/>
            </p:nvSpPr>
            <p:spPr bwMode="auto">
              <a:xfrm flipV="1">
                <a:off x="2514" y="147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8" name="Line 836"/>
              <p:cNvSpPr>
                <a:spLocks noChangeShapeType="1"/>
              </p:cNvSpPr>
              <p:nvPr/>
            </p:nvSpPr>
            <p:spPr bwMode="auto">
              <a:xfrm flipV="1">
                <a:off x="2518" y="147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9" name="Line 837"/>
              <p:cNvSpPr>
                <a:spLocks noChangeShapeType="1"/>
              </p:cNvSpPr>
              <p:nvPr/>
            </p:nvSpPr>
            <p:spPr bwMode="auto">
              <a:xfrm flipV="1">
                <a:off x="2523" y="1474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0" name="Line 838"/>
              <p:cNvSpPr>
                <a:spLocks noChangeShapeType="1"/>
              </p:cNvSpPr>
              <p:nvPr/>
            </p:nvSpPr>
            <p:spPr bwMode="auto">
              <a:xfrm flipV="1">
                <a:off x="2527" y="1473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1" name="Line 839"/>
              <p:cNvSpPr>
                <a:spLocks noChangeShapeType="1"/>
              </p:cNvSpPr>
              <p:nvPr/>
            </p:nvSpPr>
            <p:spPr bwMode="auto">
              <a:xfrm flipV="1">
                <a:off x="2532" y="1471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2" name="Line 840"/>
              <p:cNvSpPr>
                <a:spLocks noChangeShapeType="1"/>
              </p:cNvSpPr>
              <p:nvPr/>
            </p:nvSpPr>
            <p:spPr bwMode="auto">
              <a:xfrm flipV="1">
                <a:off x="2536" y="1470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3" name="Line 841"/>
              <p:cNvSpPr>
                <a:spLocks noChangeShapeType="1"/>
              </p:cNvSpPr>
              <p:nvPr/>
            </p:nvSpPr>
            <p:spPr bwMode="auto">
              <a:xfrm flipV="1">
                <a:off x="2541" y="1468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4" name="Line 842"/>
              <p:cNvSpPr>
                <a:spLocks noChangeShapeType="1"/>
              </p:cNvSpPr>
              <p:nvPr/>
            </p:nvSpPr>
            <p:spPr bwMode="auto">
              <a:xfrm flipV="1">
                <a:off x="2545" y="1468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5" name="Line 843"/>
              <p:cNvSpPr>
                <a:spLocks noChangeShapeType="1"/>
              </p:cNvSpPr>
              <p:nvPr/>
            </p:nvSpPr>
            <p:spPr bwMode="auto">
              <a:xfrm flipV="1">
                <a:off x="2550" y="146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6" name="Line 844"/>
              <p:cNvSpPr>
                <a:spLocks noChangeShapeType="1"/>
              </p:cNvSpPr>
              <p:nvPr/>
            </p:nvSpPr>
            <p:spPr bwMode="auto">
              <a:xfrm flipV="1">
                <a:off x="2554" y="1464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7" name="Freeform 845"/>
              <p:cNvSpPr>
                <a:spLocks/>
              </p:cNvSpPr>
              <p:nvPr/>
            </p:nvSpPr>
            <p:spPr bwMode="auto">
              <a:xfrm>
                <a:off x="2558" y="1462"/>
                <a:ext cx="6" cy="2"/>
              </a:xfrm>
              <a:custGeom>
                <a:avLst/>
                <a:gdLst>
                  <a:gd name="T0" fmla="*/ 0 w 11"/>
                  <a:gd name="T1" fmla="*/ 1 h 4"/>
                  <a:gd name="T2" fmla="*/ 1 w 11"/>
                  <a:gd name="T3" fmla="*/ 1 h 4"/>
                  <a:gd name="T4" fmla="*/ 2 w 11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lnTo>
                      <a:pt x="5" y="2"/>
                    </a:lnTo>
                    <a:lnTo>
                      <a:pt x="11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8" name="Line 846"/>
              <p:cNvSpPr>
                <a:spLocks noChangeShapeType="1"/>
              </p:cNvSpPr>
              <p:nvPr/>
            </p:nvSpPr>
            <p:spPr bwMode="auto">
              <a:xfrm flipV="1">
                <a:off x="2564" y="1460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09" name="Line 847"/>
              <p:cNvSpPr>
                <a:spLocks noChangeShapeType="1"/>
              </p:cNvSpPr>
              <p:nvPr/>
            </p:nvSpPr>
            <p:spPr bwMode="auto">
              <a:xfrm flipV="1">
                <a:off x="2568" y="1458"/>
                <a:ext cx="5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0" name="Line 848"/>
              <p:cNvSpPr>
                <a:spLocks noChangeShapeType="1"/>
              </p:cNvSpPr>
              <p:nvPr/>
            </p:nvSpPr>
            <p:spPr bwMode="auto">
              <a:xfrm flipV="1">
                <a:off x="2573" y="1456"/>
                <a:ext cx="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1" name="Line 849"/>
              <p:cNvSpPr>
                <a:spLocks noChangeShapeType="1"/>
              </p:cNvSpPr>
              <p:nvPr/>
            </p:nvSpPr>
            <p:spPr bwMode="auto">
              <a:xfrm flipV="1">
                <a:off x="2577" y="1453"/>
                <a:ext cx="5" cy="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2" name="Freeform 850"/>
              <p:cNvSpPr>
                <a:spLocks/>
              </p:cNvSpPr>
              <p:nvPr/>
            </p:nvSpPr>
            <p:spPr bwMode="auto">
              <a:xfrm>
                <a:off x="2582" y="1450"/>
                <a:ext cx="4" cy="3"/>
              </a:xfrm>
              <a:custGeom>
                <a:avLst/>
                <a:gdLst>
                  <a:gd name="T0" fmla="*/ 0 w 9"/>
                  <a:gd name="T1" fmla="*/ 1 h 5"/>
                  <a:gd name="T2" fmla="*/ 0 w 9"/>
                  <a:gd name="T3" fmla="*/ 1 h 5"/>
                  <a:gd name="T4" fmla="*/ 1 w 9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3" name="Freeform 851"/>
              <p:cNvSpPr>
                <a:spLocks/>
              </p:cNvSpPr>
              <p:nvPr/>
            </p:nvSpPr>
            <p:spPr bwMode="auto">
              <a:xfrm>
                <a:off x="2586" y="1446"/>
                <a:ext cx="5" cy="4"/>
              </a:xfrm>
              <a:custGeom>
                <a:avLst/>
                <a:gdLst>
                  <a:gd name="T0" fmla="*/ 0 w 9"/>
                  <a:gd name="T1" fmla="*/ 1 h 9"/>
                  <a:gd name="T2" fmla="*/ 1 w 9"/>
                  <a:gd name="T3" fmla="*/ 0 h 9"/>
                  <a:gd name="T4" fmla="*/ 2 w 9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4" name="Freeform 852"/>
              <p:cNvSpPr>
                <a:spLocks/>
              </p:cNvSpPr>
              <p:nvPr/>
            </p:nvSpPr>
            <p:spPr bwMode="auto">
              <a:xfrm>
                <a:off x="2591" y="1441"/>
                <a:ext cx="4" cy="5"/>
              </a:xfrm>
              <a:custGeom>
                <a:avLst/>
                <a:gdLst>
                  <a:gd name="T0" fmla="*/ 0 w 9"/>
                  <a:gd name="T1" fmla="*/ 2 h 10"/>
                  <a:gd name="T2" fmla="*/ 0 w 9"/>
                  <a:gd name="T3" fmla="*/ 1 h 10"/>
                  <a:gd name="T4" fmla="*/ 1 w 9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5" name="Line 853"/>
              <p:cNvSpPr>
                <a:spLocks noChangeShapeType="1"/>
              </p:cNvSpPr>
              <p:nvPr/>
            </p:nvSpPr>
            <p:spPr bwMode="auto">
              <a:xfrm flipV="1">
                <a:off x="2595" y="1439"/>
                <a:ext cx="5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6" name="Freeform 854"/>
              <p:cNvSpPr>
                <a:spLocks/>
              </p:cNvSpPr>
              <p:nvPr/>
            </p:nvSpPr>
            <p:spPr bwMode="auto">
              <a:xfrm>
                <a:off x="2600" y="1437"/>
                <a:ext cx="4" cy="2"/>
              </a:xfrm>
              <a:custGeom>
                <a:avLst/>
                <a:gdLst>
                  <a:gd name="T0" fmla="*/ 0 w 9"/>
                  <a:gd name="T1" fmla="*/ 1 h 4"/>
                  <a:gd name="T2" fmla="*/ 0 w 9"/>
                  <a:gd name="T3" fmla="*/ 1 h 4"/>
                  <a:gd name="T4" fmla="*/ 1 w 9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7" name="Freeform 855"/>
              <p:cNvSpPr>
                <a:spLocks/>
              </p:cNvSpPr>
              <p:nvPr/>
            </p:nvSpPr>
            <p:spPr bwMode="auto">
              <a:xfrm>
                <a:off x="2604" y="1437"/>
                <a:ext cx="4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1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8" name="Line 856"/>
              <p:cNvSpPr>
                <a:spLocks noChangeShapeType="1"/>
              </p:cNvSpPr>
              <p:nvPr/>
            </p:nvSpPr>
            <p:spPr bwMode="auto">
              <a:xfrm>
                <a:off x="2608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19" name="Line 857"/>
              <p:cNvSpPr>
                <a:spLocks noChangeShapeType="1"/>
              </p:cNvSpPr>
              <p:nvPr/>
            </p:nvSpPr>
            <p:spPr bwMode="auto">
              <a:xfrm>
                <a:off x="2613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0" name="Line 858"/>
              <p:cNvSpPr>
                <a:spLocks noChangeShapeType="1"/>
              </p:cNvSpPr>
              <p:nvPr/>
            </p:nvSpPr>
            <p:spPr bwMode="auto">
              <a:xfrm>
                <a:off x="2617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1" name="Line 859"/>
              <p:cNvSpPr>
                <a:spLocks noChangeShapeType="1"/>
              </p:cNvSpPr>
              <p:nvPr/>
            </p:nvSpPr>
            <p:spPr bwMode="auto">
              <a:xfrm>
                <a:off x="2622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2" name="Line 860"/>
              <p:cNvSpPr>
                <a:spLocks noChangeShapeType="1"/>
              </p:cNvSpPr>
              <p:nvPr/>
            </p:nvSpPr>
            <p:spPr bwMode="auto">
              <a:xfrm>
                <a:off x="262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3" name="Line 861"/>
              <p:cNvSpPr>
                <a:spLocks noChangeShapeType="1"/>
              </p:cNvSpPr>
              <p:nvPr/>
            </p:nvSpPr>
            <p:spPr bwMode="auto">
              <a:xfrm>
                <a:off x="2631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4" name="Line 862"/>
              <p:cNvSpPr>
                <a:spLocks noChangeShapeType="1"/>
              </p:cNvSpPr>
              <p:nvPr/>
            </p:nvSpPr>
            <p:spPr bwMode="auto">
              <a:xfrm>
                <a:off x="2635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5" name="Line 863"/>
              <p:cNvSpPr>
                <a:spLocks noChangeShapeType="1"/>
              </p:cNvSpPr>
              <p:nvPr/>
            </p:nvSpPr>
            <p:spPr bwMode="auto">
              <a:xfrm>
                <a:off x="2640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6" name="Line 864"/>
              <p:cNvSpPr>
                <a:spLocks noChangeShapeType="1"/>
              </p:cNvSpPr>
              <p:nvPr/>
            </p:nvSpPr>
            <p:spPr bwMode="auto">
              <a:xfrm>
                <a:off x="2644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7" name="Line 865"/>
              <p:cNvSpPr>
                <a:spLocks noChangeShapeType="1"/>
              </p:cNvSpPr>
              <p:nvPr/>
            </p:nvSpPr>
            <p:spPr bwMode="auto">
              <a:xfrm>
                <a:off x="264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8" name="Line 866"/>
              <p:cNvSpPr>
                <a:spLocks noChangeShapeType="1"/>
              </p:cNvSpPr>
              <p:nvPr/>
            </p:nvSpPr>
            <p:spPr bwMode="auto">
              <a:xfrm>
                <a:off x="2653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29" name="Freeform 867"/>
              <p:cNvSpPr>
                <a:spLocks/>
              </p:cNvSpPr>
              <p:nvPr/>
            </p:nvSpPr>
            <p:spPr bwMode="auto">
              <a:xfrm>
                <a:off x="2658" y="1437"/>
                <a:ext cx="5" cy="1"/>
              </a:xfrm>
              <a:custGeom>
                <a:avLst/>
                <a:gdLst>
                  <a:gd name="T0" fmla="*/ 0 w 11"/>
                  <a:gd name="T1" fmla="*/ 0 h 2"/>
                  <a:gd name="T2" fmla="*/ 0 w 11"/>
                  <a:gd name="T3" fmla="*/ 1 h 2"/>
                  <a:gd name="T4" fmla="*/ 1 w 11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2"/>
                    </a:lnTo>
                    <a:lnTo>
                      <a:pt x="11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0" name="Freeform 868"/>
              <p:cNvSpPr>
                <a:spLocks/>
              </p:cNvSpPr>
              <p:nvPr/>
            </p:nvSpPr>
            <p:spPr bwMode="auto">
              <a:xfrm>
                <a:off x="2663" y="1437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1" name="Line 869"/>
              <p:cNvSpPr>
                <a:spLocks noChangeShapeType="1"/>
              </p:cNvSpPr>
              <p:nvPr/>
            </p:nvSpPr>
            <p:spPr bwMode="auto">
              <a:xfrm>
                <a:off x="2667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2" name="Line 870"/>
              <p:cNvSpPr>
                <a:spLocks noChangeShapeType="1"/>
              </p:cNvSpPr>
              <p:nvPr/>
            </p:nvSpPr>
            <p:spPr bwMode="auto">
              <a:xfrm>
                <a:off x="2672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3" name="Line 871"/>
              <p:cNvSpPr>
                <a:spLocks noChangeShapeType="1"/>
              </p:cNvSpPr>
              <p:nvPr/>
            </p:nvSpPr>
            <p:spPr bwMode="auto">
              <a:xfrm>
                <a:off x="267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4" name="Line 872"/>
              <p:cNvSpPr>
                <a:spLocks noChangeShapeType="1"/>
              </p:cNvSpPr>
              <p:nvPr/>
            </p:nvSpPr>
            <p:spPr bwMode="auto">
              <a:xfrm>
                <a:off x="2681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5" name="Line 873"/>
              <p:cNvSpPr>
                <a:spLocks noChangeShapeType="1"/>
              </p:cNvSpPr>
              <p:nvPr/>
            </p:nvSpPr>
            <p:spPr bwMode="auto">
              <a:xfrm>
                <a:off x="2685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6" name="Freeform 874"/>
              <p:cNvSpPr>
                <a:spLocks/>
              </p:cNvSpPr>
              <p:nvPr/>
            </p:nvSpPr>
            <p:spPr bwMode="auto">
              <a:xfrm>
                <a:off x="2690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7" name="Freeform 875"/>
              <p:cNvSpPr>
                <a:spLocks/>
              </p:cNvSpPr>
              <p:nvPr/>
            </p:nvSpPr>
            <p:spPr bwMode="auto">
              <a:xfrm>
                <a:off x="2694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8" name="Line 876"/>
              <p:cNvSpPr>
                <a:spLocks noChangeShapeType="1"/>
              </p:cNvSpPr>
              <p:nvPr/>
            </p:nvSpPr>
            <p:spPr bwMode="auto">
              <a:xfrm>
                <a:off x="269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39" name="Line 877"/>
              <p:cNvSpPr>
                <a:spLocks noChangeShapeType="1"/>
              </p:cNvSpPr>
              <p:nvPr/>
            </p:nvSpPr>
            <p:spPr bwMode="auto">
              <a:xfrm>
                <a:off x="2703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0" name="Freeform 878"/>
              <p:cNvSpPr>
                <a:spLocks/>
              </p:cNvSpPr>
              <p:nvPr/>
            </p:nvSpPr>
            <p:spPr bwMode="auto">
              <a:xfrm>
                <a:off x="2708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1" name="Freeform 879"/>
              <p:cNvSpPr>
                <a:spLocks/>
              </p:cNvSpPr>
              <p:nvPr/>
            </p:nvSpPr>
            <p:spPr bwMode="auto">
              <a:xfrm>
                <a:off x="2712" y="1437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2" name="Line 880"/>
              <p:cNvSpPr>
                <a:spLocks noChangeShapeType="1"/>
              </p:cNvSpPr>
              <p:nvPr/>
            </p:nvSpPr>
            <p:spPr bwMode="auto">
              <a:xfrm>
                <a:off x="271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3" name="Freeform 881"/>
              <p:cNvSpPr>
                <a:spLocks/>
              </p:cNvSpPr>
              <p:nvPr/>
            </p:nvSpPr>
            <p:spPr bwMode="auto">
              <a:xfrm>
                <a:off x="2721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4" name="Freeform 882"/>
              <p:cNvSpPr>
                <a:spLocks/>
              </p:cNvSpPr>
              <p:nvPr/>
            </p:nvSpPr>
            <p:spPr bwMode="auto">
              <a:xfrm>
                <a:off x="2725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5" name="Line 883"/>
              <p:cNvSpPr>
                <a:spLocks noChangeShapeType="1"/>
              </p:cNvSpPr>
              <p:nvPr/>
            </p:nvSpPr>
            <p:spPr bwMode="auto">
              <a:xfrm>
                <a:off x="2730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6" name="Line 884"/>
              <p:cNvSpPr>
                <a:spLocks noChangeShapeType="1"/>
              </p:cNvSpPr>
              <p:nvPr/>
            </p:nvSpPr>
            <p:spPr bwMode="auto">
              <a:xfrm>
                <a:off x="2734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7" name="Freeform 885"/>
              <p:cNvSpPr>
                <a:spLocks/>
              </p:cNvSpPr>
              <p:nvPr/>
            </p:nvSpPr>
            <p:spPr bwMode="auto">
              <a:xfrm>
                <a:off x="2739" y="1437"/>
                <a:ext cx="4" cy="1"/>
              </a:xfrm>
              <a:custGeom>
                <a:avLst/>
                <a:gdLst>
                  <a:gd name="T0" fmla="*/ 0 w 8"/>
                  <a:gd name="T1" fmla="*/ 0 h 2"/>
                  <a:gd name="T2" fmla="*/ 1 w 8"/>
                  <a:gd name="T3" fmla="*/ 1 h 2"/>
                  <a:gd name="T4" fmla="*/ 1 w 8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3" y="2"/>
                    </a:lnTo>
                    <a:lnTo>
                      <a:pt x="8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8" name="Freeform 886"/>
              <p:cNvSpPr>
                <a:spLocks/>
              </p:cNvSpPr>
              <p:nvPr/>
            </p:nvSpPr>
            <p:spPr bwMode="auto">
              <a:xfrm>
                <a:off x="2743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49" name="Line 887"/>
              <p:cNvSpPr>
                <a:spLocks noChangeShapeType="1"/>
              </p:cNvSpPr>
              <p:nvPr/>
            </p:nvSpPr>
            <p:spPr bwMode="auto">
              <a:xfrm>
                <a:off x="2748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0" name="Line 888"/>
              <p:cNvSpPr>
                <a:spLocks noChangeShapeType="1"/>
              </p:cNvSpPr>
              <p:nvPr/>
            </p:nvSpPr>
            <p:spPr bwMode="auto">
              <a:xfrm>
                <a:off x="2752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1" name="Line 889"/>
              <p:cNvSpPr>
                <a:spLocks noChangeShapeType="1"/>
              </p:cNvSpPr>
              <p:nvPr/>
            </p:nvSpPr>
            <p:spPr bwMode="auto">
              <a:xfrm>
                <a:off x="2757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2" name="Freeform 890"/>
              <p:cNvSpPr>
                <a:spLocks/>
              </p:cNvSpPr>
              <p:nvPr/>
            </p:nvSpPr>
            <p:spPr bwMode="auto">
              <a:xfrm>
                <a:off x="2761" y="1437"/>
                <a:ext cx="5" cy="1"/>
              </a:xfrm>
              <a:custGeom>
                <a:avLst/>
                <a:gdLst>
                  <a:gd name="T0" fmla="*/ 0 w 11"/>
                  <a:gd name="T1" fmla="*/ 0 h 1"/>
                  <a:gd name="T2" fmla="*/ 0 w 11"/>
                  <a:gd name="T3" fmla="*/ 0 h 1"/>
                  <a:gd name="T4" fmla="*/ 1 w 1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3" name="Line 891"/>
              <p:cNvSpPr>
                <a:spLocks noChangeShapeType="1"/>
              </p:cNvSpPr>
              <p:nvPr/>
            </p:nvSpPr>
            <p:spPr bwMode="auto">
              <a:xfrm>
                <a:off x="2766" y="1437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4" name="Freeform 892"/>
              <p:cNvSpPr>
                <a:spLocks/>
              </p:cNvSpPr>
              <p:nvPr/>
            </p:nvSpPr>
            <p:spPr bwMode="auto">
              <a:xfrm>
                <a:off x="2771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5" name="Freeform 893"/>
              <p:cNvSpPr>
                <a:spLocks/>
              </p:cNvSpPr>
              <p:nvPr/>
            </p:nvSpPr>
            <p:spPr bwMode="auto">
              <a:xfrm>
                <a:off x="2775" y="1437"/>
                <a:ext cx="5" cy="1"/>
              </a:xfrm>
              <a:custGeom>
                <a:avLst/>
                <a:gdLst>
                  <a:gd name="T0" fmla="*/ 0 w 9"/>
                  <a:gd name="T1" fmla="*/ 1 h 2"/>
                  <a:gd name="T2" fmla="*/ 1 w 9"/>
                  <a:gd name="T3" fmla="*/ 1 h 2"/>
                  <a:gd name="T4" fmla="*/ 2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6" name="Freeform 894"/>
              <p:cNvSpPr>
                <a:spLocks/>
              </p:cNvSpPr>
              <p:nvPr/>
            </p:nvSpPr>
            <p:spPr bwMode="auto">
              <a:xfrm>
                <a:off x="2780" y="1436"/>
                <a:ext cx="4" cy="1"/>
              </a:xfrm>
              <a:custGeom>
                <a:avLst/>
                <a:gdLst>
                  <a:gd name="T0" fmla="*/ 0 w 9"/>
                  <a:gd name="T1" fmla="*/ 1 h 1"/>
                  <a:gd name="T2" fmla="*/ 0 w 9"/>
                  <a:gd name="T3" fmla="*/ 0 h 1"/>
                  <a:gd name="T4" fmla="*/ 1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7" name="Freeform 895"/>
              <p:cNvSpPr>
                <a:spLocks/>
              </p:cNvSpPr>
              <p:nvPr/>
            </p:nvSpPr>
            <p:spPr bwMode="auto">
              <a:xfrm>
                <a:off x="2784" y="1436"/>
                <a:ext cx="5" cy="1"/>
              </a:xfrm>
              <a:custGeom>
                <a:avLst/>
                <a:gdLst>
                  <a:gd name="T0" fmla="*/ 0 w 9"/>
                  <a:gd name="T1" fmla="*/ 0 h 1"/>
                  <a:gd name="T2" fmla="*/ 1 w 9"/>
                  <a:gd name="T3" fmla="*/ 0 h 1"/>
                  <a:gd name="T4" fmla="*/ 2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8" name="Line 896"/>
              <p:cNvSpPr>
                <a:spLocks noChangeShapeType="1"/>
              </p:cNvSpPr>
              <p:nvPr/>
            </p:nvSpPr>
            <p:spPr bwMode="auto">
              <a:xfrm>
                <a:off x="2789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59" name="Freeform 897"/>
              <p:cNvSpPr>
                <a:spLocks/>
              </p:cNvSpPr>
              <p:nvPr/>
            </p:nvSpPr>
            <p:spPr bwMode="auto">
              <a:xfrm>
                <a:off x="2793" y="1436"/>
                <a:ext cx="5" cy="1"/>
              </a:xfrm>
              <a:custGeom>
                <a:avLst/>
                <a:gdLst>
                  <a:gd name="T0" fmla="*/ 0 w 9"/>
                  <a:gd name="T1" fmla="*/ 1 h 1"/>
                  <a:gd name="T2" fmla="*/ 1 w 9"/>
                  <a:gd name="T3" fmla="*/ 0 h 1"/>
                  <a:gd name="T4" fmla="*/ 2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0" name="Line 898"/>
              <p:cNvSpPr>
                <a:spLocks noChangeShapeType="1"/>
              </p:cNvSpPr>
              <p:nvPr/>
            </p:nvSpPr>
            <p:spPr bwMode="auto">
              <a:xfrm>
                <a:off x="2798" y="1436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1" name="Freeform 899"/>
              <p:cNvSpPr>
                <a:spLocks/>
              </p:cNvSpPr>
              <p:nvPr/>
            </p:nvSpPr>
            <p:spPr bwMode="auto">
              <a:xfrm>
                <a:off x="2802" y="1436"/>
                <a:ext cx="5" cy="1"/>
              </a:xfrm>
              <a:custGeom>
                <a:avLst/>
                <a:gdLst>
                  <a:gd name="T0" fmla="*/ 0 w 9"/>
                  <a:gd name="T1" fmla="*/ 0 h 1"/>
                  <a:gd name="T2" fmla="*/ 1 w 9"/>
                  <a:gd name="T3" fmla="*/ 0 h 1"/>
                  <a:gd name="T4" fmla="*/ 2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2" name="Line 900"/>
              <p:cNvSpPr>
                <a:spLocks noChangeShapeType="1"/>
              </p:cNvSpPr>
              <p:nvPr/>
            </p:nvSpPr>
            <p:spPr bwMode="auto">
              <a:xfrm>
                <a:off x="2807" y="1437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3" name="Freeform 901"/>
              <p:cNvSpPr>
                <a:spLocks/>
              </p:cNvSpPr>
              <p:nvPr/>
            </p:nvSpPr>
            <p:spPr bwMode="auto">
              <a:xfrm>
                <a:off x="2811" y="1436"/>
                <a:ext cx="5" cy="1"/>
              </a:xfrm>
              <a:custGeom>
                <a:avLst/>
                <a:gdLst>
                  <a:gd name="T0" fmla="*/ 0 w 9"/>
                  <a:gd name="T1" fmla="*/ 1 h 1"/>
                  <a:gd name="T2" fmla="*/ 1 w 9"/>
                  <a:gd name="T3" fmla="*/ 0 h 1"/>
                  <a:gd name="T4" fmla="*/ 2 w 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4" name="Freeform 902"/>
              <p:cNvSpPr>
                <a:spLocks/>
              </p:cNvSpPr>
              <p:nvPr/>
            </p:nvSpPr>
            <p:spPr bwMode="auto">
              <a:xfrm>
                <a:off x="2816" y="1436"/>
                <a:ext cx="4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1 w 9"/>
                  <a:gd name="T5" fmla="*/ 1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5" name="Freeform 903"/>
              <p:cNvSpPr>
                <a:spLocks/>
              </p:cNvSpPr>
              <p:nvPr/>
            </p:nvSpPr>
            <p:spPr bwMode="auto">
              <a:xfrm>
                <a:off x="2820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6" name="Freeform 904"/>
              <p:cNvSpPr>
                <a:spLocks/>
              </p:cNvSpPr>
              <p:nvPr/>
            </p:nvSpPr>
            <p:spPr bwMode="auto">
              <a:xfrm>
                <a:off x="2824" y="1436"/>
                <a:ext cx="5" cy="2"/>
              </a:xfrm>
              <a:custGeom>
                <a:avLst/>
                <a:gdLst>
                  <a:gd name="T0" fmla="*/ 0 w 9"/>
                  <a:gd name="T1" fmla="*/ 1 h 3"/>
                  <a:gd name="T2" fmla="*/ 1 w 9"/>
                  <a:gd name="T3" fmla="*/ 1 h 3"/>
                  <a:gd name="T4" fmla="*/ 2 w 9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7" name="Line 905"/>
              <p:cNvSpPr>
                <a:spLocks noChangeShapeType="1"/>
              </p:cNvSpPr>
              <p:nvPr/>
            </p:nvSpPr>
            <p:spPr bwMode="auto">
              <a:xfrm>
                <a:off x="2829" y="1436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8" name="Line 906"/>
              <p:cNvSpPr>
                <a:spLocks noChangeShapeType="1"/>
              </p:cNvSpPr>
              <p:nvPr/>
            </p:nvSpPr>
            <p:spPr bwMode="auto">
              <a:xfrm>
                <a:off x="2833" y="1436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69" name="Freeform 907"/>
              <p:cNvSpPr>
                <a:spLocks/>
              </p:cNvSpPr>
              <p:nvPr/>
            </p:nvSpPr>
            <p:spPr bwMode="auto">
              <a:xfrm>
                <a:off x="2838" y="1437"/>
                <a:ext cx="4" cy="1"/>
              </a:xfrm>
              <a:custGeom>
                <a:avLst/>
                <a:gdLst>
                  <a:gd name="T0" fmla="*/ 0 w 9"/>
                  <a:gd name="T1" fmla="*/ 0 h 2"/>
                  <a:gd name="T2" fmla="*/ 0 w 9"/>
                  <a:gd name="T3" fmla="*/ 1 h 2"/>
                  <a:gd name="T4" fmla="*/ 1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0" name="Freeform 908"/>
              <p:cNvSpPr>
                <a:spLocks/>
              </p:cNvSpPr>
              <p:nvPr/>
            </p:nvSpPr>
            <p:spPr bwMode="auto">
              <a:xfrm>
                <a:off x="2842" y="1436"/>
                <a:ext cx="5" cy="2"/>
              </a:xfrm>
              <a:custGeom>
                <a:avLst/>
                <a:gdLst>
                  <a:gd name="T0" fmla="*/ 0 w 9"/>
                  <a:gd name="T1" fmla="*/ 1 h 3"/>
                  <a:gd name="T2" fmla="*/ 1 w 9"/>
                  <a:gd name="T3" fmla="*/ 1 h 3"/>
                  <a:gd name="T4" fmla="*/ 2 w 9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1" name="Freeform 909"/>
              <p:cNvSpPr>
                <a:spLocks/>
              </p:cNvSpPr>
              <p:nvPr/>
            </p:nvSpPr>
            <p:spPr bwMode="auto">
              <a:xfrm>
                <a:off x="2847" y="1434"/>
                <a:ext cx="4" cy="2"/>
              </a:xfrm>
              <a:custGeom>
                <a:avLst/>
                <a:gdLst>
                  <a:gd name="T0" fmla="*/ 0 w 8"/>
                  <a:gd name="T1" fmla="*/ 1 h 4"/>
                  <a:gd name="T2" fmla="*/ 1 w 8"/>
                  <a:gd name="T3" fmla="*/ 1 h 4"/>
                  <a:gd name="T4" fmla="*/ 1 w 8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lnTo>
                      <a:pt x="3" y="2"/>
                    </a:lnTo>
                    <a:lnTo>
                      <a:pt x="8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2" name="Freeform 910"/>
              <p:cNvSpPr>
                <a:spLocks/>
              </p:cNvSpPr>
              <p:nvPr/>
            </p:nvSpPr>
            <p:spPr bwMode="auto">
              <a:xfrm>
                <a:off x="2851" y="1434"/>
                <a:ext cx="5" cy="4"/>
              </a:xfrm>
              <a:custGeom>
                <a:avLst/>
                <a:gdLst>
                  <a:gd name="T0" fmla="*/ 0 w 9"/>
                  <a:gd name="T1" fmla="*/ 0 h 7"/>
                  <a:gd name="T2" fmla="*/ 1 w 9"/>
                  <a:gd name="T3" fmla="*/ 1 h 7"/>
                  <a:gd name="T4" fmla="*/ 2 w 9"/>
                  <a:gd name="T5" fmla="*/ 1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4" y="2"/>
                    </a:lnTo>
                    <a:lnTo>
                      <a:pt x="9" y="7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3" name="Freeform 911"/>
              <p:cNvSpPr>
                <a:spLocks/>
              </p:cNvSpPr>
              <p:nvPr/>
            </p:nvSpPr>
            <p:spPr bwMode="auto">
              <a:xfrm>
                <a:off x="2856" y="1438"/>
                <a:ext cx="4" cy="16"/>
              </a:xfrm>
              <a:custGeom>
                <a:avLst/>
                <a:gdLst>
                  <a:gd name="T0" fmla="*/ 0 w 9"/>
                  <a:gd name="T1" fmla="*/ 0 h 33"/>
                  <a:gd name="T2" fmla="*/ 0 w 9"/>
                  <a:gd name="T3" fmla="*/ 0 h 33"/>
                  <a:gd name="T4" fmla="*/ 0 w 9"/>
                  <a:gd name="T5" fmla="*/ 1 h 33"/>
                  <a:gd name="T6" fmla="*/ 1 w 9"/>
                  <a:gd name="T7" fmla="*/ 2 h 33"/>
                  <a:gd name="T8" fmla="*/ 1 w 9"/>
                  <a:gd name="T9" fmla="*/ 4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3">
                    <a:moveTo>
                      <a:pt x="0" y="0"/>
                    </a:moveTo>
                    <a:lnTo>
                      <a:pt x="2" y="6"/>
                    </a:lnTo>
                    <a:lnTo>
                      <a:pt x="4" y="13"/>
                    </a:lnTo>
                    <a:lnTo>
                      <a:pt x="8" y="22"/>
                    </a:lnTo>
                    <a:lnTo>
                      <a:pt x="9" y="33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4" name="Freeform 912"/>
              <p:cNvSpPr>
                <a:spLocks/>
              </p:cNvSpPr>
              <p:nvPr/>
            </p:nvSpPr>
            <p:spPr bwMode="auto">
              <a:xfrm>
                <a:off x="2860" y="1454"/>
                <a:ext cx="6" cy="40"/>
              </a:xfrm>
              <a:custGeom>
                <a:avLst/>
                <a:gdLst>
                  <a:gd name="T0" fmla="*/ 0 w 11"/>
                  <a:gd name="T1" fmla="*/ 0 h 80"/>
                  <a:gd name="T2" fmla="*/ 1 w 11"/>
                  <a:gd name="T3" fmla="*/ 2 h 80"/>
                  <a:gd name="T4" fmla="*/ 1 w 11"/>
                  <a:gd name="T5" fmla="*/ 5 h 80"/>
                  <a:gd name="T6" fmla="*/ 2 w 11"/>
                  <a:gd name="T7" fmla="*/ 7 h 80"/>
                  <a:gd name="T8" fmla="*/ 2 w 11"/>
                  <a:gd name="T9" fmla="*/ 1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80">
                    <a:moveTo>
                      <a:pt x="0" y="0"/>
                    </a:moveTo>
                    <a:lnTo>
                      <a:pt x="2" y="14"/>
                    </a:lnTo>
                    <a:lnTo>
                      <a:pt x="6" y="34"/>
                    </a:lnTo>
                    <a:lnTo>
                      <a:pt x="9" y="54"/>
                    </a:lnTo>
                    <a:lnTo>
                      <a:pt x="11" y="8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5" name="Freeform 913"/>
              <p:cNvSpPr>
                <a:spLocks/>
              </p:cNvSpPr>
              <p:nvPr/>
            </p:nvSpPr>
            <p:spPr bwMode="auto">
              <a:xfrm>
                <a:off x="2866" y="1494"/>
                <a:ext cx="4" cy="66"/>
              </a:xfrm>
              <a:custGeom>
                <a:avLst/>
                <a:gdLst>
                  <a:gd name="T0" fmla="*/ 0 w 9"/>
                  <a:gd name="T1" fmla="*/ 0 h 132"/>
                  <a:gd name="T2" fmla="*/ 0 w 9"/>
                  <a:gd name="T3" fmla="*/ 2 h 132"/>
                  <a:gd name="T4" fmla="*/ 0 w 9"/>
                  <a:gd name="T5" fmla="*/ 4 h 132"/>
                  <a:gd name="T6" fmla="*/ 0 w 9"/>
                  <a:gd name="T7" fmla="*/ 8 h 132"/>
                  <a:gd name="T8" fmla="*/ 0 w 9"/>
                  <a:gd name="T9" fmla="*/ 13 h 132"/>
                  <a:gd name="T10" fmla="*/ 1 w 9"/>
                  <a:gd name="T11" fmla="*/ 17 h 1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" h="132">
                    <a:moveTo>
                      <a:pt x="0" y="0"/>
                    </a:moveTo>
                    <a:lnTo>
                      <a:pt x="2" y="14"/>
                    </a:lnTo>
                    <a:lnTo>
                      <a:pt x="2" y="29"/>
                    </a:lnTo>
                    <a:lnTo>
                      <a:pt x="5" y="63"/>
                    </a:lnTo>
                    <a:lnTo>
                      <a:pt x="7" y="98"/>
                    </a:lnTo>
                    <a:lnTo>
                      <a:pt x="9" y="13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6" name="Freeform 914"/>
              <p:cNvSpPr>
                <a:spLocks/>
              </p:cNvSpPr>
              <p:nvPr/>
            </p:nvSpPr>
            <p:spPr bwMode="auto">
              <a:xfrm>
                <a:off x="2870" y="1560"/>
                <a:ext cx="4" cy="64"/>
              </a:xfrm>
              <a:custGeom>
                <a:avLst/>
                <a:gdLst>
                  <a:gd name="T0" fmla="*/ 0 w 9"/>
                  <a:gd name="T1" fmla="*/ 0 h 127"/>
                  <a:gd name="T2" fmla="*/ 0 w 9"/>
                  <a:gd name="T3" fmla="*/ 5 h 127"/>
                  <a:gd name="T4" fmla="*/ 0 w 9"/>
                  <a:gd name="T5" fmla="*/ 9 h 127"/>
                  <a:gd name="T6" fmla="*/ 0 w 9"/>
                  <a:gd name="T7" fmla="*/ 13 h 127"/>
                  <a:gd name="T8" fmla="*/ 0 w 9"/>
                  <a:gd name="T9" fmla="*/ 15 h 127"/>
                  <a:gd name="T10" fmla="*/ 1 w 9"/>
                  <a:gd name="T11" fmla="*/ 16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" h="127">
                    <a:moveTo>
                      <a:pt x="0" y="0"/>
                    </a:moveTo>
                    <a:lnTo>
                      <a:pt x="2" y="35"/>
                    </a:lnTo>
                    <a:lnTo>
                      <a:pt x="4" y="69"/>
                    </a:lnTo>
                    <a:lnTo>
                      <a:pt x="7" y="100"/>
                    </a:lnTo>
                    <a:lnTo>
                      <a:pt x="7" y="115"/>
                    </a:lnTo>
                    <a:lnTo>
                      <a:pt x="9" y="127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7" name="Freeform 915"/>
              <p:cNvSpPr>
                <a:spLocks/>
              </p:cNvSpPr>
              <p:nvPr/>
            </p:nvSpPr>
            <p:spPr bwMode="auto">
              <a:xfrm>
                <a:off x="2874" y="1624"/>
                <a:ext cx="5" cy="29"/>
              </a:xfrm>
              <a:custGeom>
                <a:avLst/>
                <a:gdLst>
                  <a:gd name="T0" fmla="*/ 0 w 9"/>
                  <a:gd name="T1" fmla="*/ 0 h 59"/>
                  <a:gd name="T2" fmla="*/ 1 w 9"/>
                  <a:gd name="T3" fmla="*/ 2 h 59"/>
                  <a:gd name="T4" fmla="*/ 1 w 9"/>
                  <a:gd name="T5" fmla="*/ 4 h 59"/>
                  <a:gd name="T6" fmla="*/ 1 w 9"/>
                  <a:gd name="T7" fmla="*/ 6 h 59"/>
                  <a:gd name="T8" fmla="*/ 2 w 9"/>
                  <a:gd name="T9" fmla="*/ 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59">
                    <a:moveTo>
                      <a:pt x="0" y="0"/>
                    </a:moveTo>
                    <a:lnTo>
                      <a:pt x="2" y="20"/>
                    </a:lnTo>
                    <a:lnTo>
                      <a:pt x="3" y="35"/>
                    </a:lnTo>
                    <a:lnTo>
                      <a:pt x="7" y="48"/>
                    </a:lnTo>
                    <a:lnTo>
                      <a:pt x="9" y="59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8" name="Freeform 916"/>
              <p:cNvSpPr>
                <a:spLocks/>
              </p:cNvSpPr>
              <p:nvPr/>
            </p:nvSpPr>
            <p:spPr bwMode="auto">
              <a:xfrm>
                <a:off x="2879" y="1653"/>
                <a:ext cx="4" cy="11"/>
              </a:xfrm>
              <a:custGeom>
                <a:avLst/>
                <a:gdLst>
                  <a:gd name="T0" fmla="*/ 0 w 9"/>
                  <a:gd name="T1" fmla="*/ 0 h 21"/>
                  <a:gd name="T2" fmla="*/ 0 w 9"/>
                  <a:gd name="T3" fmla="*/ 1 h 21"/>
                  <a:gd name="T4" fmla="*/ 0 w 9"/>
                  <a:gd name="T5" fmla="*/ 2 h 21"/>
                  <a:gd name="T6" fmla="*/ 0 w 9"/>
                  <a:gd name="T7" fmla="*/ 3 h 21"/>
                  <a:gd name="T8" fmla="*/ 1 w 9"/>
                  <a:gd name="T9" fmla="*/ 3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lnTo>
                      <a:pt x="2" y="7"/>
                    </a:lnTo>
                    <a:lnTo>
                      <a:pt x="3" y="14"/>
                    </a:lnTo>
                    <a:lnTo>
                      <a:pt x="7" y="18"/>
                    </a:lnTo>
                    <a:lnTo>
                      <a:pt x="9" y="21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79" name="Freeform 917"/>
              <p:cNvSpPr>
                <a:spLocks/>
              </p:cNvSpPr>
              <p:nvPr/>
            </p:nvSpPr>
            <p:spPr bwMode="auto">
              <a:xfrm>
                <a:off x="2883" y="1664"/>
                <a:ext cx="5" cy="1"/>
              </a:xfrm>
              <a:custGeom>
                <a:avLst/>
                <a:gdLst>
                  <a:gd name="T0" fmla="*/ 0 w 9"/>
                  <a:gd name="T1" fmla="*/ 0 h 4"/>
                  <a:gd name="T2" fmla="*/ 1 w 9"/>
                  <a:gd name="T3" fmla="*/ 0 h 4"/>
                  <a:gd name="T4" fmla="*/ 1 w 9"/>
                  <a:gd name="T5" fmla="*/ 0 h 4"/>
                  <a:gd name="T6" fmla="*/ 2 w 9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2"/>
                    </a:lnTo>
                    <a:lnTo>
                      <a:pt x="3" y="4"/>
                    </a:lnTo>
                    <a:lnTo>
                      <a:pt x="9" y="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80" name="Freeform 918"/>
              <p:cNvSpPr>
                <a:spLocks/>
              </p:cNvSpPr>
              <p:nvPr/>
            </p:nvSpPr>
            <p:spPr bwMode="auto">
              <a:xfrm>
                <a:off x="2888" y="1665"/>
                <a:ext cx="4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1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81" name="Freeform 919"/>
              <p:cNvSpPr>
                <a:spLocks/>
              </p:cNvSpPr>
              <p:nvPr/>
            </p:nvSpPr>
            <p:spPr bwMode="auto">
              <a:xfrm>
                <a:off x="2892" y="1665"/>
                <a:ext cx="5" cy="1"/>
              </a:xfrm>
              <a:custGeom>
                <a:avLst/>
                <a:gdLst>
                  <a:gd name="T0" fmla="*/ 0 w 9"/>
                  <a:gd name="T1" fmla="*/ 0 h 2"/>
                  <a:gd name="T2" fmla="*/ 1 w 9"/>
                  <a:gd name="T3" fmla="*/ 0 h 2"/>
                  <a:gd name="T4" fmla="*/ 2 w 9"/>
                  <a:gd name="T5" fmla="*/ 1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82" name="Line 920"/>
              <p:cNvSpPr>
                <a:spLocks noChangeShapeType="1"/>
              </p:cNvSpPr>
              <p:nvPr/>
            </p:nvSpPr>
            <p:spPr bwMode="auto">
              <a:xfrm>
                <a:off x="2897" y="1665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83" name="Line 921"/>
              <p:cNvSpPr>
                <a:spLocks noChangeShapeType="1"/>
              </p:cNvSpPr>
              <p:nvPr/>
            </p:nvSpPr>
            <p:spPr bwMode="auto">
              <a:xfrm>
                <a:off x="2901" y="166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84" name="Line 922"/>
              <p:cNvSpPr>
                <a:spLocks noChangeShapeType="1"/>
              </p:cNvSpPr>
              <p:nvPr/>
            </p:nvSpPr>
            <p:spPr bwMode="auto">
              <a:xfrm>
                <a:off x="2906" y="1665"/>
                <a:ext cx="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585" name="Line 923"/>
              <p:cNvSpPr>
                <a:spLocks noChangeShapeType="1"/>
              </p:cNvSpPr>
              <p:nvPr/>
            </p:nvSpPr>
            <p:spPr bwMode="auto">
              <a:xfrm>
                <a:off x="2910" y="1665"/>
                <a:ext cx="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61963" y="536392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smtClean="0"/>
                <a:t>Axial</a:t>
              </a:r>
              <a:endParaRPr lang="ko-KR" altLang="en-US" sz="1800" dirty="0"/>
            </a:p>
          </p:txBody>
        </p:sp>
        <p:sp>
          <p:nvSpPr>
            <p:cNvPr id="927" name="TextBox 926"/>
            <p:cNvSpPr txBox="1"/>
            <p:nvPr/>
          </p:nvSpPr>
          <p:spPr>
            <a:xfrm>
              <a:off x="369645" y="4355812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 smtClean="0"/>
                <a:t>Lateral</a:t>
              </a:r>
              <a:endParaRPr lang="ko-KR" altLang="en-US" sz="1800" dirty="0"/>
            </a:p>
          </p:txBody>
        </p:sp>
        <p:sp>
          <p:nvSpPr>
            <p:cNvPr id="932" name="직사각형 931"/>
            <p:cNvSpPr/>
            <p:nvPr/>
          </p:nvSpPr>
          <p:spPr>
            <a:xfrm>
              <a:off x="5102415" y="6059430"/>
              <a:ext cx="4041585" cy="288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 smtClean="0">
                  <a:solidFill>
                    <a:schemeClr val="bg2"/>
                  </a:solidFill>
                </a:rPr>
                <a:t>Image Ref. : D. </a:t>
              </a:r>
              <a:r>
                <a:rPr lang="en-US" altLang="ko-KR" sz="1200" dirty="0" err="1" smtClean="0">
                  <a:solidFill>
                    <a:schemeClr val="bg2"/>
                  </a:solidFill>
                </a:rPr>
                <a:t>Prieels</a:t>
              </a:r>
              <a:r>
                <a:rPr lang="en-US" altLang="ko-KR" sz="1200" dirty="0" smtClean="0">
                  <a:solidFill>
                    <a:schemeClr val="bg2"/>
                  </a:solidFill>
                </a:rPr>
                <a:t>, Introduction to IBA nozzle (2005)</a:t>
              </a:r>
              <a:endParaRPr lang="ko-KR" altLang="en-US" sz="1200" dirty="0">
                <a:solidFill>
                  <a:schemeClr val="bg2"/>
                </a:solidFill>
              </a:endParaRPr>
            </a:p>
          </p:txBody>
        </p:sp>
      </p:grpSp>
      <p:sp>
        <p:nvSpPr>
          <p:cNvPr id="930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6919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"/>
    </mc:Choice>
    <mc:Fallback xmlns="">
      <p:transition spd="slow" advTm="156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47CDC-2576-409A-AC2B-EAFD477DAE09}" type="slidenum">
              <a:rPr lang="en-US" altLang="ko-KR"/>
              <a:pPr>
                <a:defRPr/>
              </a:pPr>
              <a:t>11</a:t>
            </a:fld>
            <a:endParaRPr lang="en-US" altLang="ko-KR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461963" y="765175"/>
            <a:ext cx="5544079" cy="576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3. Modeling on MCNP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● Nozzle &amp; Facility : From original CAD drawing 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● Beam dynamics &amp; Major component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- Proton beam : Max. 230 MeV ,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Cylindrical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weighted (step)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prob.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(from measurement)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1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- Range modulator :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C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onsisted of 23 spiral step 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- Second 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scatterer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: Gaussian function  applied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29702" name="Picture 4" descr="NOz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04" y="1859008"/>
            <a:ext cx="1944000" cy="395051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80" y="1849079"/>
            <a:ext cx="1260000" cy="75052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3171931"/>
            <a:ext cx="1260000" cy="9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2569159"/>
            <a:ext cx="154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b</a:t>
            </a:r>
            <a:r>
              <a:rPr lang="en-US" altLang="ko-KR" sz="1200" dirty="0" smtClean="0"/>
              <a:t>. Second </a:t>
            </a:r>
            <a:r>
              <a:rPr lang="en-US" altLang="ko-KR" sz="1200" dirty="0" err="1" smtClean="0"/>
              <a:t>Scatterer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693886" y="4120705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c</a:t>
            </a:r>
            <a:r>
              <a:rPr lang="en-US" altLang="ko-KR" sz="1200" dirty="0" smtClean="0"/>
              <a:t>. Range Modulator</a:t>
            </a:r>
            <a:endParaRPr lang="ko-KR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480168" y="5816297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a. Beam Nozzle</a:t>
            </a:r>
            <a:endParaRPr lang="ko-KR" altLang="en-US" sz="1200" dirty="0"/>
          </a:p>
        </p:txBody>
      </p:sp>
      <p:cxnSp>
        <p:nvCxnSpPr>
          <p:cNvPr id="7" name="직선 화살표 연결선 6"/>
          <p:cNvCxnSpPr>
            <a:endCxn id="3" idx="3"/>
          </p:cNvCxnSpPr>
          <p:nvPr/>
        </p:nvCxnSpPr>
        <p:spPr bwMode="auto">
          <a:xfrm flipH="1" flipV="1">
            <a:off x="7056136" y="3621931"/>
            <a:ext cx="1116264" cy="153951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직선 화살표 연결선 13"/>
          <p:cNvCxnSpPr/>
          <p:nvPr/>
        </p:nvCxnSpPr>
        <p:spPr bwMode="auto">
          <a:xfrm flipH="1" flipV="1">
            <a:off x="7092280" y="2209119"/>
            <a:ext cx="1152344" cy="180069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그림 14"/>
          <p:cNvPicPr/>
          <p:nvPr/>
        </p:nvPicPr>
        <p:blipFill>
          <a:blip r:embed="rId6"/>
          <a:stretch>
            <a:fillRect/>
          </a:stretch>
        </p:blipFill>
        <p:spPr>
          <a:xfrm>
            <a:off x="1186271" y="2846158"/>
            <a:ext cx="3042692" cy="2122834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2844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9"/>
    </mc:Choice>
    <mc:Fallback xmlns="">
      <p:transition spd="slow" advTm="1587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12</a:t>
            </a:fld>
            <a:endParaRPr lang="en-US" altLang="ko-KR"/>
          </a:p>
        </p:txBody>
      </p:sp>
      <p:pic>
        <p:nvPicPr>
          <p:cNvPr id="5" name="그림 4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79" y="3050626"/>
            <a:ext cx="7124842" cy="304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2015-11-11 22-13-470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5" end="1317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834231"/>
            <a:ext cx="3562421" cy="2018705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11560" y="836712"/>
            <a:ext cx="778244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Proton Beam Nozzle</a:t>
            </a:r>
            <a:endParaRPr lang="en-US" altLang="ko-KR" sz="1800" b="1" dirty="0" smtClean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365817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13</a:t>
            </a:fld>
            <a:endParaRPr lang="en-US" altLang="ko-KR"/>
          </a:p>
        </p:txBody>
      </p:sp>
      <p:pic>
        <p:nvPicPr>
          <p:cNvPr id="5" name="그림 4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1449280"/>
            <a:ext cx="7920000" cy="4500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764704"/>
            <a:ext cx="778244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Treatment facility : Architectural drawing vs MCNP modeling</a:t>
            </a:r>
            <a:endParaRPr lang="en-US" altLang="ko-KR" sz="1800" b="1" dirty="0" smtClean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18606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14</a:t>
            </a:fld>
            <a:endParaRPr lang="en-US" altLang="ko-KR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80" y="2276872"/>
            <a:ext cx="6300000" cy="3846742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1963" y="764704"/>
            <a:ext cx="778244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Treatment room : MCNP modeling (3D) vs Real image </a:t>
            </a:r>
            <a:endParaRPr lang="en-US" altLang="ko-KR" sz="1800" b="1" dirty="0" smtClean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560" y="1441656"/>
            <a:ext cx="3420000" cy="256340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30502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47CDC-2576-409A-AC2B-EAFD477DAE09}" type="slidenum">
              <a:rPr lang="en-US" altLang="ko-KR"/>
              <a:pPr>
                <a:defRPr/>
              </a:pPr>
              <a:t>15</a:t>
            </a:fld>
            <a:endParaRPr lang="en-US" altLang="ko-KR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533971" y="981199"/>
            <a:ext cx="8142485" cy="504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3. Modeling on MCNP - continue</a:t>
            </a: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● Simulation code : MCNP6 (ver.1.0)</a:t>
            </a: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</a:t>
            </a: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D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ose conversion constant : ICRP </a:t>
            </a: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74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(1997)</a:t>
            </a: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   ※ ICRP 116 (2010) will be compared soon</a:t>
            </a: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Physics </a:t>
            </a: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data library :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ENDF/B-VII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(below 150 MeV)</a:t>
            </a: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Nuclear interaction physics model : CEM03.03, LAQGSM03.03</a:t>
            </a: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● </a:t>
            </a: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ext editing : </a:t>
            </a:r>
            <a:r>
              <a:rPr lang="en-US" altLang="ko-KR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Ultraedit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(ver. 21)</a:t>
            </a: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● Data analysis : Origin, </a:t>
            </a:r>
            <a:r>
              <a:rPr lang="en-US" altLang="ko-KR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Tecplot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, MS excel</a:t>
            </a: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● Image processing : MCNP visual editor, </a:t>
            </a:r>
            <a:r>
              <a:rPr lang="en-US" altLang="ko-KR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Tecplot</a:t>
            </a:r>
            <a:endParaRPr lang="en-US" altLang="ko-KR" sz="1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eaLnBrk="1" latinLnBrk="1" hangingPunct="1">
              <a:lnSpc>
                <a:spcPts val="34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● Computing : HP Z820 workstation (8 cores, 24 thread parallel)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345185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16</a:t>
            </a:fld>
            <a:endParaRPr lang="en-US" altLang="ko-KR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1963" y="692696"/>
            <a:ext cx="8286750" cy="223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4. Dose calculation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</a:t>
            </a:r>
            <a:r>
              <a:rPr lang="en-US" altLang="ko-KR" sz="1600" b="1" spc="-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Method </a:t>
            </a:r>
            <a:r>
              <a:rPr lang="en-US" altLang="ko-KR" sz="16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: </a:t>
            </a:r>
            <a:r>
              <a:rPr lang="en-US" altLang="ko-KR" sz="1600" b="1" u="sng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Mesh </a:t>
            </a:r>
            <a:r>
              <a:rPr lang="en-US" altLang="ko-KR" sz="1600" b="1" u="sng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tally </a:t>
            </a:r>
            <a:r>
              <a:rPr lang="en-US" altLang="ko-KR" sz="16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(</a:t>
            </a:r>
            <a:r>
              <a:rPr lang="en-US" altLang="ko-KR" sz="1600" b="1" spc="-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X : </a:t>
            </a:r>
            <a:r>
              <a:rPr lang="en-US" altLang="ko-KR" sz="16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-800 ~</a:t>
            </a:r>
            <a:r>
              <a:rPr lang="en-US" altLang="ko-KR" sz="1600" b="1" spc="-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850 cm</a:t>
            </a:r>
            <a:r>
              <a:rPr lang="en-US" altLang="ko-KR" sz="16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, </a:t>
            </a:r>
            <a:r>
              <a:rPr lang="en-US" altLang="ko-KR" sz="1600" b="1" spc="-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Y: </a:t>
            </a:r>
            <a:r>
              <a:rPr lang="en-US" altLang="ko-KR" sz="16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-120 ~</a:t>
            </a:r>
            <a:r>
              <a:rPr lang="en-US" altLang="ko-KR" sz="1600" b="1" spc="-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0 cm</a:t>
            </a:r>
            <a:r>
              <a:rPr lang="en-US" altLang="ko-KR" sz="16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, </a:t>
            </a:r>
            <a:r>
              <a:rPr lang="en-US" altLang="ko-KR" sz="1600" b="1" spc="-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Z: </a:t>
            </a:r>
            <a:r>
              <a:rPr lang="en-US" altLang="ko-KR" sz="16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-400 ~</a:t>
            </a:r>
            <a:r>
              <a:rPr lang="en-US" altLang="ko-KR" sz="1600" b="1" spc="-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1150 cm, 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10 cm distance, total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points: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183,530)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● Quantity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: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Neutron Flux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[#/cm2/sec] -&gt;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Dose conversion with ICRP 74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DCF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●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Continuous profile with polynomial interpolation (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Tecplot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360 EX software)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20" y="2924941"/>
            <a:ext cx="6120000" cy="334579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212340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17</a:t>
            </a:fld>
            <a:endParaRPr lang="en-US" altLang="ko-KR"/>
          </a:p>
        </p:txBody>
      </p:sp>
      <p:pic>
        <p:nvPicPr>
          <p:cNvPr id="6" name="그림 5"/>
          <p:cNvPicPr/>
          <p:nvPr/>
        </p:nvPicPr>
        <p:blipFill>
          <a:blip r:embed="rId4"/>
          <a:stretch>
            <a:fillRect/>
          </a:stretch>
        </p:blipFill>
        <p:spPr>
          <a:xfrm>
            <a:off x="4644496" y="1665352"/>
            <a:ext cx="4392000" cy="4932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61963" y="692696"/>
            <a:ext cx="828675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● Dose level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in treatment room :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~ 500 </a:t>
            </a:r>
            <a:r>
              <a:rPr lang="en-US" altLang="ko-K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mSv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/h (nozzle surface), 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            &lt; 100 </a:t>
            </a:r>
            <a:r>
              <a:rPr lang="en-US" altLang="ko-K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mSv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/h </a:t>
            </a: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(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within 2m),  5 ~ 50 </a:t>
            </a:r>
            <a:r>
              <a:rPr lang="en-US" altLang="ko-K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mSv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/h (most treatment space)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9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607" r="15866"/>
          <a:stretch/>
        </p:blipFill>
        <p:spPr>
          <a:xfrm>
            <a:off x="207239" y="1665352"/>
            <a:ext cx="4364761" cy="4932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25573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18</a:t>
            </a:fld>
            <a:endParaRPr lang="en-US" altLang="ko-KR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1963" y="692696"/>
            <a:ext cx="828675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5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Measurement - Instrument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Wide Energy Neutron Detector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(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Thermo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, model FHT 762, WENDI-2)</a:t>
            </a:r>
          </a:p>
          <a:p>
            <a:pPr marL="0" lvl="0" indent="0" eaLnBrk="1" latinLnBrk="1" hangingPunct="1">
              <a:lnSpc>
                <a:spcPct val="20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● Calibration : KAERI (KOLAS approved laboratory),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Cf-252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source           </a:t>
            </a:r>
          </a:p>
          <a:p>
            <a:pPr marL="0" lvl="0" indent="0" eaLnBrk="1" latinLnBrk="1" hangingPunct="1">
              <a:lnSpc>
                <a:spcPct val="20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Calibration factor :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0.95 (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7.5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% uncertainty at 95% confidence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level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)</a:t>
            </a:r>
            <a:r>
              <a:rPr lang="en-US" altLang="ko-KR" sz="1600" dirty="0" smtClean="0"/>
              <a:t>  </a:t>
            </a:r>
            <a:endParaRPr lang="ko-KR" altLang="ko-KR" sz="1600" dirty="0" smtClean="0"/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</a:p>
        </p:txBody>
      </p:sp>
      <p:pic>
        <p:nvPicPr>
          <p:cNvPr id="7" name="그림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68960"/>
            <a:ext cx="1872000" cy="252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507669"/>
              </p:ext>
            </p:extLst>
          </p:nvPr>
        </p:nvGraphicFramePr>
        <p:xfrm>
          <a:off x="1331640" y="3068960"/>
          <a:ext cx="4968552" cy="2520000"/>
        </p:xfrm>
        <a:graphic>
          <a:graphicData uri="http://schemas.openxmlformats.org/drawingml/2006/table">
            <a:tbl>
              <a:tblPr firstRow="1" bandRow="1" bandCol="1"/>
              <a:tblGrid>
                <a:gridCol w="925713"/>
                <a:gridCol w="1082850"/>
                <a:gridCol w="2959989"/>
              </a:tblGrid>
              <a:tr h="433160">
                <a:tc gridSpan="3">
                  <a:txBody>
                    <a:bodyPr/>
                    <a:lstStyle/>
                    <a:p>
                      <a:pPr marR="26670" algn="ctr" fontAlgn="auto" latin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Specification</a:t>
                      </a:r>
                      <a:r>
                        <a:rPr lang="en-US" sz="1400" b="1" spc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of WENDI-2</a:t>
                      </a:r>
                      <a:endParaRPr lang="ko-KR" sz="1400" spc="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ko-KR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33160">
                <a:tc gridSpan="2">
                  <a:txBody>
                    <a:bodyPr/>
                    <a:lstStyle/>
                    <a:p>
                      <a:pPr algn="ctr" fontAlgn="auto" latin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1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Detector</a:t>
                      </a:r>
                      <a:endParaRPr lang="ko-KR" sz="1400" spc="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ko-KR" sz="120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He-3 proportional</a:t>
                      </a:r>
                      <a:endParaRPr lang="ko-KR" altLang="ko-KR" sz="1400" spc="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33160">
                <a:tc gridSpan="2">
                  <a:txBody>
                    <a:bodyPr/>
                    <a:lstStyle/>
                    <a:p>
                      <a:pPr algn="ctr" fontAlgn="auto" latin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Quantity</a:t>
                      </a:r>
                      <a:endParaRPr lang="ko-KR" sz="1400" spc="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auto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20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ICRP 74 ambient dose equivalent</a:t>
                      </a:r>
                      <a:r>
                        <a:rPr lang="en-US" altLang="ko-KR" sz="1400" spc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(rate)</a:t>
                      </a:r>
                      <a:endParaRPr lang="ko-KR" altLang="ko-KR" sz="1400" spc="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06840">
                <a:tc rowSpan="3">
                  <a:txBody>
                    <a:bodyPr/>
                    <a:lstStyle/>
                    <a:p>
                      <a:pPr algn="ctr" fontAlgn="auto" latin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1" spc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Detection</a:t>
                      </a:r>
                    </a:p>
                    <a:p>
                      <a:pPr algn="ctr" fontAlgn="auto" latin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1" spc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range</a:t>
                      </a:r>
                      <a:endParaRPr lang="ko-KR" sz="1400" spc="0" baseline="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Energy</a:t>
                      </a:r>
                      <a:endParaRPr lang="ko-KR" sz="1400" spc="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25meV ~ 5GeV</a:t>
                      </a:r>
                      <a:endParaRPr lang="ko-KR" sz="1400" spc="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068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Dose</a:t>
                      </a:r>
                      <a:endParaRPr lang="ko-KR" sz="1400" spc="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l-GR" altLang="ko-KR" sz="1400" spc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 μ</a:t>
                      </a:r>
                      <a:r>
                        <a:rPr lang="en-US" altLang="ko-KR" sz="1400" spc="0" dirty="0" err="1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/h ~ 100 </a:t>
                      </a:r>
                      <a:r>
                        <a:rPr lang="en-US" altLang="ko-KR" sz="1400" spc="0" dirty="0" err="1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mSv</a:t>
                      </a: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/h </a:t>
                      </a:r>
                      <a:endParaRPr lang="ko-KR" altLang="en-US" sz="1400" spc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068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sensitivity</a:t>
                      </a:r>
                      <a:endParaRPr lang="ko-KR" sz="1400" spc="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 cps per </a:t>
                      </a:r>
                      <a:r>
                        <a:rPr lang="el-GR" altLang="ko-KR" sz="1400" spc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400" spc="0" dirty="0" err="1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r>
                        <a:rPr lang="en-US" altLang="ko-KR" sz="1400" spc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/h</a:t>
                      </a:r>
                      <a:endParaRPr lang="ko-KR" altLang="en-US" sz="1400" spc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19486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19</a:t>
            </a:fld>
            <a:endParaRPr lang="en-US" altLang="ko-KR"/>
          </a:p>
        </p:txBody>
      </p:sp>
      <p:pic>
        <p:nvPicPr>
          <p:cNvPr id="5" name="그림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97312"/>
            <a:ext cx="2340000" cy="324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그림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28" y="2996952"/>
            <a:ext cx="2520000" cy="3204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61963" y="692696"/>
            <a:ext cx="82867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5. </a:t>
            </a: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Measurement - Setup</a:t>
            </a:r>
            <a:endParaRPr lang="en-US" altLang="ko-KR" sz="1800" b="1" dirty="0" smtClean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</a:t>
            </a:r>
            <a:r>
              <a:rPr lang="en-US" altLang="ko-KR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6 points near the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target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were selected (parallel to floor)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-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B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eam opening : 8 cm (diameter)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Water phantom : 40 cm × 40 cm × 40 cm 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- Beam energy : 220MeV, Range modulation : 5cm, Current : 6nA</a:t>
            </a:r>
            <a:r>
              <a:rPr lang="en-US" altLang="ko-KR" sz="1600" dirty="0" smtClean="0"/>
              <a:t> </a:t>
            </a:r>
            <a:endParaRPr lang="ko-KR" altLang="ko-KR" sz="1600" dirty="0" smtClean="0"/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27530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r="76875"/>
          <a:stretch/>
        </p:blipFill>
        <p:spPr>
          <a:xfrm>
            <a:off x="8978" y="548680"/>
            <a:ext cx="1394670" cy="6309320"/>
          </a:xfrm>
          <a:prstGeom prst="rect">
            <a:avLst/>
          </a:prstGeom>
        </p:spPr>
      </p:pic>
      <p:sp>
        <p:nvSpPr>
          <p:cNvPr id="1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339752" y="2780928"/>
            <a:ext cx="4608512" cy="936104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None/>
              <a:defRPr/>
            </a:pPr>
            <a:r>
              <a:rPr lang="en-US" altLang="ko-K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Ⅰ</a:t>
            </a:r>
            <a:r>
              <a:rPr lang="en-US" altLang="ko-K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altLang="ko-K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Backgrounds</a:t>
            </a:r>
            <a:endParaRPr lang="en-US" altLang="ko-K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5496" y="44450"/>
            <a:ext cx="36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ko-KR" sz="2000" dirty="0" smtClean="0">
                <a:latin typeface="Arial" panose="020B0604020202020204" pitchFamily="34" charset="0"/>
              </a:rPr>
              <a:t>SATIF-13, Dresden Germany</a:t>
            </a:r>
            <a:endParaRPr lang="ko-KR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995936" y="6156171"/>
            <a:ext cx="5148064" cy="639622"/>
            <a:chOff x="3995936" y="6156171"/>
            <a:chExt cx="5148064" cy="63962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5936" y="6156172"/>
              <a:ext cx="4533900" cy="639621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0100" y="6156171"/>
              <a:ext cx="4533900" cy="63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"/>
    </mc:Choice>
    <mc:Fallback xmlns="">
      <p:transition spd="slow" advTm="64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20</a:t>
            </a:fld>
            <a:endParaRPr lang="en-US" altLang="ko-KR"/>
          </a:p>
        </p:txBody>
      </p:sp>
      <p:pic>
        <p:nvPicPr>
          <p:cNvPr id="5" name="그림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92000" y="2708920"/>
            <a:ext cx="5760000" cy="3384376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6"/>
            <a:ext cx="828675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5</a:t>
            </a: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Measurement 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- result</a:t>
            </a:r>
          </a:p>
          <a:p>
            <a:pPr marL="0" lvl="0" indent="0" eaLnBrk="1" latinLnBrk="1" hangingPunct="1">
              <a:lnSpc>
                <a:spcPct val="20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Measured value was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lower than simulation up to 13 %</a:t>
            </a:r>
          </a:p>
          <a:p>
            <a:pPr marL="0" lvl="0" indent="0" eaLnBrk="1" latinLnBrk="1" hangingPunct="1">
              <a:lnSpc>
                <a:spcPct val="20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Simulation : 0.14 ~ 0.24 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mSv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/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Gy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, Measurement : 0.13 ~ 0.22 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mSv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/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Gy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9832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339752" y="2060848"/>
            <a:ext cx="4608512" cy="936104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None/>
              <a:defRPr/>
            </a:pPr>
            <a:r>
              <a:rPr lang="en-US" altLang="ko-KR" sz="36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</a:t>
            </a:r>
            <a:r>
              <a:rPr lang="en-US" altLang="ko-KR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Dose </a:t>
            </a:r>
            <a:r>
              <a:rPr lang="en-US" altLang="ko-KR" sz="36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reduction</a:t>
            </a:r>
            <a:endParaRPr lang="en-US" altLang="ko-KR" sz="36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4" name="그림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61" y="4685430"/>
            <a:ext cx="540000" cy="1440000"/>
          </a:xfrm>
          <a:prstGeom prst="rect">
            <a:avLst/>
          </a:prstGeom>
        </p:spPr>
      </p:pic>
      <p:sp>
        <p:nvSpPr>
          <p:cNvPr id="5" name="모서리가 둥근 사각형 설명선 4"/>
          <p:cNvSpPr/>
          <p:nvPr/>
        </p:nvSpPr>
        <p:spPr bwMode="auto">
          <a:xfrm>
            <a:off x="827584" y="3815896"/>
            <a:ext cx="1944216" cy="578882"/>
          </a:xfrm>
          <a:prstGeom prst="wedgeRoundRectCallout">
            <a:avLst>
              <a:gd name="adj1" fmla="val 25659"/>
              <a:gd name="adj2" fmla="val 83897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</a:pPr>
            <a:r>
              <a:rPr lang="en-US" altLang="ko-KR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4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Uhm</a:t>
            </a:r>
            <a:r>
              <a:rPr lang="en-US" altLang="ko-KR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… hundreds of </a:t>
            </a:r>
            <a:r>
              <a:rPr lang="en-US" altLang="ko-KR" sz="14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mSv</a:t>
            </a:r>
            <a:r>
              <a:rPr lang="en-US" altLang="ko-KR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…..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굴림" panose="020B0600000101010101" pitchFamily="50" charset="-127"/>
              <a:cs typeface="Times New Roman" panose="02020603050405020304" pitchFamily="18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 bwMode="auto">
          <a:xfrm>
            <a:off x="3707904" y="4074254"/>
            <a:ext cx="2190112" cy="578882"/>
          </a:xfrm>
          <a:prstGeom prst="wedgeRoundRectCallout">
            <a:avLst>
              <a:gd name="adj1" fmla="val 15812"/>
              <a:gd name="adj2" fmla="val 105365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</a:pPr>
            <a:r>
              <a:rPr lang="en-US" altLang="ko-KR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How can we minimize secondary exposure ?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굴림" panose="020B0600000101010101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" name="그림 6"/>
          <p:cNvPicPr>
            <a:picLocks/>
          </p:cNvPicPr>
          <p:nvPr/>
        </p:nvPicPr>
        <p:blipFill rotWithShape="1">
          <a:blip r:embed="rId4"/>
          <a:srcRect l="2101" r="12174" b="49328"/>
          <a:stretch/>
        </p:blipFill>
        <p:spPr>
          <a:xfrm>
            <a:off x="3707904" y="5008576"/>
            <a:ext cx="1800000" cy="1080000"/>
          </a:xfrm>
          <a:prstGeom prst="rect">
            <a:avLst/>
          </a:prstGeom>
        </p:spPr>
      </p:pic>
      <p:pic>
        <p:nvPicPr>
          <p:cNvPr id="2" name="그림 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9123" y="4653296"/>
            <a:ext cx="540000" cy="1440000"/>
          </a:xfrm>
          <a:prstGeom prst="rect">
            <a:avLst/>
          </a:prstGeom>
        </p:spPr>
      </p:pic>
      <p:sp>
        <p:nvSpPr>
          <p:cNvPr id="9" name="모서리가 둥근 사각형 설명선 8"/>
          <p:cNvSpPr/>
          <p:nvPr/>
        </p:nvSpPr>
        <p:spPr bwMode="auto">
          <a:xfrm>
            <a:off x="6516216" y="3933056"/>
            <a:ext cx="1543868" cy="340519"/>
          </a:xfrm>
          <a:prstGeom prst="wedgeRoundRectCallout">
            <a:avLst>
              <a:gd name="adj1" fmla="val 7396"/>
              <a:gd name="adj2" fmla="val 153960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</a:pPr>
            <a:r>
              <a:rPr lang="en-US" altLang="ko-KR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I have an idea !!</a:t>
            </a: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굴림" panose="020B0600000101010101" pitchFamily="50" charset="-127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5496" y="44450"/>
            <a:ext cx="36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ko-KR" sz="2000" dirty="0" smtClean="0">
                <a:latin typeface="Arial" panose="020B0604020202020204" pitchFamily="34" charset="0"/>
              </a:rPr>
              <a:t>SATIF-13, Dresden Germany</a:t>
            </a:r>
            <a:endParaRPr lang="ko-KR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995936" y="6156171"/>
            <a:ext cx="5148064" cy="639622"/>
            <a:chOff x="3995936" y="6156171"/>
            <a:chExt cx="5148064" cy="639622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5936" y="6156172"/>
              <a:ext cx="4533900" cy="639621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0100" y="6156171"/>
              <a:ext cx="4533900" cy="63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754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22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1. Origin of neutrons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Major source is nuclear interaction between proton and nozzle components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Flux (simulation) : (2.85 ~ 4.11) × 10</a:t>
            </a:r>
            <a:r>
              <a:rPr lang="en-US" altLang="ko-KR" sz="1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7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#/cm</a:t>
            </a:r>
            <a:r>
              <a:rPr lang="en-US" altLang="ko-KR" sz="16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2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/sec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P-N reaction cross section of Lead : ~ 1000 </a:t>
            </a:r>
            <a:r>
              <a:rPr lang="en-US" altLang="ko-KR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mb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( cf. Al : ~ 100 </a:t>
            </a:r>
            <a:r>
              <a:rPr lang="en-US" altLang="ko-KR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mb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)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8" name="그림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00" y="2492896"/>
            <a:ext cx="5940000" cy="3960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479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23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Dose reduction</a:t>
            </a:r>
            <a:endParaRPr lang="en-US" altLang="ko-KR" b="1" dirty="0"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5" name="그림 4"/>
          <p:cNvPicPr/>
          <p:nvPr/>
        </p:nvPicPr>
        <p:blipFill>
          <a:blip r:embed="rId2"/>
          <a:stretch>
            <a:fillRect/>
          </a:stretch>
        </p:blipFill>
        <p:spPr>
          <a:xfrm>
            <a:off x="3348424" y="3293844"/>
            <a:ext cx="2520000" cy="2160000"/>
          </a:xfrm>
          <a:prstGeom prst="rect">
            <a:avLst/>
          </a:prstGeom>
        </p:spPr>
      </p:pic>
      <p:pic>
        <p:nvPicPr>
          <p:cNvPr id="6" name="그림 5"/>
          <p:cNvPicPr/>
          <p:nvPr/>
        </p:nvPicPr>
        <p:blipFill>
          <a:blip r:embed="rId3"/>
          <a:stretch>
            <a:fillRect/>
          </a:stretch>
        </p:blipFill>
        <p:spPr>
          <a:xfrm>
            <a:off x="6444488" y="3275909"/>
            <a:ext cx="2520000" cy="2159635"/>
          </a:xfrm>
          <a:prstGeom prst="rect">
            <a:avLst/>
          </a:prstGeom>
        </p:spPr>
      </p:pic>
      <p:pic>
        <p:nvPicPr>
          <p:cNvPr id="7" name="그림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4088" y="3293844"/>
            <a:ext cx="2520000" cy="2159635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1963" y="908721"/>
            <a:ext cx="8286750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2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Energy dependency of dose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H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ealth risk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is rely on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neutron energy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Even </a:t>
            </a:r>
            <a:r>
              <a:rPr lang="en-US" altLang="ko-KR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though flux is high, low E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(</a:t>
            </a:r>
            <a:r>
              <a:rPr lang="en-US" altLang="ko-KR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&lt;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20 </a:t>
            </a:r>
            <a:r>
              <a:rPr lang="en-US" altLang="ko-KR" sz="1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keV</a:t>
            </a:r>
            <a:r>
              <a:rPr lang="en-US" altLang="ko-KR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) neutrons are less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contributable </a:t>
            </a:r>
            <a:endParaRPr lang="en-US" altLang="ko-KR" sz="1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=&gt; Neutron moderation would be possible technique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750" y="5528263"/>
            <a:ext cx="2324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a. Flux distribution (Simulation)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283959" y="5528265"/>
            <a:ext cx="264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b. Dose conversion factor (ICRP 74)</a:t>
            </a:r>
            <a:endParaRPr lang="ko-KR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40" y="5528263"/>
            <a:ext cx="2056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b. Neutron dose (@ target)</a:t>
            </a:r>
            <a:endParaRPr lang="ko-KR" altLang="en-US" sz="1200" dirty="0"/>
          </a:p>
        </p:txBody>
      </p:sp>
      <p:sp>
        <p:nvSpPr>
          <p:cNvPr id="2" name="덧셈 기호 1"/>
          <p:cNvSpPr/>
          <p:nvPr/>
        </p:nvSpPr>
        <p:spPr bwMode="auto">
          <a:xfrm rot="2700000">
            <a:off x="2840042" y="4067392"/>
            <a:ext cx="540000" cy="540000"/>
          </a:xfrm>
          <a:prstGeom prst="mathPlus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</a:pPr>
            <a:endParaRPr kumimoji="1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3" name="등호 2"/>
          <p:cNvSpPr/>
          <p:nvPr/>
        </p:nvSpPr>
        <p:spPr bwMode="auto">
          <a:xfrm>
            <a:off x="5868424" y="4067392"/>
            <a:ext cx="540000" cy="540000"/>
          </a:xfrm>
          <a:prstGeom prst="mathEqual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06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24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3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Neutron dose reduction ideas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800" b="1" dirty="0" smtClean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● Nozzle </a:t>
            </a: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shielding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(Source oriented)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-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Packaging nozzle surface with neutron moderator (PE, BPE, PET)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600" b="1" dirty="0" smtClean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Patient shielding (Object oriented)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Protecting patient except for treatment area with neutron moderator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● Nozzle component material substitution 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Major source material : Lead &amp; Brass =&gt; low N generating ( ex. Al alloy )</a:t>
            </a:r>
            <a:endParaRPr lang="en-US" altLang="ko-K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25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52624"/>
            <a:ext cx="6120000" cy="404472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193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4. Nozzle shielding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Nozzle was packed with shielding material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● Reduction effect was checked 31 detectors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(on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the target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plain)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at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210 MeV proton 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23575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26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908721"/>
            <a:ext cx="8286750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4. Nozzle shielding – continue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Material selection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Low Z material, solid, enough mechanical strength =&gt; PE, PET, Borated PE 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032500"/>
              </p:ext>
            </p:extLst>
          </p:nvPr>
        </p:nvGraphicFramePr>
        <p:xfrm>
          <a:off x="1189856" y="2708705"/>
          <a:ext cx="7486600" cy="2160455"/>
        </p:xfrm>
        <a:graphic>
          <a:graphicData uri="http://schemas.openxmlformats.org/drawingml/2006/table">
            <a:tbl>
              <a:tblPr firstRow="1" bandRow="1" bandCol="1"/>
              <a:tblGrid>
                <a:gridCol w="3382144"/>
                <a:gridCol w="1589083"/>
                <a:gridCol w="2515373"/>
              </a:tblGrid>
              <a:tr h="670623">
                <a:tc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Material</a:t>
                      </a: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Density [g/cm</a:t>
                      </a:r>
                      <a:r>
                        <a:rPr lang="en-US" sz="1400" b="1" baseline="30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3</a:t>
                      </a:r>
                      <a:r>
                        <a:rPr lang="en-US" sz="1400" b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]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Atomic composition </a:t>
                      </a: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with weight Fraction</a:t>
                      </a: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2458">
                <a:tc>
                  <a:txBody>
                    <a:bodyPr/>
                    <a:lstStyle/>
                    <a:p>
                      <a:pPr algn="just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Polyethylene (PE)</a:t>
                      </a: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0.93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H: 0.144, C: 0.856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2458">
                <a:tc>
                  <a:txBody>
                    <a:bodyPr/>
                    <a:lstStyle/>
                    <a:p>
                      <a:pPr algn="just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Polyethylene, 5% Borated (Borated PE)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1.00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H: 0.137, B: 0.050, C: 0.813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2458">
                <a:tc>
                  <a:txBody>
                    <a:bodyPr/>
                    <a:lstStyle/>
                    <a:p>
                      <a:pPr algn="just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Polyethylene, 10% Borated (Borated PE)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1.00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H: 0.125, B: 0.100, C: 0.775</a:t>
                      </a:r>
                      <a:endParaRPr lang="ko-KR" sz="14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2458">
                <a:tc>
                  <a:txBody>
                    <a:bodyPr/>
                    <a:lstStyle/>
                    <a:p>
                      <a:pPr algn="just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Polyethylene Terephthalate (PET)</a:t>
                      </a: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1.38</a:t>
                      </a: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H: 0.042, C: 0.625, O: 0.333</a:t>
                      </a: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</a:endParaRPr>
                    </a:p>
                  </a:txBody>
                  <a:tcPr marL="68580" marR="68580" marT="36195" marB="3619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2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27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</a:t>
            </a: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4. Nozzle shielding – continue</a:t>
            </a:r>
            <a:endParaRPr lang="en-US" altLang="ko-KR" sz="1800" b="1" dirty="0" smtClean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Material selection =&gt; polyethylene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PET was slightly less effective than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others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0" y="2276278"/>
            <a:ext cx="5400000" cy="39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28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4. Nozzle shielding – continue</a:t>
            </a:r>
            <a:endParaRPr lang="en-US" altLang="ko-KR" sz="1800" b="1" dirty="0" smtClean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Shielding thickness (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Polyethylene)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Dose reduction effect increased along the thickness increase (1 ~ 10 cm)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2132855"/>
            <a:ext cx="7001966" cy="41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29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908721"/>
            <a:ext cx="8502650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4</a:t>
            </a: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Nozzle shielding – 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continue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Shielding thickness =&gt; ~ 5 cm PE shielding is practical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lvl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 Up to 70 % reduction at 10 cm But 5 cm (58 % reduction) was effective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09" y="2564904"/>
            <a:ext cx="4867782" cy="33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6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A2CCB-173D-4777-88D7-06B4501298BE}" type="slidenum">
              <a:rPr lang="en-US" altLang="ko-KR"/>
              <a:pPr>
                <a:defRPr/>
              </a:pPr>
              <a:t>3</a:t>
            </a:fld>
            <a:endParaRPr lang="en-US" altLang="ko-KR"/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Ⅰ. Backgrounds </a:t>
            </a: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461962" y="1053852"/>
            <a:ext cx="5010038" cy="50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1. Status</a:t>
            </a: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● Proton therapy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demand is increasing</a:t>
            </a: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- Cancer is the leading cause of death</a:t>
            </a: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(WHO, World cancer report 2014)</a:t>
            </a: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- For effective treatment</a:t>
            </a: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05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05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● Proton therapy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research is expanding</a:t>
            </a: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- Facilities are increasing worldwide</a:t>
            </a:r>
          </a:p>
          <a:p>
            <a:pPr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- Korea </a:t>
            </a: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: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2 operating</a:t>
            </a: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and more plans</a:t>
            </a:r>
          </a:p>
        </p:txBody>
      </p:sp>
      <p:sp>
        <p:nvSpPr>
          <p:cNvPr id="5" name="오른쪽 화살표 4"/>
          <p:cNvSpPr/>
          <p:nvPr/>
        </p:nvSpPr>
        <p:spPr bwMode="auto">
          <a:xfrm>
            <a:off x="6300192" y="2060848"/>
            <a:ext cx="900000" cy="792000"/>
          </a:xfrm>
          <a:prstGeom prst="rightArrow">
            <a:avLst>
              <a:gd name="adj1" fmla="val 50000"/>
              <a:gd name="adj2" fmla="val 24744"/>
            </a:avLst>
          </a:prstGeom>
          <a:solidFill>
            <a:schemeClr val="tx1">
              <a:lumMod val="85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1" latin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altLang="ko-KR" sz="1200" b="1" dirty="0" smtClean="0">
                <a:solidFill>
                  <a:schemeClr val="bg2"/>
                </a:solidFill>
              </a:rPr>
              <a:t>67%</a:t>
            </a:r>
          </a:p>
          <a:p>
            <a:pPr algn="ctr" eaLnBrk="1" latin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altLang="ko-KR" sz="1200" b="1" dirty="0" smtClean="0">
                <a:solidFill>
                  <a:schemeClr val="bg2"/>
                </a:solidFill>
              </a:rPr>
              <a:t>increase</a:t>
            </a:r>
            <a:endParaRPr lang="ko-KR" altLang="en-US" sz="1200" b="1" dirty="0"/>
          </a:p>
        </p:txBody>
      </p:sp>
      <p:grpSp>
        <p:nvGrpSpPr>
          <p:cNvPr id="6" name="그룹 11"/>
          <p:cNvGrpSpPr>
            <a:grpSpLocks/>
          </p:cNvGrpSpPr>
          <p:nvPr/>
        </p:nvGrpSpPr>
        <p:grpSpPr bwMode="auto">
          <a:xfrm>
            <a:off x="5004048" y="1700808"/>
            <a:ext cx="1080141" cy="1512032"/>
            <a:chOff x="2267744" y="4631779"/>
            <a:chExt cx="1085850" cy="1533525"/>
          </a:xfrm>
        </p:grpSpPr>
        <p:pic>
          <p:nvPicPr>
            <p:cNvPr id="7" name="그림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4631779"/>
              <a:ext cx="1085850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2448641" y="4633972"/>
              <a:ext cx="712053" cy="4924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4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Cases</a:t>
              </a:r>
            </a:p>
            <a:p>
              <a:pPr algn="ctr" latinLnBrk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100" dirty="0">
                  <a:solidFill>
                    <a:schemeClr val="bg2"/>
                  </a:solidFill>
                  <a:latin typeface="Arial" panose="020B0604020202020204" pitchFamily="34" charset="0"/>
                </a:rPr>
                <a:t>In 2012</a:t>
              </a:r>
              <a:endParaRPr lang="ko-KR" altLang="en-US" sz="1100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2777" y="5209629"/>
              <a:ext cx="804333" cy="16927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100" b="1" dirty="0"/>
                <a:t>14.1 </a:t>
              </a:r>
              <a:r>
                <a:rPr lang="en-US" altLang="ko-KR" sz="1050" b="1" dirty="0"/>
                <a:t>million</a:t>
              </a:r>
              <a:endParaRPr lang="ko-KR" altLang="en-US" sz="900" dirty="0"/>
            </a:p>
          </p:txBody>
        </p:sp>
      </p:grpSp>
      <p:grpSp>
        <p:nvGrpSpPr>
          <p:cNvPr id="10" name="그룹 12"/>
          <p:cNvGrpSpPr>
            <a:grpSpLocks/>
          </p:cNvGrpSpPr>
          <p:nvPr/>
        </p:nvGrpSpPr>
        <p:grpSpPr bwMode="auto">
          <a:xfrm>
            <a:off x="7380312" y="1700808"/>
            <a:ext cx="1080141" cy="1512032"/>
            <a:chOff x="5724128" y="4630806"/>
            <a:chExt cx="1085850" cy="1533525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4630806"/>
              <a:ext cx="1085850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5911026" y="4633972"/>
              <a:ext cx="712053" cy="4924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4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Cases</a:t>
              </a:r>
            </a:p>
            <a:p>
              <a:pPr algn="ctr" latinLnBrk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100" dirty="0">
                  <a:solidFill>
                    <a:schemeClr val="bg2"/>
                  </a:solidFill>
                  <a:latin typeface="Arial" panose="020B0604020202020204" pitchFamily="34" charset="0"/>
                </a:rPr>
                <a:t>In 2030</a:t>
              </a:r>
              <a:endParaRPr lang="ko-KR" altLang="en-US" sz="1100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8905" y="5207069"/>
              <a:ext cx="793750" cy="17168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100" b="1" dirty="0"/>
                <a:t>23.6 </a:t>
              </a:r>
              <a:r>
                <a:rPr lang="en-US" altLang="ko-KR" sz="1050" b="1" dirty="0"/>
                <a:t>million</a:t>
              </a:r>
              <a:endParaRPr lang="ko-KR" altLang="en-US" sz="900" dirty="0"/>
            </a:p>
          </p:txBody>
        </p:sp>
      </p:grp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684422"/>
              </p:ext>
            </p:extLst>
          </p:nvPr>
        </p:nvGraphicFramePr>
        <p:xfrm>
          <a:off x="4933411" y="3861569"/>
          <a:ext cx="3527041" cy="1698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632"/>
                <a:gridCol w="1096909"/>
                <a:gridCol w="1005500"/>
              </a:tblGrid>
              <a:tr h="3377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Status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Amount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47882">
                <a:tc row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Operating</a:t>
                      </a:r>
                    </a:p>
                  </a:txBody>
                  <a:tcPr marT="36000" marB="360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Facilities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65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37722">
                <a:tc vMerge="1"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Countries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16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37722">
                <a:tc row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Under</a:t>
                      </a:r>
                      <a:r>
                        <a:rPr lang="en-US" altLang="ko-KR" sz="1200" baseline="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1200" baseline="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construction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Facilities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37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b">
                    <a:solidFill>
                      <a:srgbClr val="FFC000"/>
                    </a:solidFill>
                  </a:tcPr>
                </a:tc>
              </a:tr>
              <a:tr h="337722">
                <a:tc vMerge="1"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Countries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bg2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17</a:t>
                      </a:r>
                      <a:endParaRPr lang="ko-KR" altLang="en-US" sz="1200" dirty="0">
                        <a:solidFill>
                          <a:schemeClr val="bg2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marT="36000" marB="36000" anchor="b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4899954" y="5609692"/>
            <a:ext cx="30476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solidFill>
                  <a:schemeClr val="bg2"/>
                </a:solidFill>
              </a:rPr>
              <a:t>Ref. PTCOG web site (2016)</a:t>
            </a:r>
            <a:endParaRPr lang="ko-KR" altLang="en-US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41"/>
    </mc:Choice>
    <mc:Fallback xmlns="">
      <p:transition spd="slow" advTm="9374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30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pic>
        <p:nvPicPr>
          <p:cNvPr id="7" name="그림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44" y="5805264"/>
            <a:ext cx="3599180" cy="340360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95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Overall dose reduction effect was identified with nozzle shielding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Nozzle shielding is able to minimize facility shielding burdens as well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43672"/>
            <a:ext cx="4212000" cy="39533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66932"/>
            <a:ext cx="4140000" cy="392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31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00" y="2970823"/>
            <a:ext cx="5508000" cy="377990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5. Patient shielding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Protecting other organs except for target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Limitation : should not bother therapy procedure, feeling of isolation</a:t>
            </a:r>
          </a:p>
          <a:p>
            <a:pPr lvl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Shielding geometry : half cylinder with 160 and 60 cm length, 90cm dia.</a:t>
            </a:r>
          </a:p>
          <a:p>
            <a:pPr lvl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Shielding material : polyethylene (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1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~ 10 cm thickness)</a:t>
            </a:r>
          </a:p>
        </p:txBody>
      </p:sp>
    </p:spTree>
    <p:extLst>
      <p:ext uri="{BB962C8B-B14F-4D97-AF65-F5344CB8AC3E}">
        <p14:creationId xmlns:p14="http://schemas.microsoft.com/office/powerpoint/2010/main" val="14010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32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5. Patient shielding - continue</a:t>
            </a:r>
          </a:p>
          <a:p>
            <a:pPr marL="0" lvl="0" indent="0" eaLnBrk="1" latinLnBrk="1" hangingPunct="1">
              <a:lnSpc>
                <a:spcPct val="20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Shielding effect</a:t>
            </a:r>
          </a:p>
          <a:p>
            <a:pPr marL="0" lvl="0" indent="0" eaLnBrk="1" latinLnBrk="1" hangingPunct="1">
              <a:lnSpc>
                <a:spcPct val="20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Not high as much as nozzle shielding </a:t>
            </a:r>
          </a:p>
          <a:p>
            <a:pPr marL="0" lvl="0" indent="0" eaLnBrk="1" latinLnBrk="1" hangingPunct="1">
              <a:lnSpc>
                <a:spcPct val="20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  ∵ Dominant source (snout &amp; aperture) can not be blocked</a:t>
            </a:r>
          </a:p>
          <a:p>
            <a:pPr lvl="0" eaLnBrk="1" latinLnBrk="1" hangingPunct="1">
              <a:lnSpc>
                <a:spcPct val="20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Average reduction at 5 cm thickness : 39 %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( c.f. 58 % at nozzle shielding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)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7" name="그림 6"/>
          <p:cNvPicPr/>
          <p:nvPr/>
        </p:nvPicPr>
        <p:blipFill>
          <a:blip r:embed="rId2"/>
          <a:stretch>
            <a:fillRect/>
          </a:stretch>
        </p:blipFill>
        <p:spPr>
          <a:xfrm>
            <a:off x="2265338" y="3310111"/>
            <a:ext cx="4680000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33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6" y="3429000"/>
            <a:ext cx="6480000" cy="26721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6. Nozzle component material substitution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Basic idea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Brass/Lead is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high </a:t>
            </a:r>
            <a:r>
              <a:rPr lang="en-US" altLang="ko-KR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N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generating =&gt; replace to less generating material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 (PN cross section of Cu : ~ 500 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mb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but Al : ~ 100 </a:t>
            </a:r>
            <a:r>
              <a:rPr lang="en-US" altLang="ko-KR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mb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)</a:t>
            </a:r>
          </a:p>
          <a:p>
            <a:pPr lvl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Al alloy was applied and snout volume was increased in order to block proton beam leakage</a:t>
            </a:r>
          </a:p>
        </p:txBody>
      </p:sp>
    </p:spTree>
    <p:extLst>
      <p:ext uri="{BB962C8B-B14F-4D97-AF65-F5344CB8AC3E}">
        <p14:creationId xmlns:p14="http://schemas.microsoft.com/office/powerpoint/2010/main" val="41353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34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6. Nozzle component material substitution - continue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Shielding effect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Average dose reduction rate : 31 %</a:t>
            </a:r>
          </a:p>
          <a:p>
            <a:pPr lvl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Limitation :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N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eed to consider beam dynamics</a:t>
            </a:r>
          </a:p>
          <a:p>
            <a:pPr lvl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- But, more research needed for this option </a:t>
            </a:r>
          </a:p>
          <a:p>
            <a:pPr lvl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  ∵ One of ultimate solution for neutron reduction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61" y="3260290"/>
            <a:ext cx="5511278" cy="332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35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Ⅲ. Dose reduction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1963" y="692697"/>
            <a:ext cx="8286750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7. Combination of above options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Each option is applicable independently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: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Nozzle shielding (5 cm PE) + Patient shielding (5 cm PE) 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+ Snout &amp; aperture material substitution (Al alloy)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● Shielding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effect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: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70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%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924944"/>
            <a:ext cx="5112568" cy="332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339752" y="2780928"/>
            <a:ext cx="4608512" cy="936104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None/>
              <a:defRPr/>
            </a:pPr>
            <a:r>
              <a:rPr lang="en-US" altLang="ko-KR" sz="36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Ⅳ</a:t>
            </a:r>
            <a:r>
              <a:rPr lang="en-US" altLang="ko-KR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Conclusion</a:t>
            </a:r>
          </a:p>
          <a:p>
            <a:pPr algn="ctr" eaLnBrk="1" hangingPunct="1">
              <a:lnSpc>
                <a:spcPct val="150000"/>
              </a:lnSpc>
              <a:buNone/>
              <a:defRPr/>
            </a:pPr>
            <a:endParaRPr lang="en-US" altLang="ko-K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5496" y="44450"/>
            <a:ext cx="36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ko-KR" sz="2000" dirty="0" smtClean="0">
                <a:latin typeface="Arial" panose="020B0604020202020204" pitchFamily="34" charset="0"/>
              </a:rPr>
              <a:t>SATIF-13, Dresden Germany</a:t>
            </a:r>
            <a:endParaRPr lang="ko-KR" alt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r="66798"/>
          <a:stretch/>
        </p:blipFill>
        <p:spPr>
          <a:xfrm>
            <a:off x="35496" y="566338"/>
            <a:ext cx="1584176" cy="6291662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3995936" y="6156171"/>
            <a:ext cx="5148064" cy="639622"/>
            <a:chOff x="3995936" y="6156171"/>
            <a:chExt cx="5148064" cy="63962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5936" y="6156172"/>
              <a:ext cx="4533900" cy="639621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0100" y="6156171"/>
              <a:ext cx="4533900" cy="639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48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5076-3F8F-4B21-B28F-019C13BEBEF1}" type="slidenum">
              <a:rPr lang="en-US" altLang="ko-KR"/>
              <a:pPr>
                <a:defRPr/>
              </a:pPr>
              <a:t>37</a:t>
            </a:fld>
            <a:endParaRPr lang="en-US" altLang="ko-KR"/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Ⅳ. Conclusion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1963" y="764704"/>
            <a:ext cx="828675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Three options were suggested for reduction</a:t>
            </a:r>
            <a:endParaRPr lang="en-US" altLang="ko-KR" sz="1600" dirty="0" smtClean="0"/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-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Ex) </a:t>
            </a:r>
            <a:r>
              <a:rPr lang="en-US" altLang="ko-KR" sz="16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Estimated exposure for 72 </a:t>
            </a:r>
            <a:r>
              <a:rPr lang="en-US" altLang="ko-KR" sz="16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Gy</a:t>
            </a:r>
            <a:r>
              <a:rPr lang="en-US" altLang="ko-KR" sz="16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treatment plan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506632"/>
              </p:ext>
            </p:extLst>
          </p:nvPr>
        </p:nvGraphicFramePr>
        <p:xfrm>
          <a:off x="1187624" y="1700808"/>
          <a:ext cx="7538095" cy="2240259"/>
        </p:xfrm>
        <a:graphic>
          <a:graphicData uri="http://schemas.openxmlformats.org/drawingml/2006/table">
            <a:tbl>
              <a:tblPr firstRow="1" bandRow="1" bandCol="1"/>
              <a:tblGrid>
                <a:gridCol w="2592288"/>
                <a:gridCol w="1022940"/>
                <a:gridCol w="1330579"/>
                <a:gridCol w="2592288"/>
              </a:tblGrid>
              <a:tr h="320037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Reduction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Reduction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rate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Expected exposure [</a:t>
                      </a:r>
                      <a:r>
                        <a:rPr lang="en-US" sz="1500" b="1" spc="-50" dirty="0" err="1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mSv</a:t>
                      </a:r>
                      <a:r>
                        <a:rPr lang="en-US" sz="1500" b="1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]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20037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ko-KR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Target</a:t>
                      </a:r>
                      <a:r>
                        <a:rPr lang="en-US" altLang="ko-KR" sz="1500" spc="-5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position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Except for target</a:t>
                      </a:r>
                      <a:r>
                        <a:rPr lang="en-US" altLang="ko-KR" sz="1500" spc="-5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( 0 ~ 50cm axial )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2003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altLang="ko-KR" sz="1500" spc="-5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options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0.00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397.9 </a:t>
                      </a: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285.9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ko-KR" sz="1500" b="0" i="0" u="none" strike="noStrike" spc="-5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21.4 </a:t>
                      </a:r>
                      <a:endParaRPr lang="en-US" altLang="ko-KR" sz="1500" b="0" i="0" u="none" strike="noStrike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00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Nozzle shielding with</a:t>
                      </a:r>
                      <a:r>
                        <a:rPr lang="en-US" altLang="ko-KR" sz="1500" spc="-5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5cm PE</a:t>
                      </a:r>
                      <a:endParaRPr lang="ko-KR" altLang="ko-KR" sz="1500" spc="-5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0.58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167.1 </a:t>
                      </a: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120.1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ko-KR" sz="1500" b="0" i="0" u="none" strike="noStrike" spc="-5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9.0 </a:t>
                      </a:r>
                      <a:endParaRPr lang="en-US" altLang="ko-KR" sz="1500" b="0" i="0" u="none" strike="noStrike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200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Patient</a:t>
                      </a:r>
                      <a:r>
                        <a:rPr lang="en-US" altLang="ko-KR" sz="1500" spc="-5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shielding with 5cm PE</a:t>
                      </a:r>
                      <a:endParaRPr lang="ko-KR" altLang="ko-KR" sz="1500" spc="-5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0.39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242.7 </a:t>
                      </a: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174.4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ko-KR" sz="1500" b="0" i="0" u="none" strike="noStrike" spc="-5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13.0 </a:t>
                      </a:r>
                      <a:endParaRPr lang="en-US" altLang="ko-KR" sz="1500" b="0" i="0" u="none" strike="noStrike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2003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Substitution of material (Al alloy) </a:t>
                      </a:r>
                      <a:endParaRPr lang="ko-KR" alt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0.32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270.6 </a:t>
                      </a: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194.4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ko-KR" sz="1500" b="0" i="0" u="none" strike="noStrike" spc="-5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14.5 </a:t>
                      </a:r>
                      <a:endParaRPr lang="en-US" altLang="ko-KR" sz="1500" b="0" i="0" u="none" strike="noStrike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2003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Combination of potions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spc="-5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0.69</a:t>
                      </a:r>
                      <a:endParaRPr lang="ko-KR" sz="1500" spc="-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123.4 </a:t>
                      </a: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ko-KR" sz="1500" b="0" i="0" u="none" strike="noStrike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88.6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ko-KR" sz="1500" b="0" i="0" u="none" strike="noStrike" spc="-5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500" b="0" i="0" u="none" strike="noStrike" spc="-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6.6 </a:t>
                      </a:r>
                      <a:endParaRPr lang="en-US" altLang="ko-KR" sz="1500" b="0" i="0" u="none" strike="noStrike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67544" y="4077072"/>
            <a:ext cx="828675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-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More study is being prepared to support this result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  (Real scale PE shielding &amp; Measurement with He-3/CR-39)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●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Application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  -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Operation of facility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,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Nozzle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anufacturing</a:t>
            </a: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6"/>
          <p:cNvSpPr txBox="1">
            <a:spLocks noChangeArrowheads="1"/>
          </p:cNvSpPr>
          <p:nvPr/>
        </p:nvSpPr>
        <p:spPr bwMode="auto">
          <a:xfrm>
            <a:off x="2095500" y="5467871"/>
            <a:ext cx="4953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4400" b="1" dirty="0" smtClean="0">
                <a:latin typeface="Lucida Sans Unicode" panose="020B0602030504020204" pitchFamily="34" charset="0"/>
              </a:rPr>
              <a:t>Thank you</a:t>
            </a:r>
            <a:endParaRPr lang="en-US" altLang="ko-KR" sz="4400" b="1" dirty="0">
              <a:latin typeface="Lucida Sans Unicode" panose="020B0602030504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8" y="0"/>
            <a:ext cx="9144000" cy="522920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3995936" y="6156171"/>
            <a:ext cx="5148064" cy="639622"/>
            <a:chOff x="3995936" y="6156171"/>
            <a:chExt cx="5148064" cy="63962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5936" y="6156172"/>
              <a:ext cx="4533900" cy="63962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0100" y="6156171"/>
              <a:ext cx="4533900" cy="6396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43300-2B36-4367-B33C-ABCB8464E439}" type="slidenum">
              <a:rPr lang="en-US" altLang="ko-KR"/>
              <a:pPr>
                <a:defRPr/>
              </a:pPr>
              <a:t>4</a:t>
            </a:fld>
            <a:endParaRPr lang="en-US" altLang="ko-KR"/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61963" y="854746"/>
            <a:ext cx="8286750" cy="63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2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F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eature of proton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781834"/>
              </p:ext>
            </p:extLst>
          </p:nvPr>
        </p:nvGraphicFramePr>
        <p:xfrm>
          <a:off x="564232" y="1556792"/>
          <a:ext cx="8040216" cy="4464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7408"/>
                <a:gridCol w="2088232"/>
                <a:gridCol w="2016224"/>
                <a:gridCol w="3168352"/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Dose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distribution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Relative Biological Effectiveness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Clinical application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1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Photon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-87313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- Skin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does is higher than deep seat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FF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RBE =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- Unintentional radiation  effect to </a:t>
                      </a:r>
                    </a:p>
                    <a:p>
                      <a:pPr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  </a:t>
                      </a: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normal tissues</a:t>
                      </a:r>
                    </a:p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42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Proton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-87313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-  Particle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lose energy near the end of range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- Effective to deep seat tumor </a:t>
                      </a:r>
                    </a:p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  (Head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&amp; neck, brain, etc.)</a:t>
                      </a:r>
                      <a:endParaRPr lang="en-US" altLang="ko-KR" sz="1400" b="0" dirty="0" smtClean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8" name="Picture 7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96" y="2636912"/>
            <a:ext cx="1800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38148"/>
            <a:ext cx="1800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60" y="4538148"/>
            <a:ext cx="1800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/>
          <a:srcRect l="2405" t="16891" r="65785" b="15626"/>
          <a:stretch/>
        </p:blipFill>
        <p:spPr>
          <a:xfrm>
            <a:off x="5616688" y="2652318"/>
            <a:ext cx="1260000" cy="12600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/>
          <a:srcRect l="59903" t="16615" r="8449" b="18483"/>
          <a:stretch/>
        </p:blipFill>
        <p:spPr>
          <a:xfrm>
            <a:off x="5616256" y="4587262"/>
            <a:ext cx="1260000" cy="1218002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6"/>
          <a:srcRect l="1295" t="2147" r="64428" b="5787"/>
          <a:stretch/>
        </p:blipFill>
        <p:spPr>
          <a:xfrm>
            <a:off x="7128424" y="2652318"/>
            <a:ext cx="1260000" cy="12600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6"/>
          <a:srcRect l="64038" t="4170" r="1687" b="6187"/>
          <a:stretch/>
        </p:blipFill>
        <p:spPr>
          <a:xfrm>
            <a:off x="7128424" y="4560390"/>
            <a:ext cx="1260000" cy="1226841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Ⅰ. Backgrounds </a:t>
            </a:r>
          </a:p>
        </p:txBody>
      </p:sp>
    </p:spTree>
    <p:extLst>
      <p:ext uri="{BB962C8B-B14F-4D97-AF65-F5344CB8AC3E}">
        <p14:creationId xmlns:p14="http://schemas.microsoft.com/office/powerpoint/2010/main" val="16329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83"/>
    </mc:Choice>
    <mc:Fallback xmlns="">
      <p:transition spd="slow" advTm="8748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FB495-CC8C-45C4-9A9C-ED7F98A6D4B5}" type="slidenum">
              <a:rPr lang="en-US" altLang="ko-KR"/>
              <a:pPr>
                <a:defRPr/>
              </a:pPr>
              <a:t>5</a:t>
            </a:fld>
            <a:endParaRPr lang="en-US" altLang="ko-KR"/>
          </a:p>
        </p:txBody>
      </p:sp>
      <p:pic>
        <p:nvPicPr>
          <p:cNvPr id="3" name="그림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320304"/>
            <a:ext cx="2915984" cy="3124920"/>
          </a:xfrm>
          <a:prstGeom prst="rect">
            <a:avLst/>
          </a:prstGeom>
        </p:spPr>
      </p:pic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563246021"/>
              </p:ext>
            </p:extLst>
          </p:nvPr>
        </p:nvGraphicFramePr>
        <p:xfrm>
          <a:off x="683568" y="1772816"/>
          <a:ext cx="5190158" cy="4149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직사각형 6"/>
          <p:cNvSpPr/>
          <p:nvPr/>
        </p:nvSpPr>
        <p:spPr>
          <a:xfrm>
            <a:off x="6060814" y="5517232"/>
            <a:ext cx="304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solidFill>
                  <a:schemeClr val="bg2"/>
                </a:solidFill>
              </a:rPr>
              <a:t>Image Ref. </a:t>
            </a:r>
            <a:r>
              <a:rPr lang="en-US" altLang="ko-KR" sz="1200" dirty="0">
                <a:solidFill>
                  <a:schemeClr val="bg2"/>
                </a:solidFill>
              </a:rPr>
              <a:t>: Wayne D </a:t>
            </a:r>
            <a:r>
              <a:rPr lang="en-US" altLang="ko-KR" sz="1200" dirty="0" err="1" smtClean="0">
                <a:solidFill>
                  <a:schemeClr val="bg2"/>
                </a:solidFill>
              </a:rPr>
              <a:t>Newhauser</a:t>
            </a:r>
            <a:r>
              <a:rPr lang="en-US" altLang="ko-KR" sz="1200" dirty="0">
                <a:solidFill>
                  <a:schemeClr val="bg2"/>
                </a:solidFill>
              </a:rPr>
              <a:t>, The physics of proton therapy </a:t>
            </a:r>
            <a:r>
              <a:rPr lang="en-US" altLang="ko-KR" sz="1200" dirty="0" smtClean="0">
                <a:solidFill>
                  <a:schemeClr val="bg2"/>
                </a:solidFill>
              </a:rPr>
              <a:t>(2015)</a:t>
            </a:r>
            <a:endParaRPr lang="ko-KR" altLang="en-US" sz="1200" dirty="0">
              <a:solidFill>
                <a:schemeClr val="bg2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1963" y="953196"/>
            <a:ext cx="8286750" cy="60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3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Key issue : secondary neutrons</a:t>
            </a:r>
            <a:endParaRPr lang="en-US" altLang="ko-KR" sz="1800" b="1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Ⅰ. Backgrounds </a:t>
            </a:r>
          </a:p>
        </p:txBody>
      </p:sp>
    </p:spTree>
    <p:extLst>
      <p:ext uri="{BB962C8B-B14F-4D97-AF65-F5344CB8AC3E}">
        <p14:creationId xmlns:p14="http://schemas.microsoft.com/office/powerpoint/2010/main" val="16518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33"/>
    </mc:Choice>
    <mc:Fallback xmlns="">
      <p:transition spd="slow" advTm="11133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FB495-CC8C-45C4-9A9C-ED7F98A6D4B5}" type="slidenum">
              <a:rPr lang="en-US" altLang="ko-KR"/>
              <a:pPr>
                <a:defRPr/>
              </a:pPr>
              <a:t>6</a:t>
            </a:fld>
            <a:endParaRPr lang="en-US" altLang="ko-K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1963" y="764704"/>
            <a:ext cx="5334173" cy="245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3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Key issue : secondary neutrons -continue</a:t>
            </a:r>
          </a:p>
          <a:p>
            <a:pPr marL="0" lvl="0" indent="0"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● Exposure level : 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0.1 ~ 10 </a:t>
            </a:r>
            <a:r>
              <a:rPr lang="en-US" altLang="ko-KR" sz="1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mSv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/</a:t>
            </a:r>
            <a:r>
              <a:rPr lang="en-US" altLang="ko-KR" sz="1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Gy</a:t>
            </a:r>
            <a:r>
              <a:rPr lang="en-US" altLang="ko-KR" sz="1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</a:p>
          <a:p>
            <a:pPr marL="0" lvl="0" indent="0"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(NCRP Report No.170, 2011)</a:t>
            </a:r>
            <a:endParaRPr lang="en-US" altLang="ko-K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=&gt; Ex. 72Gy treatment plan : </a:t>
            </a:r>
            <a:r>
              <a:rPr lang="en-US" altLang="ko-KR" sz="1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7.2 ~ 720 </a:t>
            </a:r>
            <a:r>
              <a:rPr lang="en-US" altLang="ko-KR" sz="18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mSv</a:t>
            </a:r>
            <a:endParaRPr lang="en-US" altLang="ko-KR" sz="1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marL="0" lvl="0" indent="0"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●  cf. lifetime cancer risk : 2.7 ~ 8 % </a:t>
            </a:r>
          </a:p>
          <a:p>
            <a:pPr marL="0" lvl="0" indent="0"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(Lung cancer patient who received proton</a:t>
            </a:r>
          </a:p>
          <a:p>
            <a:pPr marL="0" lvl="0" indent="0" algn="just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   therapy, Jiang et al., 2005)</a:t>
            </a:r>
            <a:endParaRPr lang="en-US" altLang="ko-K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5" name="그림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5696" y="4941168"/>
            <a:ext cx="540000" cy="1620000"/>
          </a:xfrm>
          <a:prstGeom prst="rect">
            <a:avLst/>
          </a:prstGeom>
        </p:spPr>
      </p:pic>
      <p:sp>
        <p:nvSpPr>
          <p:cNvPr id="9" name="모서리가 둥근 사각형 설명선 8"/>
          <p:cNvSpPr/>
          <p:nvPr/>
        </p:nvSpPr>
        <p:spPr bwMode="auto">
          <a:xfrm>
            <a:off x="1371948" y="4206557"/>
            <a:ext cx="1543868" cy="374571"/>
          </a:xfrm>
          <a:prstGeom prst="wedgeRoundRectCallout">
            <a:avLst>
              <a:gd name="adj1" fmla="val -7411"/>
              <a:gd name="adj2" fmla="val 150146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</a:pPr>
            <a:r>
              <a:rPr lang="en-US" altLang="ko-KR" sz="1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Is it serious ?</a:t>
            </a:r>
            <a:endParaRPr kumimoji="1" lang="ko-KR" altLang="en-US" sz="16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굴림" panose="020B0600000101010101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538554"/>
            <a:ext cx="2016000" cy="2813820"/>
          </a:xfrm>
          <a:prstGeom prst="rect">
            <a:avLst/>
          </a:prstGeom>
        </p:spPr>
      </p:pic>
      <p:sp>
        <p:nvSpPr>
          <p:cNvPr id="14" name="모서리가 둥근 사각형 설명선 13"/>
          <p:cNvSpPr/>
          <p:nvPr/>
        </p:nvSpPr>
        <p:spPr bwMode="auto">
          <a:xfrm>
            <a:off x="4352083" y="4415708"/>
            <a:ext cx="792088" cy="374571"/>
          </a:xfrm>
          <a:prstGeom prst="wedgeRoundRectCallout">
            <a:avLst>
              <a:gd name="adj1" fmla="val 6860"/>
              <a:gd name="adj2" fmla="val 160572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</a:pPr>
            <a:r>
              <a:rPr lang="en-US" altLang="ko-KR" sz="1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Hm</a:t>
            </a:r>
            <a:r>
              <a:rPr lang="en-US" altLang="ko-KR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.....</a:t>
            </a:r>
            <a:endParaRPr kumimoji="1" lang="ko-KR" altLang="en-US" sz="16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굴림" panose="020B0600000101010101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5" name="그림 14"/>
          <p:cNvPicPr>
            <a:picLocks/>
          </p:cNvPicPr>
          <p:nvPr/>
        </p:nvPicPr>
        <p:blipFill rotWithShape="1">
          <a:blip r:embed="rId5"/>
          <a:srcRect l="2101" r="12174" b="49328"/>
          <a:stretch/>
        </p:blipFill>
        <p:spPr>
          <a:xfrm>
            <a:off x="2983931" y="5160727"/>
            <a:ext cx="2160240" cy="1368152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115893" y="1194191"/>
            <a:ext cx="2764441" cy="2250701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>
            <a:noFill/>
          </a:ln>
          <a:effectLst/>
          <a:extLst/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5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“ 100 </a:t>
            </a:r>
            <a:r>
              <a:rPr lang="en-US" altLang="ko-KR" sz="15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mSv</a:t>
            </a:r>
            <a:r>
              <a:rPr lang="en-US" altLang="ko-KR" sz="15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is the threshold level for health risk (acute or chronic) ”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5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“ Nominal </a:t>
            </a:r>
            <a:r>
              <a:rPr lang="en-US" altLang="ko-KR" sz="15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risk coefficients for cancer and heritable effects </a:t>
            </a:r>
            <a:r>
              <a:rPr lang="en-US" altLang="ko-KR" sz="15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5.7 % per </a:t>
            </a:r>
            <a:r>
              <a:rPr lang="en-US" altLang="ko-KR" sz="15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Sv</a:t>
            </a:r>
            <a:r>
              <a:rPr lang="en-US" altLang="ko-KR" sz="15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”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Ⅰ. Backgrounds </a:t>
            </a:r>
          </a:p>
        </p:txBody>
      </p:sp>
    </p:spTree>
    <p:extLst>
      <p:ext uri="{BB962C8B-B14F-4D97-AF65-F5344CB8AC3E}">
        <p14:creationId xmlns:p14="http://schemas.microsoft.com/office/powerpoint/2010/main" val="2191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7"/>
    </mc:Choice>
    <mc:Fallback xmlns="">
      <p:transition spd="slow" advTm="4265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5496" y="44450"/>
            <a:ext cx="36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ko-KR" sz="2000" dirty="0" smtClean="0">
                <a:latin typeface="Arial" panose="020B0604020202020204" pitchFamily="34" charset="0"/>
              </a:rPr>
              <a:t>SATIF-13, Dresden Germany</a:t>
            </a:r>
            <a:endParaRPr lang="ko-KR" alt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7" r="3807"/>
          <a:stretch/>
        </p:blipFill>
        <p:spPr>
          <a:xfrm>
            <a:off x="0" y="566338"/>
            <a:ext cx="1619672" cy="6291662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3995936" y="6156171"/>
            <a:ext cx="5148064" cy="639622"/>
            <a:chOff x="3995936" y="6156171"/>
            <a:chExt cx="5148064" cy="63962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5936" y="6156172"/>
              <a:ext cx="4533900" cy="639621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0100" y="6156171"/>
              <a:ext cx="4533900" cy="639621"/>
            </a:xfrm>
            <a:prstGeom prst="rect">
              <a:avLst/>
            </a:prstGeom>
          </p:spPr>
        </p:pic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2040" y="2780928"/>
            <a:ext cx="76619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buNone/>
              <a:defRPr/>
            </a:pPr>
            <a:r>
              <a:rPr lang="en-US" altLang="ko-KR" sz="36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</a:t>
            </a:r>
            <a:r>
              <a:rPr lang="en-US" altLang="ko-KR" sz="3600" b="1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Modeling &amp; Dose assessment 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endParaRPr lang="en-US" altLang="ko-K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"/>
    </mc:Choice>
    <mc:Fallback xmlns="">
      <p:transition spd="slow" advTm="337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E9662-738D-4ADA-AFEA-46F46BC62E3C}" type="slidenum">
              <a:rPr lang="en-US" altLang="ko-KR"/>
              <a:pPr>
                <a:defRPr/>
              </a:pPr>
              <a:t>8</a:t>
            </a:fld>
            <a:endParaRPr lang="en-US" altLang="ko-KR" dirty="0"/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461963" y="1052736"/>
            <a:ext cx="8218487" cy="19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8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1</a:t>
            </a:r>
            <a:r>
              <a:rPr lang="en-US" altLang="ko-KR" sz="18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. Target site overview : National Cancer Center (NCC)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●  Location : Proton Therapy Center(B2), Go-yang city, Ref. of Korea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●  IBA’s Cyclotron accelerator(2.3Tesla) / 230 MeV max. / 1~300 </a:t>
            </a:r>
            <a:r>
              <a:rPr lang="en-US" altLang="ko-KR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nA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    ●  The first proton therapy facility in Korea (2007) /1,496 patients (~ 2014)</a:t>
            </a:r>
          </a:p>
          <a:p>
            <a:pPr marL="0" lvl="0" indent="0" eaLnBrk="1" latinLnBrk="1" hangingPunct="1">
              <a:lnSpc>
                <a:spcPct val="150000"/>
              </a:lnSpc>
              <a:spcBef>
                <a:spcPct val="20000"/>
              </a:spcBef>
              <a:buClr>
                <a:srgbClr val="3366FF"/>
              </a:buClr>
              <a:buSzPct val="80000"/>
              <a:defRPr/>
            </a:pPr>
            <a:endParaRPr lang="en-US" altLang="ko-KR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endParaRPr lang="en-US" altLang="ko-KR" sz="1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Lucida Sans Unicode" panose="020B0602030504020204" pitchFamily="34" charset="0"/>
            </a:endParaRPr>
          </a:p>
        </p:txBody>
      </p:sp>
      <p:pic>
        <p:nvPicPr>
          <p:cNvPr id="21509" name="Picture 4" descr="0105ncc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6"/>
          <a:stretch>
            <a:fillRect/>
          </a:stretch>
        </p:blipFill>
        <p:spPr bwMode="auto">
          <a:xfrm>
            <a:off x="1241206" y="2940645"/>
            <a:ext cx="6660000" cy="310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AutoShape 5"/>
          <p:cNvSpPr>
            <a:spLocks noChangeArrowheads="1"/>
          </p:cNvSpPr>
          <p:nvPr/>
        </p:nvSpPr>
        <p:spPr bwMode="auto">
          <a:xfrm rot="5400000">
            <a:off x="6839421" y="3608189"/>
            <a:ext cx="433387" cy="360362"/>
          </a:xfrm>
          <a:prstGeom prst="rightArrow">
            <a:avLst>
              <a:gd name="adj1" fmla="val 50000"/>
              <a:gd name="adj2" fmla="val 30066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168400" indent="-711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5240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796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336800" indent="-5080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7940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2512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7084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165600" indent="-508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Symbol" panose="05050102010706020507" pitchFamily="18" charset="2"/>
              <a:buNone/>
              <a:defRPr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Ⅱ.  Modeling &amp; Dose assessment</a:t>
            </a:r>
          </a:p>
        </p:txBody>
      </p:sp>
    </p:spTree>
    <p:extLst>
      <p:ext uri="{BB962C8B-B14F-4D97-AF65-F5344CB8AC3E}">
        <p14:creationId xmlns:p14="http://schemas.microsoft.com/office/powerpoint/2010/main" val="18751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75"/>
    </mc:Choice>
    <mc:Fallback xmlns="">
      <p:transition spd="slow" advTm="8487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A91CF-0A35-4A1E-ACC9-5DEE0A3CE958}" type="slidenum">
              <a:rPr lang="en-US" altLang="ko-KR"/>
              <a:pPr>
                <a:defRPr/>
              </a:pPr>
              <a:t>9</a:t>
            </a:fld>
            <a:endParaRPr lang="en-US" altLang="ko-KR"/>
          </a:p>
        </p:txBody>
      </p:sp>
      <p:pic>
        <p:nvPicPr>
          <p:cNvPr id="2" name="그림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2440" y="4995"/>
            <a:ext cx="7920000" cy="6840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427984" y="4592161"/>
            <a:ext cx="4366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solidFill>
                  <a:schemeClr val="bg2"/>
                </a:solidFill>
              </a:rPr>
              <a:t>Image Ref. : National Cancer Center</a:t>
            </a:r>
            <a:r>
              <a:rPr lang="en-US" altLang="ko-KR" sz="1200" dirty="0">
                <a:solidFill>
                  <a:schemeClr val="bg2"/>
                </a:solidFill>
              </a:rPr>
              <a:t> (http://</a:t>
            </a:r>
            <a:r>
              <a:rPr lang="en-US" altLang="ko-KR" sz="1200" dirty="0" smtClean="0">
                <a:solidFill>
                  <a:schemeClr val="bg2"/>
                </a:solidFill>
              </a:rPr>
              <a:t>www.ncc.re.kr)</a:t>
            </a:r>
            <a:endParaRPr lang="ko-KR" altLang="en-US" sz="12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556792"/>
            <a:ext cx="1636987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solidFill>
                  <a:schemeClr val="bg2"/>
                </a:solidFill>
              </a:rPr>
              <a:t>Beam </a:t>
            </a:r>
            <a:r>
              <a:rPr lang="en-US" altLang="ko-KR" sz="1050" dirty="0">
                <a:solidFill>
                  <a:schemeClr val="bg2"/>
                </a:solidFill>
              </a:rPr>
              <a:t>T</a:t>
            </a:r>
            <a:r>
              <a:rPr lang="en-US" altLang="ko-KR" sz="1050" dirty="0" smtClean="0">
                <a:solidFill>
                  <a:schemeClr val="bg2"/>
                </a:solidFill>
              </a:rPr>
              <a:t>ransport System</a:t>
            </a:r>
            <a:endParaRPr lang="ko-KR" altLang="en-US" sz="105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1704" y="1556792"/>
            <a:ext cx="1460656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solidFill>
                  <a:schemeClr val="bg2"/>
                </a:solidFill>
              </a:rPr>
              <a:t>Cyclotron accelerator</a:t>
            </a:r>
            <a:endParaRPr lang="ko-KR" altLang="en-US" sz="105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0499" y="6525344"/>
            <a:ext cx="933269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solidFill>
                  <a:schemeClr val="bg2"/>
                </a:solidFill>
              </a:rPr>
              <a:t>Gantry room</a:t>
            </a:r>
            <a:endParaRPr lang="ko-KR" altLang="en-US" sz="105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1048" y="6525344"/>
            <a:ext cx="1234633" cy="2539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solidFill>
                  <a:schemeClr val="bg2"/>
                </a:solidFill>
              </a:rPr>
              <a:t>Fixed beam room</a:t>
            </a:r>
            <a:endParaRPr lang="ko-KR" altLang="en-US" sz="105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42"/>
    </mc:Choice>
    <mc:Fallback xmlns="">
      <p:transition spd="slow" advTm="3764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활공">
  <a:themeElements>
    <a:clrScheme name="활공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활공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anose="05000000000000000000" pitchFamily="2" charset="2"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anose="05000000000000000000" pitchFamily="2" charset="2"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굴림" panose="020B0600000101010101" pitchFamily="50" charset="-127"/>
          </a:defRPr>
        </a:defPPr>
      </a:lstStyle>
    </a:lnDef>
  </a:objectDefaults>
  <a:extraClrSchemeLst>
    <a:extraClrScheme>
      <a:clrScheme name="활공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활공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활공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활공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활공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18182</TotalTime>
  <Words>2248</Words>
  <Application>Microsoft Office PowerPoint</Application>
  <PresentationFormat>화면 슬라이드 쇼(4:3)</PresentationFormat>
  <Paragraphs>371</Paragraphs>
  <Slides>38</Slides>
  <Notes>12</Notes>
  <HiddenSlides>0</HiddenSlides>
  <MMClips>2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53" baseType="lpstr">
      <vt:lpstr>Adobe 고딕 Std B</vt:lpstr>
      <vt:lpstr>Arial Unicode MS</vt:lpstr>
      <vt:lpstr>HY견명조</vt:lpstr>
      <vt:lpstr>HY중고딕</vt:lpstr>
      <vt:lpstr>HY헤드라인M</vt:lpstr>
      <vt:lpstr>굴림</vt:lpstr>
      <vt:lpstr>맑은 고딕</vt:lpstr>
      <vt:lpstr>Arial</vt:lpstr>
      <vt:lpstr>Arial Black</vt:lpstr>
      <vt:lpstr>Lucida Sans Unicode</vt:lpstr>
      <vt:lpstr>Symbol</vt:lpstr>
      <vt:lpstr>Times New Roman</vt:lpstr>
      <vt:lpstr>Verdana</vt:lpstr>
      <vt:lpstr>Wingdings</vt:lpstr>
      <vt:lpstr>활공</vt:lpstr>
      <vt:lpstr>Evaluation of neutron dose reduction options  with a shielding aspect at the proton therapy facility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한국수력원자력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양성자 치료와 선량평가</dc:title>
  <dc:creator>Han</dc:creator>
  <cp:lastModifiedBy>N496hse</cp:lastModifiedBy>
  <cp:revision>573</cp:revision>
  <cp:lastPrinted>2015-11-16T00:51:06Z</cp:lastPrinted>
  <dcterms:created xsi:type="dcterms:W3CDTF">2001-07-23T05:34:37Z</dcterms:created>
  <dcterms:modified xsi:type="dcterms:W3CDTF">2016-10-11T05:00:13Z</dcterms:modified>
</cp:coreProperties>
</file>