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2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9" r:id="rId4"/>
    <p:sldMasterId id="2147484008" r:id="rId5"/>
    <p:sldMasterId id="2147484017" r:id="rId6"/>
  </p:sldMasterIdLst>
  <p:notesMasterIdLst>
    <p:notesMasterId r:id="rId25"/>
  </p:notesMasterIdLst>
  <p:handoutMasterIdLst>
    <p:handoutMasterId r:id="rId26"/>
  </p:handoutMasterIdLst>
  <p:sldIdLst>
    <p:sldId id="532" r:id="rId7"/>
    <p:sldId id="498" r:id="rId8"/>
    <p:sldId id="499" r:id="rId9"/>
    <p:sldId id="533" r:id="rId10"/>
    <p:sldId id="535" r:id="rId11"/>
    <p:sldId id="534" r:id="rId12"/>
    <p:sldId id="538" r:id="rId13"/>
    <p:sldId id="545" r:id="rId14"/>
    <p:sldId id="543" r:id="rId15"/>
    <p:sldId id="546" r:id="rId16"/>
    <p:sldId id="547" r:id="rId17"/>
    <p:sldId id="548" r:id="rId18"/>
    <p:sldId id="549" r:id="rId19"/>
    <p:sldId id="551" r:id="rId20"/>
    <p:sldId id="514" r:id="rId21"/>
    <p:sldId id="497" r:id="rId22"/>
    <p:sldId id="540" r:id="rId23"/>
    <p:sldId id="531" r:id="rId24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3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rtillo, Mauricio" initials="P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64308"/>
    <a:srgbClr val="0F0C8F"/>
    <a:srgbClr val="CC0000"/>
    <a:srgbClr val="FFAE1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39" autoAdjust="0"/>
    <p:restoredTop sz="94660"/>
  </p:normalViewPr>
  <p:slideViewPr>
    <p:cSldViewPr snapToObjects="1">
      <p:cViewPr>
        <p:scale>
          <a:sx n="81" d="100"/>
          <a:sy n="81" d="100"/>
        </p:scale>
        <p:origin x="-1760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3" d="100"/>
          <a:sy n="83" d="100"/>
        </p:scale>
        <p:origin x="-2916" y="-96"/>
      </p:cViewPr>
      <p:guideLst>
        <p:guide orient="horz" pos="2923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4" cy="464106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4" cy="464106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10/10/16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00" tIns="46200" rIns="92400" bIns="462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98"/>
            <a:ext cx="5588000" cy="4176947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000"/>
            <a:ext cx="3026834" cy="464105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8000"/>
            <a:ext cx="3026834" cy="464105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16607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53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95517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77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$730</a:t>
            </a:r>
            <a:r>
              <a:rPr lang="en-US" baseline="0" dirty="0" smtClean="0"/>
              <a:t>M TPC,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15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97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82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33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51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7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9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1062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0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47409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57009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60114"/>
            <a:ext cx="9067122" cy="584200"/>
          </a:xfrm>
        </p:spPr>
        <p:txBody>
          <a:bodyPr anchor="ctr"/>
          <a:lstStyle>
            <a:lvl1pPr marL="137099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67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37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89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32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62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25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1062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11412" y="415238"/>
            <a:ext cx="27432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471295"/>
            <a:ext cx="1600200" cy="204389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</p:spTree>
    <p:extLst>
      <p:ext uri="{BB962C8B-B14F-4D97-AF65-F5344CB8AC3E}">
        <p14:creationId xmlns:p14="http://schemas.microsoft.com/office/powerpoint/2010/main" val="1597932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50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5447409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6057009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60114"/>
            <a:ext cx="9067122" cy="584200"/>
          </a:xfrm>
        </p:spPr>
        <p:txBody>
          <a:bodyPr anchor="ctr"/>
          <a:lstStyle>
            <a:lvl1pPr marL="137099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  <p:pic>
        <p:nvPicPr>
          <p:cNvPr id="15" name="Picture 5" descr="FRIB_ppt_bottom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0" y="5447409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7" name="Rectangle 9"/>
          <p:cNvSpPr>
            <a:spLocks noChangeArrowheads="1"/>
          </p:cNvSpPr>
          <p:nvPr userDrawn="1"/>
        </p:nvSpPr>
        <p:spPr bwMode="auto">
          <a:xfrm>
            <a:off x="0" y="6057009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01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, Slide </a:t>
            </a:r>
            <a:fld id="{4F88C639-55E7-4D97-AC8D-4B42A67367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17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, Slide </a:t>
            </a:r>
            <a:fld id="{BCDB990A-6268-4898-A641-7F04AAB15E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87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, Slide </a:t>
            </a:r>
            <a:fld id="{74887700-F8AD-4E75-9DA6-99EB4D2760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95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, Slide </a:t>
            </a:r>
            <a:fld id="{CF988859-7953-4624-98C4-717249B46A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24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, Slide </a:t>
            </a:r>
            <a:fld id="{888FC917-2F4D-45AC-AA7A-EF80FFB23A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3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bottom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47409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57009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60114"/>
            <a:ext cx="9067122" cy="584200"/>
          </a:xfrm>
        </p:spPr>
        <p:txBody>
          <a:bodyPr anchor="ctr"/>
          <a:lstStyle>
            <a:lvl1pPr marL="137099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</p:spTree>
    <p:extLst>
      <p:ext uri="{BB962C8B-B14F-4D97-AF65-F5344CB8AC3E}">
        <p14:creationId xmlns:p14="http://schemas.microsoft.com/office/powerpoint/2010/main" val="19100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1062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dirty="0" smtClean="0">
                <a:solidFill>
                  <a:prstClr val="black"/>
                </a:solidFill>
              </a:rPr>
              <a:t>This material is based upon work supported by the U.S. Department of Energy Office of Science under Cooperative Agreement DE-SC0000661, the State of Michigan and Michigan </a:t>
            </a:r>
          </a:p>
          <a:p>
            <a:pPr algn="ctr"/>
            <a:r>
              <a:rPr lang="en-US" sz="850" dirty="0" smtClean="0">
                <a:solidFill>
                  <a:prstClr val="black"/>
                </a:solidFill>
              </a:rPr>
              <a:t>  State University. Michigan State University designs and establishes FRIB as a DOE Office of Science National User Facility in support of the mission of the Office of Nuclear Physics.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11412" y="415238"/>
            <a:ext cx="27432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471295"/>
            <a:ext cx="1600200" cy="204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0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4007" r:id="rId3"/>
    <p:sldLayoutId id="2147483992" r:id="rId4"/>
    <p:sldLayoutId id="2147483993" r:id="rId5"/>
    <p:sldLayoutId id="2147483994" r:id="rId6"/>
    <p:sldLayoutId id="2147483995" r:id="rId7"/>
    <p:sldLayoutId id="2147483996" r:id="rId8"/>
  </p:sldLayoutIdLst>
  <p:hf hdr="0" dt="0"/>
  <p:txStyles>
    <p:titleStyle>
      <a:lvl1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9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</p:sldLayoutIdLst>
  <p:hf hdr="0" dt="0"/>
  <p:txStyles>
    <p:titleStyle>
      <a:lvl1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, Slide </a:t>
            </a:r>
            <a:fld id="{D30A2C6D-39BC-4576-856C-8743CF76CC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1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</p:sldLayoutIdLst>
  <p:hf hdr="0" dt="0"/>
  <p:txStyles>
    <p:titleStyle>
      <a:lvl1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oleObject" Target="../embeddings/oleObject1.bin"/><Relationship Id="rId7" Type="http://schemas.openxmlformats.org/officeDocument/2006/relationships/package" Target="../embeddings/Microsoft_Excel_Sheet1.xlsx"/><Relationship Id="rId8" Type="http://schemas.openxmlformats.org/officeDocument/2006/relationships/image" Target="../media/image18.emf"/><Relationship Id="rId9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oleObject" Target="../embeddings/oleObject2.bin"/><Relationship Id="rId9" Type="http://schemas.openxmlformats.org/officeDocument/2006/relationships/package" Target="../embeddings/Microsoft_Excel_Sheet2.xlsx"/><Relationship Id="rId10" Type="http://schemas.openxmlformats.org/officeDocument/2006/relationships/image" Target="../media/image2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jp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71438" y="2667000"/>
            <a:ext cx="9001124" cy="1345259"/>
          </a:xfrm>
        </p:spPr>
        <p:txBody>
          <a:bodyPr/>
          <a:lstStyle/>
          <a:p>
            <a:r>
              <a:rPr lang="en-US" dirty="0"/>
              <a:t>Radiation Heat Load and Coil Lifetime Calculations in Support of FRIB Magnet Design </a:t>
            </a: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Subtitle 6"/>
          <p:cNvSpPr>
            <a:spLocks noGrp="1"/>
          </p:cNvSpPr>
          <p:nvPr>
            <p:ph type="subTitle" idx="1"/>
          </p:nvPr>
        </p:nvSpPr>
        <p:spPr>
          <a:xfrm>
            <a:off x="228600" y="4114800"/>
            <a:ext cx="8843962" cy="13716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Dali Georgobiani, Marc Hausmann, </a:t>
            </a:r>
            <a:r>
              <a:rPr lang="en-US" dirty="0" smtClean="0"/>
              <a:t>Mauricio </a:t>
            </a:r>
            <a:r>
              <a:rPr lang="en-US" dirty="0"/>
              <a:t>Portillo,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Earle </a:t>
            </a:r>
            <a:r>
              <a:rPr lang="en-US" dirty="0"/>
              <a:t>Burkhardt</a:t>
            </a:r>
            <a:r>
              <a:rPr lang="en-US" dirty="0" smtClean="0"/>
              <a:t>, </a:t>
            </a:r>
            <a:r>
              <a:rPr lang="en-US" dirty="0"/>
              <a:t>Georg </a:t>
            </a:r>
            <a:r>
              <a:rPr lang="en-US" dirty="0" smtClean="0"/>
              <a:t>Bollen</a:t>
            </a: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Facility for Rare Isotope Beams (FRIB)</a:t>
            </a:r>
            <a:b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</a:b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Michigan State University, East Lansing, MI 48824 USA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3289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" y="990600"/>
            <a:ext cx="6457817" cy="3276600"/>
          </a:xfrm>
        </p:spPr>
        <p:txBody>
          <a:bodyPr/>
          <a:lstStyle/>
          <a:p>
            <a:r>
              <a:rPr lang="en-US" dirty="0" smtClean="0"/>
              <a:t>Q2 &amp; Q3 cryogenic component design support</a:t>
            </a:r>
          </a:p>
          <a:p>
            <a:pPr lvl="1"/>
            <a:r>
              <a:rPr lang="en-US" dirty="0" smtClean="0"/>
              <a:t>Heat loads into cryogenically cooled components calculated</a:t>
            </a:r>
          </a:p>
          <a:p>
            <a:pPr lvl="1"/>
            <a:r>
              <a:rPr lang="en-US" dirty="0" smtClean="0"/>
              <a:t>Analysis supports cryogenic cooling design finalization</a:t>
            </a:r>
          </a:p>
          <a:p>
            <a:pPr lvl="1"/>
            <a:r>
              <a:rPr lang="en-US" dirty="0" smtClean="0"/>
              <a:t>Local shielding suggested, optimized as needed</a:t>
            </a:r>
          </a:p>
          <a:p>
            <a:pPr lvl="1"/>
            <a:r>
              <a:rPr lang="en-US" dirty="0" smtClean="0"/>
              <a:t>Worst-case scenarios considered</a:t>
            </a:r>
          </a:p>
          <a:p>
            <a:pPr lvl="1"/>
            <a:r>
              <a:rPr lang="en-US" dirty="0"/>
              <a:t>Beam setting example: </a:t>
            </a:r>
            <a:br>
              <a:rPr lang="en-US" dirty="0"/>
            </a:br>
            <a:r>
              <a:rPr lang="en-US" baseline="30000" dirty="0"/>
              <a:t>48</a:t>
            </a:r>
            <a:r>
              <a:rPr lang="en-US" dirty="0"/>
              <a:t>Ca, 261 </a:t>
            </a:r>
            <a:r>
              <a:rPr lang="en-US" dirty="0" smtClean="0"/>
              <a:t>MeV/u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Superconducting Quadrupoles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4162526" y="3056692"/>
            <a:ext cx="4938342" cy="3014767"/>
            <a:chOff x="4129458" y="3056692"/>
            <a:chExt cx="4938342" cy="3014767"/>
          </a:xfrm>
        </p:grpSpPr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4129458" y="3056692"/>
              <a:ext cx="4938342" cy="2993141"/>
              <a:chOff x="5607548" y="-333254"/>
              <a:chExt cx="6584452" cy="399085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5607548" y="-333254"/>
                <a:ext cx="6584452" cy="3990854"/>
                <a:chOff x="5607548" y="-333254"/>
                <a:chExt cx="6584452" cy="3990854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5607548" y="0"/>
                  <a:ext cx="6584452" cy="3657600"/>
                  <a:chOff x="5607548" y="0"/>
                  <a:chExt cx="6584452" cy="3657600"/>
                </a:xfrm>
              </p:grpSpPr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5607548" y="0"/>
                    <a:ext cx="6584452" cy="3657600"/>
                    <a:chOff x="5607548" y="0"/>
                    <a:chExt cx="6584452" cy="3657600"/>
                  </a:xfrm>
                </p:grpSpPr>
                <p:pic>
                  <p:nvPicPr>
                    <p:cNvPr id="26" name="Picture 25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07548" y="0"/>
                      <a:ext cx="2894341" cy="36576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Picture 27"/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501889" y="0"/>
                      <a:ext cx="3690111" cy="3657600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29" name="Straight Arrow Connector 28"/>
                    <p:cNvCxnSpPr/>
                    <p:nvPr/>
                  </p:nvCxnSpPr>
                  <p:spPr>
                    <a:xfrm flipH="1" flipV="1">
                      <a:off x="8898018" y="875773"/>
                      <a:ext cx="1194214" cy="249967"/>
                    </a:xfrm>
                    <a:prstGeom prst="straightConnector1">
                      <a:avLst/>
                    </a:prstGeom>
                    <a:ln w="19050">
                      <a:solidFill>
                        <a:srgbClr val="C0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Arrow Connector 29"/>
                    <p:cNvCxnSpPr/>
                    <p:nvPr/>
                  </p:nvCxnSpPr>
                  <p:spPr>
                    <a:xfrm flipH="1">
                      <a:off x="9291264" y="1125740"/>
                      <a:ext cx="800968" cy="967816"/>
                    </a:xfrm>
                    <a:prstGeom prst="straightConnector1">
                      <a:avLst/>
                    </a:prstGeom>
                    <a:ln w="19050">
                      <a:solidFill>
                        <a:srgbClr val="C0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Arrow Connector 31"/>
                    <p:cNvCxnSpPr>
                      <a:stCxn id="36" idx="1"/>
                    </p:cNvCxnSpPr>
                    <p:nvPr/>
                  </p:nvCxnSpPr>
                  <p:spPr>
                    <a:xfrm flipH="1">
                      <a:off x="10427313" y="2602231"/>
                      <a:ext cx="696402" cy="849433"/>
                    </a:xfrm>
                    <a:prstGeom prst="straightConnector1">
                      <a:avLst/>
                    </a:prstGeom>
                    <a:ln w="19050">
                      <a:solidFill>
                        <a:srgbClr val="C0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Arrow Connector 32"/>
                    <p:cNvCxnSpPr/>
                    <p:nvPr/>
                  </p:nvCxnSpPr>
                  <p:spPr>
                    <a:xfrm flipV="1">
                      <a:off x="9291264" y="2484547"/>
                      <a:ext cx="194311" cy="544831"/>
                    </a:xfrm>
                    <a:prstGeom prst="straightConnector1">
                      <a:avLst/>
                    </a:prstGeom>
                    <a:ln w="19050">
                      <a:solidFill>
                        <a:srgbClr val="C0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7054718" y="184666"/>
                    <a:ext cx="0" cy="3324344"/>
                  </a:xfrm>
                  <a:prstGeom prst="line">
                    <a:avLst/>
                  </a:prstGeom>
                  <a:ln w="12700">
                    <a:solidFill>
                      <a:srgbClr val="C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Arrow Connector 23"/>
                  <p:cNvCxnSpPr/>
                  <p:nvPr/>
                </p:nvCxnSpPr>
                <p:spPr>
                  <a:xfrm flipV="1">
                    <a:off x="7054718" y="560070"/>
                    <a:ext cx="3186562" cy="10001"/>
                  </a:xfrm>
                  <a:prstGeom prst="straightConnector1">
                    <a:avLst/>
                  </a:prstGeom>
                  <a:ln w="19050">
                    <a:solidFill>
                      <a:srgbClr val="C0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TextBox 16"/>
                <p:cNvSpPr txBox="1"/>
                <p:nvPr/>
              </p:nvSpPr>
              <p:spPr>
                <a:xfrm>
                  <a:off x="6883691" y="-333254"/>
                  <a:ext cx="30653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064308"/>
                      </a:solidFill>
                      <a:latin typeface="+mn-lt"/>
                      <a:ea typeface="+mn-ea"/>
                      <a:cs typeface="+mn-cs"/>
                    </a:rPr>
                    <a:t>Q2 radiation transport model</a:t>
                  </a: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10671472" y="1480828"/>
                <a:ext cx="1135353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Cryostat</a:t>
                </a:r>
                <a:endParaRPr lang="en-US" sz="1400" dirty="0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7604245" y="3572797"/>
              <a:ext cx="576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Yoke</a:t>
              </a:r>
              <a:endParaRPr lang="en-US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92973" y="3997050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Coils</a:t>
              </a:r>
              <a:endParaRPr lang="en-US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266586" y="5104417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He</a:t>
              </a:r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60771" y="5548239"/>
              <a:ext cx="8402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Thermal</a:t>
              </a:r>
              <a:br>
                <a:rPr lang="en-US" sz="1400" dirty="0" smtClean="0"/>
              </a:br>
              <a:r>
                <a:rPr lang="en-US" sz="1400" dirty="0" smtClean="0"/>
                <a:t>shield</a:t>
              </a:r>
              <a:endParaRPr lang="en-US" sz="1400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7528821" y="4652669"/>
              <a:ext cx="495629" cy="58401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-2383" y="4163505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 loads into cryogenic components</a:t>
            </a:r>
            <a:endParaRPr lang="en-US" dirty="0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064319"/>
              </p:ext>
            </p:extLst>
          </p:nvPr>
        </p:nvGraphicFramePr>
        <p:xfrm>
          <a:off x="112096" y="4528154"/>
          <a:ext cx="3957177" cy="1491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Worksheet" r:id="rId7" imgW="3057650" imgH="1152576" progId="Excel.Sheet.12">
                  <p:embed/>
                </p:oleObj>
              </mc:Choice>
              <mc:Fallback>
                <p:oleObj name="Worksheet" r:id="rId7" imgW="3057650" imgH="115257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2096" y="4528154"/>
                        <a:ext cx="3957177" cy="1491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915581" y="981286"/>
            <a:ext cx="2352874" cy="2045926"/>
            <a:chOff x="6915581" y="981286"/>
            <a:chExt cx="2352874" cy="20459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3168" y="1015532"/>
              <a:ext cx="2017700" cy="201168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915581" y="981286"/>
              <a:ext cx="2352874" cy="276171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0620" tIns="45310" rIns="90620" bIns="4531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64308"/>
                  </a:solidFill>
                </a:rPr>
                <a:t>3D engineering design of Q2</a:t>
              </a:r>
              <a:endParaRPr lang="en-US" sz="1200" b="1" dirty="0">
                <a:solidFill>
                  <a:srgbClr val="06430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166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Q2 Coil Lifetime Estimates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CF988859-7953-4624-98C4-717249B46A1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8604" y="3705646"/>
            <a:ext cx="8959196" cy="2376929"/>
            <a:chOff x="108604" y="3705646"/>
            <a:chExt cx="8959196" cy="2376929"/>
          </a:xfrm>
        </p:grpSpPr>
        <p:grpSp>
          <p:nvGrpSpPr>
            <p:cNvPr id="4" name="Group 3"/>
            <p:cNvGrpSpPr/>
            <p:nvPr/>
          </p:nvGrpSpPr>
          <p:grpSpPr>
            <a:xfrm>
              <a:off x="108604" y="3962400"/>
              <a:ext cx="8959196" cy="2120175"/>
              <a:chOff x="23879" y="1279040"/>
              <a:chExt cx="8959196" cy="212017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3879" y="1279040"/>
                <a:ext cx="2626883" cy="2088759"/>
                <a:chOff x="1562406" y="1106696"/>
                <a:chExt cx="2626881" cy="2088759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62406" y="1106696"/>
                  <a:ext cx="2388491" cy="2088759"/>
                </a:xfrm>
                <a:prstGeom prst="rect">
                  <a:avLst/>
                </a:prstGeom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 rot="16200000">
                  <a:off x="3360535" y="1929421"/>
                  <a:ext cx="13805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Heat Load (W/cc)</a:t>
                  </a:r>
                  <a:endParaRPr lang="en-US" sz="1200" dirty="0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2132045" y="1313358"/>
                <a:ext cx="2626883" cy="2085857"/>
                <a:chOff x="1562406" y="1108147"/>
                <a:chExt cx="2626881" cy="2085857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62406" y="1108147"/>
                  <a:ext cx="2388491" cy="2085857"/>
                </a:xfrm>
                <a:prstGeom prst="rect">
                  <a:avLst/>
                </a:prstGeom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 rot="16200000">
                  <a:off x="3360535" y="1929421"/>
                  <a:ext cx="13805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Heat Load (W/cc)</a:t>
                  </a:r>
                  <a:endParaRPr lang="en-US" sz="1200" dirty="0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4248182" y="1313358"/>
                <a:ext cx="2623555" cy="2069162"/>
                <a:chOff x="1565734" y="1087242"/>
                <a:chExt cx="2623553" cy="2069162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65734" y="1087242"/>
                  <a:ext cx="2381834" cy="2069162"/>
                </a:xfrm>
                <a:prstGeom prst="rect">
                  <a:avLst/>
                </a:prstGeom>
              </p:spPr>
            </p:pic>
            <p:sp>
              <p:nvSpPr>
                <p:cNvPr id="30" name="TextBox 29"/>
                <p:cNvSpPr txBox="1"/>
                <p:nvPr/>
              </p:nvSpPr>
              <p:spPr>
                <a:xfrm rot="16200000">
                  <a:off x="3360535" y="1929421"/>
                  <a:ext cx="13805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Heat Load (W/cc)</a:t>
                  </a:r>
                  <a:endParaRPr lang="en-US" sz="1200" dirty="0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6373315" y="1313358"/>
                <a:ext cx="2609760" cy="2069162"/>
                <a:chOff x="1579529" y="1087242"/>
                <a:chExt cx="2609758" cy="2069162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79529" y="1087242"/>
                  <a:ext cx="2354244" cy="2069162"/>
                </a:xfrm>
                <a:prstGeom prst="rect">
                  <a:avLst/>
                </a:prstGeom>
              </p:spPr>
            </p:pic>
            <p:sp>
              <p:nvSpPr>
                <p:cNvPr id="35" name="TextBox 34"/>
                <p:cNvSpPr txBox="1"/>
                <p:nvPr/>
              </p:nvSpPr>
              <p:spPr>
                <a:xfrm rot="16200000">
                  <a:off x="3360535" y="1929421"/>
                  <a:ext cx="13805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Heat Load (W/cc)</a:t>
                  </a:r>
                  <a:endParaRPr lang="en-US" sz="1200" dirty="0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374278" y="3705646"/>
              <a:ext cx="8501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Closest to target                               -&gt; -&gt; -&gt;                              Farthest from target</a:t>
              </a:r>
              <a:endParaRPr lang="en-US" dirty="0"/>
            </a:p>
          </p:txBody>
        </p:sp>
      </p:grpSp>
      <p:sp>
        <p:nvSpPr>
          <p:cNvPr id="20" name="Content Placeholder 1"/>
          <p:cNvSpPr txBox="1">
            <a:spLocks/>
          </p:cNvSpPr>
          <p:nvPr/>
        </p:nvSpPr>
        <p:spPr>
          <a:xfrm>
            <a:off x="0" y="990600"/>
            <a:ext cx="9067800" cy="2715046"/>
          </a:xfrm>
          <a:prstGeom prst="rect">
            <a:avLst/>
          </a:prstGeom>
        </p:spPr>
        <p:txBody>
          <a:bodyPr/>
          <a:lstStyle>
            <a:lvl1pPr marL="180178" indent="-180178" algn="l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kern="0" dirty="0" smtClean="0"/>
              <a:t>Q2 &amp; Q3 coil design support</a:t>
            </a:r>
          </a:p>
          <a:p>
            <a:pPr lvl="1"/>
            <a:r>
              <a:rPr lang="en-US" kern="0" dirty="0" smtClean="0"/>
              <a:t>Peak heat loads into coils need to be reduced </a:t>
            </a:r>
          </a:p>
          <a:p>
            <a:pPr lvl="2"/>
            <a:r>
              <a:rPr lang="en-US" kern="0" dirty="0" smtClean="0"/>
              <a:t>To avoid quenching </a:t>
            </a:r>
          </a:p>
          <a:p>
            <a:pPr lvl="2"/>
            <a:r>
              <a:rPr lang="en-US" kern="0" dirty="0" smtClean="0"/>
              <a:t>To increase coil lifetimes (SC coils contain cyanate ester, Kapton)</a:t>
            </a:r>
          </a:p>
          <a:p>
            <a:pPr lvl="1"/>
            <a:r>
              <a:rPr lang="en-US" dirty="0" smtClean="0"/>
              <a:t>Peak </a:t>
            </a:r>
            <a:r>
              <a:rPr lang="en-US" dirty="0"/>
              <a:t>heat </a:t>
            </a:r>
            <a:r>
              <a:rPr lang="en-US" dirty="0" smtClean="0"/>
              <a:t>loads: Corrector coils at the magnet front</a:t>
            </a:r>
          </a:p>
          <a:p>
            <a:pPr lvl="2"/>
            <a:r>
              <a:rPr lang="en-US" dirty="0"/>
              <a:t>~</a:t>
            </a:r>
            <a:r>
              <a:rPr lang="en-US" dirty="0" smtClean="0"/>
              <a:t> </a:t>
            </a:r>
            <a:r>
              <a:rPr lang="en-US" dirty="0"/>
              <a:t>20 </a:t>
            </a:r>
            <a:r>
              <a:rPr lang="en-US" dirty="0" smtClean="0"/>
              <a:t>mW/cc or ~ 2 years coil lifetime for a </a:t>
            </a:r>
            <a:r>
              <a:rPr lang="en-US" baseline="30000" dirty="0"/>
              <a:t>48</a:t>
            </a:r>
            <a:r>
              <a:rPr lang="en-US" dirty="0"/>
              <a:t>Ca, 261 </a:t>
            </a:r>
            <a:r>
              <a:rPr lang="en-US" dirty="0" smtClean="0"/>
              <a:t>MeV/u beam</a:t>
            </a:r>
            <a:endParaRPr lang="en-US" dirty="0"/>
          </a:p>
          <a:p>
            <a:pPr lvl="1"/>
            <a:r>
              <a:rPr lang="en-US" dirty="0" smtClean="0"/>
              <a:t>Heat load major contributors: Protons (~50%), other light charged particles</a:t>
            </a:r>
          </a:p>
          <a:p>
            <a:pPr lvl="1"/>
            <a:r>
              <a:rPr lang="en-US" dirty="0" smtClean="0"/>
              <a:t>Placing </a:t>
            </a:r>
            <a:r>
              <a:rPr lang="en-US" dirty="0"/>
              <a:t>5 cm thick copper or hevimet shield between </a:t>
            </a:r>
            <a:r>
              <a:rPr lang="en-US" dirty="0" smtClean="0"/>
              <a:t>Q1 </a:t>
            </a:r>
            <a:r>
              <a:rPr lang="en-US" dirty="0"/>
              <a:t>and </a:t>
            </a:r>
            <a:r>
              <a:rPr lang="en-US" dirty="0" smtClean="0"/>
              <a:t>Q2</a:t>
            </a:r>
            <a:r>
              <a:rPr lang="en-US" dirty="0"/>
              <a:t>: </a:t>
            </a:r>
            <a:endParaRPr lang="en-US" dirty="0" smtClean="0"/>
          </a:p>
          <a:p>
            <a:pPr lvl="2"/>
            <a:r>
              <a:rPr lang="en-US" dirty="0" smtClean="0"/>
              <a:t>~ 2 - 3 </a:t>
            </a:r>
            <a:r>
              <a:rPr lang="en-US" dirty="0"/>
              <a:t>times lower peak heat </a:t>
            </a:r>
            <a:r>
              <a:rPr lang="en-US" dirty="0" smtClean="0"/>
              <a:t>loads</a:t>
            </a:r>
            <a:endParaRPr lang="en-US" dirty="0"/>
          </a:p>
          <a:p>
            <a:pPr lvl="1"/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021102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2858"/>
            <a:ext cx="8991600" cy="424506"/>
          </a:xfrm>
        </p:spPr>
        <p:txBody>
          <a:bodyPr/>
          <a:lstStyle/>
          <a:p>
            <a:r>
              <a:rPr lang="en-US" sz="2800" dirty="0" smtClean="0"/>
              <a:t>Superconducting Dipoles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CF988859-7953-4624-98C4-717249B46A1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9" name="Content Placeholder 1"/>
          <p:cNvSpPr txBox="1">
            <a:spLocks/>
          </p:cNvSpPr>
          <p:nvPr/>
        </p:nvSpPr>
        <p:spPr>
          <a:xfrm>
            <a:off x="0" y="990600"/>
            <a:ext cx="5943600" cy="5105400"/>
          </a:xfrm>
          <a:prstGeom prst="rect">
            <a:avLst/>
          </a:prstGeom>
        </p:spPr>
        <p:txBody>
          <a:bodyPr/>
          <a:lstStyle>
            <a:lvl1pPr marL="180178" indent="-180178" algn="l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kern="0" dirty="0" smtClean="0"/>
              <a:t>First </a:t>
            </a:r>
            <a:r>
              <a:rPr lang="en-US" dirty="0" smtClean="0"/>
              <a:t>30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kern="0" dirty="0" smtClean="0">
                <a:cs typeface="Arial" panose="020B0604020202020204" pitchFamily="34" charset="0"/>
              </a:rPr>
              <a:t>dipole </a:t>
            </a:r>
            <a:r>
              <a:rPr lang="en-US" kern="0" dirty="0" smtClean="0"/>
              <a:t>design support</a:t>
            </a:r>
          </a:p>
          <a:p>
            <a:pPr lvl="1"/>
            <a:r>
              <a:rPr lang="en-US" dirty="0"/>
              <a:t>Benchmark cases defined having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potential for the most extreme conditions on the </a:t>
            </a:r>
            <a:r>
              <a:rPr lang="en-US" dirty="0" smtClean="0"/>
              <a:t>magnets</a:t>
            </a:r>
            <a:endParaRPr lang="en-US" dirty="0"/>
          </a:p>
          <a:p>
            <a:pPr lvl="1"/>
            <a:r>
              <a:rPr lang="en-US" dirty="0"/>
              <a:t>Oxygen primary beams tend to pose the most extremes</a:t>
            </a:r>
          </a:p>
          <a:p>
            <a:pPr lvl="2"/>
            <a:r>
              <a:rPr lang="en-US" dirty="0"/>
              <a:t>Large fraction of the beam reacts</a:t>
            </a:r>
          </a:p>
          <a:p>
            <a:pPr lvl="2"/>
            <a:r>
              <a:rPr lang="en-US" dirty="0"/>
              <a:t>Products and primary beam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characterized by some of the highest phase spaces after the </a:t>
            </a:r>
            <a:r>
              <a:rPr lang="en-US" dirty="0" smtClean="0"/>
              <a:t>target</a:t>
            </a:r>
          </a:p>
          <a:p>
            <a:pPr lvl="1"/>
            <a:r>
              <a:rPr lang="en-US" dirty="0" smtClean="0"/>
              <a:t>Calcium primary beams also analyzed</a:t>
            </a:r>
          </a:p>
          <a:p>
            <a:pPr lvl="2"/>
            <a:r>
              <a:rPr lang="en-US" kern="0" dirty="0" smtClean="0"/>
              <a:t>Are also neutron-rich light beams</a:t>
            </a:r>
          </a:p>
          <a:p>
            <a:pPr lvl="2"/>
            <a:r>
              <a:rPr lang="en-US" kern="0" dirty="0" smtClean="0"/>
              <a:t>And will be used relatively often</a:t>
            </a:r>
          </a:p>
          <a:p>
            <a:pPr lvl="1"/>
            <a:r>
              <a:rPr lang="en-US" kern="0" dirty="0"/>
              <a:t>U</a:t>
            </a:r>
            <a:r>
              <a:rPr lang="en-US" kern="0" dirty="0" smtClean="0"/>
              <a:t>ranium primary beam produces much less heat load and damage</a:t>
            </a:r>
          </a:p>
          <a:p>
            <a:r>
              <a:rPr lang="en-US" kern="0" dirty="0" smtClean="0"/>
              <a:t>Most of the time, we expect to run different </a:t>
            </a:r>
            <a:br>
              <a:rPr lang="en-US" kern="0" dirty="0" smtClean="0"/>
            </a:br>
            <a:r>
              <a:rPr lang="en-US" kern="0" dirty="0" smtClean="0"/>
              <a:t>beams that do not present extreme cases </a:t>
            </a:r>
            <a:br>
              <a:rPr lang="en-US" kern="0" dirty="0" smtClean="0"/>
            </a:br>
            <a:r>
              <a:rPr lang="en-US" kern="0" dirty="0" smtClean="0"/>
              <a:t>in terms of heat loads</a:t>
            </a:r>
          </a:p>
          <a:p>
            <a:pPr marL="211709" lvl="1" indent="0">
              <a:buNone/>
            </a:pPr>
            <a:endParaRPr lang="en-US" kern="0" dirty="0" smtClean="0"/>
          </a:p>
        </p:txBody>
      </p:sp>
      <p:grpSp>
        <p:nvGrpSpPr>
          <p:cNvPr id="50" name="Group 49"/>
          <p:cNvGrpSpPr/>
          <p:nvPr/>
        </p:nvGrpSpPr>
        <p:grpSpPr>
          <a:xfrm>
            <a:off x="6019182" y="3718560"/>
            <a:ext cx="3047940" cy="2377440"/>
            <a:chOff x="6019182" y="3718560"/>
            <a:chExt cx="3047940" cy="2377440"/>
          </a:xfrm>
        </p:grpSpPr>
        <p:grpSp>
          <p:nvGrpSpPr>
            <p:cNvPr id="45" name="Group 44"/>
            <p:cNvGrpSpPr/>
            <p:nvPr/>
          </p:nvGrpSpPr>
          <p:grpSpPr>
            <a:xfrm>
              <a:off x="6019182" y="3718560"/>
              <a:ext cx="3047940" cy="2377440"/>
              <a:chOff x="6019182" y="3718560"/>
              <a:chExt cx="3047940" cy="2377440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019182" y="3718560"/>
                <a:ext cx="3047940" cy="2377440"/>
                <a:chOff x="6019182" y="3718560"/>
                <a:chExt cx="3047940" cy="2377440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6019182" y="3718560"/>
                  <a:ext cx="3047940" cy="2377440"/>
                  <a:chOff x="5846646" y="3733800"/>
                  <a:chExt cx="3047940" cy="2377440"/>
                </a:xfrm>
              </p:grpSpPr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5846646" y="3733800"/>
                    <a:ext cx="3047940" cy="2377440"/>
                    <a:chOff x="5846646" y="3733800"/>
                    <a:chExt cx="3047940" cy="2377440"/>
                  </a:xfrm>
                </p:grpSpPr>
                <p:grpSp>
                  <p:nvGrpSpPr>
                    <p:cNvPr id="16" name="Group 1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5846646" y="3733800"/>
                      <a:ext cx="3047940" cy="2377440"/>
                      <a:chOff x="3429000" y="1013804"/>
                      <a:chExt cx="4208790" cy="3282924"/>
                    </a:xfrm>
                  </p:grpSpPr>
                  <p:pic>
                    <p:nvPicPr>
                      <p:cNvPr id="18" name="Picture 17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429000" y="1013804"/>
                        <a:ext cx="2739415" cy="32004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" name="Picture 2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400800" y="1096328"/>
                        <a:ext cx="1236990" cy="3200400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22" name="Straight Connector 21"/>
                      <p:cNvCxnSpPr/>
                      <p:nvPr/>
                    </p:nvCxnSpPr>
                    <p:spPr>
                      <a:xfrm>
                        <a:off x="5715180" y="1099638"/>
                        <a:ext cx="0" cy="2938962"/>
                      </a:xfrm>
                      <a:prstGeom prst="line">
                        <a:avLst/>
                      </a:prstGeom>
                      <a:ln w="12700">
                        <a:solidFill>
                          <a:srgbClr val="C00000"/>
                        </a:solidFill>
                        <a:prstDash val="dash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0" name="Straight Arrow Connector 29"/>
                    <p:cNvCxnSpPr/>
                    <p:nvPr/>
                  </p:nvCxnSpPr>
                  <p:spPr>
                    <a:xfrm flipV="1">
                      <a:off x="7513541" y="4752023"/>
                      <a:ext cx="485236" cy="1"/>
                    </a:xfrm>
                    <a:prstGeom prst="straightConnector1">
                      <a:avLst/>
                    </a:prstGeom>
                    <a:ln w="19050">
                      <a:solidFill>
                        <a:srgbClr val="C0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1" name="Straight Arrow Connector 30"/>
                  <p:cNvCxnSpPr/>
                  <p:nvPr/>
                </p:nvCxnSpPr>
                <p:spPr>
                  <a:xfrm flipH="1" flipV="1">
                    <a:off x="8155788" y="3967993"/>
                    <a:ext cx="274916" cy="519335"/>
                  </a:xfrm>
                  <a:prstGeom prst="straightConnector1">
                    <a:avLst/>
                  </a:prstGeom>
                  <a:ln w="19050">
                    <a:solidFill>
                      <a:srgbClr val="C0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Arrow Connector 31"/>
                  <p:cNvCxnSpPr/>
                  <p:nvPr/>
                </p:nvCxnSpPr>
                <p:spPr>
                  <a:xfrm flipV="1">
                    <a:off x="8430704" y="3967993"/>
                    <a:ext cx="332296" cy="551179"/>
                  </a:xfrm>
                  <a:prstGeom prst="straightConnector1">
                    <a:avLst/>
                  </a:prstGeom>
                  <a:ln w="19050">
                    <a:solidFill>
                      <a:srgbClr val="C0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8097868" y="4398955"/>
                    <a:ext cx="58381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Coils</a:t>
                    </a:r>
                    <a:endParaRPr lang="en-US" sz="1400" dirty="0"/>
                  </a:p>
                </p:txBody>
              </p:sp>
            </p:grpSp>
            <p:cxnSp>
              <p:nvCxnSpPr>
                <p:cNvPr id="38" name="Straight Arrow Connector 37"/>
                <p:cNvCxnSpPr/>
                <p:nvPr/>
              </p:nvCxnSpPr>
              <p:spPr>
                <a:xfrm flipV="1">
                  <a:off x="8651304" y="4986009"/>
                  <a:ext cx="138658" cy="277890"/>
                </a:xfrm>
                <a:prstGeom prst="straightConnector1">
                  <a:avLst/>
                </a:prstGeom>
                <a:ln w="1905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/>
                <p:nvPr/>
              </p:nvCxnSpPr>
              <p:spPr>
                <a:xfrm flipH="1" flipV="1">
                  <a:off x="8377599" y="5077480"/>
                  <a:ext cx="274916" cy="178640"/>
                </a:xfrm>
                <a:prstGeom prst="straightConnector1">
                  <a:avLst/>
                </a:prstGeom>
                <a:ln w="1905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Box 39"/>
                <p:cNvSpPr txBox="1"/>
                <p:nvPr/>
              </p:nvSpPr>
              <p:spPr>
                <a:xfrm>
                  <a:off x="8206851" y="5184009"/>
                  <a:ext cx="82266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Poletips</a:t>
                  </a:r>
                  <a:endParaRPr lang="en-US" sz="1400" dirty="0"/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6566480" y="4599464"/>
                <a:ext cx="8515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Copper</a:t>
                </a:r>
                <a:br>
                  <a:rPr lang="en-US" sz="1400" dirty="0" smtClean="0"/>
                </a:br>
                <a:r>
                  <a:rPr lang="en-US" sz="1400" dirty="0" smtClean="0"/>
                  <a:t>blockers</a:t>
                </a:r>
                <a:endParaRPr lang="en-US" sz="1400" dirty="0"/>
              </a:p>
            </p:txBody>
          </p:sp>
        </p:grpSp>
        <p:cxnSp>
          <p:nvCxnSpPr>
            <p:cNvPr id="46" name="Straight Arrow Connector 45"/>
            <p:cNvCxnSpPr/>
            <p:nvPr/>
          </p:nvCxnSpPr>
          <p:spPr>
            <a:xfrm>
              <a:off x="7303779" y="4844895"/>
              <a:ext cx="282505" cy="10763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7140017" y="4383715"/>
              <a:ext cx="277978" cy="30777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6848840" y="3503721"/>
            <a:ext cx="2289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64308"/>
                </a:solidFill>
                <a:latin typeface="+mn-lt"/>
                <a:ea typeface="+mn-ea"/>
                <a:cs typeface="+mn-cs"/>
              </a:rPr>
              <a:t>D1 radiation transport model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48840" y="1112569"/>
            <a:ext cx="2352874" cy="2048753"/>
            <a:chOff x="6910620" y="1077892"/>
            <a:chExt cx="2352874" cy="2048753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006" y="1325977"/>
              <a:ext cx="1763343" cy="180066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910620" y="1077892"/>
              <a:ext cx="2352874" cy="276171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0620" tIns="45310" rIns="90620" bIns="4531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64308"/>
                  </a:solidFill>
                </a:rPr>
                <a:t>3D engineering design of D1</a:t>
              </a:r>
              <a:endParaRPr lang="en-US" sz="1200" b="1" dirty="0">
                <a:solidFill>
                  <a:srgbClr val="06430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4862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0" y="972968"/>
            <a:ext cx="6679462" cy="5027414"/>
          </a:xfrm>
          <a:prstGeom prst="rect">
            <a:avLst/>
          </a:prstGeom>
        </p:spPr>
        <p:txBody>
          <a:bodyPr/>
          <a:lstStyle>
            <a:lvl1pPr marL="180178" indent="-180178" algn="l" defTabSz="803293" rtl="0" eaLnBrk="0" fontAlgn="base" hangingPunct="0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kern="0" dirty="0" smtClean="0"/>
              <a:t>Dipole cryogenic component heat loads study</a:t>
            </a:r>
          </a:p>
          <a:p>
            <a:pPr lvl="1"/>
            <a:r>
              <a:rPr lang="en-US" kern="0" dirty="0" smtClean="0"/>
              <a:t>Supports cryogenic system design verification</a:t>
            </a:r>
          </a:p>
          <a:p>
            <a:pPr lvl="1"/>
            <a:r>
              <a:rPr lang="en-US" kern="0" dirty="0" smtClean="0"/>
              <a:t>Several worst-case beams studied</a:t>
            </a:r>
          </a:p>
          <a:p>
            <a:pPr lvl="1"/>
            <a:r>
              <a:rPr lang="en-US" kern="0" dirty="0" smtClean="0"/>
              <a:t>Examples: 2 settings of </a:t>
            </a:r>
            <a:r>
              <a:rPr lang="en-US" kern="0" baseline="30000" dirty="0" smtClean="0"/>
              <a:t>48</a:t>
            </a:r>
            <a:r>
              <a:rPr lang="en-US" kern="0" dirty="0" smtClean="0"/>
              <a:t>Ca at 261 MeV/u</a:t>
            </a:r>
            <a:endParaRPr lang="en-US" kern="0" dirty="0"/>
          </a:p>
          <a:p>
            <a:pPr lvl="2"/>
            <a:r>
              <a:rPr lang="en-US" kern="0" dirty="0">
                <a:solidFill>
                  <a:srgbClr val="00B0F0"/>
                </a:solidFill>
              </a:rPr>
              <a:t>C</a:t>
            </a:r>
            <a:r>
              <a:rPr lang="en-US" kern="0" dirty="0" smtClean="0">
                <a:solidFill>
                  <a:srgbClr val="00B0F0"/>
                </a:solidFill>
              </a:rPr>
              <a:t>lose to primary beam rigidity (center), =&gt; </a:t>
            </a:r>
            <a:r>
              <a:rPr lang="en-US" kern="0" baseline="30000" dirty="0" smtClean="0">
                <a:solidFill>
                  <a:srgbClr val="00B0F0"/>
                </a:solidFill>
              </a:rPr>
              <a:t>31</a:t>
            </a:r>
            <a:r>
              <a:rPr lang="en-US" kern="0" dirty="0" smtClean="0">
                <a:solidFill>
                  <a:srgbClr val="00B0F0"/>
                </a:solidFill>
              </a:rPr>
              <a:t>Al</a:t>
            </a:r>
          </a:p>
          <a:p>
            <a:pPr lvl="2"/>
            <a:r>
              <a:rPr lang="en-US" kern="0" dirty="0" smtClean="0">
                <a:solidFill>
                  <a:srgbClr val="00B050"/>
                </a:solidFill>
              </a:rPr>
              <a:t>High rigidity (low), =&gt; </a:t>
            </a:r>
            <a:r>
              <a:rPr lang="en-US" kern="0" baseline="30000" dirty="0" smtClean="0">
                <a:solidFill>
                  <a:srgbClr val="00B050"/>
                </a:solidFill>
              </a:rPr>
              <a:t>40</a:t>
            </a:r>
            <a:r>
              <a:rPr lang="en-US" kern="0" dirty="0" smtClean="0">
                <a:solidFill>
                  <a:srgbClr val="00B050"/>
                </a:solidFill>
              </a:rPr>
              <a:t>Mg</a:t>
            </a:r>
          </a:p>
          <a:p>
            <a:pPr marL="0" indent="0">
              <a:buNone/>
            </a:pPr>
            <a:endParaRPr lang="en-US" kern="0" dirty="0"/>
          </a:p>
          <a:p>
            <a:pPr marL="0" indent="0">
              <a:buNone/>
            </a:pPr>
            <a:endParaRPr lang="en-US" kern="0" dirty="0"/>
          </a:p>
          <a:p>
            <a:r>
              <a:rPr lang="en-US" kern="0" dirty="0" smtClean="0"/>
              <a:t>Dipole coil heat loads, lifetimes</a:t>
            </a:r>
          </a:p>
          <a:p>
            <a:pPr lvl="1"/>
            <a:r>
              <a:rPr lang="en-US" kern="0" dirty="0" smtClean="0"/>
              <a:t>Same beams, settings</a:t>
            </a:r>
          </a:p>
          <a:p>
            <a:pPr lvl="1"/>
            <a:r>
              <a:rPr lang="en-US" kern="0" dirty="0" smtClean="0"/>
              <a:t>Peak heat load </a:t>
            </a:r>
            <a:r>
              <a:rPr lang="en-US" kern="0" dirty="0" smtClean="0">
                <a:solidFill>
                  <a:srgbClr val="00B0F0"/>
                </a:solidFill>
              </a:rPr>
              <a:t>14</a:t>
            </a:r>
            <a:r>
              <a:rPr lang="en-US" kern="0" dirty="0" smtClean="0"/>
              <a:t> </a:t>
            </a:r>
            <a:r>
              <a:rPr lang="en-US" kern="0" dirty="0" smtClean="0">
                <a:solidFill>
                  <a:srgbClr val="00B050"/>
                </a:solidFill>
              </a:rPr>
              <a:t>(29) </a:t>
            </a:r>
            <a:r>
              <a:rPr lang="en-US" kern="0" dirty="0" smtClean="0"/>
              <a:t>mW/cc</a:t>
            </a:r>
          </a:p>
          <a:p>
            <a:pPr lvl="1"/>
            <a:r>
              <a:rPr lang="en-US" kern="0" dirty="0" smtClean="0"/>
              <a:t>Coil lifetimes </a:t>
            </a:r>
            <a:r>
              <a:rPr lang="en-US" kern="0" dirty="0" smtClean="0">
                <a:solidFill>
                  <a:srgbClr val="00B0F0"/>
                </a:solidFill>
              </a:rPr>
              <a:t>3</a:t>
            </a:r>
            <a:r>
              <a:rPr lang="en-US" kern="0" dirty="0" smtClean="0"/>
              <a:t> </a:t>
            </a:r>
            <a:r>
              <a:rPr lang="en-US" kern="0" dirty="0" smtClean="0">
                <a:solidFill>
                  <a:srgbClr val="00B050"/>
                </a:solidFill>
              </a:rPr>
              <a:t>(2)</a:t>
            </a:r>
            <a:r>
              <a:rPr lang="en-US" kern="0" dirty="0" smtClean="0"/>
              <a:t> years</a:t>
            </a:r>
            <a:endParaRPr lang="en-US" kern="0" dirty="0"/>
          </a:p>
          <a:p>
            <a:pPr lvl="1"/>
            <a:r>
              <a:rPr lang="en-US" kern="0" dirty="0" smtClean="0"/>
              <a:t>Local shielding considered</a:t>
            </a:r>
          </a:p>
          <a:p>
            <a:pPr marL="211709" lvl="1" indent="0">
              <a:buNone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78624"/>
          </a:xfrm>
        </p:spPr>
        <p:txBody>
          <a:bodyPr/>
          <a:lstStyle/>
          <a:p>
            <a:r>
              <a:rPr lang="en-US" dirty="0" smtClean="0"/>
              <a:t>Dipole Component Heat Loads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CF988859-7953-4624-98C4-717249B46A1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4337656" y="3601487"/>
            <a:ext cx="4708373" cy="2529737"/>
            <a:chOff x="3381859" y="2708660"/>
            <a:chExt cx="4708373" cy="2529737"/>
          </a:xfrm>
        </p:grpSpPr>
        <p:grpSp>
          <p:nvGrpSpPr>
            <p:cNvPr id="31" name="Group 30"/>
            <p:cNvGrpSpPr/>
            <p:nvPr/>
          </p:nvGrpSpPr>
          <p:grpSpPr>
            <a:xfrm>
              <a:off x="3381859" y="2708660"/>
              <a:ext cx="4708373" cy="2529737"/>
              <a:chOff x="3381859" y="2708660"/>
              <a:chExt cx="4708373" cy="2529737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3381859" y="2708660"/>
                <a:ext cx="4708373" cy="2529737"/>
                <a:chOff x="4378477" y="3564777"/>
                <a:chExt cx="4708373" cy="2529737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4378477" y="3808514"/>
                  <a:ext cx="4708373" cy="2286000"/>
                  <a:chOff x="4378477" y="1294807"/>
                  <a:chExt cx="4708373" cy="2286000"/>
                </a:xfrm>
              </p:grpSpPr>
              <p:grpSp>
                <p:nvGrpSpPr>
                  <p:cNvPr id="6" name="Group 5"/>
                  <p:cNvGrpSpPr>
                    <a:grpSpLocks noChangeAspect="1"/>
                  </p:cNvGrpSpPr>
                  <p:nvPr/>
                </p:nvGrpSpPr>
                <p:grpSpPr>
                  <a:xfrm>
                    <a:off x="4378477" y="1294807"/>
                    <a:ext cx="2493315" cy="2286000"/>
                    <a:chOff x="337614" y="1311816"/>
                    <a:chExt cx="2919873" cy="2677089"/>
                  </a:xfrm>
                </p:grpSpPr>
                <p:grpSp>
                  <p:nvGrpSpPr>
                    <p:cNvPr id="8" name="Group 7"/>
                    <p:cNvGrpSpPr/>
                    <p:nvPr/>
                  </p:nvGrpSpPr>
                  <p:grpSpPr>
                    <a:xfrm>
                      <a:off x="337614" y="1311816"/>
                      <a:ext cx="2919873" cy="2677089"/>
                      <a:chOff x="578292" y="1336233"/>
                      <a:chExt cx="2919873" cy="2677089"/>
                    </a:xfrm>
                  </p:grpSpPr>
                  <p:pic>
                    <p:nvPicPr>
                      <p:cNvPr id="10" name="Picture 9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78292" y="1336233"/>
                        <a:ext cx="2641155" cy="2677089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1" name="TextBox 10"/>
                      <p:cNvSpPr txBox="1"/>
                      <p:nvPr/>
                    </p:nvSpPr>
                    <p:spPr>
                      <a:xfrm rot="16200000">
                        <a:off x="2794017" y="2540727"/>
                        <a:ext cx="1174464" cy="2338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 smtClean="0"/>
                          <a:t>Heat Load (W/cc)</a:t>
                        </a:r>
                        <a:endParaRPr lang="en-US" sz="1200" dirty="0"/>
                      </a:p>
                    </p:txBody>
                  </p:sp>
                </p:grpSp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1014426" y="1447799"/>
                      <a:ext cx="1474013" cy="39647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dirty="0" smtClean="0"/>
                        <a:t>Max </a:t>
                      </a:r>
                      <a:r>
                        <a:rPr lang="en-US" sz="1600" dirty="0"/>
                        <a:t>1</a:t>
                      </a:r>
                      <a:r>
                        <a:rPr lang="en-US" sz="1600" dirty="0" smtClean="0"/>
                        <a:t> W/cc</a:t>
                      </a:r>
                      <a:endParaRPr lang="en-US" sz="1600" dirty="0"/>
                    </a:p>
                  </p:txBody>
                </p:sp>
              </p:grpSp>
              <p:grpSp>
                <p:nvGrpSpPr>
                  <p:cNvPr id="18" name="Group 17"/>
                  <p:cNvGrpSpPr>
                    <a:grpSpLocks noChangeAspect="1"/>
                  </p:cNvGrpSpPr>
                  <p:nvPr/>
                </p:nvGrpSpPr>
                <p:grpSpPr>
                  <a:xfrm>
                    <a:off x="6601726" y="1294807"/>
                    <a:ext cx="2485124" cy="2286000"/>
                    <a:chOff x="334892" y="1306152"/>
                    <a:chExt cx="2922595" cy="2688417"/>
                  </a:xfrm>
                </p:grpSpPr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334892" y="1306152"/>
                      <a:ext cx="2922595" cy="2688417"/>
                      <a:chOff x="575570" y="1330569"/>
                      <a:chExt cx="2922595" cy="2688417"/>
                    </a:xfrm>
                  </p:grpSpPr>
                  <p:pic>
                    <p:nvPicPr>
                      <p:cNvPr id="21" name="Picture 20"/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75570" y="1330569"/>
                        <a:ext cx="2646598" cy="2688417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22" name="TextBox 21"/>
                      <p:cNvSpPr txBox="1"/>
                      <p:nvPr/>
                    </p:nvSpPr>
                    <p:spPr>
                      <a:xfrm rot="16200000">
                        <a:off x="2794017" y="2540727"/>
                        <a:ext cx="1174464" cy="2338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 smtClean="0"/>
                          <a:t>Heat Load (W/cc)</a:t>
                        </a:r>
                        <a:endParaRPr lang="en-US" sz="1200" dirty="0"/>
                      </a:p>
                    </p:txBody>
                  </p:sp>
                </p:grpSp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1014426" y="1447800"/>
                      <a:ext cx="1596152" cy="39815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dirty="0" smtClean="0"/>
                        <a:t>Max 11 W/cc</a:t>
                      </a:r>
                      <a:endParaRPr lang="en-US" sz="1600" dirty="0"/>
                    </a:p>
                  </p:txBody>
                </p:sp>
              </p:grpSp>
            </p:grpSp>
            <p:sp>
              <p:nvSpPr>
                <p:cNvPr id="29" name="TextBox 28"/>
                <p:cNvSpPr txBox="1"/>
                <p:nvPr/>
              </p:nvSpPr>
              <p:spPr>
                <a:xfrm>
                  <a:off x="5249170" y="3564777"/>
                  <a:ext cx="279114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D1 dipole poletip heat load maps</a:t>
                  </a:r>
                  <a:endParaRPr lang="en-US" sz="1400" dirty="0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3847044" y="4547474"/>
                <a:ext cx="1454309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Total 0.5 kW</a:t>
                </a:r>
                <a:endParaRPr lang="en-US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6092980" y="4547474"/>
              <a:ext cx="1261949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Total </a:t>
              </a:r>
              <a:r>
                <a:rPr lang="en-US" dirty="0"/>
                <a:t>6</a:t>
              </a:r>
              <a:r>
                <a:rPr lang="en-US" dirty="0" smtClean="0"/>
                <a:t> kW</a:t>
              </a:r>
              <a:endParaRPr lang="en-US" dirty="0"/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flipV="1">
            <a:off x="3810000" y="2438400"/>
            <a:ext cx="2286000" cy="20337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6216258" y="998229"/>
            <a:ext cx="2412840" cy="2608753"/>
            <a:chOff x="6216258" y="998229"/>
            <a:chExt cx="2412840" cy="2608753"/>
          </a:xfrm>
        </p:grpSpPr>
        <p:grpSp>
          <p:nvGrpSpPr>
            <p:cNvPr id="43" name="Group 42"/>
            <p:cNvGrpSpPr>
              <a:grpSpLocks noChangeAspect="1"/>
            </p:cNvGrpSpPr>
            <p:nvPr/>
          </p:nvGrpSpPr>
          <p:grpSpPr>
            <a:xfrm>
              <a:off x="6218672" y="1261847"/>
              <a:ext cx="2367647" cy="2345135"/>
              <a:chOff x="6123370" y="1072815"/>
              <a:chExt cx="2549773" cy="252553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7315200" y="1077256"/>
                <a:ext cx="1357943" cy="2493257"/>
                <a:chOff x="7079528" y="1054698"/>
                <a:chExt cx="1357943" cy="2493257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79528" y="1054698"/>
                  <a:ext cx="1167866" cy="2493257"/>
                </a:xfrm>
                <a:prstGeom prst="rect">
                  <a:avLst/>
                </a:prstGeom>
              </p:spPr>
            </p:pic>
            <p:sp>
              <p:nvSpPr>
                <p:cNvPr id="34" name="TextBox 33"/>
                <p:cNvSpPr txBox="1"/>
                <p:nvPr/>
              </p:nvSpPr>
              <p:spPr>
                <a:xfrm rot="16200000">
                  <a:off x="7838724" y="2340563"/>
                  <a:ext cx="998664" cy="1988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Heat Load (W/cc)</a:t>
                  </a:r>
                  <a:endParaRPr lang="en-US" sz="1200" dirty="0"/>
                </a:p>
              </p:txBody>
            </p:sp>
          </p:grp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3370" y="1072815"/>
                <a:ext cx="1185565" cy="2525530"/>
              </a:xfrm>
              <a:prstGeom prst="rect">
                <a:avLst/>
              </a:prstGeom>
            </p:spPr>
          </p:pic>
        </p:grpSp>
        <p:sp>
          <p:nvSpPr>
            <p:cNvPr id="44" name="TextBox 43"/>
            <p:cNvSpPr txBox="1"/>
            <p:nvPr/>
          </p:nvSpPr>
          <p:spPr>
            <a:xfrm>
              <a:off x="6216258" y="998229"/>
              <a:ext cx="24128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D1 front coil heat load maps</a:t>
              </a:r>
              <a:endParaRPr lang="en-US" sz="14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41822" y="2724206"/>
            <a:ext cx="2741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Dipole cryogenic part heat loads</a:t>
            </a:r>
            <a:endParaRPr lang="en-US" sz="1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822663" y="3018504"/>
          <a:ext cx="25527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Worksheet" r:id="rId9" imgW="2552764" imgH="771448" progId="Excel.Sheet.12">
                  <p:embed/>
                </p:oleObj>
              </mc:Choice>
              <mc:Fallback>
                <p:oleObj name="Worksheet" r:id="rId9" imgW="2552764" imgH="7714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2663" y="3018504"/>
                        <a:ext cx="25527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0408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0" y="972968"/>
            <a:ext cx="5936162" cy="5027414"/>
          </a:xfrm>
          <a:prstGeom prst="rect">
            <a:avLst/>
          </a:prstGeom>
        </p:spPr>
        <p:txBody>
          <a:bodyPr/>
          <a:lstStyle>
            <a:lvl1pPr marL="180178" indent="-180178" algn="l" defTabSz="803293" rtl="0" eaLnBrk="0" fontAlgn="base" hangingPunct="0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kern="0" dirty="0" smtClean="0"/>
              <a:t>Heat loads in water cooled dipole poletips</a:t>
            </a:r>
          </a:p>
          <a:p>
            <a:pPr lvl="1"/>
            <a:r>
              <a:rPr lang="en-US" kern="0" dirty="0" smtClean="0"/>
              <a:t>A worst-case beam </a:t>
            </a:r>
            <a:br>
              <a:rPr lang="en-US" kern="0" dirty="0" smtClean="0"/>
            </a:br>
            <a:r>
              <a:rPr lang="en-US" kern="0" baseline="30000" dirty="0" smtClean="0"/>
              <a:t>16</a:t>
            </a:r>
            <a:r>
              <a:rPr lang="en-US" kern="0" dirty="0" smtClean="0"/>
              <a:t>O, 313 MeV/u, =&gt; </a:t>
            </a:r>
            <a:r>
              <a:rPr lang="en-US" kern="0" baseline="30000" dirty="0" smtClean="0"/>
              <a:t>9</a:t>
            </a:r>
            <a:r>
              <a:rPr lang="en-US" kern="0" dirty="0" smtClean="0"/>
              <a:t>C</a:t>
            </a:r>
          </a:p>
          <a:p>
            <a:pPr lvl="2"/>
            <a:r>
              <a:rPr lang="en-US" sz="1400" dirty="0" smtClean="0"/>
              <a:t>Total heat load into poletips = </a:t>
            </a:r>
            <a:r>
              <a:rPr lang="en-US" sz="1400" b="1" dirty="0"/>
              <a:t>3</a:t>
            </a:r>
            <a:r>
              <a:rPr lang="en-US" sz="1400" b="1" dirty="0" smtClean="0"/>
              <a:t> kW</a:t>
            </a:r>
          </a:p>
          <a:p>
            <a:pPr lvl="2"/>
            <a:r>
              <a:rPr lang="en-US" sz="1400" dirty="0" smtClean="0"/>
              <a:t>Water cooling - </a:t>
            </a:r>
            <a:r>
              <a:rPr lang="en-US" sz="1400" b="1" dirty="0"/>
              <a:t>2</a:t>
            </a:r>
            <a:r>
              <a:rPr lang="en-US" sz="1400" dirty="0" smtClean="0"/>
              <a:t> </a:t>
            </a:r>
            <a:r>
              <a:rPr lang="en-US" sz="1400" dirty="0"/>
              <a:t>gpm flow </a:t>
            </a:r>
            <a:r>
              <a:rPr lang="en-US" sz="1400" dirty="0" smtClean="0"/>
              <a:t>rate</a:t>
            </a:r>
          </a:p>
          <a:p>
            <a:pPr lvl="2"/>
            <a:r>
              <a:rPr lang="en-US" sz="1600" kern="0" dirty="0" smtClean="0"/>
              <a:t>Poletips: T</a:t>
            </a:r>
            <a:r>
              <a:rPr lang="en-US" sz="1600" kern="0" baseline="-25000" dirty="0" smtClean="0"/>
              <a:t>max</a:t>
            </a:r>
            <a:r>
              <a:rPr lang="en-US" sz="1600" kern="0" dirty="0" smtClean="0"/>
              <a:t> = 50 </a:t>
            </a:r>
            <a:r>
              <a:rPr lang="en-US" sz="1600" dirty="0" smtClean="0"/>
              <a:t>ºC</a:t>
            </a:r>
          </a:p>
          <a:p>
            <a:pPr lvl="2"/>
            <a:r>
              <a:rPr lang="en-US" sz="1600" dirty="0" smtClean="0"/>
              <a:t>Cooling water: T</a:t>
            </a:r>
            <a:r>
              <a:rPr lang="en-US" sz="1600" baseline="-25000" dirty="0" smtClean="0"/>
              <a:t>max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40 ºC</a:t>
            </a:r>
          </a:p>
          <a:p>
            <a:pPr lvl="1"/>
            <a:r>
              <a:rPr lang="en-US" kern="0" dirty="0"/>
              <a:t>Another worst-case </a:t>
            </a:r>
            <a:r>
              <a:rPr lang="en-US" kern="0" dirty="0" smtClean="0"/>
              <a:t>beam</a:t>
            </a:r>
            <a:br>
              <a:rPr lang="en-US" kern="0" dirty="0" smtClean="0"/>
            </a:br>
            <a:r>
              <a:rPr lang="en-US" kern="0" baseline="30000" dirty="0" smtClean="0"/>
              <a:t>48</a:t>
            </a:r>
            <a:r>
              <a:rPr lang="en-US" kern="0" dirty="0" smtClean="0"/>
              <a:t>Ca</a:t>
            </a:r>
            <a:r>
              <a:rPr lang="en-US" kern="0" dirty="0"/>
              <a:t>, 261 MeV/u, =&gt; </a:t>
            </a:r>
            <a:r>
              <a:rPr lang="en-US" kern="0" baseline="30000" dirty="0"/>
              <a:t>40</a:t>
            </a:r>
            <a:r>
              <a:rPr lang="en-US" kern="0" dirty="0"/>
              <a:t>Mg</a:t>
            </a:r>
          </a:p>
          <a:p>
            <a:pPr lvl="2"/>
            <a:r>
              <a:rPr lang="en-US" sz="1400" dirty="0"/>
              <a:t>Total heat load into </a:t>
            </a:r>
            <a:r>
              <a:rPr lang="en-US" sz="1400" dirty="0" smtClean="0"/>
              <a:t>poletips </a:t>
            </a:r>
            <a:r>
              <a:rPr lang="en-US" sz="1400" dirty="0"/>
              <a:t>= </a:t>
            </a:r>
            <a:r>
              <a:rPr lang="en-US" sz="1400" b="1" dirty="0"/>
              <a:t>9</a:t>
            </a:r>
            <a:r>
              <a:rPr lang="en-US" sz="1400" b="1" dirty="0" smtClean="0"/>
              <a:t> </a:t>
            </a:r>
            <a:r>
              <a:rPr lang="en-US" sz="1400" b="1" dirty="0"/>
              <a:t>kW</a:t>
            </a:r>
          </a:p>
          <a:p>
            <a:pPr lvl="2"/>
            <a:r>
              <a:rPr lang="en-US" sz="1400" dirty="0"/>
              <a:t>Water cooling – </a:t>
            </a:r>
            <a:r>
              <a:rPr lang="en-US" sz="1400" b="1" dirty="0" smtClean="0"/>
              <a:t>8.5</a:t>
            </a:r>
            <a:r>
              <a:rPr lang="en-US" sz="1400" dirty="0" smtClean="0"/>
              <a:t> </a:t>
            </a:r>
            <a:r>
              <a:rPr lang="en-US" sz="1400" dirty="0" err="1" smtClean="0"/>
              <a:t>gpm</a:t>
            </a:r>
            <a:r>
              <a:rPr lang="en-US" sz="1400" dirty="0" smtClean="0"/>
              <a:t> flow </a:t>
            </a:r>
            <a:r>
              <a:rPr lang="en-US" sz="1400" dirty="0"/>
              <a:t>rate </a:t>
            </a:r>
            <a:endParaRPr lang="en-US" sz="1400" dirty="0" smtClean="0"/>
          </a:p>
          <a:p>
            <a:pPr lvl="2"/>
            <a:r>
              <a:rPr lang="en-US" sz="1600" kern="0" dirty="0" smtClean="0"/>
              <a:t>Poletips</a:t>
            </a:r>
            <a:r>
              <a:rPr lang="en-US" sz="1600" kern="0" dirty="0"/>
              <a:t>: T</a:t>
            </a:r>
            <a:r>
              <a:rPr lang="en-US" sz="1600" kern="0" baseline="-25000" dirty="0"/>
              <a:t>max</a:t>
            </a:r>
            <a:r>
              <a:rPr lang="en-US" sz="1600" kern="0" dirty="0"/>
              <a:t> = </a:t>
            </a:r>
            <a:r>
              <a:rPr lang="en-US" sz="1600" kern="0" dirty="0" smtClean="0"/>
              <a:t>67 </a:t>
            </a:r>
            <a:r>
              <a:rPr lang="en-US" sz="1600" dirty="0"/>
              <a:t>ºC</a:t>
            </a:r>
          </a:p>
          <a:p>
            <a:pPr lvl="2"/>
            <a:r>
              <a:rPr lang="en-US" sz="1600" dirty="0"/>
              <a:t>Cooling water: T</a:t>
            </a:r>
            <a:r>
              <a:rPr lang="en-US" sz="1600" baseline="-25000" dirty="0"/>
              <a:t>max</a:t>
            </a:r>
            <a:r>
              <a:rPr lang="en-US" sz="1600" dirty="0"/>
              <a:t> = </a:t>
            </a:r>
            <a:r>
              <a:rPr lang="en-US" sz="1600" dirty="0" smtClean="0"/>
              <a:t>45 ºC</a:t>
            </a:r>
          </a:p>
          <a:p>
            <a:pPr marL="430926" lvl="2" indent="0">
              <a:buNone/>
            </a:pPr>
            <a:r>
              <a:rPr lang="en-US" sz="1600" dirty="0" smtClean="0"/>
              <a:t>But if flow rate is </a:t>
            </a:r>
            <a:r>
              <a:rPr lang="en-US" sz="1600" b="1" dirty="0" smtClean="0"/>
              <a:t>4.25</a:t>
            </a:r>
            <a:r>
              <a:rPr lang="en-US" sz="1600" dirty="0" smtClean="0"/>
              <a:t> gpm then</a:t>
            </a:r>
          </a:p>
          <a:p>
            <a:pPr lvl="2"/>
            <a:r>
              <a:rPr lang="en-US" sz="1600" kern="0" dirty="0" smtClean="0"/>
              <a:t>Poletips</a:t>
            </a:r>
            <a:r>
              <a:rPr lang="en-US" sz="1600" kern="0" dirty="0"/>
              <a:t>: T</a:t>
            </a:r>
            <a:r>
              <a:rPr lang="en-US" sz="1600" kern="0" baseline="-25000" dirty="0"/>
              <a:t>max</a:t>
            </a:r>
            <a:r>
              <a:rPr lang="en-US" sz="1600" kern="0" dirty="0"/>
              <a:t> </a:t>
            </a:r>
            <a:r>
              <a:rPr lang="en-US" sz="1600" kern="0" dirty="0" smtClean="0"/>
              <a:t>= 77 </a:t>
            </a:r>
            <a:r>
              <a:rPr lang="en-US" sz="1600" dirty="0" smtClean="0"/>
              <a:t>ºC</a:t>
            </a:r>
          </a:p>
          <a:p>
            <a:r>
              <a:rPr lang="en-US" dirty="0" smtClean="0"/>
              <a:t>Temperatures are reasonably low </a:t>
            </a:r>
            <a:br>
              <a:rPr lang="en-US" dirty="0" smtClean="0"/>
            </a:br>
            <a:r>
              <a:rPr lang="en-US" dirty="0" smtClean="0"/>
              <a:t>and should not affect magnetic field </a:t>
            </a:r>
            <a:br>
              <a:rPr lang="en-US" dirty="0" smtClean="0"/>
            </a:br>
            <a:r>
              <a:rPr lang="en-US" dirty="0"/>
              <a:t>homogeneity appreciably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" y="123243"/>
            <a:ext cx="9067800" cy="803649"/>
          </a:xfrm>
        </p:spPr>
        <p:txBody>
          <a:bodyPr/>
          <a:lstStyle/>
          <a:p>
            <a:r>
              <a:rPr lang="en-US" dirty="0"/>
              <a:t>Hot Cell Magnet </a:t>
            </a:r>
            <a:r>
              <a:rPr lang="en-US" dirty="0" smtClean="0"/>
              <a:t>Detail</a:t>
            </a:r>
            <a:r>
              <a:rPr lang="en-US" dirty="0"/>
              <a:t>ed</a:t>
            </a:r>
            <a:r>
              <a:rPr lang="en-US" dirty="0" smtClean="0"/>
              <a:t> </a:t>
            </a:r>
            <a:r>
              <a:rPr lang="en-US" dirty="0"/>
              <a:t>Radiation </a:t>
            </a:r>
            <a:r>
              <a:rPr lang="en-US" dirty="0" smtClean="0"/>
              <a:t>Studies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200" dirty="0"/>
              <a:t>Thermal Analysis </a:t>
            </a:r>
            <a:r>
              <a:rPr lang="en-US" sz="2200" dirty="0" smtClean="0"/>
              <a:t>for 30</a:t>
            </a:r>
            <a:r>
              <a:rPr 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2200" dirty="0" smtClean="0"/>
              <a:t>Dipole Poletips</a:t>
            </a:r>
            <a:endParaRPr lang="en-US" sz="2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CF988859-7953-4624-98C4-717249B46A1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572000" y="4800600"/>
            <a:ext cx="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094033" y="1044581"/>
            <a:ext cx="5078049" cy="5015034"/>
            <a:chOff x="4094033" y="1044581"/>
            <a:chExt cx="5078049" cy="5015034"/>
          </a:xfrm>
        </p:grpSpPr>
        <p:grpSp>
          <p:nvGrpSpPr>
            <p:cNvPr id="18" name="Group 17"/>
            <p:cNvGrpSpPr/>
            <p:nvPr/>
          </p:nvGrpSpPr>
          <p:grpSpPr>
            <a:xfrm>
              <a:off x="4094033" y="1044581"/>
              <a:ext cx="5078049" cy="3418669"/>
              <a:chOff x="4094033" y="1044581"/>
              <a:chExt cx="5078049" cy="3418669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4033" y="2201592"/>
                <a:ext cx="2198570" cy="1828800"/>
              </a:xfrm>
              <a:prstGeom prst="rect">
                <a:avLst/>
              </a:prstGeom>
            </p:spPr>
          </p:pic>
          <p:grpSp>
            <p:nvGrpSpPr>
              <p:cNvPr id="82" name="Group 81"/>
              <p:cNvGrpSpPr/>
              <p:nvPr/>
            </p:nvGrpSpPr>
            <p:grpSpPr>
              <a:xfrm>
                <a:off x="4156155" y="1044581"/>
                <a:ext cx="5015927" cy="3418669"/>
                <a:chOff x="4156155" y="1044581"/>
                <a:chExt cx="5015927" cy="3418669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4156155" y="1044581"/>
                  <a:ext cx="5015927" cy="3418669"/>
                  <a:chOff x="4156155" y="1044581"/>
                  <a:chExt cx="5015927" cy="3418669"/>
                </a:xfrm>
              </p:grpSpPr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4156155" y="1942137"/>
                    <a:ext cx="2074607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/>
                      <a:t>Poletip simple model</a:t>
                    </a:r>
                    <a:endParaRPr lang="en-US" sz="1600" dirty="0"/>
                  </a:p>
                </p:txBody>
              </p:sp>
              <p:grpSp>
                <p:nvGrpSpPr>
                  <p:cNvPr id="61" name="Group 60"/>
                  <p:cNvGrpSpPr/>
                  <p:nvPr/>
                </p:nvGrpSpPr>
                <p:grpSpPr>
                  <a:xfrm>
                    <a:off x="4701777" y="1044581"/>
                    <a:ext cx="4470305" cy="3418669"/>
                    <a:chOff x="4701777" y="1044581"/>
                    <a:chExt cx="4470305" cy="3418669"/>
                  </a:xfrm>
                </p:grpSpPr>
                <p:grpSp>
                  <p:nvGrpSpPr>
                    <p:cNvPr id="36" name="Group 3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240558" y="1044581"/>
                      <a:ext cx="2435609" cy="2544195"/>
                      <a:chOff x="299575" y="981461"/>
                      <a:chExt cx="2922730" cy="3053034"/>
                    </a:xfrm>
                  </p:grpSpPr>
                  <p:grpSp>
                    <p:nvGrpSpPr>
                      <p:cNvPr id="37" name="Group 36"/>
                      <p:cNvGrpSpPr/>
                      <p:nvPr/>
                    </p:nvGrpSpPr>
                    <p:grpSpPr>
                      <a:xfrm>
                        <a:off x="299575" y="981461"/>
                        <a:ext cx="2922730" cy="3053034"/>
                        <a:chOff x="533408" y="993344"/>
                        <a:chExt cx="2922730" cy="3053034"/>
                      </a:xfrm>
                    </p:grpSpPr>
                    <p:grpSp>
                      <p:nvGrpSpPr>
                        <p:cNvPr id="40" name="Group 39"/>
                        <p:cNvGrpSpPr/>
                        <p:nvPr/>
                      </p:nvGrpSpPr>
                      <p:grpSpPr>
                        <a:xfrm>
                          <a:off x="533408" y="1303178"/>
                          <a:ext cx="2922730" cy="2743200"/>
                          <a:chOff x="533408" y="1303178"/>
                          <a:chExt cx="2922730" cy="2743200"/>
                        </a:xfrm>
                      </p:grpSpPr>
                      <p:pic>
                        <p:nvPicPr>
                          <p:cNvPr id="46" name="Picture 4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533408" y="1303178"/>
                            <a:ext cx="2730924" cy="2743200"/>
                          </a:xfrm>
                          <a:prstGeom prst="rect">
                            <a:avLst/>
                          </a:prstGeom>
                        </p:spPr>
                      </p:pic>
                      <p:sp>
                        <p:nvSpPr>
                          <p:cNvPr id="47" name="TextBox 46"/>
                          <p:cNvSpPr txBox="1"/>
                          <p:nvPr/>
                        </p:nvSpPr>
                        <p:spPr>
                          <a:xfrm rot="16200000">
                            <a:off x="2751990" y="2540727"/>
                            <a:ext cx="1174464" cy="2338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1200" dirty="0" smtClean="0"/>
                              <a:t>Heat Load (W/cc)</a:t>
                            </a:r>
                            <a:endParaRPr lang="en-US" sz="1200" dirty="0"/>
                          </a:p>
                        </p:txBody>
                      </p:sp>
                    </p:grpSp>
                    <p:sp>
                      <p:nvSpPr>
                        <p:cNvPr id="42" name="TextBox 41"/>
                        <p:cNvSpPr txBox="1"/>
                        <p:nvPr/>
                      </p:nvSpPr>
                      <p:spPr>
                        <a:xfrm>
                          <a:off x="1037881" y="993344"/>
                          <a:ext cx="2068258" cy="4062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1600" dirty="0" smtClean="0"/>
                            <a:t>Poletip heat map</a:t>
                          </a:r>
                          <a:endParaRPr lang="en-US" sz="1600" dirty="0"/>
                        </a:p>
                      </p:txBody>
                    </p:sp>
                  </p:grpSp>
                  <p:sp>
                    <p:nvSpPr>
                      <p:cNvPr id="39" name="TextBox 38"/>
                      <p:cNvSpPr txBox="1"/>
                      <p:nvPr/>
                    </p:nvSpPr>
                    <p:spPr>
                      <a:xfrm>
                        <a:off x="1127313" y="3214341"/>
                        <a:ext cx="1371530" cy="4062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7030A0"/>
                        </a:solidFill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600" dirty="0" smtClean="0"/>
                          <a:t>Total 3 kW</a:t>
                        </a:r>
                        <a:endParaRPr lang="en-US" sz="1600" dirty="0"/>
                      </a:p>
                    </p:txBody>
                  </p:sp>
                </p:grpSp>
                <p:grpSp>
                  <p:nvGrpSpPr>
                    <p:cNvPr id="12" name="Group 11"/>
                    <p:cNvGrpSpPr/>
                    <p:nvPr/>
                  </p:nvGrpSpPr>
                  <p:grpSpPr>
                    <a:xfrm>
                      <a:off x="4701777" y="2320508"/>
                      <a:ext cx="1616834" cy="2142742"/>
                      <a:chOff x="4701777" y="2320508"/>
                      <a:chExt cx="1616834" cy="2142742"/>
                    </a:xfrm>
                  </p:grpSpPr>
                  <p:sp>
                    <p:nvSpPr>
                      <p:cNvPr id="4" name="TextBox 3"/>
                      <p:cNvSpPr txBox="1"/>
                      <p:nvPr/>
                    </p:nvSpPr>
                    <p:spPr>
                      <a:xfrm>
                        <a:off x="5162989" y="2320508"/>
                        <a:ext cx="856325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600" dirty="0" smtClean="0"/>
                          <a:t>Copper</a:t>
                        </a:r>
                        <a:endParaRPr lang="en-US" sz="1600" dirty="0"/>
                      </a:p>
                    </p:txBody>
                  </p:sp>
                  <p:sp>
                    <p:nvSpPr>
                      <p:cNvPr id="53" name="TextBox 52"/>
                      <p:cNvSpPr txBox="1"/>
                      <p:nvPr/>
                    </p:nvSpPr>
                    <p:spPr>
                      <a:xfrm>
                        <a:off x="4701777" y="4124696"/>
                        <a:ext cx="1616834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dirty="0" smtClean="0"/>
                          <a:t>Water channels</a:t>
                        </a:r>
                        <a:endParaRPr lang="en-US" sz="1600" dirty="0"/>
                      </a:p>
                    </p:txBody>
                  </p:sp>
                </p:grpSp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6096000" y="3597533"/>
                      <a:ext cx="307608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 smtClean="0"/>
                        <a:t>Area with highest power density</a:t>
                      </a:r>
                      <a:endParaRPr lang="en-US" sz="1600" dirty="0"/>
                    </a:p>
                  </p:txBody>
                </p:sp>
                <p:cxnSp>
                  <p:nvCxnSpPr>
                    <p:cNvPr id="57" name="Straight Arrow Connector 56"/>
                    <p:cNvCxnSpPr/>
                    <p:nvPr/>
                  </p:nvCxnSpPr>
                  <p:spPr>
                    <a:xfrm flipH="1" flipV="1">
                      <a:off x="5962836" y="3224975"/>
                      <a:ext cx="526370" cy="439730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Arrow Connector 57"/>
                    <p:cNvCxnSpPr/>
                    <p:nvPr/>
                  </p:nvCxnSpPr>
                  <p:spPr>
                    <a:xfrm flipV="1">
                      <a:off x="6489206" y="2280691"/>
                      <a:ext cx="749794" cy="1378433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63" name="Straight Arrow Connector 62"/>
                <p:cNvCxnSpPr/>
                <p:nvPr/>
              </p:nvCxnSpPr>
              <p:spPr>
                <a:xfrm flipH="1" flipV="1">
                  <a:off x="5657404" y="3243868"/>
                  <a:ext cx="140305" cy="97406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/>
                <p:nvPr/>
              </p:nvCxnSpPr>
              <p:spPr>
                <a:xfrm flipH="1" flipV="1">
                  <a:off x="4614997" y="3659124"/>
                  <a:ext cx="1171523" cy="584776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/>
                <p:nvPr/>
              </p:nvCxnSpPr>
              <p:spPr>
                <a:xfrm flipH="1">
                  <a:off x="5014477" y="2520786"/>
                  <a:ext cx="242218" cy="259936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H="1">
                  <a:off x="4512523" y="2491652"/>
                  <a:ext cx="734376" cy="132428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997" y="4047935"/>
              <a:ext cx="2774983" cy="2011680"/>
            </a:xfrm>
            <a:prstGeom prst="rect">
              <a:avLst/>
            </a:prstGeom>
          </p:spPr>
        </p:pic>
      </p:grpSp>
      <p:sp>
        <p:nvSpPr>
          <p:cNvPr id="44" name="TextBox 43"/>
          <p:cNvSpPr txBox="1"/>
          <p:nvPr/>
        </p:nvSpPr>
        <p:spPr>
          <a:xfrm>
            <a:off x="6241225" y="5738604"/>
            <a:ext cx="200888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Poletip thermal map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12311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8990922" cy="5105400"/>
          </a:xfrm>
        </p:spPr>
        <p:txBody>
          <a:bodyPr/>
          <a:lstStyle/>
          <a:p>
            <a:pPr marL="180178" lvl="1" indent="-180178">
              <a:spcBef>
                <a:spcPts val="1206"/>
              </a:spcBef>
              <a:buFont typeface="Wingdings" pitchFamily="2" charset="2"/>
              <a:buChar char="§"/>
            </a:pPr>
            <a:r>
              <a:rPr lang="en-US" sz="2200" dirty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FRIB being designed and established at MSU as a national user facility to provide </a:t>
            </a:r>
            <a:r>
              <a:rPr lang="en-US" sz="22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fast</a:t>
            </a:r>
            <a:r>
              <a:rPr lang="en-US" sz="2200" dirty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, stopped, and reaccelerated </a:t>
            </a:r>
            <a:r>
              <a:rPr lang="en-US" sz="22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beams of rare isotopes</a:t>
            </a:r>
          </a:p>
          <a:p>
            <a:r>
              <a:rPr lang="en-US" dirty="0" smtClean="0"/>
              <a:t>High radiation environment in the </a:t>
            </a:r>
            <a:r>
              <a:rPr lang="en-US" sz="22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project target facility with fragment separator demands detailed analysis of radiation heat loads to beam line components, particularly magnets</a:t>
            </a:r>
          </a:p>
          <a:p>
            <a:r>
              <a:rPr lang="en-US" dirty="0" smtClean="0"/>
              <a:t>Various studies of the magnets exposed to the highest radiation levels performed, component heat loads analyzed</a:t>
            </a:r>
            <a:endParaRPr lang="en-US" sz="2000" dirty="0"/>
          </a:p>
          <a:p>
            <a:pPr marL="180178" lvl="1" indent="-180178">
              <a:spcBef>
                <a:spcPts val="1206"/>
              </a:spcBef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Calculations presented are part of a </a:t>
            </a:r>
            <a:r>
              <a:rPr lang="en-US" sz="2200" dirty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multi-step, iterative process </a:t>
            </a:r>
            <a:r>
              <a:rPr lang="en-US" sz="22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to validate detailed beam line component designs and support future  operations within the facility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8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8990922" cy="5105400"/>
          </a:xfrm>
        </p:spPr>
        <p:txBody>
          <a:bodyPr/>
          <a:lstStyle/>
          <a:p>
            <a:pPr marL="188122"/>
            <a:r>
              <a:rPr lang="en-US" dirty="0" smtClean="0"/>
              <a:t>Monte Carlo particle transport codes PHITS and MCNPX, visualization software VISED, and conversion software MCAM </a:t>
            </a:r>
            <a:r>
              <a:rPr lang="en-US" dirty="0" smtClean="0"/>
              <a:t>were used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PHITS: T</a:t>
            </a:r>
            <a:r>
              <a:rPr lang="en-US" dirty="0"/>
              <a:t>. Sato, K. </a:t>
            </a:r>
            <a:r>
              <a:rPr lang="en-US" dirty="0" err="1"/>
              <a:t>Niita</a:t>
            </a:r>
            <a:r>
              <a:rPr lang="en-US" dirty="0"/>
              <a:t>, N. Matsuda, S. Hashimoto, Y. Iwamoto, S. Noda, T. Ogawa, H. Iwase, H. Nakashima, T. </a:t>
            </a:r>
            <a:r>
              <a:rPr lang="en-US" dirty="0" err="1"/>
              <a:t>Fukahori</a:t>
            </a:r>
            <a:r>
              <a:rPr lang="en-US" dirty="0"/>
              <a:t>, K. Okumura, T. Kai, S. Chiba, T. </a:t>
            </a:r>
            <a:r>
              <a:rPr lang="en-US" dirty="0" err="1"/>
              <a:t>Furuta</a:t>
            </a:r>
            <a:r>
              <a:rPr lang="en-US" dirty="0"/>
              <a:t> and L. </a:t>
            </a:r>
            <a:r>
              <a:rPr lang="en-US" dirty="0" err="1"/>
              <a:t>Sihver</a:t>
            </a:r>
            <a:r>
              <a:rPr lang="en-US" dirty="0"/>
              <a:t>, Particle and Heavy Ion Transport Code System PHITS, Version 2.52, J. </a:t>
            </a:r>
            <a:r>
              <a:rPr lang="en-US" dirty="0" err="1"/>
              <a:t>Nucl</a:t>
            </a:r>
            <a:r>
              <a:rPr lang="en-US" dirty="0"/>
              <a:t>. Sci. Technol. 50:9, 913-923 (2013</a:t>
            </a:r>
            <a:r>
              <a:rPr lang="en-US" dirty="0" smtClean="0"/>
              <a:t>)</a:t>
            </a:r>
          </a:p>
          <a:p>
            <a:pPr marL="211709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MCNPX: D</a:t>
            </a:r>
            <a:r>
              <a:rPr lang="en-US" dirty="0"/>
              <a:t>. B. </a:t>
            </a:r>
            <a:r>
              <a:rPr lang="en-US" dirty="0" err="1" smtClean="0"/>
              <a:t>Pelowitz</a:t>
            </a:r>
            <a:r>
              <a:rPr lang="en-US" dirty="0" smtClean="0"/>
              <a:t>, </a:t>
            </a:r>
            <a:r>
              <a:rPr lang="en-US" dirty="0"/>
              <a:t>ed., </a:t>
            </a:r>
            <a:r>
              <a:rPr lang="en-US" dirty="0" smtClean="0"/>
              <a:t>MCNPX </a:t>
            </a:r>
            <a:r>
              <a:rPr lang="en-US" dirty="0"/>
              <a:t>User's Manual, Version </a:t>
            </a:r>
            <a:r>
              <a:rPr lang="en-US" dirty="0" smtClean="0"/>
              <a:t>2.7.0, </a:t>
            </a:r>
            <a:r>
              <a:rPr lang="en-US" dirty="0"/>
              <a:t>Los Alamos National Laboratory report LA-CP-11-00438 (2011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VISED: </a:t>
            </a:r>
            <a:r>
              <a:rPr lang="en-US" u="sng" dirty="0">
                <a:solidFill>
                  <a:srgbClr val="00B050"/>
                </a:solidFill>
              </a:rPr>
              <a:t>http://</a:t>
            </a:r>
            <a:r>
              <a:rPr lang="en-US" u="sng" dirty="0" smtClean="0">
                <a:solidFill>
                  <a:srgbClr val="00B050"/>
                </a:solidFill>
              </a:rPr>
              <a:t>www.mcnpvised.com/</a:t>
            </a:r>
          </a:p>
          <a:p>
            <a:pPr marL="211709" lvl="1" indent="0">
              <a:buNone/>
            </a:pPr>
            <a:endParaRPr lang="en-US" dirty="0"/>
          </a:p>
          <a:p>
            <a:pPr lvl="1"/>
            <a:r>
              <a:rPr lang="en-US" dirty="0" smtClean="0"/>
              <a:t>MCAM: Y</a:t>
            </a:r>
            <a:r>
              <a:rPr lang="en-US" dirty="0"/>
              <a:t>. Wu, FDS Team, CAD-based interface programs for fusion neutron transport simulation, Fusion Engineering and Design 84 (2009) 1987-1992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7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I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 would like to express my gratitude to the SATIF-13 organizers…</a:t>
            </a:r>
          </a:p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…To my colleagues at FRIB for all their help and guidance…</a:t>
            </a:r>
          </a:p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…And to fellow participants for their attention!</a:t>
            </a:r>
          </a:p>
          <a:p>
            <a:pPr marL="0" indent="0">
              <a:buNone/>
            </a:pP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  <a:p>
            <a:r>
              <a:rPr lang="en-US" dirty="0"/>
              <a:t>This material is based on work supported by the U.S. Department of Energy Office of Science under Cooperative Agreement DE-SC0000661, the State of Michigan and Michigan State University. Michigan State University designs and establishes FRIB as a DOE Office of Science National User Facility in support of the mission of the Office of Nuclear Physics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Acknowledgements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Dali Georgobiani, FRIB Magnet Design Support, SATIF-13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9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a typeface="ＭＳ Ｐゴシック" pitchFamily="34" charset="-128"/>
              </a:rPr>
              <a:t>Meet regulatory limits and MSU ALARA </a:t>
            </a:r>
            <a:r>
              <a:rPr lang="en-US" sz="1800" dirty="0" smtClean="0">
                <a:ea typeface="ＭＳ Ｐゴシック" pitchFamily="34" charset="-128"/>
              </a:rPr>
              <a:t>(</a:t>
            </a:r>
            <a:r>
              <a:rPr lang="en-US" sz="1800" dirty="0" smtClean="0"/>
              <a:t>As </a:t>
            </a:r>
            <a:r>
              <a:rPr lang="en-US" sz="1800" dirty="0"/>
              <a:t>Low as Reasonably </a:t>
            </a:r>
            <a:r>
              <a:rPr lang="en-US" sz="1800" dirty="0" smtClean="0"/>
              <a:t>Achievable) </a:t>
            </a:r>
            <a:r>
              <a:rPr lang="en-US" sz="1800" dirty="0" smtClean="0">
                <a:ea typeface="ＭＳ Ｐゴシック" pitchFamily="34" charset="-128"/>
              </a:rPr>
              <a:t>limits </a:t>
            </a:r>
            <a:r>
              <a:rPr lang="en-US" sz="1800" dirty="0">
                <a:ea typeface="ＭＳ Ｐゴシック" pitchFamily="34" charset="-128"/>
              </a:rPr>
              <a:t>for general public and radiation workers</a:t>
            </a:r>
            <a:br>
              <a:rPr lang="en-US" sz="1800" dirty="0">
                <a:ea typeface="ＭＳ Ｐゴシック" pitchFamily="34" charset="-128"/>
              </a:rPr>
            </a:br>
            <a:r>
              <a:rPr lang="en-US" sz="1800" dirty="0">
                <a:ea typeface="ＭＳ Ｐゴシック" pitchFamily="34" charset="-128"/>
              </a:rPr>
              <a:t>(</a:t>
            </a:r>
            <a:r>
              <a:rPr lang="en-US" sz="1800" i="1" dirty="0">
                <a:ea typeface="ＭＳ Ｐゴシック" pitchFamily="34" charset="-128"/>
              </a:rPr>
              <a:t>Regulatory Requirements</a:t>
            </a:r>
            <a:r>
              <a:rPr lang="en-US" sz="1800" dirty="0">
                <a:ea typeface="ＭＳ Ｐゴシック" pitchFamily="34" charset="-128"/>
              </a:rPr>
              <a:t>, R10103-TD-000014, 13 April 2010)</a:t>
            </a:r>
          </a:p>
          <a:p>
            <a:pPr eaLnBrk="1" hangingPunct="1"/>
            <a:r>
              <a:rPr lang="en-US" sz="1800" dirty="0">
                <a:ea typeface="ＭＳ Ｐゴシック" pitchFamily="34" charset="-128"/>
              </a:rPr>
              <a:t>The site is under NRC license</a:t>
            </a:r>
            <a:r>
              <a:rPr lang="en-US" sz="1800" baseline="30000" dirty="0">
                <a:ea typeface="ＭＳ Ｐゴシック" pitchFamily="34" charset="-128"/>
              </a:rPr>
              <a:t>**</a:t>
            </a:r>
            <a:endParaRPr lang="en-US" sz="1800" dirty="0">
              <a:ea typeface="ＭＳ Ｐゴシック" pitchFamily="34" charset="-128"/>
            </a:endParaRPr>
          </a:p>
        </p:txBody>
      </p:sp>
      <p:sp>
        <p:nvSpPr>
          <p:cNvPr id="11266" name="Title 2"/>
          <p:cNvSpPr>
            <a:spLocks noGrp="1"/>
          </p:cNvSpPr>
          <p:nvPr>
            <p:ph type="title"/>
          </p:nvPr>
        </p:nvSpPr>
        <p:spPr>
          <a:xfrm>
            <a:off x="76200" y="217490"/>
            <a:ext cx="8991600" cy="4794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Radiation Protection Limits</a:t>
            </a:r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9pPr>
          </a:lstStyle>
          <a:p>
            <a:r>
              <a:rPr smtClean="0">
                <a:solidFill>
                  <a:srgbClr val="064308"/>
                </a:solidFill>
              </a:rPr>
              <a:t>, Slide </a:t>
            </a:r>
            <a:fld id="{8DE9B3E2-E70E-4318-9E61-CBCAAE88FF76}" type="slidenum">
              <a:rPr smtClean="0">
                <a:solidFill>
                  <a:srgbClr val="064308"/>
                </a:solidFill>
              </a:rPr>
              <a:pPr/>
              <a:t>18</a:t>
            </a:fld>
            <a:endParaRPr smtClean="0">
              <a:solidFill>
                <a:srgbClr val="064308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741928"/>
              </p:ext>
            </p:extLst>
          </p:nvPr>
        </p:nvGraphicFramePr>
        <p:xfrm>
          <a:off x="304800" y="2235113"/>
          <a:ext cx="8458200" cy="2786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133"/>
                <a:gridCol w="2904067"/>
                <a:gridCol w="3048000"/>
              </a:tblGrid>
              <a:tr h="5791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Radiation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Dose – Worker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Standard</a:t>
                      </a:r>
                      <a:r>
                        <a:rPr lang="en-US" sz="1600" baseline="0" dirty="0" smtClean="0">
                          <a:solidFill>
                            <a:srgbClr val="064308"/>
                          </a:solidFill>
                        </a:rPr>
                        <a:t>*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5,000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</a:rPr>
                        <a:t>mrem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/yr </a:t>
                      </a:r>
                      <a:r>
                        <a:rPr lang="en-US" sz="1600" b="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pPr marL="0" marR="0" indent="0" algn="l" defTabSz="914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MSU ALARA Goal**: </a:t>
                      </a:r>
                      <a:r>
                        <a:rPr lang="en-US" sz="1600" b="0" baseline="0" dirty="0" smtClean="0">
                          <a:solidFill>
                            <a:srgbClr val="0070C0"/>
                          </a:solidFill>
                        </a:rPr>
                        <a:t>500 </a:t>
                      </a:r>
                      <a:r>
                        <a:rPr lang="en-US" sz="1600" b="0" baseline="0" dirty="0" err="1" smtClean="0">
                          <a:solidFill>
                            <a:srgbClr val="0070C0"/>
                          </a:solidFill>
                        </a:rPr>
                        <a:t>mrem</a:t>
                      </a:r>
                      <a:r>
                        <a:rPr lang="en-US" sz="1600" b="0" baseline="0" dirty="0" smtClean="0">
                          <a:solidFill>
                            <a:srgbClr val="0070C0"/>
                          </a:solidFill>
                        </a:rPr>
                        <a:t>/yr 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18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dirty="0" smtClean="0"/>
                        <a:t>Radiation</a:t>
                      </a:r>
                      <a:r>
                        <a:rPr lang="en-US" sz="1600" b="0" baseline="0" dirty="0" smtClean="0"/>
                        <a:t> Dose – Public</a:t>
                      </a:r>
                      <a:endParaRPr lang="en-US" sz="1600" b="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Standard</a:t>
                      </a:r>
                      <a:r>
                        <a:rPr lang="en-US" sz="1600" baseline="0" dirty="0" smtClean="0">
                          <a:solidFill>
                            <a:srgbClr val="064308"/>
                          </a:solidFill>
                        </a:rPr>
                        <a:t>*</a:t>
                      </a:r>
                      <a:r>
                        <a:rPr lang="en-US" sz="1600" dirty="0" smtClean="0"/>
                        <a:t>: 100 mrem/yr and &lt; 2 mrem/(any one hour)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MSU ALARA</a:t>
                      </a:r>
                      <a:r>
                        <a:rPr lang="en-US" sz="1600" baseline="0" dirty="0" smtClean="0"/>
                        <a:t> Goal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**</a:t>
                      </a:r>
                      <a:r>
                        <a:rPr lang="en-US" sz="1600" dirty="0" smtClean="0"/>
                        <a:t>: </a:t>
                      </a:r>
                      <a:r>
                        <a:rPr lang="en-US" sz="16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10 mrem/yr </a:t>
                      </a:r>
                      <a:r>
                        <a:rPr lang="en-US" sz="1600" dirty="0" smtClean="0"/>
                        <a:t>and &lt; </a:t>
                      </a:r>
                      <a:r>
                        <a:rPr lang="en-US" sz="16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 mrem/(any one hour)</a:t>
                      </a:r>
                      <a:endParaRPr lang="en-US" sz="1600" dirty="0" smtClean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18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dirty="0" smtClean="0"/>
                        <a:t>Air -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maximum exposure to nearest receptor</a:t>
                      </a:r>
                      <a:endParaRPr lang="en-US" sz="1600" b="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Standard</a:t>
                      </a:r>
                      <a:r>
                        <a:rPr lang="en-US" sz="1600" baseline="0" dirty="0" smtClean="0">
                          <a:solidFill>
                            <a:srgbClr val="064308"/>
                          </a:solidFill>
                        </a:rPr>
                        <a:t>*</a:t>
                      </a:r>
                      <a:r>
                        <a:rPr lang="en-US" sz="1600" dirty="0" smtClean="0"/>
                        <a:t>:</a:t>
                      </a:r>
                      <a:r>
                        <a:rPr lang="en-US" sz="1600" baseline="0" dirty="0" smtClean="0"/>
                        <a:t> 10 </a:t>
                      </a:r>
                      <a:r>
                        <a:rPr lang="en-US" sz="1600" baseline="0" dirty="0" err="1" smtClean="0"/>
                        <a:t>mrem</a:t>
                      </a:r>
                      <a:r>
                        <a:rPr lang="en-US" sz="1600" baseline="0" dirty="0" smtClean="0"/>
                        <a:t>/y</a:t>
                      </a:r>
                      <a:endParaRPr lang="en-US" sz="16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MSU ALARA Goal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**</a:t>
                      </a:r>
                      <a:r>
                        <a:rPr lang="en-US" sz="1600" dirty="0" smtClean="0"/>
                        <a:t>:  </a:t>
                      </a:r>
                      <a:r>
                        <a:rPr lang="en-US" sz="16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600" b="0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mrem</a:t>
                      </a:r>
                      <a:r>
                        <a:rPr lang="en-US" sz="16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/yr</a:t>
                      </a:r>
                      <a:endParaRPr lang="en-US" sz="1600" dirty="0" smtClean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3070">
                <a:tc>
                  <a:txBody>
                    <a:bodyPr/>
                    <a:lstStyle/>
                    <a:p>
                      <a:pPr marL="0" marR="0" indent="0" algn="l" defTabSz="914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Groundwater – effluent</a:t>
                      </a:r>
                      <a:endParaRPr lang="en-US" sz="1600" i="1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30000" dirty="0" smtClean="0"/>
                        <a:t>3</a:t>
                      </a:r>
                      <a:r>
                        <a:rPr lang="en-US" sz="1600" dirty="0" smtClean="0"/>
                        <a:t>H Standard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*: 1,000 </a:t>
                      </a:r>
                      <a:r>
                        <a:rPr lang="en-US" sz="1600" dirty="0" err="1" smtClean="0"/>
                        <a:t>pCi</a:t>
                      </a:r>
                      <a:r>
                        <a:rPr lang="en-US" sz="1600" dirty="0" smtClean="0"/>
                        <a:t>/ml</a:t>
                      </a:r>
                    </a:p>
                    <a:p>
                      <a:pPr marL="0" marR="0" indent="0" algn="l" defTabSz="914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FRIB</a:t>
                      </a:r>
                      <a:r>
                        <a:rPr lang="en-US" sz="1600" dirty="0" smtClean="0"/>
                        <a:t> Design Goal:  </a:t>
                      </a:r>
                      <a:r>
                        <a:rPr lang="en-US" sz="16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  <a:r>
                        <a:rPr lang="en-US" sz="1600" b="0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pCi</a:t>
                      </a:r>
                      <a:r>
                        <a:rPr lang="en-US" sz="16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/ml </a:t>
                      </a:r>
                      <a:r>
                        <a:rPr lang="en-US" sz="1600" dirty="0" smtClean="0"/>
                        <a:t>(drinking water</a:t>
                      </a:r>
                      <a:r>
                        <a:rPr lang="en-US" sz="1600" baseline="0" dirty="0" smtClean="0"/>
                        <a:t> standard***)</a:t>
                      </a:r>
                      <a:endParaRPr lang="en-US" sz="1600" dirty="0" smtClean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30000" dirty="0" err="1" smtClean="0"/>
                        <a:t>22</a:t>
                      </a:r>
                      <a:r>
                        <a:rPr lang="en-US" sz="1600" baseline="0" dirty="0" err="1" smtClean="0"/>
                        <a:t>Na</a:t>
                      </a:r>
                      <a:r>
                        <a:rPr lang="en-US" sz="1600" dirty="0" smtClean="0"/>
                        <a:t> Standard</a:t>
                      </a:r>
                      <a:r>
                        <a:rPr lang="en-US" sz="1600" baseline="0" dirty="0" smtClean="0">
                          <a:solidFill>
                            <a:srgbClr val="064308"/>
                          </a:solidFill>
                        </a:rPr>
                        <a:t>*</a:t>
                      </a:r>
                      <a:r>
                        <a:rPr lang="en-US" sz="1600" dirty="0" smtClean="0"/>
                        <a:t>: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lang="en-US" sz="1600" dirty="0" err="1" smtClean="0"/>
                        <a:t>pCi</a:t>
                      </a:r>
                      <a:r>
                        <a:rPr lang="en-US" sz="1600" dirty="0" smtClean="0"/>
                        <a:t>/ml</a:t>
                      </a:r>
                    </a:p>
                    <a:p>
                      <a:pPr marL="0" marR="0" indent="0" algn="l" defTabSz="914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FRIB</a:t>
                      </a:r>
                      <a:r>
                        <a:rPr lang="en-US" sz="1600" dirty="0" smtClean="0"/>
                        <a:t> Design Goal:  </a:t>
                      </a:r>
                      <a:r>
                        <a:rPr lang="en-US" sz="16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0.4 </a:t>
                      </a:r>
                      <a:r>
                        <a:rPr lang="en-US" sz="1600" b="0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pCi</a:t>
                      </a:r>
                      <a:r>
                        <a:rPr lang="en-US" sz="16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/ml </a:t>
                      </a:r>
                      <a:r>
                        <a:rPr lang="en-US" sz="1600" dirty="0" smtClean="0"/>
                        <a:t>(drinking water</a:t>
                      </a:r>
                      <a:r>
                        <a:rPr lang="en-US" sz="1600" baseline="0" dirty="0" smtClean="0"/>
                        <a:t> standard***)</a:t>
                      </a:r>
                      <a:endParaRPr lang="en-US" sz="16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304800" y="5029200"/>
            <a:ext cx="86868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2563" indent="-182563" defTabSz="806450">
              <a:spcBef>
                <a:spcPts val="1200"/>
              </a:spcBef>
              <a:buSzPct val="100000"/>
              <a:defRPr/>
            </a:pPr>
            <a:r>
              <a:rPr lang="en-US" sz="1200" kern="0" dirty="0">
                <a:ea typeface="ＭＳ Ｐゴシック" pitchFamily="-65" charset="-128"/>
                <a:cs typeface="ＭＳ Ｐゴシック" pitchFamily="-65" charset="-128"/>
              </a:rPr>
              <a:t>* Standard refers to 10 CFR 20 (Nuclear Regulatory Commission)</a:t>
            </a:r>
          </a:p>
          <a:p>
            <a:pPr marL="182563" indent="-182563" defTabSz="806450">
              <a:spcBef>
                <a:spcPts val="1200"/>
              </a:spcBef>
              <a:buSzPct val="100000"/>
              <a:defRPr/>
            </a:pPr>
            <a:r>
              <a:rPr lang="en-US" sz="1200" kern="0" dirty="0">
                <a:ea typeface="ＭＳ Ｐゴシック" pitchFamily="-65" charset="-128"/>
                <a:cs typeface="ＭＳ Ｐゴシック" pitchFamily="-65" charset="-128"/>
              </a:rPr>
              <a:t>** MSU ALARA  – NRC License Number 21-00021-29, MSU Type A Broad Scope License. MSU operates as a fully-licensed, non fuel cycle R&amp;D Type A, NRC broad-scope licensee since 1977</a:t>
            </a:r>
          </a:p>
          <a:p>
            <a:pPr marL="182563" indent="-182563" defTabSz="806450">
              <a:spcBef>
                <a:spcPts val="1200"/>
              </a:spcBef>
              <a:buSzPct val="100000"/>
              <a:defRPr/>
            </a:pPr>
            <a:r>
              <a:rPr lang="en-US" sz="1200" kern="0" dirty="0">
                <a:ea typeface="ＭＳ Ｐゴシック" pitchFamily="-65" charset="-128"/>
                <a:cs typeface="ＭＳ Ｐゴシック" pitchFamily="-65" charset="-128"/>
              </a:rPr>
              <a:t>*** Standard refers to 40 CFR 141 (Environmental Protection Agency)</a:t>
            </a:r>
          </a:p>
        </p:txBody>
      </p:sp>
    </p:spTree>
    <p:extLst>
      <p:ext uri="{BB962C8B-B14F-4D97-AF65-F5344CB8AC3E}">
        <p14:creationId xmlns:p14="http://schemas.microsoft.com/office/powerpoint/2010/main" val="3855955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178" lvl="1" indent="-18017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2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Brief introduction to FRIB</a:t>
            </a:r>
            <a:endParaRPr lang="en-US" altLang="en-US" dirty="0" smtClean="0"/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/>
              <a:t>Radiation transport scope within the project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/>
              <a:t> Radiation transport analysis of the fragment separator magnets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Examples of </a:t>
            </a:r>
            <a:r>
              <a:rPr lang="en-US" dirty="0" smtClean="0"/>
              <a:t>calculations for magnets exposed to high radiation levels</a:t>
            </a:r>
            <a:endParaRPr lang="en-US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Room temperature quadrupole magnet – coil lifetimes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Superconducting quadrupole magnets – cryogenic component heat loads, coil lifetimes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Superconducting dipole magnets – cryogenic component heat loads, coil lifetimes, poletip thermal analysis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76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1143000"/>
            <a:ext cx="6104894" cy="473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7100"/>
            <a:ext cx="4953000" cy="5027414"/>
          </a:xfrm>
        </p:spPr>
        <p:txBody>
          <a:bodyPr/>
          <a:lstStyle/>
          <a:p>
            <a:r>
              <a:rPr lang="en-US" dirty="0" smtClean="0"/>
              <a:t>Funded by DOE–SC Office of Nuclear Physics with contributions and cost share from Michigan State University and State of Michigan</a:t>
            </a:r>
          </a:p>
          <a:p>
            <a:r>
              <a:rPr lang="en-US" dirty="0" smtClean="0"/>
              <a:t>Serving over 1,300 users</a:t>
            </a:r>
          </a:p>
          <a:p>
            <a:r>
              <a:rPr lang="en-US" dirty="0" smtClean="0"/>
              <a:t>Key feature is 400 kW</a:t>
            </a:r>
            <a:br>
              <a:rPr lang="en-US" dirty="0" smtClean="0"/>
            </a:br>
            <a:r>
              <a:rPr lang="en-US" dirty="0" smtClean="0"/>
              <a:t>beam power for all ions</a:t>
            </a:r>
            <a:br>
              <a:rPr lang="en-US" dirty="0" smtClean="0"/>
            </a:br>
            <a:r>
              <a:rPr lang="en-US" dirty="0" smtClean="0"/>
              <a:t>(5x10</a:t>
            </a:r>
            <a:r>
              <a:rPr lang="en-US" baseline="30000" dirty="0" smtClean="0"/>
              <a:t>13 238</a:t>
            </a:r>
            <a:r>
              <a:rPr lang="en-US" dirty="0" smtClean="0"/>
              <a:t>U/s)</a:t>
            </a:r>
          </a:p>
          <a:p>
            <a:r>
              <a:rPr lang="en-US" dirty="0" smtClean="0"/>
              <a:t>Separation of isotopes </a:t>
            </a:r>
            <a:br>
              <a:rPr lang="en-US" dirty="0" smtClean="0"/>
            </a:br>
            <a:r>
              <a:rPr lang="en-US" dirty="0" smtClean="0"/>
              <a:t>in-flight</a:t>
            </a:r>
          </a:p>
          <a:p>
            <a:pPr lvl="1"/>
            <a:r>
              <a:rPr lang="en-US" dirty="0" smtClean="0"/>
              <a:t>Fast development time</a:t>
            </a:r>
            <a:br>
              <a:rPr lang="en-US" dirty="0" smtClean="0"/>
            </a:br>
            <a:r>
              <a:rPr lang="en-US" dirty="0" smtClean="0"/>
              <a:t>for any isotope</a:t>
            </a:r>
          </a:p>
          <a:p>
            <a:pPr lvl="1"/>
            <a:r>
              <a:rPr lang="en-US" dirty="0" smtClean="0"/>
              <a:t>Suited for all elements</a:t>
            </a:r>
            <a:br>
              <a:rPr lang="en-US" dirty="0" smtClean="0"/>
            </a:br>
            <a:r>
              <a:rPr lang="en-US" dirty="0" smtClean="0"/>
              <a:t>and short half-lives</a:t>
            </a:r>
          </a:p>
          <a:p>
            <a:pPr lvl="1"/>
            <a:r>
              <a:rPr lang="en-US" dirty="0" smtClean="0"/>
              <a:t>Fast, stopped, and reaccelerated beams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26820"/>
            <a:ext cx="8991600" cy="803649"/>
          </a:xfrm>
        </p:spPr>
        <p:txBody>
          <a:bodyPr/>
          <a:lstStyle/>
          <a:p>
            <a:r>
              <a:rPr lang="en-US" dirty="0" smtClean="0"/>
              <a:t>Facility for Rare Isotope Beams</a:t>
            </a:r>
            <a:br>
              <a:rPr lang="en-US" dirty="0" smtClean="0"/>
            </a:br>
            <a:r>
              <a:rPr lang="en-US" sz="2400" dirty="0" smtClean="0"/>
              <a:t>A Future DOE-SC National User Facility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3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FRIB facility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Accelerator Systems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Experimental Systems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Experimental </a:t>
            </a:r>
            <a:r>
              <a:rPr lang="en-US" dirty="0" smtClean="0">
                <a:solidFill>
                  <a:srgbClr val="00B050"/>
                </a:solidFill>
              </a:rPr>
              <a:t>areas</a:t>
            </a:r>
            <a:endParaRPr lang="en-US" dirty="0">
              <a:solidFill>
                <a:srgbClr val="00B050"/>
              </a:solidFill>
            </a:endParaRPr>
          </a:p>
          <a:p>
            <a:pPr lvl="0"/>
            <a:r>
              <a:rPr lang="en-US" dirty="0"/>
              <a:t>Technical </a:t>
            </a:r>
            <a:r>
              <a:rPr lang="en-US" dirty="0" smtClean="0"/>
              <a:t>scope</a:t>
            </a:r>
            <a:endParaRPr lang="en-US" dirty="0"/>
          </a:p>
          <a:p>
            <a:pPr lvl="1"/>
            <a:r>
              <a:rPr lang="en-US" dirty="0" smtClean="0">
                <a:cs typeface="ＭＳ Ｐゴシック" pitchFamily="-65" charset="-128"/>
              </a:rPr>
              <a:t>Bulk, local shielding</a:t>
            </a:r>
          </a:p>
          <a:p>
            <a:pPr lvl="1"/>
            <a:r>
              <a:rPr lang="en-US" dirty="0">
                <a:cs typeface="ＭＳ Ｐゴシック" pitchFamily="-65" charset="-128"/>
              </a:rPr>
              <a:t>Component and material </a:t>
            </a:r>
            <a:r>
              <a:rPr lang="en-US" dirty="0" smtClean="0">
                <a:cs typeface="ＭＳ Ｐゴシック" pitchFamily="-65" charset="-128"/>
              </a:rPr>
              <a:t/>
            </a:r>
            <a:br>
              <a:rPr lang="en-US" dirty="0" smtClean="0">
                <a:cs typeface="ＭＳ Ｐゴシック" pitchFamily="-65" charset="-128"/>
              </a:rPr>
            </a:br>
            <a:r>
              <a:rPr lang="en-US" dirty="0" smtClean="0">
                <a:cs typeface="ＭＳ Ｐゴシック" pitchFamily="-65" charset="-128"/>
              </a:rPr>
              <a:t>choices</a:t>
            </a:r>
          </a:p>
          <a:p>
            <a:pPr lvl="1"/>
            <a:r>
              <a:rPr lang="en-US" dirty="0" smtClean="0"/>
              <a:t>Hands-on, </a:t>
            </a:r>
            <a:r>
              <a:rPr lang="en-US" dirty="0"/>
              <a:t>remote handling</a:t>
            </a:r>
          </a:p>
          <a:p>
            <a:pPr lvl="1"/>
            <a:r>
              <a:rPr lang="en-US" dirty="0" smtClean="0">
                <a:cs typeface="ＭＳ Ｐゴシック" pitchFamily="-65" charset="-128"/>
              </a:rPr>
              <a:t>Personnel, public doses</a:t>
            </a:r>
            <a:endParaRPr lang="en-US" sz="2200" dirty="0">
              <a:solidFill>
                <a:srgbClr val="064308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lvl="0"/>
            <a:r>
              <a:rPr lang="en-US" dirty="0" smtClean="0"/>
              <a:t>Target facility model</a:t>
            </a:r>
            <a:endParaRPr lang="en-US" dirty="0"/>
          </a:p>
          <a:p>
            <a:pPr lvl="1"/>
            <a:r>
              <a:rPr lang="en-US" dirty="0"/>
              <a:t>Encompasses pre-target </a:t>
            </a:r>
            <a:br>
              <a:rPr lang="en-US" dirty="0"/>
            </a:br>
            <a:r>
              <a:rPr lang="en-US" dirty="0"/>
              <a:t>beam delivery system </a:t>
            </a:r>
            <a:br>
              <a:rPr lang="en-US" dirty="0"/>
            </a:br>
            <a:r>
              <a:rPr lang="en-US" dirty="0"/>
              <a:t>(BDS) area, production</a:t>
            </a:r>
            <a:br>
              <a:rPr lang="en-US" dirty="0"/>
            </a:br>
            <a:r>
              <a:rPr lang="en-US" dirty="0"/>
              <a:t>target systems (hot cell), </a:t>
            </a:r>
            <a:br>
              <a:rPr lang="en-US" dirty="0"/>
            </a:br>
            <a:r>
              <a:rPr lang="en-US" dirty="0"/>
              <a:t>fragment separator </a:t>
            </a:r>
          </a:p>
        </p:txBody>
      </p:sp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76200" y="-8571"/>
            <a:ext cx="8991600" cy="1074428"/>
          </a:xfrm>
        </p:spPr>
        <p:txBody>
          <a:bodyPr/>
          <a:lstStyle/>
          <a:p>
            <a:r>
              <a:rPr lang="en-US" dirty="0" smtClean="0"/>
              <a:t>Radiation Transport Scope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Technical Design and Safe Operation of Entire Project is Supported by Radiation Calculations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539947" y="1492720"/>
            <a:ext cx="5402257" cy="4225330"/>
            <a:chOff x="3556240" y="1916668"/>
            <a:chExt cx="5402257" cy="4225330"/>
          </a:xfrm>
        </p:grpSpPr>
        <p:grpSp>
          <p:nvGrpSpPr>
            <p:cNvPr id="6" name="Group 5"/>
            <p:cNvGrpSpPr/>
            <p:nvPr/>
          </p:nvGrpSpPr>
          <p:grpSpPr>
            <a:xfrm>
              <a:off x="3556240" y="1916668"/>
              <a:ext cx="5402257" cy="4225330"/>
              <a:chOff x="3705224" y="1994354"/>
              <a:chExt cx="5402257" cy="422533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705224" y="1994354"/>
                <a:ext cx="5402257" cy="3833808"/>
                <a:chOff x="3657600" y="2286000"/>
                <a:chExt cx="5402257" cy="3833808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657600" y="2286000"/>
                  <a:ext cx="5402255" cy="3833808"/>
                  <a:chOff x="3657600" y="2286000"/>
                  <a:chExt cx="5402255" cy="3833808"/>
                </a:xfrm>
              </p:grpSpPr>
              <p:pic>
                <p:nvPicPr>
                  <p:cNvPr id="19" name="Content Placeholder 2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3657600" y="2286000"/>
                    <a:ext cx="5402255" cy="38338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0" name="Freeform 19"/>
                  <p:cNvSpPr/>
                  <p:nvPr/>
                </p:nvSpPr>
                <p:spPr>
                  <a:xfrm rot="20431720">
                    <a:off x="4294217" y="3054652"/>
                    <a:ext cx="1173850" cy="2192292"/>
                  </a:xfrm>
                  <a:custGeom>
                    <a:avLst/>
                    <a:gdLst>
                      <a:gd name="connsiteX0" fmla="*/ 0 w 800207"/>
                      <a:gd name="connsiteY0" fmla="*/ 0 h 1913930"/>
                      <a:gd name="connsiteX1" fmla="*/ 800207 w 800207"/>
                      <a:gd name="connsiteY1" fmla="*/ 0 h 1913930"/>
                      <a:gd name="connsiteX2" fmla="*/ 800207 w 800207"/>
                      <a:gd name="connsiteY2" fmla="*/ 1913930 h 1913930"/>
                      <a:gd name="connsiteX3" fmla="*/ 0 w 800207"/>
                      <a:gd name="connsiteY3" fmla="*/ 1913930 h 1913930"/>
                      <a:gd name="connsiteX4" fmla="*/ 0 w 800207"/>
                      <a:gd name="connsiteY4" fmla="*/ 0 h 1913930"/>
                      <a:gd name="connsiteX0" fmla="*/ 0 w 950139"/>
                      <a:gd name="connsiteY0" fmla="*/ 0 h 1913930"/>
                      <a:gd name="connsiteX1" fmla="*/ 950139 w 950139"/>
                      <a:gd name="connsiteY1" fmla="*/ 53008 h 1913930"/>
                      <a:gd name="connsiteX2" fmla="*/ 800207 w 950139"/>
                      <a:gd name="connsiteY2" fmla="*/ 1913930 h 1913930"/>
                      <a:gd name="connsiteX3" fmla="*/ 0 w 950139"/>
                      <a:gd name="connsiteY3" fmla="*/ 1913930 h 1913930"/>
                      <a:gd name="connsiteX4" fmla="*/ 0 w 950139"/>
                      <a:gd name="connsiteY4" fmla="*/ 0 h 1913930"/>
                      <a:gd name="connsiteX0" fmla="*/ 0 w 950139"/>
                      <a:gd name="connsiteY0" fmla="*/ 0 h 1913930"/>
                      <a:gd name="connsiteX1" fmla="*/ 950139 w 950139"/>
                      <a:gd name="connsiteY1" fmla="*/ 53008 h 1913930"/>
                      <a:gd name="connsiteX2" fmla="*/ 693344 w 950139"/>
                      <a:gd name="connsiteY2" fmla="*/ 854471 h 1913930"/>
                      <a:gd name="connsiteX3" fmla="*/ 800207 w 950139"/>
                      <a:gd name="connsiteY3" fmla="*/ 1913930 h 1913930"/>
                      <a:gd name="connsiteX4" fmla="*/ 0 w 950139"/>
                      <a:gd name="connsiteY4" fmla="*/ 1913930 h 1913930"/>
                      <a:gd name="connsiteX5" fmla="*/ 0 w 950139"/>
                      <a:gd name="connsiteY5" fmla="*/ 0 h 1913930"/>
                      <a:gd name="connsiteX0" fmla="*/ 0 w 950139"/>
                      <a:gd name="connsiteY0" fmla="*/ 164667 h 2078597"/>
                      <a:gd name="connsiteX1" fmla="*/ 484396 w 950139"/>
                      <a:gd name="connsiteY1" fmla="*/ 0 h 2078597"/>
                      <a:gd name="connsiteX2" fmla="*/ 950139 w 950139"/>
                      <a:gd name="connsiteY2" fmla="*/ 217675 h 2078597"/>
                      <a:gd name="connsiteX3" fmla="*/ 693344 w 950139"/>
                      <a:gd name="connsiteY3" fmla="*/ 1019138 h 2078597"/>
                      <a:gd name="connsiteX4" fmla="*/ 800207 w 950139"/>
                      <a:gd name="connsiteY4" fmla="*/ 2078597 h 2078597"/>
                      <a:gd name="connsiteX5" fmla="*/ 0 w 950139"/>
                      <a:gd name="connsiteY5" fmla="*/ 2078597 h 2078597"/>
                      <a:gd name="connsiteX6" fmla="*/ 0 w 950139"/>
                      <a:gd name="connsiteY6" fmla="*/ 164667 h 2078597"/>
                      <a:gd name="connsiteX0" fmla="*/ 0 w 987435"/>
                      <a:gd name="connsiteY0" fmla="*/ 330696 h 2078597"/>
                      <a:gd name="connsiteX1" fmla="*/ 521692 w 987435"/>
                      <a:gd name="connsiteY1" fmla="*/ 0 h 2078597"/>
                      <a:gd name="connsiteX2" fmla="*/ 987435 w 987435"/>
                      <a:gd name="connsiteY2" fmla="*/ 217675 h 2078597"/>
                      <a:gd name="connsiteX3" fmla="*/ 730640 w 987435"/>
                      <a:gd name="connsiteY3" fmla="*/ 1019138 h 2078597"/>
                      <a:gd name="connsiteX4" fmla="*/ 837503 w 987435"/>
                      <a:gd name="connsiteY4" fmla="*/ 2078597 h 2078597"/>
                      <a:gd name="connsiteX5" fmla="*/ 37296 w 987435"/>
                      <a:gd name="connsiteY5" fmla="*/ 2078597 h 2078597"/>
                      <a:gd name="connsiteX6" fmla="*/ 0 w 987435"/>
                      <a:gd name="connsiteY6" fmla="*/ 330696 h 2078597"/>
                      <a:gd name="connsiteX0" fmla="*/ 0 w 987435"/>
                      <a:gd name="connsiteY0" fmla="*/ 330696 h 2078597"/>
                      <a:gd name="connsiteX1" fmla="*/ 521692 w 987435"/>
                      <a:gd name="connsiteY1" fmla="*/ 0 h 2078597"/>
                      <a:gd name="connsiteX2" fmla="*/ 987435 w 987435"/>
                      <a:gd name="connsiteY2" fmla="*/ 217675 h 2078597"/>
                      <a:gd name="connsiteX3" fmla="*/ 730640 w 987435"/>
                      <a:gd name="connsiteY3" fmla="*/ 1019138 h 2078597"/>
                      <a:gd name="connsiteX4" fmla="*/ 837503 w 987435"/>
                      <a:gd name="connsiteY4" fmla="*/ 2078597 h 2078597"/>
                      <a:gd name="connsiteX5" fmla="*/ 37296 w 987435"/>
                      <a:gd name="connsiteY5" fmla="*/ 2078597 h 2078597"/>
                      <a:gd name="connsiteX6" fmla="*/ 0 w 987435"/>
                      <a:gd name="connsiteY6" fmla="*/ 330696 h 2078597"/>
                      <a:gd name="connsiteX0" fmla="*/ 0 w 1022742"/>
                      <a:gd name="connsiteY0" fmla="*/ 330696 h 2078597"/>
                      <a:gd name="connsiteX1" fmla="*/ 521692 w 1022742"/>
                      <a:gd name="connsiteY1" fmla="*/ 0 h 2078597"/>
                      <a:gd name="connsiteX2" fmla="*/ 1022742 w 1022742"/>
                      <a:gd name="connsiteY2" fmla="*/ 177447 h 2078597"/>
                      <a:gd name="connsiteX3" fmla="*/ 730640 w 1022742"/>
                      <a:gd name="connsiteY3" fmla="*/ 1019138 h 2078597"/>
                      <a:gd name="connsiteX4" fmla="*/ 837503 w 1022742"/>
                      <a:gd name="connsiteY4" fmla="*/ 2078597 h 2078597"/>
                      <a:gd name="connsiteX5" fmla="*/ 37296 w 1022742"/>
                      <a:gd name="connsiteY5" fmla="*/ 2078597 h 2078597"/>
                      <a:gd name="connsiteX6" fmla="*/ 0 w 1022742"/>
                      <a:gd name="connsiteY6" fmla="*/ 330696 h 2078597"/>
                      <a:gd name="connsiteX0" fmla="*/ 0 w 1022742"/>
                      <a:gd name="connsiteY0" fmla="*/ 330696 h 2078597"/>
                      <a:gd name="connsiteX1" fmla="*/ 521692 w 1022742"/>
                      <a:gd name="connsiteY1" fmla="*/ 0 h 2078597"/>
                      <a:gd name="connsiteX2" fmla="*/ 1022742 w 1022742"/>
                      <a:gd name="connsiteY2" fmla="*/ 177447 h 2078597"/>
                      <a:gd name="connsiteX3" fmla="*/ 845833 w 1022742"/>
                      <a:gd name="connsiteY3" fmla="*/ 1080950 h 2078597"/>
                      <a:gd name="connsiteX4" fmla="*/ 837503 w 1022742"/>
                      <a:gd name="connsiteY4" fmla="*/ 2078597 h 2078597"/>
                      <a:gd name="connsiteX5" fmla="*/ 37296 w 1022742"/>
                      <a:gd name="connsiteY5" fmla="*/ 2078597 h 2078597"/>
                      <a:gd name="connsiteX6" fmla="*/ 0 w 1022742"/>
                      <a:gd name="connsiteY6" fmla="*/ 330696 h 2078597"/>
                      <a:gd name="connsiteX0" fmla="*/ 0 w 1142808"/>
                      <a:gd name="connsiteY0" fmla="*/ 330696 h 2078597"/>
                      <a:gd name="connsiteX1" fmla="*/ 521692 w 1142808"/>
                      <a:gd name="connsiteY1" fmla="*/ 0 h 2078597"/>
                      <a:gd name="connsiteX2" fmla="*/ 1142808 w 1142808"/>
                      <a:gd name="connsiteY2" fmla="*/ 240981 h 2078597"/>
                      <a:gd name="connsiteX3" fmla="*/ 845833 w 1142808"/>
                      <a:gd name="connsiteY3" fmla="*/ 1080950 h 2078597"/>
                      <a:gd name="connsiteX4" fmla="*/ 837503 w 1142808"/>
                      <a:gd name="connsiteY4" fmla="*/ 2078597 h 2078597"/>
                      <a:gd name="connsiteX5" fmla="*/ 37296 w 1142808"/>
                      <a:gd name="connsiteY5" fmla="*/ 2078597 h 2078597"/>
                      <a:gd name="connsiteX6" fmla="*/ 0 w 1142808"/>
                      <a:gd name="connsiteY6" fmla="*/ 330696 h 2078597"/>
                      <a:gd name="connsiteX0" fmla="*/ 0 w 1142808"/>
                      <a:gd name="connsiteY0" fmla="*/ 330696 h 2095123"/>
                      <a:gd name="connsiteX1" fmla="*/ 521692 w 1142808"/>
                      <a:gd name="connsiteY1" fmla="*/ 0 h 2095123"/>
                      <a:gd name="connsiteX2" fmla="*/ 1142808 w 1142808"/>
                      <a:gd name="connsiteY2" fmla="*/ 240981 h 2095123"/>
                      <a:gd name="connsiteX3" fmla="*/ 845833 w 1142808"/>
                      <a:gd name="connsiteY3" fmla="*/ 1080950 h 2095123"/>
                      <a:gd name="connsiteX4" fmla="*/ 529433 w 1142808"/>
                      <a:gd name="connsiteY4" fmla="*/ 2095123 h 2095123"/>
                      <a:gd name="connsiteX5" fmla="*/ 37296 w 1142808"/>
                      <a:gd name="connsiteY5" fmla="*/ 2078597 h 2095123"/>
                      <a:gd name="connsiteX6" fmla="*/ 0 w 1142808"/>
                      <a:gd name="connsiteY6" fmla="*/ 330696 h 2095123"/>
                      <a:gd name="connsiteX0" fmla="*/ 0 w 1142808"/>
                      <a:gd name="connsiteY0" fmla="*/ 330696 h 2095123"/>
                      <a:gd name="connsiteX1" fmla="*/ 521692 w 1142808"/>
                      <a:gd name="connsiteY1" fmla="*/ 0 h 2095123"/>
                      <a:gd name="connsiteX2" fmla="*/ 1142808 w 1142808"/>
                      <a:gd name="connsiteY2" fmla="*/ 240981 h 2095123"/>
                      <a:gd name="connsiteX3" fmla="*/ 972703 w 1142808"/>
                      <a:gd name="connsiteY3" fmla="*/ 841376 h 2095123"/>
                      <a:gd name="connsiteX4" fmla="*/ 529433 w 1142808"/>
                      <a:gd name="connsiteY4" fmla="*/ 2095123 h 2095123"/>
                      <a:gd name="connsiteX5" fmla="*/ 37296 w 1142808"/>
                      <a:gd name="connsiteY5" fmla="*/ 2078597 h 2095123"/>
                      <a:gd name="connsiteX6" fmla="*/ 0 w 1142808"/>
                      <a:gd name="connsiteY6" fmla="*/ 330696 h 2095123"/>
                      <a:gd name="connsiteX0" fmla="*/ 0 w 1142808"/>
                      <a:gd name="connsiteY0" fmla="*/ 330696 h 2095123"/>
                      <a:gd name="connsiteX1" fmla="*/ 521692 w 1142808"/>
                      <a:gd name="connsiteY1" fmla="*/ 0 h 2095123"/>
                      <a:gd name="connsiteX2" fmla="*/ 1142808 w 1142808"/>
                      <a:gd name="connsiteY2" fmla="*/ 240981 h 2095123"/>
                      <a:gd name="connsiteX3" fmla="*/ 972703 w 1142808"/>
                      <a:gd name="connsiteY3" fmla="*/ 841376 h 2095123"/>
                      <a:gd name="connsiteX4" fmla="*/ 442892 w 1142808"/>
                      <a:gd name="connsiteY4" fmla="*/ 938488 h 2095123"/>
                      <a:gd name="connsiteX5" fmla="*/ 529433 w 1142808"/>
                      <a:gd name="connsiteY5" fmla="*/ 2095123 h 2095123"/>
                      <a:gd name="connsiteX6" fmla="*/ 37296 w 1142808"/>
                      <a:gd name="connsiteY6" fmla="*/ 2078597 h 2095123"/>
                      <a:gd name="connsiteX7" fmla="*/ 0 w 1142808"/>
                      <a:gd name="connsiteY7" fmla="*/ 330696 h 2095123"/>
                      <a:gd name="connsiteX0" fmla="*/ 0 w 1142808"/>
                      <a:gd name="connsiteY0" fmla="*/ 330696 h 2095123"/>
                      <a:gd name="connsiteX1" fmla="*/ 521692 w 1142808"/>
                      <a:gd name="connsiteY1" fmla="*/ 0 h 2095123"/>
                      <a:gd name="connsiteX2" fmla="*/ 1142808 w 1142808"/>
                      <a:gd name="connsiteY2" fmla="*/ 240981 h 2095123"/>
                      <a:gd name="connsiteX3" fmla="*/ 972703 w 1142808"/>
                      <a:gd name="connsiteY3" fmla="*/ 841376 h 2095123"/>
                      <a:gd name="connsiteX4" fmla="*/ 442892 w 1142808"/>
                      <a:gd name="connsiteY4" fmla="*/ 938488 h 2095123"/>
                      <a:gd name="connsiteX5" fmla="*/ 529433 w 1142808"/>
                      <a:gd name="connsiteY5" fmla="*/ 2095123 h 2095123"/>
                      <a:gd name="connsiteX6" fmla="*/ 37296 w 1142808"/>
                      <a:gd name="connsiteY6" fmla="*/ 2078597 h 2095123"/>
                      <a:gd name="connsiteX7" fmla="*/ 0 w 1142808"/>
                      <a:gd name="connsiteY7" fmla="*/ 330696 h 2095123"/>
                      <a:gd name="connsiteX0" fmla="*/ 0 w 1142808"/>
                      <a:gd name="connsiteY0" fmla="*/ 330696 h 2095123"/>
                      <a:gd name="connsiteX1" fmla="*/ 521692 w 1142808"/>
                      <a:gd name="connsiteY1" fmla="*/ 0 h 2095123"/>
                      <a:gd name="connsiteX2" fmla="*/ 1142808 w 1142808"/>
                      <a:gd name="connsiteY2" fmla="*/ 240981 h 2095123"/>
                      <a:gd name="connsiteX3" fmla="*/ 972703 w 1142808"/>
                      <a:gd name="connsiteY3" fmla="*/ 841376 h 2095123"/>
                      <a:gd name="connsiteX4" fmla="*/ 442892 w 1142808"/>
                      <a:gd name="connsiteY4" fmla="*/ 938488 h 2095123"/>
                      <a:gd name="connsiteX5" fmla="*/ 529433 w 1142808"/>
                      <a:gd name="connsiteY5" fmla="*/ 2095123 h 2095123"/>
                      <a:gd name="connsiteX6" fmla="*/ 37296 w 1142808"/>
                      <a:gd name="connsiteY6" fmla="*/ 2078597 h 2095123"/>
                      <a:gd name="connsiteX7" fmla="*/ 0 w 1142808"/>
                      <a:gd name="connsiteY7" fmla="*/ 330696 h 2095123"/>
                      <a:gd name="connsiteX0" fmla="*/ 0 w 1142808"/>
                      <a:gd name="connsiteY0" fmla="*/ 330696 h 2095123"/>
                      <a:gd name="connsiteX1" fmla="*/ 521692 w 1142808"/>
                      <a:gd name="connsiteY1" fmla="*/ 0 h 2095123"/>
                      <a:gd name="connsiteX2" fmla="*/ 1142808 w 1142808"/>
                      <a:gd name="connsiteY2" fmla="*/ 240981 h 2095123"/>
                      <a:gd name="connsiteX3" fmla="*/ 972703 w 1142808"/>
                      <a:gd name="connsiteY3" fmla="*/ 841376 h 2095123"/>
                      <a:gd name="connsiteX4" fmla="*/ 442892 w 1142808"/>
                      <a:gd name="connsiteY4" fmla="*/ 938488 h 2095123"/>
                      <a:gd name="connsiteX5" fmla="*/ 529433 w 1142808"/>
                      <a:gd name="connsiteY5" fmla="*/ 2095123 h 2095123"/>
                      <a:gd name="connsiteX6" fmla="*/ 37296 w 1142808"/>
                      <a:gd name="connsiteY6" fmla="*/ 2078597 h 2095123"/>
                      <a:gd name="connsiteX7" fmla="*/ 0 w 1142808"/>
                      <a:gd name="connsiteY7" fmla="*/ 330696 h 2095123"/>
                      <a:gd name="connsiteX0" fmla="*/ 0 w 1142808"/>
                      <a:gd name="connsiteY0" fmla="*/ 330696 h 2095123"/>
                      <a:gd name="connsiteX1" fmla="*/ 521692 w 1142808"/>
                      <a:gd name="connsiteY1" fmla="*/ 0 h 2095123"/>
                      <a:gd name="connsiteX2" fmla="*/ 1142808 w 1142808"/>
                      <a:gd name="connsiteY2" fmla="*/ 240981 h 2095123"/>
                      <a:gd name="connsiteX3" fmla="*/ 972703 w 1142808"/>
                      <a:gd name="connsiteY3" fmla="*/ 841376 h 2095123"/>
                      <a:gd name="connsiteX4" fmla="*/ 485427 w 1142808"/>
                      <a:gd name="connsiteY4" fmla="*/ 669097 h 2095123"/>
                      <a:gd name="connsiteX5" fmla="*/ 529433 w 1142808"/>
                      <a:gd name="connsiteY5" fmla="*/ 2095123 h 2095123"/>
                      <a:gd name="connsiteX6" fmla="*/ 37296 w 1142808"/>
                      <a:gd name="connsiteY6" fmla="*/ 2078597 h 2095123"/>
                      <a:gd name="connsiteX7" fmla="*/ 0 w 1142808"/>
                      <a:gd name="connsiteY7" fmla="*/ 330696 h 2095123"/>
                      <a:gd name="connsiteX0" fmla="*/ 0 w 1142808"/>
                      <a:gd name="connsiteY0" fmla="*/ 330696 h 2217562"/>
                      <a:gd name="connsiteX1" fmla="*/ 521692 w 1142808"/>
                      <a:gd name="connsiteY1" fmla="*/ 0 h 2217562"/>
                      <a:gd name="connsiteX2" fmla="*/ 1142808 w 1142808"/>
                      <a:gd name="connsiteY2" fmla="*/ 240981 h 2217562"/>
                      <a:gd name="connsiteX3" fmla="*/ 972703 w 1142808"/>
                      <a:gd name="connsiteY3" fmla="*/ 841376 h 2217562"/>
                      <a:gd name="connsiteX4" fmla="*/ 485427 w 1142808"/>
                      <a:gd name="connsiteY4" fmla="*/ 669097 h 2217562"/>
                      <a:gd name="connsiteX5" fmla="*/ 529433 w 1142808"/>
                      <a:gd name="connsiteY5" fmla="*/ 2095123 h 2217562"/>
                      <a:gd name="connsiteX6" fmla="*/ 37296 w 1142808"/>
                      <a:gd name="connsiteY6" fmla="*/ 2078597 h 2217562"/>
                      <a:gd name="connsiteX7" fmla="*/ 0 w 1142808"/>
                      <a:gd name="connsiteY7" fmla="*/ 330696 h 2217562"/>
                      <a:gd name="connsiteX0" fmla="*/ 0 w 1142808"/>
                      <a:gd name="connsiteY0" fmla="*/ 330696 h 2217562"/>
                      <a:gd name="connsiteX1" fmla="*/ 521692 w 1142808"/>
                      <a:gd name="connsiteY1" fmla="*/ 0 h 2217562"/>
                      <a:gd name="connsiteX2" fmla="*/ 1142808 w 1142808"/>
                      <a:gd name="connsiteY2" fmla="*/ 240981 h 2217562"/>
                      <a:gd name="connsiteX3" fmla="*/ 972703 w 1142808"/>
                      <a:gd name="connsiteY3" fmla="*/ 841376 h 2217562"/>
                      <a:gd name="connsiteX4" fmla="*/ 457314 w 1142808"/>
                      <a:gd name="connsiteY4" fmla="*/ 659157 h 2217562"/>
                      <a:gd name="connsiteX5" fmla="*/ 529433 w 1142808"/>
                      <a:gd name="connsiteY5" fmla="*/ 2095123 h 2217562"/>
                      <a:gd name="connsiteX6" fmla="*/ 37296 w 1142808"/>
                      <a:gd name="connsiteY6" fmla="*/ 2078597 h 2217562"/>
                      <a:gd name="connsiteX7" fmla="*/ 0 w 1142808"/>
                      <a:gd name="connsiteY7" fmla="*/ 330696 h 2217562"/>
                      <a:gd name="connsiteX0" fmla="*/ 0 w 1142808"/>
                      <a:gd name="connsiteY0" fmla="*/ 330696 h 2217562"/>
                      <a:gd name="connsiteX1" fmla="*/ 521692 w 1142808"/>
                      <a:gd name="connsiteY1" fmla="*/ 0 h 2217562"/>
                      <a:gd name="connsiteX2" fmla="*/ 1142808 w 1142808"/>
                      <a:gd name="connsiteY2" fmla="*/ 240981 h 2217562"/>
                      <a:gd name="connsiteX3" fmla="*/ 972703 w 1142808"/>
                      <a:gd name="connsiteY3" fmla="*/ 841376 h 2217562"/>
                      <a:gd name="connsiteX4" fmla="*/ 583452 w 1142808"/>
                      <a:gd name="connsiteY4" fmla="*/ 988184 h 2217562"/>
                      <a:gd name="connsiteX5" fmla="*/ 529433 w 1142808"/>
                      <a:gd name="connsiteY5" fmla="*/ 2095123 h 2217562"/>
                      <a:gd name="connsiteX6" fmla="*/ 37296 w 1142808"/>
                      <a:gd name="connsiteY6" fmla="*/ 2078597 h 2217562"/>
                      <a:gd name="connsiteX7" fmla="*/ 0 w 1142808"/>
                      <a:gd name="connsiteY7" fmla="*/ 330696 h 2217562"/>
                      <a:gd name="connsiteX0" fmla="*/ 0 w 1142808"/>
                      <a:gd name="connsiteY0" fmla="*/ 330696 h 2217562"/>
                      <a:gd name="connsiteX1" fmla="*/ 521692 w 1142808"/>
                      <a:gd name="connsiteY1" fmla="*/ 0 h 2217562"/>
                      <a:gd name="connsiteX2" fmla="*/ 1142808 w 1142808"/>
                      <a:gd name="connsiteY2" fmla="*/ 240981 h 2217562"/>
                      <a:gd name="connsiteX3" fmla="*/ 972703 w 1142808"/>
                      <a:gd name="connsiteY3" fmla="*/ 841376 h 2217562"/>
                      <a:gd name="connsiteX4" fmla="*/ 583452 w 1142808"/>
                      <a:gd name="connsiteY4" fmla="*/ 988184 h 2217562"/>
                      <a:gd name="connsiteX5" fmla="*/ 529433 w 1142808"/>
                      <a:gd name="connsiteY5" fmla="*/ 2095123 h 2217562"/>
                      <a:gd name="connsiteX6" fmla="*/ 37296 w 1142808"/>
                      <a:gd name="connsiteY6" fmla="*/ 2078597 h 2217562"/>
                      <a:gd name="connsiteX7" fmla="*/ 0 w 1142808"/>
                      <a:gd name="connsiteY7" fmla="*/ 330696 h 2217562"/>
                      <a:gd name="connsiteX0" fmla="*/ 0 w 1142808"/>
                      <a:gd name="connsiteY0" fmla="*/ 330696 h 2217562"/>
                      <a:gd name="connsiteX1" fmla="*/ 521692 w 1142808"/>
                      <a:gd name="connsiteY1" fmla="*/ 0 h 2217562"/>
                      <a:gd name="connsiteX2" fmla="*/ 1142808 w 1142808"/>
                      <a:gd name="connsiteY2" fmla="*/ 240981 h 2217562"/>
                      <a:gd name="connsiteX3" fmla="*/ 972703 w 1142808"/>
                      <a:gd name="connsiteY3" fmla="*/ 841376 h 2217562"/>
                      <a:gd name="connsiteX4" fmla="*/ 513539 w 1142808"/>
                      <a:gd name="connsiteY4" fmla="*/ 679036 h 2217562"/>
                      <a:gd name="connsiteX5" fmla="*/ 529433 w 1142808"/>
                      <a:gd name="connsiteY5" fmla="*/ 2095123 h 2217562"/>
                      <a:gd name="connsiteX6" fmla="*/ 37296 w 1142808"/>
                      <a:gd name="connsiteY6" fmla="*/ 2078597 h 2217562"/>
                      <a:gd name="connsiteX7" fmla="*/ 0 w 1142808"/>
                      <a:gd name="connsiteY7" fmla="*/ 330696 h 2217562"/>
                      <a:gd name="connsiteX0" fmla="*/ 0 w 1142808"/>
                      <a:gd name="connsiteY0" fmla="*/ 330696 h 2217562"/>
                      <a:gd name="connsiteX1" fmla="*/ 521692 w 1142808"/>
                      <a:gd name="connsiteY1" fmla="*/ 0 h 2217562"/>
                      <a:gd name="connsiteX2" fmla="*/ 1142808 w 1142808"/>
                      <a:gd name="connsiteY2" fmla="*/ 240981 h 2217562"/>
                      <a:gd name="connsiteX3" fmla="*/ 972703 w 1142808"/>
                      <a:gd name="connsiteY3" fmla="*/ 841376 h 2217562"/>
                      <a:gd name="connsiteX4" fmla="*/ 513539 w 1142808"/>
                      <a:gd name="connsiteY4" fmla="*/ 679036 h 2217562"/>
                      <a:gd name="connsiteX5" fmla="*/ 529433 w 1142808"/>
                      <a:gd name="connsiteY5" fmla="*/ 2095123 h 2217562"/>
                      <a:gd name="connsiteX6" fmla="*/ 37296 w 1142808"/>
                      <a:gd name="connsiteY6" fmla="*/ 2078597 h 2217562"/>
                      <a:gd name="connsiteX7" fmla="*/ 0 w 1142808"/>
                      <a:gd name="connsiteY7" fmla="*/ 330696 h 2217562"/>
                      <a:gd name="connsiteX0" fmla="*/ 0 w 1142808"/>
                      <a:gd name="connsiteY0" fmla="*/ 330696 h 2217562"/>
                      <a:gd name="connsiteX1" fmla="*/ 521692 w 1142808"/>
                      <a:gd name="connsiteY1" fmla="*/ 0 h 2217562"/>
                      <a:gd name="connsiteX2" fmla="*/ 1142808 w 1142808"/>
                      <a:gd name="connsiteY2" fmla="*/ 240981 h 2217562"/>
                      <a:gd name="connsiteX3" fmla="*/ 972703 w 1142808"/>
                      <a:gd name="connsiteY3" fmla="*/ 841376 h 2217562"/>
                      <a:gd name="connsiteX4" fmla="*/ 513539 w 1142808"/>
                      <a:gd name="connsiteY4" fmla="*/ 679036 h 2217562"/>
                      <a:gd name="connsiteX5" fmla="*/ 529433 w 1142808"/>
                      <a:gd name="connsiteY5" fmla="*/ 2095123 h 2217562"/>
                      <a:gd name="connsiteX6" fmla="*/ 37296 w 1142808"/>
                      <a:gd name="connsiteY6" fmla="*/ 2078597 h 2217562"/>
                      <a:gd name="connsiteX7" fmla="*/ 0 w 1142808"/>
                      <a:gd name="connsiteY7" fmla="*/ 330696 h 2217562"/>
                      <a:gd name="connsiteX0" fmla="*/ 0 w 1142808"/>
                      <a:gd name="connsiteY0" fmla="*/ 284410 h 2171276"/>
                      <a:gd name="connsiteX1" fmla="*/ 473702 w 1142808"/>
                      <a:gd name="connsiteY1" fmla="*/ 0 h 2171276"/>
                      <a:gd name="connsiteX2" fmla="*/ 1142808 w 1142808"/>
                      <a:gd name="connsiteY2" fmla="*/ 194695 h 2171276"/>
                      <a:gd name="connsiteX3" fmla="*/ 972703 w 1142808"/>
                      <a:gd name="connsiteY3" fmla="*/ 795090 h 2171276"/>
                      <a:gd name="connsiteX4" fmla="*/ 513539 w 1142808"/>
                      <a:gd name="connsiteY4" fmla="*/ 632750 h 2171276"/>
                      <a:gd name="connsiteX5" fmla="*/ 529433 w 1142808"/>
                      <a:gd name="connsiteY5" fmla="*/ 2048837 h 2171276"/>
                      <a:gd name="connsiteX6" fmla="*/ 37296 w 1142808"/>
                      <a:gd name="connsiteY6" fmla="*/ 2032311 h 2171276"/>
                      <a:gd name="connsiteX7" fmla="*/ 0 w 1142808"/>
                      <a:gd name="connsiteY7" fmla="*/ 284410 h 2171276"/>
                      <a:gd name="connsiteX0" fmla="*/ 0 w 1167038"/>
                      <a:gd name="connsiteY0" fmla="*/ 284410 h 2171276"/>
                      <a:gd name="connsiteX1" fmla="*/ 473702 w 1167038"/>
                      <a:gd name="connsiteY1" fmla="*/ 0 h 2171276"/>
                      <a:gd name="connsiteX2" fmla="*/ 1167038 w 1167038"/>
                      <a:gd name="connsiteY2" fmla="*/ 245430 h 2171276"/>
                      <a:gd name="connsiteX3" fmla="*/ 972703 w 1167038"/>
                      <a:gd name="connsiteY3" fmla="*/ 795090 h 2171276"/>
                      <a:gd name="connsiteX4" fmla="*/ 513539 w 1167038"/>
                      <a:gd name="connsiteY4" fmla="*/ 632750 h 2171276"/>
                      <a:gd name="connsiteX5" fmla="*/ 529433 w 1167038"/>
                      <a:gd name="connsiteY5" fmla="*/ 2048837 h 2171276"/>
                      <a:gd name="connsiteX6" fmla="*/ 37296 w 1167038"/>
                      <a:gd name="connsiteY6" fmla="*/ 2032311 h 2171276"/>
                      <a:gd name="connsiteX7" fmla="*/ 0 w 1167038"/>
                      <a:gd name="connsiteY7" fmla="*/ 284410 h 2171276"/>
                      <a:gd name="connsiteX0" fmla="*/ 6812 w 1173850"/>
                      <a:gd name="connsiteY0" fmla="*/ 284410 h 2171276"/>
                      <a:gd name="connsiteX1" fmla="*/ 480514 w 1173850"/>
                      <a:gd name="connsiteY1" fmla="*/ 0 h 2171276"/>
                      <a:gd name="connsiteX2" fmla="*/ 1173850 w 1173850"/>
                      <a:gd name="connsiteY2" fmla="*/ 245430 h 2171276"/>
                      <a:gd name="connsiteX3" fmla="*/ 979515 w 1173850"/>
                      <a:gd name="connsiteY3" fmla="*/ 795090 h 2171276"/>
                      <a:gd name="connsiteX4" fmla="*/ 520351 w 1173850"/>
                      <a:gd name="connsiteY4" fmla="*/ 632750 h 2171276"/>
                      <a:gd name="connsiteX5" fmla="*/ 536245 w 1173850"/>
                      <a:gd name="connsiteY5" fmla="*/ 2048837 h 2171276"/>
                      <a:gd name="connsiteX6" fmla="*/ 0 w 1173850"/>
                      <a:gd name="connsiteY6" fmla="*/ 2037800 h 2171276"/>
                      <a:gd name="connsiteX7" fmla="*/ 6812 w 1173850"/>
                      <a:gd name="connsiteY7" fmla="*/ 284410 h 2171276"/>
                      <a:gd name="connsiteX0" fmla="*/ 6812 w 1173850"/>
                      <a:gd name="connsiteY0" fmla="*/ 284410 h 2171276"/>
                      <a:gd name="connsiteX1" fmla="*/ 480514 w 1173850"/>
                      <a:gd name="connsiteY1" fmla="*/ 0 h 2171276"/>
                      <a:gd name="connsiteX2" fmla="*/ 1173850 w 1173850"/>
                      <a:gd name="connsiteY2" fmla="*/ 245430 h 2171276"/>
                      <a:gd name="connsiteX3" fmla="*/ 979515 w 1173850"/>
                      <a:gd name="connsiteY3" fmla="*/ 795090 h 2171276"/>
                      <a:gd name="connsiteX4" fmla="*/ 657599 w 1173850"/>
                      <a:gd name="connsiteY4" fmla="*/ 691817 h 2171276"/>
                      <a:gd name="connsiteX5" fmla="*/ 536245 w 1173850"/>
                      <a:gd name="connsiteY5" fmla="*/ 2048837 h 2171276"/>
                      <a:gd name="connsiteX6" fmla="*/ 0 w 1173850"/>
                      <a:gd name="connsiteY6" fmla="*/ 2037800 h 2171276"/>
                      <a:gd name="connsiteX7" fmla="*/ 6812 w 1173850"/>
                      <a:gd name="connsiteY7" fmla="*/ 284410 h 2171276"/>
                      <a:gd name="connsiteX0" fmla="*/ 6812 w 1173850"/>
                      <a:gd name="connsiteY0" fmla="*/ 284410 h 2192292"/>
                      <a:gd name="connsiteX1" fmla="*/ 480514 w 1173850"/>
                      <a:gd name="connsiteY1" fmla="*/ 0 h 2192292"/>
                      <a:gd name="connsiteX2" fmla="*/ 1173850 w 1173850"/>
                      <a:gd name="connsiteY2" fmla="*/ 245430 h 2192292"/>
                      <a:gd name="connsiteX3" fmla="*/ 979515 w 1173850"/>
                      <a:gd name="connsiteY3" fmla="*/ 795090 h 2192292"/>
                      <a:gd name="connsiteX4" fmla="*/ 657599 w 1173850"/>
                      <a:gd name="connsiteY4" fmla="*/ 691817 h 2192292"/>
                      <a:gd name="connsiteX5" fmla="*/ 655320 w 1173850"/>
                      <a:gd name="connsiteY5" fmla="*/ 2069853 h 2192292"/>
                      <a:gd name="connsiteX6" fmla="*/ 0 w 1173850"/>
                      <a:gd name="connsiteY6" fmla="*/ 2037800 h 2192292"/>
                      <a:gd name="connsiteX7" fmla="*/ 6812 w 1173850"/>
                      <a:gd name="connsiteY7" fmla="*/ 284410 h 2192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73850" h="2192292">
                        <a:moveTo>
                          <a:pt x="6812" y="284410"/>
                        </a:moveTo>
                        <a:lnTo>
                          <a:pt x="480514" y="0"/>
                        </a:lnTo>
                        <a:lnTo>
                          <a:pt x="1173850" y="245430"/>
                        </a:lnTo>
                        <a:lnTo>
                          <a:pt x="979515" y="795090"/>
                        </a:lnTo>
                        <a:lnTo>
                          <a:pt x="657599" y="691817"/>
                        </a:lnTo>
                        <a:cubicBezTo>
                          <a:pt x="672605" y="679192"/>
                          <a:pt x="670432" y="2192292"/>
                          <a:pt x="655320" y="2069853"/>
                        </a:cubicBezTo>
                        <a:lnTo>
                          <a:pt x="0" y="2037800"/>
                        </a:lnTo>
                        <a:cubicBezTo>
                          <a:pt x="2271" y="1453337"/>
                          <a:pt x="4541" y="868873"/>
                          <a:pt x="6812" y="284410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86447" tIns="43223" rIns="86447" bIns="43223"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sp>
                <p:nvSpPr>
                  <p:cNvPr id="21" name="Freeform 20"/>
                  <p:cNvSpPr/>
                  <p:nvPr/>
                </p:nvSpPr>
                <p:spPr>
                  <a:xfrm>
                    <a:off x="5181598" y="2499053"/>
                    <a:ext cx="2743202" cy="1387147"/>
                  </a:xfrm>
                  <a:custGeom>
                    <a:avLst/>
                    <a:gdLst>
                      <a:gd name="connsiteX0" fmla="*/ 0 w 3150705"/>
                      <a:gd name="connsiteY0" fmla="*/ 1302026 h 1311965"/>
                      <a:gd name="connsiteX1" fmla="*/ 3150705 w 3150705"/>
                      <a:gd name="connsiteY1" fmla="*/ 1311965 h 1311965"/>
                      <a:gd name="connsiteX2" fmla="*/ 3150705 w 3150705"/>
                      <a:gd name="connsiteY2" fmla="*/ 0 h 1311965"/>
                      <a:gd name="connsiteX3" fmla="*/ 1818861 w 3150705"/>
                      <a:gd name="connsiteY3" fmla="*/ 0 h 1311965"/>
                      <a:gd name="connsiteX4" fmla="*/ 1818861 w 3150705"/>
                      <a:gd name="connsiteY4" fmla="*/ 308113 h 1311965"/>
                      <a:gd name="connsiteX5" fmla="*/ 1470992 w 3150705"/>
                      <a:gd name="connsiteY5" fmla="*/ 308113 h 1311965"/>
                      <a:gd name="connsiteX6" fmla="*/ 1470992 w 3150705"/>
                      <a:gd name="connsiteY6" fmla="*/ 596348 h 1311965"/>
                      <a:gd name="connsiteX7" fmla="*/ 9939 w 3150705"/>
                      <a:gd name="connsiteY7" fmla="*/ 596348 h 1311965"/>
                      <a:gd name="connsiteX8" fmla="*/ 0 w 3150705"/>
                      <a:gd name="connsiteY8" fmla="*/ 1302026 h 1311965"/>
                      <a:gd name="connsiteX0" fmla="*/ 0 w 3150705"/>
                      <a:gd name="connsiteY0" fmla="*/ 1302026 h 1311965"/>
                      <a:gd name="connsiteX1" fmla="*/ 3150705 w 3150705"/>
                      <a:gd name="connsiteY1" fmla="*/ 1311965 h 1311965"/>
                      <a:gd name="connsiteX2" fmla="*/ 3150705 w 3150705"/>
                      <a:gd name="connsiteY2" fmla="*/ 0 h 1311965"/>
                      <a:gd name="connsiteX3" fmla="*/ 1818861 w 3150705"/>
                      <a:gd name="connsiteY3" fmla="*/ 0 h 1311965"/>
                      <a:gd name="connsiteX4" fmla="*/ 1818861 w 3150705"/>
                      <a:gd name="connsiteY4" fmla="*/ 308113 h 1311965"/>
                      <a:gd name="connsiteX5" fmla="*/ 1470992 w 3150705"/>
                      <a:gd name="connsiteY5" fmla="*/ 308113 h 1311965"/>
                      <a:gd name="connsiteX6" fmla="*/ 1470992 w 3150705"/>
                      <a:gd name="connsiteY6" fmla="*/ 596348 h 1311965"/>
                      <a:gd name="connsiteX7" fmla="*/ 294494 w 3150705"/>
                      <a:gd name="connsiteY7" fmla="*/ 596348 h 1311965"/>
                      <a:gd name="connsiteX8" fmla="*/ 0 w 3150705"/>
                      <a:gd name="connsiteY8" fmla="*/ 1302026 h 1311965"/>
                      <a:gd name="connsiteX0" fmla="*/ 0 w 2866151"/>
                      <a:gd name="connsiteY0" fmla="*/ 1311965 h 1311965"/>
                      <a:gd name="connsiteX1" fmla="*/ 2866151 w 2866151"/>
                      <a:gd name="connsiteY1" fmla="*/ 1311965 h 1311965"/>
                      <a:gd name="connsiteX2" fmla="*/ 2866151 w 2866151"/>
                      <a:gd name="connsiteY2" fmla="*/ 0 h 1311965"/>
                      <a:gd name="connsiteX3" fmla="*/ 1534307 w 2866151"/>
                      <a:gd name="connsiteY3" fmla="*/ 0 h 1311965"/>
                      <a:gd name="connsiteX4" fmla="*/ 1534307 w 2866151"/>
                      <a:gd name="connsiteY4" fmla="*/ 308113 h 1311965"/>
                      <a:gd name="connsiteX5" fmla="*/ 1186438 w 2866151"/>
                      <a:gd name="connsiteY5" fmla="*/ 308113 h 1311965"/>
                      <a:gd name="connsiteX6" fmla="*/ 1186438 w 2866151"/>
                      <a:gd name="connsiteY6" fmla="*/ 596348 h 1311965"/>
                      <a:gd name="connsiteX7" fmla="*/ 9940 w 2866151"/>
                      <a:gd name="connsiteY7" fmla="*/ 596348 h 1311965"/>
                      <a:gd name="connsiteX8" fmla="*/ 0 w 2866151"/>
                      <a:gd name="connsiteY8" fmla="*/ 1311965 h 1311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66151" h="1311965">
                        <a:moveTo>
                          <a:pt x="0" y="1311965"/>
                        </a:moveTo>
                        <a:lnTo>
                          <a:pt x="2866151" y="1311965"/>
                        </a:lnTo>
                        <a:lnTo>
                          <a:pt x="2866151" y="0"/>
                        </a:lnTo>
                        <a:lnTo>
                          <a:pt x="1534307" y="0"/>
                        </a:lnTo>
                        <a:lnTo>
                          <a:pt x="1534307" y="308113"/>
                        </a:lnTo>
                        <a:lnTo>
                          <a:pt x="1186438" y="308113"/>
                        </a:lnTo>
                        <a:lnTo>
                          <a:pt x="1186438" y="596348"/>
                        </a:lnTo>
                        <a:lnTo>
                          <a:pt x="9940" y="596348"/>
                        </a:lnTo>
                        <a:lnTo>
                          <a:pt x="0" y="1311965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B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86447" tIns="43223" rIns="86447" bIns="43223"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</p:grp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4335455" y="5334000"/>
                  <a:ext cx="312745" cy="760514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4640255" y="6119808"/>
                  <a:ext cx="4419600" cy="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 flipV="1">
                  <a:off x="9047940" y="4940354"/>
                  <a:ext cx="7944" cy="1166808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5554655" y="4953000"/>
                  <a:ext cx="3505202" cy="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4319565" y="4953000"/>
                  <a:ext cx="1235090" cy="38100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TextBox 7"/>
              <p:cNvSpPr txBox="1"/>
              <p:nvPr/>
            </p:nvSpPr>
            <p:spPr>
              <a:xfrm>
                <a:off x="5976240" y="3632759"/>
                <a:ext cx="2020105" cy="33855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R</a:t>
                </a:r>
                <a:r>
                  <a:rPr lang="en-US" sz="1600" dirty="0" smtClean="0"/>
                  <a:t>are isotope beams</a:t>
                </a:r>
                <a:endParaRPr lang="en-US" sz="1600" dirty="0"/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H="1" flipV="1">
                <a:off x="6067425" y="3197278"/>
                <a:ext cx="338926" cy="435481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5638321" y="4009518"/>
                <a:ext cx="3320118" cy="5847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400 kW beam (~ 100 kW at target, </a:t>
                </a:r>
                <a:br>
                  <a:rPr lang="en-US" sz="1600" dirty="0" smtClean="0"/>
                </a:br>
                <a:r>
                  <a:rPr lang="en-US" sz="1600" dirty="0" smtClean="0"/>
                  <a:t>~ 300 kW at beam dump)</a:t>
                </a:r>
                <a:endParaRPr lang="en-US" sz="1600" dirty="0"/>
              </a:p>
            </p:txBody>
          </p:sp>
          <p:cxnSp>
            <p:nvCxnSpPr>
              <p:cNvPr id="11" name="Straight Arrow Connector 10"/>
              <p:cNvCxnSpPr>
                <a:stCxn id="10" idx="1"/>
              </p:cNvCxnSpPr>
              <p:nvPr/>
            </p:nvCxnSpPr>
            <p:spPr>
              <a:xfrm flipH="1">
                <a:off x="4739882" y="4301906"/>
                <a:ext cx="898439" cy="26712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6195907" y="5881130"/>
                <a:ext cx="1988045" cy="338554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 W/m beam losses</a:t>
                </a:r>
                <a:endParaRPr lang="en-US" sz="1600" dirty="0"/>
              </a:p>
            </p:txBody>
          </p:sp>
        </p:grpSp>
        <p:sp>
          <p:nvSpPr>
            <p:cNvPr id="24" name="Oval 23"/>
            <p:cNvSpPr/>
            <p:nvPr/>
          </p:nvSpPr>
          <p:spPr>
            <a:xfrm>
              <a:off x="3894837" y="3429000"/>
              <a:ext cx="1429726" cy="1489770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 flipV="1">
            <a:off x="2805501" y="3886200"/>
            <a:ext cx="1039246" cy="6231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 rot="964667">
            <a:off x="3146046" y="1708247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6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05000" y="1952869"/>
            <a:ext cx="6370697" cy="2971800"/>
            <a:chOff x="31253" y="1867050"/>
            <a:chExt cx="9112747" cy="42509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9580" t="11138" r="10551" b="8145"/>
            <a:stretch/>
          </p:blipFill>
          <p:spPr>
            <a:xfrm>
              <a:off x="31253" y="1867050"/>
              <a:ext cx="7796950" cy="415100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24378" t="22511" b="11324"/>
            <a:stretch/>
          </p:blipFill>
          <p:spPr>
            <a:xfrm>
              <a:off x="4319234" y="3566581"/>
              <a:ext cx="4824766" cy="2551379"/>
            </a:xfrm>
            <a:prstGeom prst="rect">
              <a:avLst/>
            </a:prstGeom>
            <a:ln w="31750">
              <a:solidFill>
                <a:srgbClr val="7030A0"/>
              </a:solidFill>
            </a:ln>
          </p:spPr>
        </p:pic>
        <p:sp>
          <p:nvSpPr>
            <p:cNvPr id="9" name="Parallelogram 8"/>
            <p:cNvSpPr/>
            <p:nvPr/>
          </p:nvSpPr>
          <p:spPr>
            <a:xfrm rot="19801302">
              <a:off x="890382" y="4452514"/>
              <a:ext cx="2627425" cy="904236"/>
            </a:xfrm>
            <a:prstGeom prst="parallelogram">
              <a:avLst>
                <a:gd name="adj" fmla="val 54577"/>
              </a:avLst>
            </a:prstGeom>
            <a:noFill/>
            <a:ln w="31750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3492"/>
            <a:ext cx="8990922" cy="5027414"/>
          </a:xfrm>
        </p:spPr>
        <p:txBody>
          <a:bodyPr/>
          <a:lstStyle/>
          <a:p>
            <a:r>
              <a:rPr lang="en-US" sz="2000" dirty="0"/>
              <a:t>Three stage fragment separator for production and delivery of rare </a:t>
            </a:r>
            <a:r>
              <a:rPr lang="en-US" sz="2000" dirty="0" smtClean="0"/>
              <a:t>isotopes </a:t>
            </a:r>
            <a:r>
              <a:rPr lang="en-US" sz="2000" dirty="0"/>
              <a:t>with high rates and high purities to maximize FRIB science reach</a:t>
            </a:r>
          </a:p>
          <a:p>
            <a:r>
              <a:rPr lang="en-US" sz="2000" dirty="0"/>
              <a:t>Primary beam power of 400 kW </a:t>
            </a:r>
          </a:p>
          <a:p>
            <a:pPr lvl="1"/>
            <a:r>
              <a:rPr lang="en-US" sz="1800" dirty="0"/>
              <a:t>B</a:t>
            </a:r>
            <a:r>
              <a:rPr lang="en-US" sz="1800" dirty="0" smtClean="0"/>
              <a:t>eam </a:t>
            </a:r>
            <a:r>
              <a:rPr lang="en-US" sz="1800" dirty="0"/>
              <a:t>energies of ≥ 200 </a:t>
            </a:r>
            <a:r>
              <a:rPr lang="en-US" sz="1800" dirty="0" smtClean="0"/>
              <a:t>MeV/u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Separator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Dali Georgobiani, FRIB Magnet Design Support, SATIF-13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761" y="4857857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Hot cell: </a:t>
            </a:r>
            <a:r>
              <a:rPr lang="en-US" sz="2000" dirty="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High radiation environment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Two major sources: beam on target (100 kW) and on beam dump (300 kW)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Radiation heat loads to magnets produce doses of orders of several MGy</a:t>
            </a:r>
            <a:endParaRPr lang="en-US" sz="2000" dirty="0">
              <a:solidFill>
                <a:srgbClr val="064308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Magnet coil quenching, component </a:t>
            </a:r>
            <a:r>
              <a:rPr lang="en-US" sz="2000" dirty="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lifetime concerns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33800" y="4343400"/>
            <a:ext cx="106680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614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-8570"/>
            <a:ext cx="8991600" cy="1074428"/>
          </a:xfrm>
        </p:spPr>
        <p:txBody>
          <a:bodyPr/>
          <a:lstStyle/>
          <a:p>
            <a:r>
              <a:rPr lang="en-US" dirty="0" smtClean="0"/>
              <a:t>Radiation Transport Model</a:t>
            </a:r>
            <a:br>
              <a:rPr lang="en-US" dirty="0" smtClean="0"/>
            </a:br>
            <a:r>
              <a:rPr lang="en-US" sz="2200" dirty="0" smtClean="0"/>
              <a:t>High Level of Detail Supports Construction and Preparation for Operations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8" name="Content Placeholder 8"/>
          <p:cNvSpPr txBox="1">
            <a:spLocks/>
          </p:cNvSpPr>
          <p:nvPr/>
        </p:nvSpPr>
        <p:spPr bwMode="auto">
          <a:xfrm>
            <a:off x="73152" y="1069848"/>
            <a:ext cx="3584448" cy="508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98" indent="-180098" algn="l" defTabSz="802937" rtl="0" eaLnBrk="0" fontAlgn="base" hangingPunct="0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196" indent="-151582" algn="l" defTabSz="802937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319" indent="-160587" algn="l" defTabSz="802937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7894" indent="-133572" algn="l" defTabSz="802937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545" indent="-180098" algn="l" defTabSz="802937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2303" indent="-150692" algn="l" defTabSz="80739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79138" indent="-150692" algn="l" defTabSz="80739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5973" indent="-150692" algn="l" defTabSz="80739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2805" indent="-150692" algn="l" defTabSz="80739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sz="2000" dirty="0"/>
              <a:t>Calculations are </a:t>
            </a:r>
            <a:r>
              <a:rPr lang="en-US" sz="2000" dirty="0" smtClean="0"/>
              <a:t>based on </a:t>
            </a:r>
            <a:r>
              <a:rPr lang="en-US" sz="2000" dirty="0"/>
              <a:t>models </a:t>
            </a:r>
            <a:r>
              <a:rPr lang="en-US" sz="2000" dirty="0" smtClean="0"/>
              <a:t>developed from </a:t>
            </a:r>
            <a:r>
              <a:rPr lang="en-US" sz="2000" dirty="0"/>
              <a:t>mechanical </a:t>
            </a:r>
            <a:r>
              <a:rPr lang="en-US" sz="2000" dirty="0" smtClean="0"/>
              <a:t>and facility </a:t>
            </a:r>
            <a:r>
              <a:rPr lang="en-US" sz="2000" dirty="0"/>
              <a:t>design</a:t>
            </a:r>
          </a:p>
          <a:p>
            <a:r>
              <a:rPr lang="en-US" sz="2000" dirty="0"/>
              <a:t>Model and </a:t>
            </a:r>
            <a:r>
              <a:rPr lang="en-US" sz="2000" dirty="0" smtClean="0"/>
              <a:t>materials are updated </a:t>
            </a:r>
            <a:r>
              <a:rPr lang="en-US" sz="2000" dirty="0"/>
              <a:t>as </a:t>
            </a:r>
            <a:r>
              <a:rPr lang="en-US" sz="2000" dirty="0" smtClean="0"/>
              <a:t>the project progresses</a:t>
            </a:r>
            <a:endParaRPr lang="en-US" sz="2000" dirty="0"/>
          </a:p>
          <a:p>
            <a:pPr marL="468848" lvl="1" indent="-285750"/>
            <a:r>
              <a:rPr lang="en-US" sz="1600" dirty="0"/>
              <a:t>Updates </a:t>
            </a:r>
            <a:r>
              <a:rPr lang="en-US" sz="1600" dirty="0" smtClean="0"/>
              <a:t>are provided </a:t>
            </a:r>
            <a:r>
              <a:rPr lang="en-US" sz="1600" dirty="0"/>
              <a:t>by mechanical design group and magnet systems department</a:t>
            </a:r>
          </a:p>
          <a:p>
            <a:pPr marL="180098" lvl="2" indent="-180098">
              <a:spcBef>
                <a:spcPts val="1206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Capability of the models to transport ions in magnetic fields is important</a:t>
            </a:r>
          </a:p>
          <a:p>
            <a:pPr marL="468848" lvl="1" indent="-285750"/>
            <a:r>
              <a:rPr lang="en-US" sz="1600" dirty="0" smtClean="0"/>
              <a:t>Magnetic fields correspond to those needed for beam optics </a:t>
            </a:r>
            <a:br>
              <a:rPr lang="en-US" sz="1600" dirty="0" smtClean="0"/>
            </a:br>
            <a:r>
              <a:rPr lang="en-US" sz="1600" dirty="0" smtClean="0"/>
              <a:t>and are provided </a:t>
            </a:r>
            <a:r>
              <a:rPr lang="en-US" sz="1600" dirty="0"/>
              <a:t>by fragment </a:t>
            </a:r>
            <a:r>
              <a:rPr lang="en-US" sz="1600" dirty="0" smtClean="0"/>
              <a:t>separator group</a:t>
            </a:r>
            <a:endParaRPr lang="en-US" sz="16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102367" y="1524000"/>
            <a:ext cx="1262865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4106255" y="3429000"/>
            <a:ext cx="4961545" cy="2651760"/>
            <a:chOff x="4106255" y="3429000"/>
            <a:chExt cx="4961545" cy="2651760"/>
          </a:xfrm>
        </p:grpSpPr>
        <p:grpSp>
          <p:nvGrpSpPr>
            <p:cNvPr id="12" name="Group 11"/>
            <p:cNvGrpSpPr/>
            <p:nvPr/>
          </p:nvGrpSpPr>
          <p:grpSpPr>
            <a:xfrm>
              <a:off x="4106255" y="3429000"/>
              <a:ext cx="4961545" cy="2651760"/>
              <a:chOff x="4106255" y="3429000"/>
              <a:chExt cx="4961545" cy="265176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4106255" y="3429000"/>
                <a:ext cx="4961545" cy="2651760"/>
                <a:chOff x="4106255" y="3429000"/>
                <a:chExt cx="4961545" cy="2651760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4106255" y="3429000"/>
                  <a:ext cx="4961545" cy="2651760"/>
                  <a:chOff x="4106255" y="3429000"/>
                  <a:chExt cx="4961545" cy="2651760"/>
                </a:xfrm>
              </p:grpSpPr>
              <p:grpSp>
                <p:nvGrpSpPr>
                  <p:cNvPr id="16" name="Group 15"/>
                  <p:cNvGrpSpPr>
                    <a:grpSpLocks noChangeAspect="1"/>
                  </p:cNvGrpSpPr>
                  <p:nvPr/>
                </p:nvGrpSpPr>
                <p:grpSpPr>
                  <a:xfrm>
                    <a:off x="4106255" y="3429000"/>
                    <a:ext cx="4884031" cy="2651760"/>
                    <a:chOff x="4501908" y="3611615"/>
                    <a:chExt cx="4547201" cy="2468880"/>
                  </a:xfrm>
                </p:grpSpPr>
                <p:pic>
                  <p:nvPicPr>
                    <p:cNvPr id="20" name="Picture 19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501908" y="3611615"/>
                      <a:ext cx="4547201" cy="24688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4710798" y="5820011"/>
                      <a:ext cx="4177350" cy="24539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noFill/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wrap="square" lIns="90620" tIns="45310" rIns="90620" bIns="45310" rtlCol="0">
                      <a:spAutoFit/>
                    </a:bodyPr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64308"/>
                          </a:solidFill>
                        </a:rPr>
                        <a:t>Radiation transport model of the preseparator vacuum </a:t>
                      </a:r>
                      <a:r>
                        <a:rPr lang="en-US" sz="1000" b="1" dirty="0">
                          <a:solidFill>
                            <a:srgbClr val="064308"/>
                          </a:solidFill>
                        </a:rPr>
                        <a:t>v</a:t>
                      </a:r>
                      <a:r>
                        <a:rPr lang="en-US" sz="1000" b="1" dirty="0" smtClean="0">
                          <a:solidFill>
                            <a:srgbClr val="064308"/>
                          </a:solidFill>
                        </a:rPr>
                        <a:t>essels</a:t>
                      </a:r>
                      <a:endParaRPr lang="en-US" sz="1000" b="1" dirty="0">
                        <a:solidFill>
                          <a:srgbClr val="064308"/>
                        </a:solidFill>
                      </a:endParaRPr>
                    </a:p>
                  </p:txBody>
                </p:sp>
              </p:grpSp>
              <p:sp>
                <p:nvSpPr>
                  <p:cNvPr id="2" name="TextBox 1"/>
                  <p:cNvSpPr txBox="1"/>
                  <p:nvPr/>
                </p:nvSpPr>
                <p:spPr>
                  <a:xfrm>
                    <a:off x="8229600" y="4081790"/>
                    <a:ext cx="372843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 smtClean="0"/>
                      <a:t>Q1</a:t>
                    </a:r>
                    <a:endParaRPr lang="en-US" sz="1100" dirty="0"/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7696200" y="4033308"/>
                    <a:ext cx="372843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 smtClean="0"/>
                      <a:t>Q3</a:t>
                    </a:r>
                    <a:endParaRPr lang="en-US" sz="1100" dirty="0"/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7948620" y="4038600"/>
                    <a:ext cx="372843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 smtClean="0"/>
                      <a:t>Q2</a:t>
                    </a:r>
                    <a:endParaRPr lang="en-US" sz="1100" dirty="0"/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6934200" y="4305502"/>
                    <a:ext cx="364991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/>
                      <a:t>D</a:t>
                    </a:r>
                    <a:r>
                      <a:rPr lang="en-US" sz="1100" dirty="0" smtClean="0"/>
                      <a:t>1</a:t>
                    </a:r>
                    <a:endParaRPr lang="en-US" sz="1100" dirty="0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7420201" y="4041775"/>
                    <a:ext cx="380627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/>
                      <a:t>M</a:t>
                    </a:r>
                    <a:r>
                      <a:rPr lang="en-US" sz="1100" dirty="0" smtClean="0"/>
                      <a:t>1</a:t>
                    </a:r>
                    <a:endParaRPr lang="en-US" sz="1100" dirty="0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8491075" y="4419600"/>
                    <a:ext cx="576725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 smtClean="0"/>
                      <a:t>Target</a:t>
                    </a:r>
                    <a:endParaRPr lang="en-US" sz="1100" dirty="0"/>
                  </a:p>
                </p:txBody>
              </p:sp>
            </p:grpSp>
            <p:sp>
              <p:nvSpPr>
                <p:cNvPr id="24" name="TextBox 23"/>
                <p:cNvSpPr txBox="1"/>
                <p:nvPr/>
              </p:nvSpPr>
              <p:spPr>
                <a:xfrm>
                  <a:off x="6586142" y="4876800"/>
                  <a:ext cx="560952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Beam</a:t>
                  </a:r>
                  <a:br>
                    <a:rPr lang="en-US" sz="1100" dirty="0" smtClean="0"/>
                  </a:br>
                  <a:r>
                    <a:rPr lang="en-US" sz="1100" dirty="0" smtClean="0"/>
                    <a:t>Dump</a:t>
                  </a:r>
                  <a:endParaRPr lang="en-US" sz="1100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125500" y="4343400"/>
                  <a:ext cx="380627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M2</a:t>
                  </a:r>
                  <a:endParaRPr lang="en-US" sz="1100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5791200" y="4800600"/>
                  <a:ext cx="364991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D</a:t>
                  </a:r>
                  <a:r>
                    <a:rPr lang="en-US" sz="1100" dirty="0"/>
                    <a:t>2</a:t>
                  </a:r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5257800" y="4572000"/>
                <a:ext cx="37284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Q4</a:t>
                </a:r>
                <a:endParaRPr lang="en-US" sz="11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985060" y="4573614"/>
                <a:ext cx="37284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Q5</a:t>
                </a:r>
                <a:endParaRPr lang="en-US" sz="11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724400" y="4567112"/>
                <a:ext cx="37284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Q6</a:t>
                </a:r>
                <a:endParaRPr lang="en-US" sz="11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435609" y="4572807"/>
                <a:ext cx="37284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Q7</a:t>
                </a:r>
                <a:endParaRPr lang="en-US" sz="11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106255" y="5045907"/>
                <a:ext cx="6418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Wedge</a:t>
                </a:r>
                <a:endParaRPr lang="en-US" sz="1100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7956311" y="4926388"/>
              <a:ext cx="861133" cy="610018"/>
              <a:chOff x="4099217" y="4046898"/>
              <a:chExt cx="861133" cy="610018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H="1">
                <a:off x="4236404" y="4046898"/>
                <a:ext cx="409174" cy="0"/>
              </a:xfrm>
              <a:prstGeom prst="straightConnector1">
                <a:avLst/>
              </a:prstGeom>
              <a:ln w="66675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4099217" y="4133696"/>
                <a:ext cx="8611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Beam</a:t>
                </a:r>
                <a:br>
                  <a:rPr lang="en-US" sz="1400" dirty="0" smtClean="0"/>
                </a:br>
                <a:r>
                  <a:rPr lang="en-US" sz="1400" dirty="0" smtClean="0"/>
                  <a:t>direction</a:t>
                </a:r>
                <a:endParaRPr lang="en-US" sz="1400" dirty="0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3863267" y="966727"/>
            <a:ext cx="5248076" cy="2452092"/>
            <a:chOff x="3863267" y="966727"/>
            <a:chExt cx="5248076" cy="2452092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4614241" y="966727"/>
              <a:ext cx="4497102" cy="2452092"/>
              <a:chOff x="105373" y="2927897"/>
              <a:chExt cx="5827331" cy="323954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15650" y="2927897"/>
                <a:ext cx="5817054" cy="364859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90620" tIns="45310" rIns="90620" bIns="45310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064308"/>
                    </a:solidFill>
                  </a:rPr>
                  <a:t>3D engineering design of the preseparator vacuum </a:t>
                </a:r>
                <a:r>
                  <a:rPr lang="en-US" sz="1200" b="1" dirty="0">
                    <a:solidFill>
                      <a:srgbClr val="064308"/>
                    </a:solidFill>
                  </a:rPr>
                  <a:t>v</a:t>
                </a:r>
                <a:r>
                  <a:rPr lang="en-US" sz="1200" b="1" dirty="0" smtClean="0">
                    <a:solidFill>
                      <a:srgbClr val="064308"/>
                    </a:solidFill>
                  </a:rPr>
                  <a:t>essels</a:t>
                </a:r>
                <a:endParaRPr lang="en-US" sz="1200" b="1" dirty="0">
                  <a:solidFill>
                    <a:srgbClr val="064308"/>
                  </a:solidFill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/>
              </a:blip>
              <a:stretch>
                <a:fillRect/>
              </a:stretch>
            </p:blipFill>
            <p:spPr>
              <a:xfrm>
                <a:off x="105373" y="3139679"/>
                <a:ext cx="5725702" cy="3027762"/>
              </a:xfrm>
              <a:prstGeom prst="rect">
                <a:avLst/>
              </a:prstGeom>
            </p:spPr>
          </p:pic>
        </p:grpSp>
        <p:grpSp>
          <p:nvGrpSpPr>
            <p:cNvPr id="37" name="Group 36"/>
            <p:cNvGrpSpPr/>
            <p:nvPr/>
          </p:nvGrpSpPr>
          <p:grpSpPr>
            <a:xfrm>
              <a:off x="3863267" y="2362200"/>
              <a:ext cx="861133" cy="530886"/>
              <a:chOff x="4099217" y="4126030"/>
              <a:chExt cx="861133" cy="530886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>
                <a:off x="4157876" y="4126030"/>
                <a:ext cx="651841" cy="0"/>
              </a:xfrm>
              <a:prstGeom prst="straightConnector1">
                <a:avLst/>
              </a:prstGeom>
              <a:ln w="66675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4099217" y="4133696"/>
                <a:ext cx="8611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Beam</a:t>
                </a:r>
                <a:br>
                  <a:rPr lang="en-US" sz="1400" dirty="0" smtClean="0"/>
                </a:br>
                <a:r>
                  <a:rPr lang="en-US" sz="1400" dirty="0" smtClean="0"/>
                  <a:t>direction</a:t>
                </a:r>
                <a:endParaRPr lang="en-US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0375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Beam induced effects on </a:t>
            </a:r>
            <a:r>
              <a:rPr lang="en-US" dirty="0" smtClean="0"/>
              <a:t>superconducting magnets </a:t>
            </a:r>
            <a:r>
              <a:rPr lang="en-US" dirty="0"/>
              <a:t>and other components are important to FRIB operations</a:t>
            </a:r>
          </a:p>
          <a:p>
            <a:pPr lvl="1"/>
            <a:r>
              <a:rPr lang="en-US" dirty="0"/>
              <a:t>Power losses </a:t>
            </a:r>
            <a:r>
              <a:rPr lang="en-US" dirty="0" smtClean="0"/>
              <a:t>need </a:t>
            </a:r>
            <a:r>
              <a:rPr lang="en-US" dirty="0"/>
              <a:t>to be removed </a:t>
            </a:r>
            <a:r>
              <a:rPr lang="en-US" dirty="0" smtClean="0"/>
              <a:t>efficiently</a:t>
            </a:r>
          </a:p>
          <a:p>
            <a:pPr lvl="1"/>
            <a:r>
              <a:rPr lang="en-US" dirty="0"/>
              <a:t>Magnet heat loads drive </a:t>
            </a:r>
            <a:r>
              <a:rPr lang="en-US" dirty="0" smtClean="0"/>
              <a:t>water cooling </a:t>
            </a:r>
            <a:r>
              <a:rPr lang="en-US" dirty="0"/>
              <a:t>and cryogenic </a:t>
            </a:r>
            <a:r>
              <a:rPr lang="en-US" dirty="0" smtClean="0"/>
              <a:t>component design</a:t>
            </a:r>
            <a:endParaRPr lang="en-US" dirty="0"/>
          </a:p>
          <a:p>
            <a:pPr lvl="1"/>
            <a:r>
              <a:rPr lang="en-US" dirty="0" smtClean="0"/>
              <a:t>Coil lifetimes depend </a:t>
            </a:r>
            <a:r>
              <a:rPr lang="en-US" dirty="0"/>
              <a:t>on radiation </a:t>
            </a:r>
            <a:r>
              <a:rPr lang="en-US" dirty="0" smtClean="0"/>
              <a:t>doses</a:t>
            </a:r>
          </a:p>
          <a:p>
            <a:pPr lvl="1"/>
            <a:r>
              <a:rPr lang="en-US" dirty="0" smtClean="0"/>
              <a:t>Detailed power deposition information provided to the magnet designers and engineers for final magnet design</a:t>
            </a:r>
            <a:endParaRPr lang="en-US" dirty="0"/>
          </a:p>
          <a:p>
            <a:r>
              <a:rPr lang="en-US" dirty="0"/>
              <a:t>Beam optics modes affect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loss characteristics</a:t>
            </a:r>
          </a:p>
          <a:p>
            <a:pPr lvl="1"/>
            <a:r>
              <a:rPr lang="en-US" dirty="0"/>
              <a:t>Requires beam physics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radiation </a:t>
            </a:r>
            <a:r>
              <a:rPr lang="en-US" dirty="0"/>
              <a:t>transport calculations</a:t>
            </a:r>
          </a:p>
          <a:p>
            <a:pPr lvl="1"/>
            <a:r>
              <a:rPr lang="en-US" dirty="0" smtClean="0"/>
              <a:t>Optics </a:t>
            </a:r>
            <a:r>
              <a:rPr lang="en-US" dirty="0"/>
              <a:t>modes </a:t>
            </a:r>
            <a:r>
              <a:rPr lang="en-US" dirty="0" smtClean="0"/>
              <a:t>developed 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maximize </a:t>
            </a:r>
            <a:r>
              <a:rPr lang="en-US" dirty="0" smtClean="0"/>
              <a:t>rare isotopes 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experiment </a:t>
            </a:r>
            <a:r>
              <a:rPr lang="en-US" dirty="0" smtClean="0"/>
              <a:t>yet minimize </a:t>
            </a:r>
            <a:br>
              <a:rPr lang="en-US" dirty="0" smtClean="0"/>
            </a:br>
            <a:r>
              <a:rPr lang="en-US" dirty="0" smtClean="0"/>
              <a:t>damage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Cell Magnets: Why Important?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Dali Georgobiani, FRIB Magnet Design Support, SATIF-13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260274" y="3503024"/>
            <a:ext cx="4704066" cy="2535728"/>
            <a:chOff x="4260274" y="3503024"/>
            <a:chExt cx="4704066" cy="2535728"/>
          </a:xfrm>
        </p:grpSpPr>
        <p:grpSp>
          <p:nvGrpSpPr>
            <p:cNvPr id="14" name="Group 13"/>
            <p:cNvGrpSpPr/>
            <p:nvPr/>
          </p:nvGrpSpPr>
          <p:grpSpPr>
            <a:xfrm>
              <a:off x="4260274" y="3503024"/>
              <a:ext cx="4704066" cy="2535728"/>
              <a:chOff x="4260274" y="3503024"/>
              <a:chExt cx="4704066" cy="253572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260274" y="3503024"/>
                <a:ext cx="4704066" cy="2500523"/>
                <a:chOff x="4260274" y="3503024"/>
                <a:chExt cx="4704066" cy="2500523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4260274" y="3503024"/>
                  <a:ext cx="4704066" cy="2500523"/>
                  <a:chOff x="1676400" y="3903798"/>
                  <a:chExt cx="4704066" cy="2500523"/>
                </a:xfrm>
              </p:grpSpPr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1676400" y="4275710"/>
                    <a:ext cx="4704066" cy="2128611"/>
                    <a:chOff x="5811715" y="3051069"/>
                    <a:chExt cx="2966302" cy="1073760"/>
                  </a:xfrm>
                </p:grpSpPr>
                <p:grpSp>
                  <p:nvGrpSpPr>
                    <p:cNvPr id="7" name="Group 6"/>
                    <p:cNvGrpSpPr/>
                    <p:nvPr/>
                  </p:nvGrpSpPr>
                  <p:grpSpPr>
                    <a:xfrm>
                      <a:off x="5811715" y="3051069"/>
                      <a:ext cx="2966302" cy="917479"/>
                      <a:chOff x="5867400" y="3556733"/>
                      <a:chExt cx="2966302" cy="917479"/>
                    </a:xfrm>
                  </p:grpSpPr>
                  <p:pic>
                    <p:nvPicPr>
                      <p:cNvPr id="9" name="Content Placeholder 21"/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572169"/>
                        <a:ext cx="2813902" cy="90204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10" name="Rectangular Callout 9"/>
                      <p:cNvSpPr/>
                      <p:nvPr/>
                    </p:nvSpPr>
                    <p:spPr bwMode="auto">
                      <a:xfrm>
                        <a:off x="5867400" y="3556733"/>
                        <a:ext cx="609600" cy="171922"/>
                      </a:xfrm>
                      <a:prstGeom prst="wedgeRectCallout">
                        <a:avLst>
                          <a:gd name="adj1" fmla="val -20634"/>
                          <a:gd name="adj2" fmla="val 312104"/>
                        </a:avLst>
                      </a:prstGeom>
                      <a:solidFill>
                        <a:srgbClr val="4E8542">
                          <a:lumMod val="20000"/>
                          <a:lumOff val="80000"/>
                        </a:srgbClr>
                      </a:soli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wrap="square" anchor="ctr">
                        <a:noAutofit/>
                      </a:bodyPr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kern="12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</a:rPr>
                          <a:t>Target</a:t>
                        </a:r>
                        <a:endPara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1" name="Rectangular Callout 10"/>
                      <p:cNvSpPr/>
                      <p:nvPr/>
                    </p:nvSpPr>
                    <p:spPr bwMode="auto">
                      <a:xfrm>
                        <a:off x="6774012" y="3864693"/>
                        <a:ext cx="298953" cy="171922"/>
                      </a:xfrm>
                      <a:prstGeom prst="wedgeRectCallout">
                        <a:avLst>
                          <a:gd name="adj1" fmla="val -107156"/>
                          <a:gd name="adj2" fmla="val 142837"/>
                        </a:avLst>
                      </a:prstGeom>
                      <a:solidFill>
                        <a:srgbClr val="4E8542">
                          <a:lumMod val="20000"/>
                          <a:lumOff val="80000"/>
                        </a:srgbClr>
                      </a:soli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wrap="square" anchor="ctr">
                        <a:noAutofit/>
                      </a:bodyPr>
                      <a:lstStyle/>
                      <a:p>
                        <a:pPr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dirty="0" smtClean="0">
                            <a:solidFill>
                              <a:srgbClr val="000000"/>
                            </a:solidFill>
                            <a:ea typeface="+mn-ea"/>
                          </a:rPr>
                          <a:t>D1</a:t>
                        </a:r>
                        <a:endParaRPr lang="en-US" sz="1400" dirty="0">
                          <a:solidFill>
                            <a:srgbClr val="000000"/>
                          </a:solidFill>
                          <a:ea typeface="+mn-ea"/>
                        </a:endParaRPr>
                      </a:p>
                    </p:txBody>
                  </p:sp>
                </p:grpSp>
                <p:sp>
                  <p:nvSpPr>
                    <p:cNvPr id="8" name="Rectangular Callout 7"/>
                    <p:cNvSpPr/>
                    <p:nvPr/>
                  </p:nvSpPr>
                  <p:spPr bwMode="auto">
                    <a:xfrm>
                      <a:off x="5811715" y="3952907"/>
                      <a:ext cx="831610" cy="171922"/>
                    </a:xfrm>
                    <a:prstGeom prst="wedgeRectCallout">
                      <a:avLst>
                        <a:gd name="adj1" fmla="val 38234"/>
                        <a:gd name="adj2" fmla="val -116363"/>
                      </a:avLst>
                    </a:prstGeom>
                    <a:solidFill>
                      <a:srgbClr val="4E8542">
                        <a:lumMod val="20000"/>
                        <a:lumOff val="80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wrap="square" anchor="ctr">
                      <a:noAutofit/>
                    </a:bodyPr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a typeface="+mn-ea"/>
                        </a:rPr>
                        <a:t>Beam Dump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2" name="Rectangular Callout 11"/>
                  <p:cNvSpPr/>
                  <p:nvPr/>
                </p:nvSpPr>
                <p:spPr bwMode="auto">
                  <a:xfrm>
                    <a:off x="1676400" y="3903798"/>
                    <a:ext cx="4572000" cy="340816"/>
                  </a:xfrm>
                  <a:prstGeom prst="wedgeRectCallout">
                    <a:avLst>
                      <a:gd name="adj1" fmla="val 6224"/>
                      <a:gd name="adj2" fmla="val -7363"/>
                    </a:avLst>
                  </a:prstGeom>
                  <a:solidFill>
                    <a:srgbClr val="4E8542">
                      <a:lumMod val="20000"/>
                      <a:lumOff val="80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wrap="square" anchor="ctr">
                    <a:noAutofit/>
                  </a:bodyPr>
                  <a:lstStyle/>
                  <a:p>
                    <a:pPr marL="0" marR="0" algn="ctr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b="1" dirty="0" smtClean="0">
                        <a:solidFill>
                          <a:srgbClr val="000000"/>
                        </a:solidFill>
                        <a:ea typeface="+mn-ea"/>
                      </a:rPr>
                      <a:t>FRIB preseparator beam line elements</a:t>
                    </a:r>
                    <a:endParaRPr lang="en-US" sz="24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5" name="Rectangular Callout 14"/>
                <p:cNvSpPr/>
                <p:nvPr/>
              </p:nvSpPr>
              <p:spPr bwMode="auto">
                <a:xfrm>
                  <a:off x="6056814" y="4857097"/>
                  <a:ext cx="1143338" cy="340816"/>
                </a:xfrm>
                <a:prstGeom prst="wedgeRectCallout">
                  <a:avLst>
                    <a:gd name="adj1" fmla="val -16407"/>
                    <a:gd name="adj2" fmla="val 97287"/>
                  </a:avLst>
                </a:prstGeom>
                <a:solidFill>
                  <a:srgbClr val="4E8542">
                    <a:lumMod val="20000"/>
                    <a:lumOff val="8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wrap="square" anchor="ctr">
                  <a:noAutofit/>
                </a:bodyPr>
                <a:lstStyle/>
                <a:p>
                  <a:pPr marL="0" marR="0" algn="ctr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kern="1200" dirty="0" smtClean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+mn-ea"/>
                    </a:rPr>
                    <a:t>Wedge</a:t>
                  </a:r>
                  <a:endPara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7" name="Rectangular Callout 16"/>
              <p:cNvSpPr/>
              <p:nvPr/>
            </p:nvSpPr>
            <p:spPr bwMode="auto">
              <a:xfrm>
                <a:off x="5845809" y="5697936"/>
                <a:ext cx="478791" cy="340816"/>
              </a:xfrm>
              <a:prstGeom prst="wedgeRectCallout">
                <a:avLst>
                  <a:gd name="adj1" fmla="val -61762"/>
                  <a:gd name="adj2" fmla="val -91063"/>
                </a:avLst>
              </a:prstGeom>
              <a:solidFill>
                <a:srgbClr val="4E8542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>
                    <a:solidFill>
                      <a:srgbClr val="000000"/>
                    </a:solidFill>
                    <a:ea typeface="+mn-ea"/>
                  </a:rPr>
                  <a:t>D2</a:t>
                </a:r>
                <a:endParaRPr lang="en-US" sz="1400" dirty="0">
                  <a:solidFill>
                    <a:srgbClr val="000000"/>
                  </a:solidFill>
                  <a:ea typeface="+mn-ea"/>
                </a:endParaRPr>
              </a:p>
            </p:txBody>
          </p:sp>
        </p:grpSp>
        <p:sp>
          <p:nvSpPr>
            <p:cNvPr id="18" name="Rectangular Callout 17"/>
            <p:cNvSpPr/>
            <p:nvPr/>
          </p:nvSpPr>
          <p:spPr bwMode="auto">
            <a:xfrm>
              <a:off x="5272181" y="3961013"/>
              <a:ext cx="1569267" cy="340816"/>
            </a:xfrm>
            <a:prstGeom prst="wedgeRectCallout">
              <a:avLst>
                <a:gd name="adj1" fmla="val -75355"/>
                <a:gd name="adj2" fmla="val 289598"/>
              </a:avLst>
            </a:prstGeom>
            <a:solidFill>
              <a:srgbClr val="4E8542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a typeface="+mn-ea"/>
                </a:rPr>
                <a:t>Q1, Q2, Q3, M1</a:t>
              </a:r>
              <a:endParaRPr lang="en-US" sz="1400" dirty="0">
                <a:solidFill>
                  <a:srgbClr val="000000"/>
                </a:solidFill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6124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" y="990600"/>
            <a:ext cx="6302635" cy="5105400"/>
          </a:xfrm>
        </p:spPr>
        <p:txBody>
          <a:bodyPr/>
          <a:lstStyle/>
          <a:p>
            <a:r>
              <a:rPr lang="en-US" dirty="0" smtClean="0"/>
              <a:t>Q1 coil design support</a:t>
            </a:r>
          </a:p>
          <a:p>
            <a:pPr lvl="1"/>
            <a:r>
              <a:rPr lang="en-US" dirty="0" smtClean="0"/>
              <a:t>First magnet after the target – high radiation environment</a:t>
            </a:r>
          </a:p>
          <a:p>
            <a:pPr lvl="1"/>
            <a:r>
              <a:rPr lang="en-US" dirty="0" smtClean="0"/>
              <a:t>Coils contain cyanate ester, therefore lifetime concerns</a:t>
            </a:r>
          </a:p>
          <a:p>
            <a:pPr lvl="2"/>
            <a:r>
              <a:rPr lang="en-US" dirty="0" smtClean="0"/>
              <a:t>Radiation tolerance 150 MGy</a:t>
            </a:r>
          </a:p>
          <a:p>
            <a:pPr lvl="1"/>
            <a:r>
              <a:rPr lang="en-US" dirty="0" smtClean="0"/>
              <a:t>Local shielding optimization:</a:t>
            </a:r>
          </a:p>
          <a:p>
            <a:pPr lvl="2"/>
            <a:r>
              <a:rPr lang="en-US" dirty="0" smtClean="0"/>
              <a:t> Shield in front of the magnet</a:t>
            </a:r>
            <a:br>
              <a:rPr lang="en-US" dirty="0" smtClean="0"/>
            </a:br>
            <a:r>
              <a:rPr lang="en-US" dirty="0" smtClean="0"/>
              <a:t>reduces coil heat loads 2-4 times</a:t>
            </a:r>
          </a:p>
          <a:p>
            <a:pPr lvl="2"/>
            <a:r>
              <a:rPr lang="en-US" dirty="0" smtClean="0"/>
              <a:t>Shield inside the magnet </a:t>
            </a:r>
            <a:br>
              <a:rPr lang="en-US" dirty="0" smtClean="0"/>
            </a:br>
            <a:r>
              <a:rPr lang="en-US" dirty="0" smtClean="0"/>
              <a:t>reduces coil heat loads 7 times</a:t>
            </a:r>
          </a:p>
          <a:p>
            <a:pPr lvl="2"/>
            <a:r>
              <a:rPr lang="en-US" dirty="0" smtClean="0"/>
              <a:t>Copper or other material</a:t>
            </a:r>
          </a:p>
          <a:p>
            <a:pPr lvl="1"/>
            <a:r>
              <a:rPr lang="en-US" dirty="0" smtClean="0"/>
              <a:t>Beam setting example: </a:t>
            </a:r>
            <a:r>
              <a:rPr lang="en-US" baseline="30000" dirty="0" smtClean="0"/>
              <a:t>48</a:t>
            </a:r>
            <a:r>
              <a:rPr lang="en-US" dirty="0" smtClean="0"/>
              <a:t>Ca</a:t>
            </a:r>
            <a:r>
              <a:rPr lang="en-US" dirty="0"/>
              <a:t>, 261 MeV/u</a:t>
            </a:r>
          </a:p>
          <a:p>
            <a:pPr lvl="2"/>
            <a:r>
              <a:rPr lang="en-US" dirty="0" smtClean="0"/>
              <a:t>Light, neutron-rich beam; </a:t>
            </a:r>
            <a:br>
              <a:rPr lang="en-US" dirty="0" smtClean="0"/>
            </a:br>
            <a:r>
              <a:rPr lang="en-US" dirty="0" smtClean="0"/>
              <a:t>to be used frequently; a worst-case scenario</a:t>
            </a:r>
          </a:p>
          <a:p>
            <a:pPr lvl="2"/>
            <a:r>
              <a:rPr lang="en-US" dirty="0" smtClean="0"/>
              <a:t>Peak </a:t>
            </a:r>
            <a:r>
              <a:rPr lang="en-US" dirty="0"/>
              <a:t>heat loads </a:t>
            </a:r>
            <a:r>
              <a:rPr lang="en-US" dirty="0" smtClean="0"/>
              <a:t>into coils </a:t>
            </a:r>
            <a:r>
              <a:rPr lang="en-US" dirty="0" smtClean="0"/>
              <a:t>~ 5</a:t>
            </a:r>
            <a:r>
              <a:rPr lang="en-US" dirty="0" smtClean="0"/>
              <a:t> </a:t>
            </a:r>
            <a:r>
              <a:rPr lang="en-US" dirty="0" smtClean="0"/>
              <a:t>mW/cc</a:t>
            </a:r>
          </a:p>
          <a:p>
            <a:pPr lvl="3"/>
            <a:r>
              <a:rPr lang="en-US" dirty="0" smtClean="0"/>
              <a:t>Coil </a:t>
            </a:r>
            <a:r>
              <a:rPr lang="en-US" dirty="0"/>
              <a:t>lifetimes </a:t>
            </a:r>
            <a:r>
              <a:rPr lang="en-US" dirty="0" smtClean="0"/>
              <a:t>~7 years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Room Temperature Quadrupole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443201" y="3667879"/>
            <a:ext cx="3682108" cy="2484268"/>
            <a:chOff x="5943600" y="3635795"/>
            <a:chExt cx="3682108" cy="2484268"/>
          </a:xfrm>
        </p:grpSpPr>
        <p:grpSp>
          <p:nvGrpSpPr>
            <p:cNvPr id="22" name="Group 21"/>
            <p:cNvGrpSpPr/>
            <p:nvPr/>
          </p:nvGrpSpPr>
          <p:grpSpPr>
            <a:xfrm>
              <a:off x="5943600" y="3848560"/>
              <a:ext cx="2943134" cy="2271503"/>
              <a:chOff x="6100694" y="1215527"/>
              <a:chExt cx="2943134" cy="227150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0694" y="1225458"/>
                <a:ext cx="1847850" cy="18288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5038" y="1215527"/>
                <a:ext cx="1008790" cy="1805203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904077" y="3117698"/>
                <a:ext cx="1531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Copper filling</a:t>
                </a:r>
                <a:endParaRPr lang="en-US" dirty="0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V="1">
                <a:off x="7934866" y="2326874"/>
                <a:ext cx="516332" cy="78746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4" idx="0"/>
              </p:cNvCxnSpPr>
              <p:nvPr/>
            </p:nvCxnSpPr>
            <p:spPr>
              <a:xfrm flipH="1" flipV="1">
                <a:off x="7239000" y="2270738"/>
                <a:ext cx="430671" cy="84696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6174238" y="3635795"/>
              <a:ext cx="3451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64308"/>
                  </a:solidFill>
                  <a:latin typeface="+mn-lt"/>
                  <a:ea typeface="+mn-ea"/>
                  <a:cs typeface="+mn-cs"/>
                </a:rPr>
                <a:t>Q1 radiation transport model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82054" y="990600"/>
            <a:ext cx="2498056" cy="2611476"/>
            <a:chOff x="6410126" y="990600"/>
            <a:chExt cx="2498056" cy="26114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507" y="1133196"/>
              <a:ext cx="2326675" cy="246888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410126" y="990600"/>
              <a:ext cx="2352874" cy="276171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0620" tIns="45310" rIns="90620" bIns="4531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64308"/>
                  </a:solidFill>
                </a:rPr>
                <a:t>3D engineering design of Q1</a:t>
              </a:r>
              <a:endParaRPr lang="en-US" sz="1200" b="1" dirty="0">
                <a:solidFill>
                  <a:srgbClr val="06430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508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 Coil Heat Loads: Various Beams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Dali Georgobiani, FRIB Magnet Design Support, SATIF-13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CF988859-7953-4624-98C4-717249B46A1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69536"/>
              </p:ext>
            </p:extLst>
          </p:nvPr>
        </p:nvGraphicFramePr>
        <p:xfrm>
          <a:off x="3657600" y="3673967"/>
          <a:ext cx="4953000" cy="2311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24000"/>
                <a:gridCol w="914400"/>
                <a:gridCol w="1219200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Annual Time, 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Coil Lifetime, years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 Weighted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Lifetime,</a:t>
                      </a:r>
                      <a:r>
                        <a:rPr lang="en-US" sz="1200" baseline="0" dirty="0" smtClean="0"/>
                        <a:t> years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Oxygen-16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</a:t>
                      </a:r>
                    </a:p>
                    <a:p>
                      <a:pPr algn="ctr"/>
                      <a:r>
                        <a:rPr lang="en-US" b="1" dirty="0" smtClean="0"/>
                        <a:t>(similar</a:t>
                      </a:r>
                      <a:r>
                        <a:rPr lang="en-US" b="1" baseline="0" dirty="0" smtClean="0"/>
                        <a:t> to facility lifetime)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Calcium-48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Krypton-86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Xenon-136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Uranium-238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Content Placeholder 1"/>
          <p:cNvSpPr txBox="1">
            <a:spLocks/>
          </p:cNvSpPr>
          <p:nvPr/>
        </p:nvSpPr>
        <p:spPr>
          <a:xfrm>
            <a:off x="0" y="990600"/>
            <a:ext cx="9144000" cy="5105400"/>
          </a:xfrm>
          <a:prstGeom prst="rect">
            <a:avLst/>
          </a:prstGeom>
        </p:spPr>
        <p:txBody>
          <a:bodyPr/>
          <a:lstStyle>
            <a:lvl1pPr marL="180178" indent="-180178" algn="l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kern="0" dirty="0" smtClean="0"/>
              <a:t>FRIB to operate with many</a:t>
            </a:r>
            <a:br>
              <a:rPr lang="en-US" kern="0" dirty="0" smtClean="0"/>
            </a:br>
            <a:r>
              <a:rPr lang="en-US" kern="0" dirty="0" smtClean="0"/>
              <a:t>beam scenarios</a:t>
            </a:r>
          </a:p>
          <a:p>
            <a:pPr lvl="1"/>
            <a:r>
              <a:rPr lang="en-US" kern="0" dirty="0" smtClean="0"/>
              <a:t>Heat loads calculated</a:t>
            </a:r>
            <a:br>
              <a:rPr lang="en-US" kern="0" dirty="0" smtClean="0"/>
            </a:br>
            <a:r>
              <a:rPr lang="en-US" kern="0" dirty="0" smtClean="0"/>
              <a:t>for 5 beams planned </a:t>
            </a:r>
            <a:br>
              <a:rPr lang="en-US" kern="0" dirty="0" smtClean="0"/>
            </a:br>
            <a:r>
              <a:rPr lang="en-US" kern="0" dirty="0" smtClean="0"/>
              <a:t>to be used most often </a:t>
            </a:r>
          </a:p>
          <a:p>
            <a:pPr lvl="1"/>
            <a:r>
              <a:rPr lang="en-US" kern="0" dirty="0" smtClean="0"/>
              <a:t>Coil lifetimes range from </a:t>
            </a:r>
          </a:p>
          <a:p>
            <a:pPr lvl="2"/>
            <a:r>
              <a:rPr lang="en-US" kern="0" dirty="0" smtClean="0"/>
              <a:t>5 years (</a:t>
            </a:r>
            <a:r>
              <a:rPr lang="en-US" kern="0" baseline="30000" dirty="0" smtClean="0"/>
              <a:t>16</a:t>
            </a:r>
            <a:r>
              <a:rPr lang="en-US" kern="0" dirty="0"/>
              <a:t>O</a:t>
            </a:r>
            <a:r>
              <a:rPr lang="en-US" kern="0" dirty="0" smtClean="0"/>
              <a:t>, 213 MeV/u) to</a:t>
            </a:r>
          </a:p>
          <a:p>
            <a:pPr lvl="2"/>
            <a:r>
              <a:rPr lang="en-US" kern="0" dirty="0" smtClean="0"/>
              <a:t>48 years (</a:t>
            </a:r>
            <a:r>
              <a:rPr lang="en-US" kern="0" baseline="30000" dirty="0" smtClean="0"/>
              <a:t>238</a:t>
            </a:r>
            <a:r>
              <a:rPr lang="en-US" kern="0" dirty="0" smtClean="0"/>
              <a:t>U, 203 MeV/u)</a:t>
            </a:r>
          </a:p>
          <a:p>
            <a:pPr lvl="1"/>
            <a:r>
              <a:rPr lang="en-US" kern="0" dirty="0"/>
              <a:t>A</a:t>
            </a:r>
            <a:r>
              <a:rPr lang="en-US" kern="0" dirty="0" smtClean="0"/>
              <a:t>nnual-time-weighted</a:t>
            </a:r>
            <a:br>
              <a:rPr lang="en-US" kern="0" dirty="0" smtClean="0"/>
            </a:br>
            <a:r>
              <a:rPr lang="en-US" kern="0" dirty="0" smtClean="0"/>
              <a:t>lifetime is ~30 years</a:t>
            </a:r>
          </a:p>
          <a:p>
            <a:pPr lvl="1"/>
            <a:r>
              <a:rPr lang="en-US" kern="0" dirty="0" smtClean="0"/>
              <a:t>Planned FRIB facility </a:t>
            </a:r>
            <a:br>
              <a:rPr lang="en-US" kern="0" dirty="0" smtClean="0"/>
            </a:br>
            <a:r>
              <a:rPr lang="en-US" kern="0" dirty="0" smtClean="0"/>
              <a:t>lifetime is 30 years</a:t>
            </a:r>
            <a:endParaRPr lang="en-US" kern="0" dirty="0"/>
          </a:p>
        </p:txBody>
      </p:sp>
      <p:grpSp>
        <p:nvGrpSpPr>
          <p:cNvPr id="9" name="Group 8"/>
          <p:cNvGrpSpPr/>
          <p:nvPr/>
        </p:nvGrpSpPr>
        <p:grpSpPr>
          <a:xfrm>
            <a:off x="3983783" y="1071394"/>
            <a:ext cx="5097308" cy="2272699"/>
            <a:chOff x="4038600" y="3781231"/>
            <a:chExt cx="5097308" cy="2272699"/>
          </a:xfrm>
        </p:grpSpPr>
        <p:grpSp>
          <p:nvGrpSpPr>
            <p:cNvPr id="10" name="Group 9"/>
            <p:cNvGrpSpPr/>
            <p:nvPr/>
          </p:nvGrpSpPr>
          <p:grpSpPr>
            <a:xfrm>
              <a:off x="4038600" y="3825930"/>
              <a:ext cx="2493836" cy="2223989"/>
              <a:chOff x="1062866" y="1477744"/>
              <a:chExt cx="2493836" cy="222398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062866" y="1477744"/>
                <a:ext cx="2493836" cy="1887617"/>
                <a:chOff x="231776" y="1101308"/>
                <a:chExt cx="2493836" cy="1887617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776" y="1101308"/>
                  <a:ext cx="2213660" cy="1887617"/>
                </a:xfrm>
                <a:prstGeom prst="rect">
                  <a:avLst/>
                </a:prstGeom>
              </p:spPr>
            </p:pic>
            <p:sp>
              <p:nvSpPr>
                <p:cNvPr id="21" name="TextBox 20"/>
                <p:cNvSpPr txBox="1"/>
                <p:nvPr/>
              </p:nvSpPr>
              <p:spPr>
                <a:xfrm rot="16200000">
                  <a:off x="1896860" y="1770953"/>
                  <a:ext cx="13805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Heat Load (W/cc)</a:t>
                  </a:r>
                  <a:endParaRPr lang="en-US" sz="1200" dirty="0"/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1489242" y="3332401"/>
                <a:ext cx="128753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Inner Coils</a:t>
                </a:r>
                <a:endParaRPr lang="en-US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647080" y="3781231"/>
              <a:ext cx="2488828" cy="2272699"/>
              <a:chOff x="1090859" y="3820654"/>
              <a:chExt cx="2488828" cy="227269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090859" y="3820654"/>
                <a:ext cx="2488828" cy="1887617"/>
                <a:chOff x="236784" y="1101308"/>
                <a:chExt cx="2488828" cy="1887617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6784" y="1101308"/>
                  <a:ext cx="2203643" cy="1887617"/>
                </a:xfrm>
                <a:prstGeom prst="rect">
                  <a:avLst/>
                </a:prstGeom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 rot="16200000">
                  <a:off x="1896860" y="1770953"/>
                  <a:ext cx="13805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Heat Load (W/cc)</a:t>
                  </a:r>
                  <a:endParaRPr lang="en-US" sz="1200" dirty="0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1542502" y="5724021"/>
                <a:ext cx="130035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Front Coils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1569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FRIB Powerpoint Template.potx" id="{CA91AF70-5B14-4D73-B7E0-5055C8DD558D}" vid="{74A62FEB-7D40-4705-8372-9DC51C5087AC}"/>
    </a:ext>
  </a:extLst>
</a:theme>
</file>

<file path=ppt/theme/theme2.xml><?xml version="1.0" encoding="utf-8"?>
<a:theme xmlns:a="http://schemas.openxmlformats.org/drawingml/2006/main" name="1_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509 ESAC Presentation Template.potx" id="{8B560A4C-2790-4DA8-8621-45019D292A0C}" vid="{C2C5D386-29C8-43CC-997E-61B96964C5F5}"/>
    </a:ext>
  </a:extLst>
</a:theme>
</file>

<file path=ppt/theme/theme3.xml><?xml version="1.0" encoding="utf-8"?>
<a:theme xmlns:a="http://schemas.openxmlformats.org/drawingml/2006/main" name="2_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FRIB PowerPoint Template.pptx" id="{F9D8EFE4-3DAD-43E2-85D0-715CB6229C22}" vid="{1E1D846A-C59C-4820-B358-E1CB3089F23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Archive_x0020_Date xmlns="31ac3772-10db-466f-87b2-5ca6a813de6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64A49F64DF79428F509E137829B888" ma:contentTypeVersion="6" ma:contentTypeDescription="Create a new document." ma:contentTypeScope="" ma:versionID="b49a7ae2fcb68852c708fa953c8c9f64">
  <xsd:schema xmlns:xsd="http://www.w3.org/2001/XMLSchema" xmlns:xs="http://www.w3.org/2001/XMLSchema" xmlns:p="http://schemas.microsoft.com/office/2006/metadata/properties" xmlns:ns3="31ac3772-10db-466f-87b2-5ca6a813de61" targetNamespace="http://schemas.microsoft.com/office/2006/metadata/properties" ma:root="true" ma:fieldsID="ef152cffa06303e42f5d24cfc6f9f738" ns3:_="">
    <xsd:import namespace="31ac3772-10db-466f-87b2-5ca6a813de61"/>
    <xsd:element name="properties">
      <xsd:complexType>
        <xsd:sequence>
          <xsd:element name="documentManagement">
            <xsd:complexType>
              <xsd:all>
                <xsd:element ref="ns3:Archive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3772-10db-466f-87b2-5ca6a813de61" elementFormDefault="qualified">
    <xsd:import namespace="http://schemas.microsoft.com/office/2006/documentManagement/types"/>
    <xsd:import namespace="http://schemas.microsoft.com/office/infopath/2007/PartnerControls"/>
    <xsd:element name="Archive_x0020_Date" ma:index="11" nillable="true" ma:displayName="Archive Date" ma:format="DateOnly" ma:internalName="Archive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BA702D-F6E6-4314-8945-369A109C75F9}">
  <ds:schemaRefs>
    <ds:schemaRef ds:uri="http://schemas.microsoft.com/office/2006/documentManagement/types"/>
    <ds:schemaRef ds:uri="http://purl.org/dc/terms/"/>
    <ds:schemaRef ds:uri="http://purl.org/dc/dcmitype/"/>
    <ds:schemaRef ds:uri="31ac3772-10db-466f-87b2-5ca6a813de6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2BFF26E-E5CE-4799-B30A-B254AF0D36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ac3772-10db-466f-87b2-5ca6a813de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FRIB Powerpoint Template</Template>
  <TotalTime>3911</TotalTime>
  <Words>1869</Words>
  <Application>Microsoft Macintosh PowerPoint</Application>
  <PresentationFormat>On-screen Show (4:3)</PresentationFormat>
  <Paragraphs>302</Paragraphs>
  <Slides>18</Slides>
  <Notes>11</Notes>
  <HiddenSlides>1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FRIB3</vt:lpstr>
      <vt:lpstr>1_FRIB3</vt:lpstr>
      <vt:lpstr>2_FRIB3</vt:lpstr>
      <vt:lpstr>Worksheet</vt:lpstr>
      <vt:lpstr>Radiation Heat Load and Coil Lifetime Calculations in Support of FRIB Magnet Design </vt:lpstr>
      <vt:lpstr>Outline</vt:lpstr>
      <vt:lpstr>Facility for Rare Isotope Beams A Future DOE-SC National User Facility</vt:lpstr>
      <vt:lpstr>Radiation Transport Scope Technical Design and Safe Operation of Entire Project is Supported by Radiation Calculations</vt:lpstr>
      <vt:lpstr>Fragment Separator</vt:lpstr>
      <vt:lpstr>Radiation Transport Model High Level of Detail Supports Construction and Preparation for Operations</vt:lpstr>
      <vt:lpstr>Hot Cell Magnets: Why Important?</vt:lpstr>
      <vt:lpstr>Room Temperature Quadrupole</vt:lpstr>
      <vt:lpstr>Q1 Coil Heat Loads: Various Beams</vt:lpstr>
      <vt:lpstr>Superconducting Quadrupoles</vt:lpstr>
      <vt:lpstr>Q2 Coil Lifetime Estimates</vt:lpstr>
      <vt:lpstr>Superconducting Dipoles</vt:lpstr>
      <vt:lpstr>Dipole Component Heat Loads</vt:lpstr>
      <vt:lpstr>Hot Cell Magnet Detailed Radiation Studies Thermal Analysis for 30°Dipole Poletips</vt:lpstr>
      <vt:lpstr>Summary and Conclusions</vt:lpstr>
      <vt:lpstr>References</vt:lpstr>
      <vt:lpstr>Acknowledgements</vt:lpstr>
      <vt:lpstr>Radiation Protection Limits</vt:lpstr>
    </vt:vector>
  </TitlesOfParts>
  <Company>NSCL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of Presentation]</dc:title>
  <dc:creator>Ronningen, Reg</dc:creator>
  <cp:lastModifiedBy>Dali Georgobiani</cp:lastModifiedBy>
  <cp:revision>253</cp:revision>
  <cp:lastPrinted>2016-10-06T18:43:31Z</cp:lastPrinted>
  <dcterms:created xsi:type="dcterms:W3CDTF">2014-06-08T19:44:54Z</dcterms:created>
  <dcterms:modified xsi:type="dcterms:W3CDTF">2016-10-10T20:11:39Z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0x010100F664A49F64DF79428F509E137829B888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