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298" r:id="rId7"/>
    <p:sldId id="303" r:id="rId8"/>
    <p:sldId id="307" r:id="rId9"/>
    <p:sldId id="297" r:id="rId10"/>
    <p:sldId id="302" r:id="rId11"/>
    <p:sldId id="305" r:id="rId12"/>
    <p:sldId id="308" r:id="rId13"/>
    <p:sldId id="260" r:id="rId14"/>
    <p:sldId id="312" r:id="rId15"/>
    <p:sldId id="313" r:id="rId16"/>
    <p:sldId id="314" r:id="rId17"/>
    <p:sldId id="315" r:id="rId18"/>
    <p:sldId id="296" r:id="rId19"/>
    <p:sldId id="306" r:id="rId20"/>
    <p:sldId id="309" r:id="rId21"/>
    <p:sldId id="311" r:id="rId22"/>
    <p:sldId id="300" r:id="rId23"/>
    <p:sldId id="323" r:id="rId24"/>
    <p:sldId id="322" r:id="rId25"/>
    <p:sldId id="273" r:id="rId26"/>
    <p:sldId id="318" r:id="rId27"/>
    <p:sldId id="292" r:id="rId28"/>
    <p:sldId id="301" r:id="rId29"/>
    <p:sldId id="320" r:id="rId30"/>
    <p:sldId id="316" r:id="rId31"/>
    <p:sldId id="317" r:id="rId32"/>
    <p:sldId id="321" r:id="rId3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 Henriques" initials="AH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>
      <p:cViewPr varScale="1">
        <p:scale>
          <a:sx n="78" d="100"/>
          <a:sy n="78" d="100"/>
        </p:scale>
        <p:origin x="-9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55" cy="4973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45" y="0"/>
            <a:ext cx="2945955" cy="4973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48E5A-0B45-4CD8-913B-D56D4CEAEEE5}" type="datetimeFigureOut">
              <a:rPr lang="en-GB" smtClean="0"/>
              <a:t>10/10/16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829"/>
            <a:ext cx="2945955" cy="497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45" y="9430829"/>
            <a:ext cx="2945955" cy="497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5B683-F211-4B61-99D8-90D65E0E1C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654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C31B6D1-2C88-4700-8AFC-2A2527B007CE}" type="datetimeFigureOut">
              <a:rPr lang="en-US" smtClean="0"/>
              <a:pPr/>
              <a:t>10/10/16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EC098D4-43BB-4A6B-BFF1-89679CA66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2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098D4-43BB-4A6B-BFF1-89679CA66B3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0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098D4-43BB-4A6B-BFF1-89679CA66B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098D4-43BB-4A6B-BFF1-89679CA66B3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98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098D4-43BB-4A6B-BFF1-89679CA66B3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04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098D4-43BB-4A6B-BFF1-89679CA66B3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4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098D4-43BB-4A6B-BFF1-89679CA66B3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EDMS XXXXXXX</a:t>
            </a:r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373" y="5132699"/>
            <a:ext cx="2560951" cy="51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7" name="Isosceles Triangle 6"/>
          <p:cNvSpPr>
            <a:spLocks noChangeAspect="1"/>
          </p:cNvSpPr>
          <p:nvPr userDrawn="1"/>
        </p:nvSpPr>
        <p:spPr>
          <a:xfrm rot="5400000">
            <a:off x="2003276" y="650376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5" y="6388586"/>
            <a:ext cx="1512167" cy="30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Isosceles Triangle 10"/>
          <p:cNvSpPr>
            <a:spLocks noChangeAspect="1"/>
          </p:cNvSpPr>
          <p:nvPr userDrawn="1"/>
        </p:nvSpPr>
        <p:spPr>
          <a:xfrm rot="5400000">
            <a:off x="2003276" y="650376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5" y="6388586"/>
            <a:ext cx="1512167" cy="30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 userDrawn="1"/>
        </p:nvSpPr>
        <p:spPr>
          <a:xfrm rot="5400000">
            <a:off x="2003276" y="650376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5" y="6388586"/>
            <a:ext cx="1512167" cy="30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20272" y="6356350"/>
            <a:ext cx="1669576" cy="36576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4104456" cy="36576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Meeting, Date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6824" y="6356350"/>
            <a:ext cx="574976" cy="365760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2003276" y="650376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67545" y="6388586"/>
            <a:ext cx="1512167" cy="30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3717032"/>
            <a:ext cx="6858000" cy="864096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727CA3"/>
                </a:solidFill>
              </a:rPr>
              <a:t>Measurements and FLUKA Simulations of Bismuth and Aluminum Activation at the </a:t>
            </a:r>
            <a:r>
              <a:rPr lang="en-US" sz="1800" b="1" dirty="0" smtClean="0">
                <a:solidFill>
                  <a:srgbClr val="727CA3"/>
                </a:solidFill>
              </a:rPr>
              <a:t>CERN Shielding </a:t>
            </a:r>
            <a:r>
              <a:rPr lang="en-US" sz="1800" b="1" smtClean="0">
                <a:solidFill>
                  <a:srgbClr val="727CA3"/>
                </a:solidFill>
              </a:rPr>
              <a:t>Benchmark Facility(</a:t>
            </a:r>
            <a:r>
              <a:rPr lang="en-US" sz="1800" b="1" dirty="0" smtClean="0">
                <a:solidFill>
                  <a:srgbClr val="727CA3"/>
                </a:solidFill>
              </a:rPr>
              <a:t>CSBF)</a:t>
            </a:r>
            <a:r>
              <a:rPr lang="en-US" sz="1800" b="1" dirty="0">
                <a:solidFill>
                  <a:srgbClr val="727CA3"/>
                </a:solidFill>
              </a:rPr>
              <a:t/>
            </a:r>
            <a:br>
              <a:rPr lang="en-US" sz="1800" b="1" dirty="0">
                <a:solidFill>
                  <a:srgbClr val="727CA3"/>
                </a:solidFill>
              </a:rPr>
            </a:br>
            <a:endParaRPr lang="en-US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5013176"/>
            <a:ext cx="5945088" cy="824830"/>
          </a:xfrm>
        </p:spPr>
        <p:txBody>
          <a:bodyPr>
            <a:noAutofit/>
          </a:bodyPr>
          <a:lstStyle/>
          <a:p>
            <a:endParaRPr lang="en-US" sz="1000" dirty="0" smtClean="0">
              <a:solidFill>
                <a:schemeClr val="accent1"/>
              </a:solidFill>
            </a:endParaRPr>
          </a:p>
          <a:p>
            <a:r>
              <a:rPr lang="en-US" sz="1100" dirty="0" smtClean="0">
                <a:solidFill>
                  <a:schemeClr val="accent1"/>
                </a:solidFill>
              </a:rPr>
              <a:t>SATIF 13,  12/10/2016</a:t>
            </a:r>
          </a:p>
          <a:p>
            <a:endParaRPr lang="en-US" sz="1000" dirty="0" smtClean="0">
              <a:solidFill>
                <a:srgbClr val="727CA3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4" y="4509120"/>
            <a:ext cx="7344816" cy="504056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1000" b="1" dirty="0" smtClean="0">
              <a:solidFill>
                <a:srgbClr val="727CA3"/>
              </a:solidFill>
            </a:endParaRPr>
          </a:p>
          <a:p>
            <a:pPr algn="just"/>
            <a:r>
              <a:rPr lang="en-US" sz="1000" b="1" dirty="0" smtClean="0">
                <a:solidFill>
                  <a:srgbClr val="727CA3"/>
                </a:solidFill>
              </a:rPr>
              <a:t>E. Iliopoulou, R</a:t>
            </a:r>
            <a:r>
              <a:rPr lang="en-US" sz="1000" b="1" dirty="0">
                <a:solidFill>
                  <a:srgbClr val="727CA3"/>
                </a:solidFill>
              </a:rPr>
              <a:t>. </a:t>
            </a:r>
            <a:r>
              <a:rPr lang="en-US" sz="1000" b="1" dirty="0" err="1" smtClean="0">
                <a:solidFill>
                  <a:srgbClr val="727CA3"/>
                </a:solidFill>
              </a:rPr>
              <a:t>Froeschl</a:t>
            </a:r>
            <a:r>
              <a:rPr lang="en-US" sz="1000" b="1" dirty="0" smtClean="0">
                <a:solidFill>
                  <a:srgbClr val="727CA3"/>
                </a:solidFill>
              </a:rPr>
              <a:t>, M</a:t>
            </a:r>
            <a:r>
              <a:rPr lang="en-US" sz="1000" b="1" dirty="0">
                <a:solidFill>
                  <a:srgbClr val="727CA3"/>
                </a:solidFill>
              </a:rPr>
              <a:t>. </a:t>
            </a:r>
            <a:r>
              <a:rPr lang="en-US" sz="1000" b="1" dirty="0" err="1" smtClean="0">
                <a:solidFill>
                  <a:srgbClr val="727CA3"/>
                </a:solidFill>
              </a:rPr>
              <a:t>Brugger</a:t>
            </a:r>
            <a:r>
              <a:rPr lang="en-US" sz="1000" b="1" dirty="0" smtClean="0">
                <a:solidFill>
                  <a:srgbClr val="727CA3"/>
                </a:solidFill>
              </a:rPr>
              <a:t>, S</a:t>
            </a:r>
            <a:r>
              <a:rPr lang="en-US" sz="1000" b="1" dirty="0">
                <a:solidFill>
                  <a:srgbClr val="727CA3"/>
                </a:solidFill>
              </a:rPr>
              <a:t>. </a:t>
            </a:r>
            <a:r>
              <a:rPr lang="en-US" sz="1000" b="1" dirty="0" err="1" smtClean="0">
                <a:solidFill>
                  <a:srgbClr val="727CA3"/>
                </a:solidFill>
              </a:rPr>
              <a:t>Roesler</a:t>
            </a:r>
            <a:r>
              <a:rPr lang="en-US" sz="1000" b="1" dirty="0" smtClean="0">
                <a:solidFill>
                  <a:srgbClr val="727CA3"/>
                </a:solidFill>
              </a:rPr>
              <a:t>, A</a:t>
            </a:r>
            <a:r>
              <a:rPr lang="en-US" sz="1000" b="1" dirty="0">
                <a:solidFill>
                  <a:srgbClr val="727CA3"/>
                </a:solidFill>
              </a:rPr>
              <a:t>. </a:t>
            </a:r>
            <a:r>
              <a:rPr lang="en-US" sz="1000" b="1" dirty="0" err="1" smtClean="0">
                <a:solidFill>
                  <a:srgbClr val="727CA3"/>
                </a:solidFill>
              </a:rPr>
              <a:t>Infantino</a:t>
            </a:r>
            <a:r>
              <a:rPr lang="en-US" sz="1000" b="1" dirty="0" smtClean="0">
                <a:solidFill>
                  <a:srgbClr val="727CA3"/>
                </a:solidFill>
              </a:rPr>
              <a:t>, </a:t>
            </a:r>
            <a:r>
              <a:rPr lang="en-US" sz="1000" b="1" dirty="0">
                <a:solidFill>
                  <a:srgbClr val="727CA3"/>
                </a:solidFill>
              </a:rPr>
              <a:t>N. </a:t>
            </a:r>
            <a:r>
              <a:rPr lang="en-US" sz="1000" b="1" dirty="0" err="1" smtClean="0">
                <a:solidFill>
                  <a:srgbClr val="727CA3"/>
                </a:solidFill>
              </a:rPr>
              <a:t>Nakao</a:t>
            </a:r>
            <a:r>
              <a:rPr lang="en-US" sz="1000" b="1" dirty="0" smtClean="0">
                <a:solidFill>
                  <a:srgbClr val="727CA3"/>
                </a:solidFill>
              </a:rPr>
              <a:t>, T</a:t>
            </a:r>
            <a:r>
              <a:rPr lang="en-US" sz="1000" b="1" dirty="0">
                <a:solidFill>
                  <a:srgbClr val="727CA3"/>
                </a:solidFill>
              </a:rPr>
              <a:t>. </a:t>
            </a:r>
            <a:r>
              <a:rPr lang="en-US" sz="1000" b="1" dirty="0" err="1" smtClean="0">
                <a:solidFill>
                  <a:srgbClr val="727CA3"/>
                </a:solidFill>
              </a:rPr>
              <a:t>Sanami</a:t>
            </a:r>
            <a:r>
              <a:rPr lang="en-US" sz="1000" b="1" dirty="0" smtClean="0">
                <a:solidFill>
                  <a:srgbClr val="727CA3"/>
                </a:solidFill>
              </a:rPr>
              <a:t>, T</a:t>
            </a:r>
            <a:r>
              <a:rPr lang="en-US" sz="1000" b="1" dirty="0">
                <a:solidFill>
                  <a:srgbClr val="727CA3"/>
                </a:solidFill>
              </a:rPr>
              <a:t>. </a:t>
            </a:r>
            <a:r>
              <a:rPr lang="en-US" sz="1000" b="1" dirty="0" err="1" smtClean="0">
                <a:solidFill>
                  <a:srgbClr val="727CA3"/>
                </a:solidFill>
              </a:rPr>
              <a:t>Kajimoto</a:t>
            </a:r>
            <a:r>
              <a:rPr lang="en-US" sz="1000" b="1" dirty="0" smtClean="0">
                <a:solidFill>
                  <a:srgbClr val="727CA3"/>
                </a:solidFill>
              </a:rPr>
              <a:t>, A. </a:t>
            </a:r>
            <a:r>
              <a:rPr lang="en-US" sz="1000" b="1" dirty="0" err="1" smtClean="0">
                <a:solidFill>
                  <a:srgbClr val="727CA3"/>
                </a:solidFill>
              </a:rPr>
              <a:t>Siountas</a:t>
            </a:r>
            <a:r>
              <a:rPr lang="en-US" sz="1000" b="1" dirty="0" smtClean="0">
                <a:solidFill>
                  <a:srgbClr val="727CA3"/>
                </a:solidFill>
              </a:rPr>
              <a:t>, P. </a:t>
            </a:r>
            <a:r>
              <a:rPr lang="en-US" sz="1000" b="1" dirty="0" err="1" smtClean="0">
                <a:solidFill>
                  <a:srgbClr val="727CA3"/>
                </a:solidFill>
              </a:rPr>
              <a:t>Bamidis</a:t>
            </a:r>
            <a:endParaRPr lang="en-US" sz="1000" dirty="0">
              <a:solidFill>
                <a:srgbClr val="727CA3"/>
              </a:solidFill>
            </a:endParaRPr>
          </a:p>
          <a:p>
            <a:pPr algn="ctr"/>
            <a:endParaRPr lang="en-US" sz="1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Bismuth &amp; aluminum samples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11 </a:t>
            </a:r>
            <a:r>
              <a:rPr lang="en-US" dirty="0" smtClean="0">
                <a:latin typeface="+mj-lt"/>
              </a:rPr>
              <a:t>disk </a:t>
            </a:r>
            <a:r>
              <a:rPr lang="en-US" dirty="0">
                <a:latin typeface="+mj-lt"/>
              </a:rPr>
              <a:t>samples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Different heights in the CSBF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Inside </a:t>
            </a:r>
            <a:r>
              <a:rPr lang="en-US" dirty="0" smtClean="0">
                <a:latin typeface="+mj-lt"/>
              </a:rPr>
              <a:t>CHARM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Copper target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Specific production yield comparison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FLUKA simulations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/>
              <a:t>Measured  activity          Production yield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chemeClr val="accent1"/>
                </a:solidFill>
              </a:rPr>
              <a:pPr/>
              <a:t>10</a:t>
            </a:fld>
            <a:endParaRPr kumimoji="0" lang="en-US" dirty="0">
              <a:solidFill>
                <a:schemeClr val="accent1"/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7020272" y="6356350"/>
            <a:ext cx="1669576" cy="365760"/>
          </a:xfrm>
        </p:spPr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04456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19872" y="5013176"/>
            <a:ext cx="432048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Activation benchmark campaign in July 2015</a:t>
            </a:r>
          </a:p>
        </p:txBody>
      </p:sp>
    </p:spTree>
    <p:extLst>
      <p:ext uri="{BB962C8B-B14F-4D97-AF65-F5344CB8AC3E}">
        <p14:creationId xmlns:p14="http://schemas.microsoft.com/office/powerpoint/2010/main" val="428386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FLUKA simulations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12</a:t>
            </a:r>
            <a:r>
              <a:rPr lang="uk-UA" dirty="0" smtClean="0">
                <a:solidFill>
                  <a:schemeClr val="accent1"/>
                </a:solidFill>
              </a:rPr>
              <a:t>/10/</a:t>
            </a:r>
            <a:r>
              <a:rPr lang="en-US" dirty="0" smtClean="0">
                <a:solidFill>
                  <a:schemeClr val="accent1"/>
                </a:solidFill>
              </a:rPr>
              <a:t>2016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1800" y="6375608"/>
            <a:ext cx="4104456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11</a:t>
            </a:fld>
            <a:endParaRPr kumimoji="0" lang="en-US" dirty="0">
              <a:solidFill>
                <a:srgbClr val="727CA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740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Protons with 24GeV/c on Cu target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/>
              <a:t>12mm </a:t>
            </a:r>
            <a:r>
              <a:rPr lang="en-US" dirty="0" smtClean="0"/>
              <a:t>x </a:t>
            </a:r>
            <a:r>
              <a:rPr lang="en-US" dirty="0" smtClean="0"/>
              <a:t>12mm </a:t>
            </a:r>
            <a:r>
              <a:rPr lang="en-US" dirty="0" smtClean="0"/>
              <a:t>FWHM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Region importance biasing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Usrtrack</a:t>
            </a:r>
            <a:r>
              <a:rPr lang="en-US" dirty="0" smtClean="0">
                <a:solidFill>
                  <a:schemeClr val="tx2"/>
                </a:solidFill>
              </a:rPr>
              <a:t> – scoring for neutron </a:t>
            </a:r>
            <a:r>
              <a:rPr lang="en-US" dirty="0" err="1" smtClean="0">
                <a:solidFill>
                  <a:schemeClr val="tx2"/>
                </a:solidFill>
              </a:rPr>
              <a:t>fluence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/>
              <a:t>Weighting with a set of cross sections of Bi(</a:t>
            </a:r>
            <a:r>
              <a:rPr lang="en-US" dirty="0" err="1" smtClean="0"/>
              <a:t>n,xn</a:t>
            </a:r>
            <a:r>
              <a:rPr lang="en-US" dirty="0" smtClean="0"/>
              <a:t>) and Al(</a:t>
            </a:r>
            <a:r>
              <a:rPr lang="en-US" dirty="0" err="1" smtClean="0"/>
              <a:t>n,a</a:t>
            </a:r>
            <a:r>
              <a:rPr lang="en-US" dirty="0" smtClean="0"/>
              <a:t>)Na-24</a:t>
            </a:r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Correct geometry description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/>
              <a:t>Scoring volumes 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7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FLUKA simulations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12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7" name="Content Placeholder 6" descr="Screenshot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r="4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874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FLUKA simulations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13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9" name="Content Placeholder 8" descr="Screenshot-3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r="3897"/>
          <a:stretch>
            <a:fillRect/>
          </a:stretch>
        </p:blipFill>
        <p:spPr>
          <a:xfrm>
            <a:off x="457200" y="1219200"/>
            <a:ext cx="8229600" cy="4937125"/>
          </a:xfrm>
        </p:spPr>
      </p:pic>
    </p:spTree>
    <p:extLst>
      <p:ext uri="{BB962C8B-B14F-4D97-AF65-F5344CB8AC3E}">
        <p14:creationId xmlns:p14="http://schemas.microsoft.com/office/powerpoint/2010/main" val="155817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27CA3"/>
                </a:solidFill>
              </a:rPr>
              <a:t>S</a:t>
            </a:r>
            <a:r>
              <a:rPr lang="en-US" smtClean="0">
                <a:solidFill>
                  <a:srgbClr val="727CA3"/>
                </a:solidFill>
              </a:rPr>
              <a:t>ensitivity </a:t>
            </a:r>
            <a:r>
              <a:rPr lang="en-US" dirty="0" smtClean="0">
                <a:solidFill>
                  <a:srgbClr val="727CA3"/>
                </a:solidFill>
              </a:rPr>
              <a:t>studies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chemeClr val="accent1"/>
                </a:solidFill>
              </a:rPr>
              <a:pPr/>
              <a:t>14</a:t>
            </a:fld>
            <a:endParaRPr kumimoji="0"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4546848" cy="48882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Beam profile on target (FWHM)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sz="1800" dirty="0" smtClean="0"/>
              <a:t>From 12mm x 12mm         36mm x 36mm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sz="1800" dirty="0" smtClean="0"/>
              <a:t>Negligible impact 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Material upstream inside IRRAD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sz="1800" dirty="0" smtClean="0"/>
              <a:t>&lt;1% for actual material inside IRRAD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sz="1800" dirty="0" smtClean="0">
                <a:solidFill>
                  <a:schemeClr val="tx2"/>
                </a:solidFill>
              </a:rPr>
              <a:t>20% hypothetical difference from loading case for RP design study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Density of materials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sz="1800" dirty="0" smtClean="0"/>
              <a:t>Concrete, from 2.2g/</a:t>
            </a:r>
            <a:r>
              <a:rPr lang="en-US" sz="1800" smtClean="0"/>
              <a:t>cm</a:t>
            </a:r>
            <a:r>
              <a:rPr lang="en-US" sz="1800" baseline="30000" smtClean="0"/>
              <a:t>3  </a:t>
            </a:r>
            <a:r>
              <a:rPr lang="en-US" sz="1800" smtClean="0"/>
              <a:t>        </a:t>
            </a:r>
            <a:r>
              <a:rPr lang="en-US" sz="1800" smtClean="0"/>
              <a:t>2.4g/cm</a:t>
            </a:r>
            <a:r>
              <a:rPr lang="en-US" sz="1800" baseline="30000" smtClean="0"/>
              <a:t>3</a:t>
            </a:r>
            <a:endParaRPr lang="en-US" sz="1800" baseline="30000" dirty="0" smtClean="0"/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sz="1800" dirty="0" smtClean="0"/>
              <a:t>Cast Iron, from 7.3g/cm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         7.2g/cm</a:t>
            </a:r>
            <a:r>
              <a:rPr lang="en-US" sz="1800" baseline="30000" dirty="0" smtClean="0"/>
              <a:t>3</a:t>
            </a:r>
            <a:endParaRPr lang="en-US" sz="1800" baseline="30000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59832" y="1844824"/>
            <a:ext cx="432048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19872" y="5229200"/>
            <a:ext cx="432048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19872" y="4869160"/>
            <a:ext cx="432048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certaint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64" y="2420888"/>
            <a:ext cx="461333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1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15</a:t>
            </a:fld>
            <a:endParaRPr kumimoji="0" lang="en-US" dirty="0">
              <a:solidFill>
                <a:srgbClr val="727CA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Samples</a:t>
            </a:r>
            <a:endParaRPr lang="en-US" dirty="0"/>
          </a:p>
        </p:txBody>
      </p:sp>
      <p:pic>
        <p:nvPicPr>
          <p:cNvPr id="12" name="Content Placeholder 11" descr="IMG_09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48" r="-22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81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chemeClr val="accent1"/>
                </a:solidFill>
              </a:rPr>
              <a:pPr/>
              <a:t>16</a:t>
            </a:fld>
            <a:endParaRPr kumimoji="0"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IMG_11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8" r="-48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Sample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0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Beam intensity profile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chemeClr val="accent1"/>
                </a:solidFill>
              </a:rPr>
              <a:pPr/>
              <a:t>17</a:t>
            </a:fld>
            <a:endParaRPr kumimoji="0"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Irrad_prof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5" r="-2385"/>
          <a:stretch/>
        </p:blipFill>
        <p:spPr>
          <a:xfrm>
            <a:off x="539552" y="1124744"/>
            <a:ext cx="8002588" cy="5204271"/>
          </a:xfrm>
        </p:spPr>
      </p:pic>
    </p:spTree>
    <p:extLst>
      <p:ext uri="{BB962C8B-B14F-4D97-AF65-F5344CB8AC3E}">
        <p14:creationId xmlns:p14="http://schemas.microsoft.com/office/powerpoint/2010/main" val="338626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18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13" name="Content Placeholder 12" descr="Neutron_spectra_bigger_font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241" b="-37241"/>
          <a:stretch>
            <a:fillRect/>
          </a:stretch>
        </p:blipFill>
        <p:spPr/>
      </p:pic>
      <p:pic>
        <p:nvPicPr>
          <p:cNvPr id="7" name="Content Placeholder 6" descr="Cross_sections_energy.pn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227" b="-37227"/>
          <a:stretch>
            <a:fillRect/>
          </a:stretch>
        </p:blipFill>
        <p:spPr>
          <a:xfrm>
            <a:off x="4632325" y="1216025"/>
            <a:ext cx="4041775" cy="4937125"/>
          </a:xfrm>
        </p:spPr>
      </p:pic>
    </p:spTree>
    <p:extLst>
      <p:ext uri="{BB962C8B-B14F-4D97-AF65-F5344CB8AC3E}">
        <p14:creationId xmlns:p14="http://schemas.microsoft.com/office/powerpoint/2010/main" val="20793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19</a:t>
            </a:fld>
            <a:endParaRPr kumimoji="0" lang="en-US" dirty="0">
              <a:solidFill>
                <a:srgbClr val="727CA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Results</a:t>
            </a:r>
            <a:endParaRPr lang="en-US" dirty="0">
              <a:solidFill>
                <a:srgbClr val="727CA3"/>
              </a:solidFill>
            </a:endParaRPr>
          </a:p>
        </p:txBody>
      </p:sp>
      <p:pic>
        <p:nvPicPr>
          <p:cNvPr id="8" name="Content Placeholder 7" descr="Ratio_FLUKA_CERN_log_errors_all_parameters_correct_movable_sh_dens_uncert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50" r="-83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498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Outline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CHARM (CERN </a:t>
            </a:r>
            <a:r>
              <a:rPr lang="en-US" dirty="0" smtClean="0">
                <a:solidFill>
                  <a:srgbClr val="464653"/>
                </a:solidFill>
                <a:latin typeface="+mj-lt"/>
              </a:rPr>
              <a:t>H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igh energy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Accele</a:t>
            </a:r>
            <a:r>
              <a:rPr lang="fr-CH" dirty="0">
                <a:solidFill>
                  <a:schemeClr val="tx2"/>
                </a:solidFill>
                <a:latin typeface="+mj-lt"/>
              </a:rPr>
              <a:t>R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ator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Mixed field facility)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CSBF (CERN Shielding Benchmark Facility)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ctivation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benchmark campaign in July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2015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FLUKA simulations</a:t>
            </a:r>
          </a:p>
          <a:p>
            <a:r>
              <a:rPr lang="fr-CH" dirty="0">
                <a:solidFill>
                  <a:schemeClr val="tx2"/>
                </a:solidFill>
                <a:latin typeface="+mj-lt"/>
              </a:rPr>
              <a:t>S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ensitivity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studies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Results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Conclusions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</a:t>
            </a:fld>
            <a:endParaRPr kumimoji="0" lang="en-US" dirty="0">
              <a:solidFill>
                <a:srgbClr val="727CA3"/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7020272" y="6356350"/>
            <a:ext cx="1669576" cy="365760"/>
          </a:xfrm>
        </p:spPr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12/10/2016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04456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20</a:t>
            </a:fld>
            <a:endParaRPr kumimoji="0" lang="en-US" dirty="0">
              <a:solidFill>
                <a:srgbClr val="727CA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Results</a:t>
            </a:r>
            <a:endParaRPr lang="en-US" dirty="0">
              <a:solidFill>
                <a:srgbClr val="727CA3"/>
              </a:solidFill>
            </a:endParaRPr>
          </a:p>
        </p:txBody>
      </p:sp>
      <p:pic>
        <p:nvPicPr>
          <p:cNvPr id="7" name="Content Placeholder 6" descr="cumulative_distrib_energy_cor_movable_sh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50" r="-83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001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Conclusions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12/10/2016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21</a:t>
            </a:fld>
            <a:endParaRPr kumimoji="0" lang="en-US" dirty="0">
              <a:solidFill>
                <a:srgbClr val="727CA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Activation campaign at CSBF 2015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Comparison of production yields between FLUKA and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l-GR" sz="2400" dirty="0" smtClean="0">
                <a:solidFill>
                  <a:schemeClr val="tx2"/>
                </a:solidFill>
              </a:rPr>
              <a:t>γ</a:t>
            </a:r>
            <a:r>
              <a:rPr lang="fr-CH" sz="2400" dirty="0" smtClean="0">
                <a:solidFill>
                  <a:schemeClr val="tx2"/>
                </a:solidFill>
              </a:rPr>
              <a:t>-spectrometry measurements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Agreement at a level of a factor of 1.5.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Upgrade of CSBF in 2016, see further </a:t>
            </a:r>
            <a:r>
              <a:rPr lang="en-US" sz="2400" smtClean="0">
                <a:solidFill>
                  <a:schemeClr val="tx2"/>
                </a:solidFill>
              </a:rPr>
              <a:t>details in SATIF13 </a:t>
            </a:r>
            <a:r>
              <a:rPr lang="en-US" sz="2400" dirty="0" smtClean="0">
                <a:solidFill>
                  <a:schemeClr val="tx2"/>
                </a:solidFill>
              </a:rPr>
              <a:t>talk: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sz="2200" dirty="0" smtClean="0"/>
              <a:t>R. </a:t>
            </a:r>
            <a:r>
              <a:rPr lang="en-US" sz="2200" dirty="0" err="1" smtClean="0"/>
              <a:t>Froeschl</a:t>
            </a:r>
            <a:r>
              <a:rPr lang="en-US" sz="2200" dirty="0" smtClean="0"/>
              <a:t> et al: </a:t>
            </a:r>
            <a:r>
              <a:rPr lang="en-US" sz="2200" dirty="0"/>
              <a:t>Radiation protection aspects of the commissioning and operation of CERN High energy </a:t>
            </a:r>
            <a:r>
              <a:rPr lang="en-US" sz="2200" dirty="0" err="1" smtClean="0"/>
              <a:t>AcceleRator</a:t>
            </a:r>
            <a:r>
              <a:rPr lang="en-US" sz="2200" dirty="0" smtClean="0"/>
              <a:t> </a:t>
            </a:r>
            <a:r>
              <a:rPr lang="en-US" sz="2200" dirty="0"/>
              <a:t>Mixed field (CHARM) facility in the CERN </a:t>
            </a:r>
            <a:r>
              <a:rPr lang="en-US" sz="2200" dirty="0" smtClean="0"/>
              <a:t>East </a:t>
            </a:r>
            <a:r>
              <a:rPr lang="en-US" sz="2200" dirty="0"/>
              <a:t>E</a:t>
            </a:r>
            <a:r>
              <a:rPr lang="en-US" sz="2200" dirty="0" smtClean="0"/>
              <a:t>xperimental </a:t>
            </a:r>
            <a:r>
              <a:rPr lang="en-US" sz="2200" dirty="0"/>
              <a:t>A</a:t>
            </a:r>
            <a:r>
              <a:rPr lang="en-US" sz="2200" dirty="0" smtClean="0"/>
              <a:t>rea</a:t>
            </a:r>
          </a:p>
        </p:txBody>
      </p:sp>
    </p:spTree>
    <p:extLst>
      <p:ext uri="{BB962C8B-B14F-4D97-AF65-F5344CB8AC3E}">
        <p14:creationId xmlns:p14="http://schemas.microsoft.com/office/powerpoint/2010/main" val="172279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22</a:t>
            </a:fld>
            <a:endParaRPr kumimoji="0" lang="en-US" dirty="0">
              <a:solidFill>
                <a:srgbClr val="727C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solidFill>
                  <a:srgbClr val="727CA3"/>
                </a:solidFill>
              </a:rPr>
              <a:t>Thank you </a:t>
            </a:r>
            <a:br>
              <a:rPr lang="en-GB" sz="4400" b="1" dirty="0" smtClean="0">
                <a:solidFill>
                  <a:srgbClr val="727CA3"/>
                </a:solidFill>
              </a:rPr>
            </a:br>
            <a:r>
              <a:rPr lang="en-GB" sz="4400" b="1" dirty="0" smtClean="0">
                <a:solidFill>
                  <a:srgbClr val="727CA3"/>
                </a:solidFill>
              </a:rPr>
              <a:t>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79416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23</a:t>
            </a:fld>
            <a:endParaRPr kumimoji="0" lang="en-US" dirty="0">
              <a:solidFill>
                <a:srgbClr val="727C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solidFill>
                  <a:srgbClr val="727CA3"/>
                </a:solidFill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57027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Upgrade of CSBF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chemeClr val="accent1"/>
                </a:solidFill>
              </a:rPr>
              <a:pPr/>
              <a:t>24</a:t>
            </a:fld>
            <a:endParaRPr kumimoji="0"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020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Requirements:</a:t>
            </a:r>
          </a:p>
          <a:p>
            <a:pPr lvl="1">
              <a:buClr>
                <a:schemeClr val="accent1"/>
              </a:buClr>
              <a:buSzPct val="85000"/>
              <a:buFont typeface="Wingdings" charset="2"/>
              <a:buChar char="Ø"/>
            </a:pPr>
            <a:r>
              <a:rPr lang="en-US" sz="2400" dirty="0">
                <a:latin typeface="+mj-lt"/>
              </a:rPr>
              <a:t>Passive detectors</a:t>
            </a:r>
          </a:p>
          <a:p>
            <a:pPr lvl="2">
              <a:buClr>
                <a:schemeClr val="accent1"/>
              </a:buClr>
              <a:buSzPct val="85000"/>
              <a:buFont typeface="Wingdings" charset="2"/>
              <a:buChar char="u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Activation samples or passive dosimeters </a:t>
            </a:r>
          </a:p>
          <a:p>
            <a:pPr lvl="2">
              <a:buClr>
                <a:schemeClr val="accent1"/>
              </a:buClr>
              <a:buSzPct val="85000"/>
              <a:buFont typeface="Wingdings" charset="2"/>
              <a:buChar char="u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Monte Carlo benchmark studies</a:t>
            </a:r>
          </a:p>
          <a:p>
            <a:pPr lvl="1">
              <a:buClr>
                <a:schemeClr val="accent1"/>
              </a:buClr>
              <a:buSzPct val="85000"/>
              <a:buFont typeface="Wingdings" charset="2"/>
              <a:buChar char="Ø"/>
            </a:pPr>
            <a:r>
              <a:rPr lang="en-US" sz="2400" dirty="0">
                <a:latin typeface="+mj-lt"/>
              </a:rPr>
              <a:t>Active detectors</a:t>
            </a:r>
          </a:p>
          <a:p>
            <a:pPr lvl="2">
              <a:buClr>
                <a:schemeClr val="accent1"/>
              </a:buClr>
              <a:buSzPct val="85000"/>
              <a:buFont typeface="Wingdings" charset="2"/>
              <a:buChar char="u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On </a:t>
            </a:r>
            <a:r>
              <a:rPr lang="en-US" sz="2200" dirty="0" smtClean="0">
                <a:solidFill>
                  <a:schemeClr val="tx2"/>
                </a:solidFill>
                <a:latin typeface="+mj-lt"/>
              </a:rPr>
              <a:t>top of the 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shielding</a:t>
            </a:r>
          </a:p>
          <a:p>
            <a:pPr lvl="2">
              <a:buClr>
                <a:schemeClr val="accent1"/>
              </a:buClr>
              <a:buSzPct val="85000"/>
              <a:buFont typeface="Wingdings" charset="2"/>
              <a:buChar char="u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Deep penetration neutron spectrum</a:t>
            </a:r>
          </a:p>
          <a:p>
            <a:pPr lvl="1">
              <a:buClr>
                <a:schemeClr val="accent1"/>
              </a:buClr>
              <a:buSzPct val="85000"/>
              <a:buFont typeface="Wingdings" charset="2"/>
              <a:buChar char="Ø"/>
            </a:pPr>
            <a:r>
              <a:rPr lang="en-US" sz="2400" dirty="0">
                <a:latin typeface="+mj-lt"/>
              </a:rPr>
              <a:t>Dosimeters attached to phantoms</a:t>
            </a:r>
          </a:p>
          <a:p>
            <a:pPr lvl="2">
              <a:buClr>
                <a:schemeClr val="accent1"/>
              </a:buClr>
              <a:buSzPct val="85000"/>
              <a:buFont typeface="Wingdings" charset="2"/>
              <a:buChar char="u"/>
            </a:pPr>
            <a:r>
              <a:rPr lang="en-US" sz="2200" dirty="0" smtClean="0">
                <a:solidFill>
                  <a:schemeClr val="tx2"/>
                </a:solidFill>
                <a:latin typeface="+mj-lt"/>
              </a:rPr>
              <a:t>On top of 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the shielding</a:t>
            </a:r>
          </a:p>
          <a:p>
            <a:pPr lvl="2">
              <a:buClr>
                <a:schemeClr val="accent1"/>
              </a:buClr>
              <a:buSzPct val="85000"/>
              <a:buFont typeface="Wingdings" charset="2"/>
              <a:buChar char="u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Deep penetration neutron spectrum</a:t>
            </a:r>
          </a:p>
          <a:p>
            <a:pPr lvl="1">
              <a:buClr>
                <a:schemeClr val="accent1"/>
              </a:buClr>
              <a:buSzPct val="85000"/>
              <a:buFont typeface="Wingdings" charset="2"/>
              <a:buChar char="Ø"/>
            </a:pPr>
            <a:r>
              <a:rPr lang="en-US" sz="2400" dirty="0">
                <a:latin typeface="+mj-lt"/>
              </a:rPr>
              <a:t>Shielding material test location</a:t>
            </a:r>
          </a:p>
          <a:p>
            <a:pPr lvl="2">
              <a:buClr>
                <a:schemeClr val="accent1"/>
              </a:buClr>
              <a:buSzPct val="85000"/>
              <a:buFont typeface="Wingdings" charset="2"/>
              <a:buChar char="u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Measurement of </a:t>
            </a:r>
            <a:r>
              <a:rPr lang="en-US" sz="2200" dirty="0" smtClean="0">
                <a:solidFill>
                  <a:schemeClr val="tx2"/>
                </a:solidFill>
                <a:latin typeface="+mj-lt"/>
              </a:rPr>
              <a:t>the 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attenuation </a:t>
            </a:r>
            <a:r>
              <a:rPr lang="en-US" sz="2200" dirty="0" smtClean="0">
                <a:solidFill>
                  <a:schemeClr val="tx2"/>
                </a:solidFill>
                <a:latin typeface="+mj-lt"/>
              </a:rPr>
              <a:t>length for different materials</a:t>
            </a:r>
          </a:p>
          <a:p>
            <a:pPr marL="594360" lvl="2" indent="0">
              <a:buClr>
                <a:schemeClr val="accent1"/>
              </a:buClr>
              <a:buSzPct val="85000"/>
              <a:buNone/>
            </a:pP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Detailed design based on FLUKA simulations</a:t>
            </a:r>
            <a:endParaRPr lang="en-US" dirty="0">
              <a:solidFill>
                <a:schemeClr val="tx2"/>
              </a:solidFill>
            </a:endParaRPr>
          </a:p>
          <a:p>
            <a:pPr marL="594360" lvl="2" indent="0">
              <a:buClr>
                <a:schemeClr val="accent1"/>
              </a:buClr>
              <a:buSzPct val="85000"/>
              <a:buNone/>
            </a:pPr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buSzPct val="85000"/>
              <a:buNone/>
            </a:pPr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pPr marL="594360" lvl="2" indent="0">
              <a:buClr>
                <a:schemeClr val="accent1"/>
              </a:buClr>
              <a:buSzPct val="85000"/>
              <a:buNone/>
            </a:pPr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pPr lvl="2">
              <a:buSzPct val="85000"/>
              <a:buFont typeface="Wingdings" charset="2"/>
              <a:buChar char="u"/>
            </a:pPr>
            <a:endParaRPr lang="en-US" sz="2300" dirty="0">
              <a:solidFill>
                <a:schemeClr val="tx2"/>
              </a:solidFill>
              <a:latin typeface="+mj-lt"/>
            </a:endParaRPr>
          </a:p>
          <a:p>
            <a:pPr marL="594360" lvl="2" indent="0">
              <a:buSzPct val="85000"/>
              <a:buNone/>
            </a:pPr>
            <a:endParaRPr lang="en-US" sz="2300" dirty="0" smtClean="0">
              <a:solidFill>
                <a:schemeClr val="tx2"/>
              </a:solidFill>
              <a:latin typeface="+mj-lt"/>
            </a:endParaRPr>
          </a:p>
          <a:p>
            <a:pPr marL="274320" lvl="1" indent="0">
              <a:buSzPct val="85000"/>
              <a:buNone/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8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>
                <a:solidFill>
                  <a:srgbClr val="727CA3"/>
                </a:solidFill>
              </a:rPr>
              <a:t>Upgrade </a:t>
            </a:r>
            <a:r>
              <a:rPr lang="en-US" dirty="0" smtClean="0">
                <a:solidFill>
                  <a:srgbClr val="727CA3"/>
                </a:solidFill>
              </a:rPr>
              <a:t>of CSBF –Layout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25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8" name="Content Placeholder 7" descr="CSBF_upgrade_platform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88" r="-88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446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Upgrade of CSBF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26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8" name="Content Placeholder 7" descr="IMG_3385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35" b="-31435"/>
          <a:stretch>
            <a:fillRect/>
          </a:stretch>
        </p:blipFill>
        <p:spPr>
          <a:xfrm>
            <a:off x="457200" y="1219200"/>
            <a:ext cx="4041775" cy="4937125"/>
          </a:xfrm>
        </p:spPr>
      </p:pic>
      <p:pic>
        <p:nvPicPr>
          <p:cNvPr id="9" name="Content Placeholder 8" descr="IMG_3387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48" b="-31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539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Backup - Upgrade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27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7" name="Content Placeholder 6" descr="CSBF_Upgrade_neutron_spectra_add_concrete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3" r="-8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156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Backup - Upgrade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28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7" name="Content Placeholder 6" descr="CSBF_Upgrade_neutron_spectra_add_iron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3" r="-8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213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Backup - Upgrade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chemeClr val="accent1"/>
                </a:solidFill>
              </a:rPr>
              <a:pPr/>
              <a:t>29</a:t>
            </a:fld>
            <a:endParaRPr kumimoji="0"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CSBF_Upgrade_Ambient_dose_equivalent_rate_1D_all_add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 b="71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387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CHARM - Location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3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7" name="Content Placeholder 6" descr="map_Annot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r="46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833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CHARM - Layout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</a:t>
            </a:r>
            <a:r>
              <a:rPr lang="en-US" sz="1200" dirty="0" smtClean="0">
                <a:solidFill>
                  <a:srgbClr val="727CA3"/>
                </a:solidFill>
              </a:rPr>
              <a:t>. - Measurements </a:t>
            </a:r>
            <a:r>
              <a:rPr lang="en-US" sz="1200" dirty="0">
                <a:solidFill>
                  <a:srgbClr val="727CA3"/>
                </a:solidFill>
              </a:rPr>
              <a:t>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4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1780"/>
            <a:ext cx="8229600" cy="4652600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1043608" y="2276872"/>
            <a:ext cx="864096" cy="216024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20072" y="2564904"/>
            <a:ext cx="936104" cy="576064"/>
          </a:xfrm>
          <a:prstGeom prst="straightConnector1">
            <a:avLst/>
          </a:prstGeom>
          <a:ln w="28575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56176" y="2348880"/>
            <a:ext cx="10081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Target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15567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Target alcove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220072" y="1916832"/>
            <a:ext cx="1152128" cy="792088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364088" y="3429000"/>
            <a:ext cx="2088232" cy="1296144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80312" y="4365104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Movable shielding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walls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0587176">
            <a:off x="566801" y="165455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Beam line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5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CHARM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12</a:t>
            </a:r>
            <a:r>
              <a:rPr lang="uk-UA" dirty="0" smtClean="0">
                <a:solidFill>
                  <a:schemeClr val="accent1"/>
                </a:solidFill>
              </a:rPr>
              <a:t>/10/</a:t>
            </a:r>
            <a:r>
              <a:rPr lang="en-US" dirty="0" smtClean="0">
                <a:solidFill>
                  <a:schemeClr val="accent1"/>
                </a:solidFill>
              </a:rPr>
              <a:t>2016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chemeClr val="accent1"/>
                </a:solidFill>
              </a:rPr>
              <a:pPr/>
              <a:t>5</a:t>
            </a:fld>
            <a:endParaRPr kumimoji="0"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Purpose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Study radiation effects on electronic components (R2E project)</a:t>
            </a:r>
          </a:p>
          <a:p>
            <a:pPr marL="274320" lvl="1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Beam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characteristics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Primary protons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from the PS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24 GeV/c momentum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5 x 10</a:t>
            </a:r>
            <a:r>
              <a:rPr lang="en-US" baseline="30000" dirty="0">
                <a:latin typeface="+mj-lt"/>
              </a:rPr>
              <a:t>11 </a:t>
            </a:r>
            <a:r>
              <a:rPr lang="en-US" dirty="0">
                <a:latin typeface="+mj-lt"/>
              </a:rPr>
              <a:t>protons/pulse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350ms pulse length</a:t>
            </a:r>
            <a:r>
              <a:rPr lang="en-US" dirty="0">
                <a:latin typeface="+mj-lt"/>
              </a:rPr>
              <a:t>	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max. average beam intensity 6.6 x 10</a:t>
            </a:r>
            <a:r>
              <a:rPr lang="en-US" baseline="30000" dirty="0">
                <a:latin typeface="+mj-lt"/>
              </a:rPr>
              <a:t>10</a:t>
            </a:r>
            <a:r>
              <a:rPr lang="en-US" dirty="0">
                <a:latin typeface="+mj-lt"/>
              </a:rPr>
              <a:t> p/s</a:t>
            </a:r>
          </a:p>
          <a:p>
            <a:endParaRPr lang="en-US" dirty="0">
              <a:solidFill>
                <a:schemeClr val="tx2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8" name="Content Placeholder 5" descr="Targets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r="193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298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CHARM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6</a:t>
            </a:r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8" name="Content Placeholder 7" descr="IMG_03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 b="10005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899592" y="292494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 movable </a:t>
            </a:r>
            <a:r>
              <a:rPr lang="en-US" b="1" dirty="0" smtClean="0">
                <a:solidFill>
                  <a:srgbClr val="FFFFFF"/>
                </a:solidFill>
              </a:rPr>
              <a:t>shielding</a:t>
            </a:r>
            <a:r>
              <a:rPr lang="en-US" b="1" dirty="0" smtClean="0">
                <a:solidFill>
                  <a:schemeClr val="bg1"/>
                </a:solidFill>
              </a:rPr>
              <a:t> walls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30689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Target holder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372200" y="3429000"/>
            <a:ext cx="288032" cy="432048"/>
          </a:xfrm>
          <a:prstGeom prst="straightConnector1">
            <a:avLst/>
          </a:prstGeom>
          <a:ln w="38100" cmpd="sng">
            <a:solidFill>
              <a:srgbClr val="FFFF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04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27CA3"/>
                </a:solidFill>
              </a:rPr>
              <a:t>CSBF (</a:t>
            </a:r>
            <a:r>
              <a:rPr lang="en-US" dirty="0">
                <a:solidFill>
                  <a:srgbClr val="727CA3"/>
                </a:solidFill>
              </a:rPr>
              <a:t>CERN Shielding Benchmark Facility</a:t>
            </a:r>
            <a:r>
              <a:rPr lang="en-US" dirty="0" smtClean="0">
                <a:solidFill>
                  <a:srgbClr val="727CA3"/>
                </a:solidFill>
              </a:rPr>
              <a:t>)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Combined facility EN/EA, R2E and RP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Purpose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Characterization of the shielding properties of various materials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Deep </a:t>
            </a:r>
            <a:r>
              <a:rPr lang="en-US" dirty="0">
                <a:latin typeface="+mj-lt"/>
              </a:rPr>
              <a:t>shielding </a:t>
            </a:r>
            <a:r>
              <a:rPr lang="en-US" dirty="0" smtClean="0">
                <a:latin typeface="+mj-lt"/>
              </a:rPr>
              <a:t>penetration studies</a:t>
            </a:r>
            <a:endParaRPr lang="en-US" dirty="0">
              <a:latin typeface="+mj-lt"/>
            </a:endParaRPr>
          </a:p>
          <a:p>
            <a:pPr lvl="2">
              <a:buClr>
                <a:schemeClr val="accent1"/>
              </a:buClr>
              <a:buFont typeface="Wingdings" charset="2"/>
              <a:buChar char="u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Detector calibration</a:t>
            </a:r>
          </a:p>
          <a:p>
            <a:pPr lvl="2">
              <a:buClr>
                <a:schemeClr val="accent1"/>
              </a:buClr>
              <a:buFont typeface="Wingdings" charset="2"/>
              <a:buChar char="u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Detector inter-comparison </a:t>
            </a:r>
          </a:p>
          <a:p>
            <a:pPr lvl="2">
              <a:buClr>
                <a:schemeClr val="accent1"/>
              </a:buClr>
              <a:buFont typeface="Wingdings" charset="2"/>
              <a:buChar char="u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Activation</a:t>
            </a: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Situated laterally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above the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CHARM target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Parasitic use of the radiation field emerging from the CHARM target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endParaRPr lang="en-US" dirty="0">
              <a:latin typeface="+mj-lt"/>
            </a:endParaRP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80cm cast iron &amp; 360cm of concrete and barite concrete </a:t>
            </a:r>
          </a:p>
          <a:p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7</a:t>
            </a:fld>
            <a:endParaRPr kumimoji="0" lang="en-US" dirty="0" smtClean="0">
              <a:solidFill>
                <a:srgbClr val="727CA3"/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7020272" y="6356350"/>
            <a:ext cx="1669576" cy="365760"/>
          </a:xfrm>
        </p:spPr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04456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569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CSBF – Layout 2015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rgbClr val="727CA3"/>
                </a:solidFill>
              </a:rPr>
              <a:t>E.Iliopoulou</a:t>
            </a:r>
            <a:r>
              <a:rPr lang="en-US" sz="1200" dirty="0" smtClean="0">
                <a:solidFill>
                  <a:srgbClr val="727CA3"/>
                </a:solidFill>
              </a:rPr>
              <a:t> et al.-Measurements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8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7" name="Content Placeholder 6" descr="CSBF_samples_new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t="-571" r="-1406" b="7874"/>
          <a:stretch/>
        </p:blipFill>
        <p:spPr>
          <a:xfrm>
            <a:off x="457200" y="1143000"/>
            <a:ext cx="8229600" cy="5159374"/>
          </a:xfrm>
        </p:spPr>
      </p:pic>
    </p:spTree>
    <p:extLst>
      <p:ext uri="{BB962C8B-B14F-4D97-AF65-F5344CB8AC3E}">
        <p14:creationId xmlns:p14="http://schemas.microsoft.com/office/powerpoint/2010/main" val="399159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CSBF - Location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12</a:t>
            </a:r>
            <a:r>
              <a:rPr lang="uk-UA" dirty="0" smtClean="0">
                <a:solidFill>
                  <a:srgbClr val="727CA3"/>
                </a:solidFill>
              </a:rPr>
              <a:t>/10/</a:t>
            </a:r>
            <a:r>
              <a:rPr lang="en-US" dirty="0" smtClean="0">
                <a:solidFill>
                  <a:srgbClr val="727CA3"/>
                </a:solidFill>
              </a:rPr>
              <a:t>2016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 and Aluminum Activation at the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9</a:t>
            </a:r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219200"/>
            <a:ext cx="6583680" cy="4937760"/>
          </a:xfrm>
        </p:spPr>
      </p:pic>
      <p:sp>
        <p:nvSpPr>
          <p:cNvPr id="6" name="Multiply 5"/>
          <p:cNvSpPr/>
          <p:nvPr/>
        </p:nvSpPr>
        <p:spPr>
          <a:xfrm>
            <a:off x="3923928" y="4077072"/>
            <a:ext cx="288032" cy="2160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03848" y="4509120"/>
            <a:ext cx="648072" cy="1008112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43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DD3A422DB5DD46AA936A17DA263A38" ma:contentTypeVersion="0" ma:contentTypeDescription="Create a new document." ma:contentTypeScope="" ma:versionID="c302deccd3ec38a70485861e2611530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B025EA-BB19-432E-99B5-ACBA92BEC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B7A082-862E-4B8A-B44C-FC83AB160F59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C6AE787-155A-4C62-8FC6-C8E3E3BB89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15689</TotalTime>
  <Words>1162</Words>
  <Application>Microsoft Macintosh PowerPoint</Application>
  <PresentationFormat>On-screen Show (4:3)</PresentationFormat>
  <Paragraphs>215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Origin</vt:lpstr>
      <vt:lpstr>Measurements and FLUKA Simulations of Bismuth and Aluminum Activation at the CERN Shielding Benchmark Facility(CSBF) </vt:lpstr>
      <vt:lpstr>Outline</vt:lpstr>
      <vt:lpstr>CHARM - Location</vt:lpstr>
      <vt:lpstr>CHARM - Layout</vt:lpstr>
      <vt:lpstr>CHARM</vt:lpstr>
      <vt:lpstr>CHARM</vt:lpstr>
      <vt:lpstr>CSBF (CERN Shielding Benchmark Facility)</vt:lpstr>
      <vt:lpstr>CSBF – Layout 2015</vt:lpstr>
      <vt:lpstr>CSBF - Location</vt:lpstr>
      <vt:lpstr>Activation benchmark campaign in July 2015</vt:lpstr>
      <vt:lpstr>FLUKA simulations</vt:lpstr>
      <vt:lpstr>FLUKA simulations</vt:lpstr>
      <vt:lpstr>FLUKA simulations</vt:lpstr>
      <vt:lpstr>Sensitivity studies</vt:lpstr>
      <vt:lpstr>Samples</vt:lpstr>
      <vt:lpstr>Sample placement</vt:lpstr>
      <vt:lpstr>Beam intensity profile</vt:lpstr>
      <vt:lpstr>Results</vt:lpstr>
      <vt:lpstr>Results</vt:lpstr>
      <vt:lpstr>Results</vt:lpstr>
      <vt:lpstr>Conclusions</vt:lpstr>
      <vt:lpstr>PowerPoint Presentation</vt:lpstr>
      <vt:lpstr>PowerPoint Presentation</vt:lpstr>
      <vt:lpstr>Upgrade of CSBF</vt:lpstr>
      <vt:lpstr>Upgrade of CSBF –Layout</vt:lpstr>
      <vt:lpstr>Upgrade of CSBF</vt:lpstr>
      <vt:lpstr>Backup - Upgrade</vt:lpstr>
      <vt:lpstr>Backup - Upgrade</vt:lpstr>
      <vt:lpstr>Backup - Upgrade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 of the De-Cabling Project</dc:title>
  <dc:creator>Robert Froeschl</dc:creator>
  <cp:lastModifiedBy>Elpida Iliopoulou</cp:lastModifiedBy>
  <cp:revision>660</cp:revision>
  <cp:lastPrinted>2016-02-03T16:13:31Z</cp:lastPrinted>
  <dcterms:created xsi:type="dcterms:W3CDTF">2010-11-05T18:40:56Z</dcterms:created>
  <dcterms:modified xsi:type="dcterms:W3CDTF">2016-10-10T21:25:08Z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0x01010030DD3A422DB5DD46AA936A17DA263A38</vt:lpwstr>
  </property>
</Properties>
</file>