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5143500" cx="9144000"/>
  <p:notesSz cx="6858000" cy="9144000"/>
  <p:embeddedFontLst>
    <p:embeddedFont>
      <p:font typeface="Robo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2" name="Andrea Cowley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FC5D09EB-478A-471B-8D4C-CDBED77CE263}">
  <a:tblStyle styleId="{FC5D09EB-478A-471B-8D4C-CDBED77CE263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Roboto-bold.fntdata"/><Relationship Id="rId23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26" Type="http://schemas.openxmlformats.org/officeDocument/2006/relationships/font" Target="fonts/Roboto-boldItalic.fntdata"/><Relationship Id="rId25" Type="http://schemas.openxmlformats.org/officeDocument/2006/relationships/font" Target="fonts/Roboto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Remove this before presenting</p:text>
  </p:cm>
  <p:cm authorId="0" idx="2">
    <p:pos x="6000" y="100"/>
    <p:text>Add pic of beamline in the program
Probably should make a photogenic one...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External bodies allowed: BOX and RPP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"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5" name="Shape 65"/>
          <p:cNvCxnSpPr/>
          <p:nvPr/>
        </p:nvCxnSpPr>
        <p:spPr>
          <a:xfrm>
            <a:off x="831619" y="615325"/>
            <a:ext cx="5948700" cy="0"/>
          </a:xfrm>
          <a:prstGeom prst="straightConnector1">
            <a:avLst/>
          </a:prstGeom>
          <a:noFill/>
          <a:ln cap="flat" cmpd="sng" w="762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Shape 66"/>
          <p:cNvSpPr txBox="1"/>
          <p:nvPr>
            <p:ph type="title"/>
          </p:nvPr>
        </p:nvSpPr>
        <p:spPr>
          <a:xfrm>
            <a:off x="832600" y="844000"/>
            <a:ext cx="5810400" cy="15504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832600" y="2623080"/>
            <a:ext cx="5810400" cy="17388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1.png"/><Relationship Id="rId4" Type="http://schemas.openxmlformats.org/officeDocument/2006/relationships/image" Target="../media/image0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Abstracting Fluka Line Builder input as GUI elements for linear beamline geometries</a:t>
            </a:r>
          </a:p>
        </p:txBody>
      </p:sp>
      <p:sp>
        <p:nvSpPr>
          <p:cNvPr id="74" name="Shape 74"/>
          <p:cNvSpPr txBox="1"/>
          <p:nvPr>
            <p:ph idx="1" type="subTitle"/>
          </p:nvPr>
        </p:nvSpPr>
        <p:spPr>
          <a:xfrm>
            <a:off x="390525" y="2789100"/>
            <a:ext cx="8222100" cy="202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Jefferson Lab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Andrea Cowley, George Kharashvili, Pavel Degtiarenko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Proposed Workflow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Create elements and convert with script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Add elements to database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Arrange elements in a line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Build line with Line Builder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Enjoy the FLUKA output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Elements presented as blocks in an array</a:t>
            </a: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3">
            <a:alphaModFix/>
          </a:blip>
          <a:srcRect b="75612" l="517" r="0" t="3327"/>
          <a:stretch/>
        </p:blipFill>
        <p:spPr>
          <a:xfrm>
            <a:off x="0" y="793100"/>
            <a:ext cx="9144000" cy="1029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 rotWithShape="1">
          <a:blip r:embed="rId3">
            <a:alphaModFix/>
          </a:blip>
          <a:srcRect b="75613" l="31986" r="47997" t="3672"/>
          <a:stretch/>
        </p:blipFill>
        <p:spPr>
          <a:xfrm>
            <a:off x="4781975" y="2265424"/>
            <a:ext cx="3837199" cy="211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 b="75613" l="18723" r="68074" t="3672"/>
          <a:stretch/>
        </p:blipFill>
        <p:spPr>
          <a:xfrm>
            <a:off x="688850" y="2323750"/>
            <a:ext cx="2530924" cy="211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Element management windows</a:t>
            </a: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 b="52479" l="29169" r="51290" t="24253"/>
          <a:stretch/>
        </p:blipFill>
        <p:spPr>
          <a:xfrm>
            <a:off x="4846862" y="1367724"/>
            <a:ext cx="3498974" cy="2226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4">
            <a:alphaModFix/>
          </a:blip>
          <a:srcRect b="30488" l="67092" r="10080" t="37749"/>
          <a:stretch/>
        </p:blipFill>
        <p:spPr>
          <a:xfrm>
            <a:off x="776249" y="1112388"/>
            <a:ext cx="3498974" cy="27373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Outline of developed GUI</a:t>
            </a:r>
          </a:p>
        </p:txBody>
      </p:sp>
      <p:sp>
        <p:nvSpPr>
          <p:cNvPr id="150" name="Shape 150"/>
          <p:cNvSpPr txBox="1"/>
          <p:nvPr>
            <p:ph idx="4294967295" type="title"/>
          </p:nvPr>
        </p:nvSpPr>
        <p:spPr>
          <a:xfrm>
            <a:off x="468288" y="674572"/>
            <a:ext cx="8159100" cy="701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68288" y="1752417"/>
            <a:ext cx="8159100" cy="247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 b="0" l="0" r="0" t="3100"/>
          <a:stretch/>
        </p:blipFill>
        <p:spPr>
          <a:xfrm>
            <a:off x="0" y="0"/>
            <a:ext cx="9074023" cy="469682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/>
          <p:nvPr/>
        </p:nvSpPr>
        <p:spPr>
          <a:xfrm>
            <a:off x="34732" y="21299"/>
            <a:ext cx="9039300" cy="1086600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solidFill>
                  <a:srgbClr val="FF0000"/>
                </a:solidFill>
              </a:rPr>
              <a:t>Beamline</a:t>
            </a:r>
          </a:p>
        </p:txBody>
      </p:sp>
      <p:sp>
        <p:nvSpPr>
          <p:cNvPr id="154" name="Shape 154"/>
          <p:cNvSpPr/>
          <p:nvPr/>
        </p:nvSpPr>
        <p:spPr>
          <a:xfrm>
            <a:off x="4479133" y="1107774"/>
            <a:ext cx="4577400" cy="3588900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solidFill>
                  <a:srgbClr val="FF0000"/>
                </a:solidFill>
              </a:rPr>
              <a:t>Beampipe file for Line Builder</a:t>
            </a:r>
          </a:p>
        </p:txBody>
      </p:sp>
      <p:sp>
        <p:nvSpPr>
          <p:cNvPr id="155" name="Shape 155"/>
          <p:cNvSpPr/>
          <p:nvPr/>
        </p:nvSpPr>
        <p:spPr>
          <a:xfrm>
            <a:off x="17415" y="1107774"/>
            <a:ext cx="4519500" cy="3588900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solidFill>
                  <a:srgbClr val="FF0000"/>
                </a:solidFill>
              </a:rPr>
              <a:t>Twiss output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Managing Multiple Users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Version control to track changes, CERN uses SVN, JLAB uses Git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Users self-manage additions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Text basis of database allows for standard content management software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Suggest branches for work-in-progress elements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Outcome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Reproducible results using interchangeable parts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Individual elements can be inspected for quality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Elements in the database are reproduced exactly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Changes and tweaks to the line can be realized in seconds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Users can share and maintain elements collaboratively.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832600" y="844000"/>
            <a:ext cx="5810400" cy="1550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End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832600" y="2623080"/>
            <a:ext cx="5810400" cy="1738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SATIF-13, HZDR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12 October,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Precursor Technologies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FLUKA - particle physics Monte-Carlo simulation package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Flair - user friendly interface for FLUKA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Fluka Line Builder - CERN tool to generate FLUKA geometry from set of elements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(Thanks to Alessio Mereghetti and team!)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Need for Speed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Experimental halls have linear beamlines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Frequent changes in this area due to multiple science goals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Every new configuration must be checked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Other areas are mostly static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Current Toolbox</a:t>
            </a:r>
          </a:p>
        </p:txBody>
      </p:sp>
      <p:graphicFrame>
        <p:nvGraphicFramePr>
          <p:cNvPr id="92" name="Shape 92"/>
          <p:cNvGraphicFramePr/>
          <p:nvPr/>
        </p:nvGraphicFramePr>
        <p:xfrm>
          <a:off x="223575" y="2000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{FC5D09EB-478A-471B-8D4C-CDBED77CE263}</a:tableStyleId>
              </a:tblPr>
              <a:tblGrid>
                <a:gridCol w="2902850"/>
                <a:gridCol w="2902850"/>
                <a:gridCol w="2902850"/>
              </a:tblGrid>
              <a:tr h="278975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FLUKA by hand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FLAIR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Line Builder</a:t>
                      </a:r>
                    </a:p>
                  </a:txBody>
                  <a:tcPr marT="91425" marB="91425" marR="91425" marL="91425"/>
                </a:tc>
              </a:tr>
              <a:tr h="2248775"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Char char="●"/>
                      </a:pPr>
                      <a:r>
                        <a:rPr lang="en"/>
                        <a:t>The next person to use the geometry will be lost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har char="●"/>
                      </a:pPr>
                      <a:r>
                        <a:rPr lang="en"/>
                        <a:t>Usually needs tweaking after creation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har char="●"/>
                      </a:pPr>
                      <a:r>
                        <a:rPr lang="en"/>
                        <a:t>Lots of places to make mistakes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Char char="●"/>
                      </a:pPr>
                      <a:r>
                        <a:rPr lang="en"/>
                        <a:t>Excellent for one-off geometries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har char="●"/>
                      </a:pPr>
                      <a:r>
                        <a:rPr lang="en"/>
                        <a:t>Speed drops off for multiple devices in one geometry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Char char="●"/>
                      </a:pPr>
                      <a:r>
                        <a:rPr lang="en"/>
                        <a:t>Super fast at stitching elements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Char char="●"/>
                      </a:pPr>
                      <a:r>
                        <a:rPr lang="en"/>
                        <a:t>Easy to use once configured, one command</a:t>
                      </a:r>
                    </a:p>
                    <a:p>
                      <a:pPr indent="-228600" lvl="0" marL="457200">
                        <a:spcBef>
                          <a:spcPts val="0"/>
                        </a:spcBef>
                        <a:buChar char="●"/>
                      </a:pPr>
                      <a:r>
                        <a:rPr lang="en"/>
                        <a:t>Requires a Twiss file, which is prone to maths errors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Leveraging F</a:t>
            </a:r>
            <a:r>
              <a:rPr lang="en"/>
              <a:t>luka Line Builder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Element database stores discrete structures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Accelerator planning files as construction plan (twiss)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Twiss files for linear sections are simple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Discrete units in linear geometry yields one dimension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Discrete Structures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226975" y="1919075"/>
            <a:ext cx="56514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 builder database has some free information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No dimensional information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Using comment tags, more info can be added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Two tags satisfy everything needed for TWISS</a:t>
            </a:r>
          </a:p>
        </p:txBody>
      </p:sp>
      <p:sp>
        <p:nvSpPr>
          <p:cNvPr id="105" name="Shape 105"/>
          <p:cNvSpPr/>
          <p:nvPr/>
        </p:nvSpPr>
        <p:spPr>
          <a:xfrm>
            <a:off x="5143500" y="1919075"/>
            <a:ext cx="3760425" cy="2710200"/>
          </a:xfrm>
          <a:prstGeom prst="flowChartPunchedCar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2400"/>
              <a:t>Database Element</a:t>
            </a:r>
          </a:p>
          <a:p>
            <a:pPr lvl="0">
              <a:spcBef>
                <a:spcPts val="0"/>
              </a:spcBef>
              <a:buNone/>
            </a:pPr>
            <a:r>
              <a:rPr b="1" lang="en" u="sng"/>
              <a:t>Linebuilder Data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Friendly Name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Machine Tag (Hall A, B, C for JLab)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FLUKA external body name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b="1" lang="en" u="sng"/>
              <a:t>New Data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Length of external body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Twiss type (VACUMEL or RCOLLIMATOR)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Beampipes from Line Builder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Stored separately from elements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Dynamic lengths, configured using additional file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Added just as an element in linear configurations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Can be abstracted as an element of variable length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Leveraging Flair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Individual beamline elements can be created using flair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Complicated element can be built once by the user most familiar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External body limited by the set allowed by flair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Structures can be debugged individually using built-in debugger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Leveraging FLUKA Text Geometry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Beam Line Builder Element Database requires input files to be split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Fluka.inp -&gt; Bodies, Regions, Materials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Input files are plain-text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 script can quickly split and place files in the needed directories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