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comments+xml" PartName="/ppt/comments/comment1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commentAuthors+xml" PartName="/ppt/commentAuthors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autoCompressPictures="0" embedTrueTypeFonts="1" strictFirstAndLastChars="0" saveSubsetFonts="1">
  <p:sldMasterIdLst>
    <p:sldMasterId id="2147483660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</p:sldIdLst>
  <p:sldSz cy="5143500" cx="9144000"/>
  <p:notesSz cx="6858000" cy="9144000"/>
  <p:embeddedFontLst>
    <p:embeddedFont>
      <p:font typeface="Roboto"/>
      <p:regular r:id="rId23"/>
      <p:bold r:id="rId24"/>
      <p:italic r:id="rId25"/>
      <p:boldItalic r:id="rId26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mAuthor clrIdx="0" id="0" initials="" lastIdx="2" name="Andrea Cowley"/>
</p:cmAuthorLst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tableStyles.xml><?xml version="1.0" encoding="utf-8"?>
<a:tblStyleLst xmlns:a="http://schemas.openxmlformats.org/drawingml/2006/main" xmlns:r="http://schemas.openxmlformats.org/officeDocument/2006/relationships" def="{FC5D09EB-478A-471B-8D4C-CDBED77CE263}">
  <a:tblStyle styleId="{FC5D09EB-478A-471B-8D4C-CDBED77CE263}" styleName="Table_0">
    <a:wholeTbl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med" w="med" type="none"/>
              <a:tailEnd len="med" w="med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med" w="med" type="none"/>
              <a:tailEnd len="med" w="med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med" w="med" type="none"/>
              <a:tailEnd len="med" w="med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med" w="med" type="none"/>
              <a:tailEnd len="med" w="med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med" w="med" type="none"/>
              <a:tailEnd len="med" w="med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med" w="med" type="none"/>
              <a:tailEnd len="med" w="med" type="none"/>
            </a:ln>
          </a:insideV>
        </a:tcBdr>
      </a:tcStyle>
    </a:wholeTbl>
  </a:tblStyle>
</a:tblStyleLst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4.xml"/><Relationship Id="rId22" Type="http://schemas.openxmlformats.org/officeDocument/2006/relationships/slide" Target="slides/slide16.xml"/><Relationship Id="rId21" Type="http://schemas.openxmlformats.org/officeDocument/2006/relationships/slide" Target="slides/slide15.xml"/><Relationship Id="rId24" Type="http://schemas.openxmlformats.org/officeDocument/2006/relationships/font" Target="fonts/Roboto-bold.fntdata"/><Relationship Id="rId23" Type="http://schemas.openxmlformats.org/officeDocument/2006/relationships/font" Target="fonts/Roboto-regular.fntdata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tableStyles" Target="tableStyles.xml"/><Relationship Id="rId4" Type="http://schemas.openxmlformats.org/officeDocument/2006/relationships/commentAuthors" Target="commentAuthors.xml"/><Relationship Id="rId9" Type="http://schemas.openxmlformats.org/officeDocument/2006/relationships/slide" Target="slides/slide3.xml"/><Relationship Id="rId26" Type="http://schemas.openxmlformats.org/officeDocument/2006/relationships/font" Target="fonts/Roboto-boldItalic.fntdata"/><Relationship Id="rId25" Type="http://schemas.openxmlformats.org/officeDocument/2006/relationships/font" Target="fonts/Roboto-italic.fntdata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13" Type="http://schemas.openxmlformats.org/officeDocument/2006/relationships/slide" Target="slides/slide7.xml"/><Relationship Id="rId12" Type="http://schemas.openxmlformats.org/officeDocument/2006/relationships/slide" Target="slides/slide6.xml"/><Relationship Id="rId15" Type="http://schemas.openxmlformats.org/officeDocument/2006/relationships/slide" Target="slides/slide9.xml"/><Relationship Id="rId14" Type="http://schemas.openxmlformats.org/officeDocument/2006/relationships/slide" Target="slides/slide8.xml"/><Relationship Id="rId17" Type="http://schemas.openxmlformats.org/officeDocument/2006/relationships/slide" Target="slides/slide11.xml"/><Relationship Id="rId16" Type="http://schemas.openxmlformats.org/officeDocument/2006/relationships/slide" Target="slides/slide10.xml"/><Relationship Id="rId19" Type="http://schemas.openxmlformats.org/officeDocument/2006/relationships/slide" Target="slides/slide13.xml"/><Relationship Id="rId18" Type="http://schemas.openxmlformats.org/officeDocument/2006/relationships/slide" Target="slides/slide12.xml"/></Relationships>
</file>

<file path=ppt/comments/comment1.xml><?xml version="1.0" encoding="utf-8"?>
<p:cm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m authorId="0" idx="1">
    <p:pos x="6000" y="0"/>
    <p:text>Remove this before presenting</p:text>
  </p:cm>
  <p:cm authorId="0" idx="2">
    <p:pos x="6000" y="100"/>
    <p:text>Add pic of beamline in the program
Probably should make a photogenic one...</p:text>
  </p:cm>
</p:cmLst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4" name="Shape 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Shape 70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" name="Shape 71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Shape 125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6" name="Shape 126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Shape 131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2" name="Shape 132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Shape 139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0" name="Shape 140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Shape 146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7" name="Shape 147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56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Shape 157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8" name="Shape 158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62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Shape 163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4" name="Shape 16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68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Shape 169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0" name="Shape 170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Shape 76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Shape 77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Shape 82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" name="Shape 83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Shape 88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9" name="Shape 89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Shape 94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5" name="Shape 95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Shape 100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1" name="Shape 101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Shape 107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8" name="Shape 108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Shape 113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4" name="Shape 11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External bodies allowed: BOX and RPP</a:t>
            </a: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Shape 119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0" name="Shape 120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">
  <p:cSld name="Title slid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/>
          <p:nvPr/>
        </p:nvSpPr>
        <p:spPr>
          <a:xfrm flipH="1">
            <a:off x="8246400" y="4245925"/>
            <a:ext cx="897600" cy="897600"/>
          </a:xfrm>
          <a:prstGeom prst="rtTriangl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1" name="Shape 11"/>
          <p:cNvSpPr/>
          <p:nvPr/>
        </p:nvSpPr>
        <p:spPr>
          <a:xfrm flipH="1">
            <a:off x="8246400" y="4245875"/>
            <a:ext cx="897600" cy="897600"/>
          </a:xfrm>
          <a:prstGeom prst="round1Rect">
            <a:avLst>
              <a:gd fmla="val 16667" name="adj"/>
            </a:avLst>
          </a:prstGeom>
          <a:solidFill>
            <a:schemeClr val="lt1">
              <a:alpha val="68080"/>
            </a:schemeClr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2" name="Shape 12"/>
          <p:cNvSpPr txBox="1"/>
          <p:nvPr>
            <p:ph type="ctrTitle"/>
          </p:nvPr>
        </p:nvSpPr>
        <p:spPr>
          <a:xfrm>
            <a:off x="390525" y="1819275"/>
            <a:ext cx="8222100" cy="9336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>
              <a:spcBef>
                <a:spcPts val="0"/>
              </a:spcBef>
              <a:buSzPct val="100000"/>
              <a:defRPr sz="4800"/>
            </a:lvl1pPr>
            <a:lvl2pPr lvl="1">
              <a:spcBef>
                <a:spcPts val="0"/>
              </a:spcBef>
              <a:buSzPct val="100000"/>
              <a:defRPr sz="4800"/>
            </a:lvl2pPr>
            <a:lvl3pPr lvl="2">
              <a:spcBef>
                <a:spcPts val="0"/>
              </a:spcBef>
              <a:buSzPct val="100000"/>
              <a:defRPr sz="4800"/>
            </a:lvl3pPr>
            <a:lvl4pPr lvl="3">
              <a:spcBef>
                <a:spcPts val="0"/>
              </a:spcBef>
              <a:buSzPct val="100000"/>
              <a:defRPr sz="4800"/>
            </a:lvl4pPr>
            <a:lvl5pPr lvl="4">
              <a:spcBef>
                <a:spcPts val="0"/>
              </a:spcBef>
              <a:buSzPct val="100000"/>
              <a:defRPr sz="4800"/>
            </a:lvl5pPr>
            <a:lvl6pPr lvl="5">
              <a:spcBef>
                <a:spcPts val="0"/>
              </a:spcBef>
              <a:buSzPct val="100000"/>
              <a:defRPr sz="4800"/>
            </a:lvl6pPr>
            <a:lvl7pPr lvl="6">
              <a:spcBef>
                <a:spcPts val="0"/>
              </a:spcBef>
              <a:buSzPct val="100000"/>
              <a:defRPr sz="4800"/>
            </a:lvl7pPr>
            <a:lvl8pPr lvl="7">
              <a:spcBef>
                <a:spcPts val="0"/>
              </a:spcBef>
              <a:buSzPct val="100000"/>
              <a:defRPr sz="4800"/>
            </a:lvl8pPr>
            <a:lvl9pPr lvl="8">
              <a:spcBef>
                <a:spcPts val="0"/>
              </a:spcBef>
              <a:buSzPct val="100000"/>
              <a:defRPr sz="4800"/>
            </a:lvl9pPr>
          </a:lstStyle>
          <a:p/>
        </p:txBody>
      </p:sp>
      <p:sp>
        <p:nvSpPr>
          <p:cNvPr id="13" name="Shape 13"/>
          <p:cNvSpPr txBox="1"/>
          <p:nvPr>
            <p:ph idx="1" type="subTitle"/>
          </p:nvPr>
        </p:nvSpPr>
        <p:spPr>
          <a:xfrm>
            <a:off x="390525" y="2789130"/>
            <a:ext cx="8222100" cy="4329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None/>
              <a:defRPr>
                <a:solidFill>
                  <a:schemeClr val="lt1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4" name="Shape 14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Big number">
    <p:bg>
      <p:bgPr>
        <a:solidFill>
          <a:schemeClr val="accent4"/>
        </a:solidFill>
      </p:bgPr>
    </p:bg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 txBox="1"/>
          <p:nvPr>
            <p:ph type="title"/>
          </p:nvPr>
        </p:nvSpPr>
        <p:spPr>
          <a:xfrm>
            <a:off x="475500" y="1258525"/>
            <a:ext cx="8222100" cy="19635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 algn="ctr">
              <a:spcBef>
                <a:spcPts val="0"/>
              </a:spcBef>
              <a:buClr>
                <a:schemeClr val="dk2"/>
              </a:buClr>
              <a:buSzPct val="100000"/>
              <a:defRPr sz="12000">
                <a:solidFill>
                  <a:schemeClr val="dk2"/>
                </a:solidFill>
              </a:defRPr>
            </a:lvl1pPr>
            <a:lvl2pPr lvl="1" algn="ctr">
              <a:spcBef>
                <a:spcPts val="0"/>
              </a:spcBef>
              <a:buClr>
                <a:schemeClr val="dk2"/>
              </a:buClr>
              <a:buSzPct val="100000"/>
              <a:defRPr sz="12000">
                <a:solidFill>
                  <a:schemeClr val="dk2"/>
                </a:solidFill>
              </a:defRPr>
            </a:lvl2pPr>
            <a:lvl3pPr lvl="2" algn="ctr">
              <a:spcBef>
                <a:spcPts val="0"/>
              </a:spcBef>
              <a:buClr>
                <a:schemeClr val="dk2"/>
              </a:buClr>
              <a:buSzPct val="100000"/>
              <a:defRPr sz="12000">
                <a:solidFill>
                  <a:schemeClr val="dk2"/>
                </a:solidFill>
              </a:defRPr>
            </a:lvl3pPr>
            <a:lvl4pPr lvl="3" algn="ctr">
              <a:spcBef>
                <a:spcPts val="0"/>
              </a:spcBef>
              <a:buClr>
                <a:schemeClr val="dk2"/>
              </a:buClr>
              <a:buSzPct val="100000"/>
              <a:defRPr sz="12000">
                <a:solidFill>
                  <a:schemeClr val="dk2"/>
                </a:solidFill>
              </a:defRPr>
            </a:lvl4pPr>
            <a:lvl5pPr lvl="4" algn="ctr">
              <a:spcBef>
                <a:spcPts val="0"/>
              </a:spcBef>
              <a:buClr>
                <a:schemeClr val="dk2"/>
              </a:buClr>
              <a:buSzPct val="100000"/>
              <a:defRPr sz="12000">
                <a:solidFill>
                  <a:schemeClr val="dk2"/>
                </a:solidFill>
              </a:defRPr>
            </a:lvl5pPr>
            <a:lvl6pPr lvl="5" algn="ctr">
              <a:spcBef>
                <a:spcPts val="0"/>
              </a:spcBef>
              <a:buClr>
                <a:schemeClr val="dk2"/>
              </a:buClr>
              <a:buSzPct val="100000"/>
              <a:defRPr sz="12000">
                <a:solidFill>
                  <a:schemeClr val="dk2"/>
                </a:solidFill>
              </a:defRPr>
            </a:lvl6pPr>
            <a:lvl7pPr lvl="6" algn="ctr">
              <a:spcBef>
                <a:spcPts val="0"/>
              </a:spcBef>
              <a:buClr>
                <a:schemeClr val="dk2"/>
              </a:buClr>
              <a:buSzPct val="100000"/>
              <a:defRPr sz="12000">
                <a:solidFill>
                  <a:schemeClr val="dk2"/>
                </a:solidFill>
              </a:defRPr>
            </a:lvl7pPr>
            <a:lvl8pPr lvl="7" algn="ctr">
              <a:spcBef>
                <a:spcPts val="0"/>
              </a:spcBef>
              <a:buClr>
                <a:schemeClr val="dk2"/>
              </a:buClr>
              <a:buSzPct val="100000"/>
              <a:defRPr sz="12000">
                <a:solidFill>
                  <a:schemeClr val="dk2"/>
                </a:solidFill>
              </a:defRPr>
            </a:lvl8pPr>
            <a:lvl9pPr lvl="8" algn="ctr">
              <a:spcBef>
                <a:spcPts val="0"/>
              </a:spcBef>
              <a:buClr>
                <a:schemeClr val="dk2"/>
              </a:buClr>
              <a:buSzPct val="100000"/>
              <a:defRPr sz="120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59" name="Shape 59"/>
          <p:cNvSpPr txBox="1"/>
          <p:nvPr>
            <p:ph idx="1" type="body"/>
          </p:nvPr>
        </p:nvSpPr>
        <p:spPr>
          <a:xfrm>
            <a:off x="475500" y="3304625"/>
            <a:ext cx="8222100" cy="13008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algn="ctr">
              <a:spcBef>
                <a:spcPts val="0"/>
              </a:spcBef>
              <a:defRPr/>
            </a:lvl1pPr>
            <a:lvl2pPr lvl="1" algn="ctr">
              <a:spcBef>
                <a:spcPts val="0"/>
              </a:spcBef>
              <a:defRPr/>
            </a:lvl2pPr>
            <a:lvl3pPr lvl="2" algn="ctr">
              <a:spcBef>
                <a:spcPts val="0"/>
              </a:spcBef>
              <a:defRPr/>
            </a:lvl3pPr>
            <a:lvl4pPr lvl="3" algn="ctr">
              <a:spcBef>
                <a:spcPts val="0"/>
              </a:spcBef>
              <a:defRPr/>
            </a:lvl4pPr>
            <a:lvl5pPr lvl="4" algn="ctr">
              <a:spcBef>
                <a:spcPts val="0"/>
              </a:spcBef>
              <a:defRPr/>
            </a:lvl5pPr>
            <a:lvl6pPr lvl="5" algn="ctr">
              <a:spcBef>
                <a:spcPts val="0"/>
              </a:spcBef>
              <a:defRPr/>
            </a:lvl6pPr>
            <a:lvl7pPr lvl="6" algn="ctr">
              <a:spcBef>
                <a:spcPts val="0"/>
              </a:spcBef>
              <a:defRPr/>
            </a:lvl7pPr>
            <a:lvl8pPr lvl="7" algn="ctr">
              <a:spcBef>
                <a:spcPts val="0"/>
              </a:spcBef>
              <a:defRPr/>
            </a:lvl8pPr>
            <a:lvl9pPr lvl="8" algn="ctr">
              <a:spcBef>
                <a:spcPts val="0"/>
              </a:spcBef>
              <a:defRPr/>
            </a:lvl9pPr>
          </a:lstStyle>
          <a:p/>
        </p:txBody>
      </p:sp>
      <p:sp>
        <p:nvSpPr>
          <p:cNvPr id="60" name="Shape 60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blank">
  <p:cSld name="Blank">
    <p:bg>
      <p:bgPr>
        <a:solidFill>
          <a:schemeClr val="accent4"/>
        </a:solidFill>
      </p:bgPr>
    </p:bg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Custom layout">
    <p:bg>
      <p:bgPr>
        <a:solidFill>
          <a:srgbClr val="FFFFFF"/>
        </a:solidFill>
      </p:bgPr>
    </p:bg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Shape 64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cxnSp>
        <p:nvCxnSpPr>
          <p:cNvPr id="65" name="Shape 65"/>
          <p:cNvCxnSpPr/>
          <p:nvPr/>
        </p:nvCxnSpPr>
        <p:spPr>
          <a:xfrm>
            <a:off x="831619" y="615325"/>
            <a:ext cx="5948700" cy="0"/>
          </a:xfrm>
          <a:prstGeom prst="straightConnector1">
            <a:avLst/>
          </a:prstGeom>
          <a:noFill/>
          <a:ln cap="flat" cmpd="sng" w="76200">
            <a:solidFill>
              <a:schemeClr val="lt1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66" name="Shape 66"/>
          <p:cNvSpPr txBox="1"/>
          <p:nvPr>
            <p:ph type="title"/>
          </p:nvPr>
        </p:nvSpPr>
        <p:spPr>
          <a:xfrm>
            <a:off x="832600" y="844000"/>
            <a:ext cx="5810400" cy="1550400"/>
          </a:xfrm>
          <a:prstGeom prst="rect">
            <a:avLst/>
          </a:prstGeom>
          <a:noFill/>
        </p:spPr>
        <p:txBody>
          <a:bodyPr anchorCtr="0" anchor="t" bIns="91425" lIns="91425" rIns="91425" tIns="91425"/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36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36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36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36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36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36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36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36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3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67" name="Shape 67"/>
          <p:cNvSpPr txBox="1"/>
          <p:nvPr>
            <p:ph idx="1" type="body"/>
          </p:nvPr>
        </p:nvSpPr>
        <p:spPr>
          <a:xfrm>
            <a:off x="832600" y="2623080"/>
            <a:ext cx="5810400" cy="1738800"/>
          </a:xfrm>
          <a:prstGeom prst="rect">
            <a:avLst/>
          </a:prstGeom>
          <a:noFill/>
        </p:spPr>
        <p:txBody>
          <a:bodyPr anchorCtr="0" anchor="t" bIns="91425" lIns="91425" rIns="91425" tIns="91425"/>
          <a:lstStyle>
            <a:lvl1pPr lv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1"/>
              </a:buClr>
              <a:buSzPct val="100000"/>
              <a:defRPr sz="1600">
                <a:solidFill>
                  <a:schemeClr val="lt1"/>
                </a:solidFill>
              </a:defRPr>
            </a:lvl1pPr>
            <a:lvl2pPr lvl="1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1"/>
              </a:buClr>
              <a:defRPr sz="1400">
                <a:solidFill>
                  <a:schemeClr val="lt1"/>
                </a:solidFill>
              </a:defRPr>
            </a:lvl2pPr>
            <a:lvl3pPr lvl="2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1"/>
              </a:buClr>
              <a:defRPr sz="1400">
                <a:solidFill>
                  <a:schemeClr val="lt1"/>
                </a:solidFill>
              </a:defRPr>
            </a:lvl3pPr>
            <a:lvl4pPr lvl="3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1"/>
              </a:buClr>
              <a:defRPr sz="1400">
                <a:solidFill>
                  <a:schemeClr val="lt1"/>
                </a:solidFill>
              </a:defRPr>
            </a:lvl4pPr>
            <a:lvl5pPr lvl="4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1"/>
              </a:buClr>
              <a:defRPr sz="1400">
                <a:solidFill>
                  <a:schemeClr val="lt1"/>
                </a:solidFill>
              </a:defRPr>
            </a:lvl5pPr>
            <a:lvl6pPr lvl="5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1"/>
              </a:buClr>
              <a:defRPr sz="1400">
                <a:solidFill>
                  <a:schemeClr val="lt1"/>
                </a:solidFill>
              </a:defRPr>
            </a:lvl6pPr>
            <a:lvl7pPr lvl="6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1"/>
              </a:buClr>
              <a:defRPr sz="1400">
                <a:solidFill>
                  <a:schemeClr val="lt1"/>
                </a:solidFill>
              </a:defRPr>
            </a:lvl7pPr>
            <a:lvl8pPr lvl="7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1"/>
              </a:buClr>
              <a:defRPr sz="1400">
                <a:solidFill>
                  <a:schemeClr val="lt1"/>
                </a:solidFill>
              </a:defRPr>
            </a:lvl8pPr>
            <a:lvl9pPr lvl="8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1"/>
              </a:buClr>
              <a:defRPr sz="14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68" name="Shape 68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  <a:noFill/>
        </p:spPr>
        <p:txBody>
          <a:bodyPr anchorCtr="0" anchor="ctr" bIns="91425" lIns="91425" rIns="91425" tIns="91425">
            <a:noAutofit/>
          </a:bodyPr>
          <a:lstStyle/>
          <a:p>
            <a: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z="1000">
                <a:solidFill>
                  <a:schemeClr val="lt1"/>
                </a:solidFill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secHead">
  <p:cSld name="Section header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 txBox="1"/>
          <p:nvPr>
            <p:ph type="title"/>
          </p:nvPr>
        </p:nvSpPr>
        <p:spPr>
          <a:xfrm>
            <a:off x="460950" y="2065350"/>
            <a:ext cx="8222100" cy="10128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>
              <a:spcBef>
                <a:spcPts val="0"/>
              </a:spcBef>
              <a:buSzPct val="100000"/>
              <a:defRPr sz="4200"/>
            </a:lvl1pPr>
            <a:lvl2pPr lvl="1">
              <a:spcBef>
                <a:spcPts val="0"/>
              </a:spcBef>
              <a:buSzPct val="100000"/>
              <a:defRPr sz="4200"/>
            </a:lvl2pPr>
            <a:lvl3pPr lvl="2">
              <a:spcBef>
                <a:spcPts val="0"/>
              </a:spcBef>
              <a:buSzPct val="100000"/>
              <a:defRPr sz="4200"/>
            </a:lvl3pPr>
            <a:lvl4pPr lvl="3">
              <a:spcBef>
                <a:spcPts val="0"/>
              </a:spcBef>
              <a:buSzPct val="100000"/>
              <a:defRPr sz="4200"/>
            </a:lvl4pPr>
            <a:lvl5pPr lvl="4">
              <a:spcBef>
                <a:spcPts val="0"/>
              </a:spcBef>
              <a:buSzPct val="100000"/>
              <a:defRPr sz="4200"/>
            </a:lvl5pPr>
            <a:lvl6pPr lvl="5">
              <a:spcBef>
                <a:spcPts val="0"/>
              </a:spcBef>
              <a:buSzPct val="100000"/>
              <a:defRPr sz="4200"/>
            </a:lvl6pPr>
            <a:lvl7pPr lvl="6">
              <a:spcBef>
                <a:spcPts val="0"/>
              </a:spcBef>
              <a:buSzPct val="100000"/>
              <a:defRPr sz="4200"/>
            </a:lvl7pPr>
            <a:lvl8pPr lvl="7">
              <a:spcBef>
                <a:spcPts val="0"/>
              </a:spcBef>
              <a:buSzPct val="100000"/>
              <a:defRPr sz="4200"/>
            </a:lvl8pPr>
            <a:lvl9pPr lvl="8">
              <a:spcBef>
                <a:spcPts val="0"/>
              </a:spcBef>
              <a:buSzPct val="100000"/>
              <a:defRPr sz="4200"/>
            </a:lvl9pPr>
          </a:lstStyle>
          <a:p/>
        </p:txBody>
      </p:sp>
      <p:sp>
        <p:nvSpPr>
          <p:cNvPr id="17" name="Shape 17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chemeClr val="lt1"/>
                </a:solidFill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x">
  <p:cSld name="Title and body"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hape 19"/>
          <p:cNvSpPr/>
          <p:nvPr/>
        </p:nvSpPr>
        <p:spPr>
          <a:xfrm flipH="1" rot="10800000">
            <a:off x="0" y="1686000"/>
            <a:ext cx="9144000" cy="3457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0" name="Shape 20"/>
          <p:cNvSpPr/>
          <p:nvPr/>
        </p:nvSpPr>
        <p:spPr>
          <a:xfrm>
            <a:off x="0" y="1686000"/>
            <a:ext cx="91440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1" name="Shape 21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22" name="Shape 22"/>
          <p:cNvSpPr txBox="1"/>
          <p:nvPr>
            <p:ph idx="1" type="body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23" name="Shape 23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ColTx">
  <p:cSld name="Title and two columns"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hape 25"/>
          <p:cNvSpPr/>
          <p:nvPr/>
        </p:nvSpPr>
        <p:spPr>
          <a:xfrm flipH="1" rot="10800000">
            <a:off x="0" y="1686000"/>
            <a:ext cx="9144000" cy="3457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6" name="Shape 26"/>
          <p:cNvSpPr/>
          <p:nvPr/>
        </p:nvSpPr>
        <p:spPr>
          <a:xfrm>
            <a:off x="0" y="1686000"/>
            <a:ext cx="91440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7" name="Shape 27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28" name="Shape 28"/>
          <p:cNvSpPr txBox="1"/>
          <p:nvPr>
            <p:ph idx="1" type="body"/>
          </p:nvPr>
        </p:nvSpPr>
        <p:spPr>
          <a:xfrm>
            <a:off x="471900" y="1919075"/>
            <a:ext cx="3999900" cy="2710199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29" name="Shape 29"/>
          <p:cNvSpPr txBox="1"/>
          <p:nvPr>
            <p:ph idx="2" type="body"/>
          </p:nvPr>
        </p:nvSpPr>
        <p:spPr>
          <a:xfrm>
            <a:off x="4694250" y="1919075"/>
            <a:ext cx="3999900" cy="2710199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30" name="Shape 30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Only">
  <p:cSld name="Title only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32"/>
          <p:cNvSpPr/>
          <p:nvPr/>
        </p:nvSpPr>
        <p:spPr>
          <a:xfrm flipH="1" rot="10800000">
            <a:off x="0" y="656400"/>
            <a:ext cx="9144000" cy="44871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3" name="Shape 33"/>
          <p:cNvSpPr/>
          <p:nvPr/>
        </p:nvSpPr>
        <p:spPr>
          <a:xfrm>
            <a:off x="0" y="656350"/>
            <a:ext cx="91440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4" name="Shape 34"/>
          <p:cNvSpPr txBox="1"/>
          <p:nvPr>
            <p:ph type="title"/>
          </p:nvPr>
        </p:nvSpPr>
        <p:spPr>
          <a:xfrm>
            <a:off x="98250" y="16350"/>
            <a:ext cx="8826600" cy="6027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>
              <a:spcBef>
                <a:spcPts val="0"/>
              </a:spcBef>
              <a:buSzPct val="100000"/>
              <a:defRPr sz="1800"/>
            </a:lvl1pPr>
            <a:lvl2pPr lvl="1">
              <a:spcBef>
                <a:spcPts val="0"/>
              </a:spcBef>
              <a:buSzPct val="100000"/>
              <a:defRPr sz="1800"/>
            </a:lvl2pPr>
            <a:lvl3pPr lvl="2">
              <a:spcBef>
                <a:spcPts val="0"/>
              </a:spcBef>
              <a:buSzPct val="100000"/>
              <a:defRPr sz="1800"/>
            </a:lvl3pPr>
            <a:lvl4pPr lvl="3">
              <a:spcBef>
                <a:spcPts val="0"/>
              </a:spcBef>
              <a:buSzPct val="100000"/>
              <a:defRPr sz="1800"/>
            </a:lvl4pPr>
            <a:lvl5pPr lvl="4">
              <a:spcBef>
                <a:spcPts val="0"/>
              </a:spcBef>
              <a:buSzPct val="100000"/>
              <a:defRPr sz="1800"/>
            </a:lvl5pPr>
            <a:lvl6pPr lvl="5">
              <a:spcBef>
                <a:spcPts val="0"/>
              </a:spcBef>
              <a:buSzPct val="100000"/>
              <a:defRPr sz="1800"/>
            </a:lvl6pPr>
            <a:lvl7pPr lvl="6">
              <a:spcBef>
                <a:spcPts val="0"/>
              </a:spcBef>
              <a:buSzPct val="100000"/>
              <a:defRPr sz="1800"/>
            </a:lvl7pPr>
            <a:lvl8pPr lvl="7">
              <a:spcBef>
                <a:spcPts val="0"/>
              </a:spcBef>
              <a:buSzPct val="100000"/>
              <a:defRPr sz="1800"/>
            </a:lvl8pPr>
            <a:lvl9pPr lvl="8">
              <a:spcBef>
                <a:spcPts val="0"/>
              </a:spcBef>
              <a:buSzPct val="100000"/>
              <a:defRPr sz="1800"/>
            </a:lvl9pPr>
          </a:lstStyle>
          <a:p/>
        </p:txBody>
      </p:sp>
      <p:sp>
        <p:nvSpPr>
          <p:cNvPr id="35" name="Shape 35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One column 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 txBox="1"/>
          <p:nvPr/>
        </p:nvSpPr>
        <p:spPr>
          <a:xfrm flipH="1" rot="10800000">
            <a:off x="3276600" y="25"/>
            <a:ext cx="5867400" cy="5143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8" name="Shape 38"/>
          <p:cNvSpPr/>
          <p:nvPr/>
        </p:nvSpPr>
        <p:spPr>
          <a:xfrm rot="-5400000">
            <a:off x="759150" y="2517450"/>
            <a:ext cx="51435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9" name="Shape 39"/>
          <p:cNvSpPr txBox="1"/>
          <p:nvPr>
            <p:ph type="title"/>
          </p:nvPr>
        </p:nvSpPr>
        <p:spPr>
          <a:xfrm>
            <a:off x="226077" y="357800"/>
            <a:ext cx="2808000" cy="9534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>
              <a:spcBef>
                <a:spcPts val="0"/>
              </a:spcBef>
              <a:buSzPct val="100000"/>
              <a:defRPr sz="2400"/>
            </a:lvl1pPr>
            <a:lvl2pPr lvl="1">
              <a:spcBef>
                <a:spcPts val="0"/>
              </a:spcBef>
              <a:buSzPct val="100000"/>
              <a:defRPr sz="2400"/>
            </a:lvl2pPr>
            <a:lvl3pPr lvl="2">
              <a:spcBef>
                <a:spcPts val="0"/>
              </a:spcBef>
              <a:buSzPct val="100000"/>
              <a:defRPr sz="2400"/>
            </a:lvl3pPr>
            <a:lvl4pPr lvl="3">
              <a:spcBef>
                <a:spcPts val="0"/>
              </a:spcBef>
              <a:buSzPct val="100000"/>
              <a:defRPr sz="2400"/>
            </a:lvl4pPr>
            <a:lvl5pPr lvl="4">
              <a:spcBef>
                <a:spcPts val="0"/>
              </a:spcBef>
              <a:buSzPct val="100000"/>
              <a:defRPr sz="2400"/>
            </a:lvl5pPr>
            <a:lvl6pPr lvl="5">
              <a:spcBef>
                <a:spcPts val="0"/>
              </a:spcBef>
              <a:buSzPct val="100000"/>
              <a:defRPr sz="2400"/>
            </a:lvl6pPr>
            <a:lvl7pPr lvl="6">
              <a:spcBef>
                <a:spcPts val="0"/>
              </a:spcBef>
              <a:buSzPct val="100000"/>
              <a:defRPr sz="2400"/>
            </a:lvl7pPr>
            <a:lvl8pPr lvl="7">
              <a:spcBef>
                <a:spcPts val="0"/>
              </a:spcBef>
              <a:buSzPct val="100000"/>
              <a:defRPr sz="2400"/>
            </a:lvl8pPr>
            <a:lvl9pPr lvl="8">
              <a:spcBef>
                <a:spcPts val="0"/>
              </a:spcBef>
              <a:buSzPct val="100000"/>
              <a:defRPr sz="2400"/>
            </a:lvl9pPr>
          </a:lstStyle>
          <a:p/>
        </p:txBody>
      </p:sp>
      <p:sp>
        <p:nvSpPr>
          <p:cNvPr id="40" name="Shape 40"/>
          <p:cNvSpPr txBox="1"/>
          <p:nvPr>
            <p:ph idx="1" type="body"/>
          </p:nvPr>
        </p:nvSpPr>
        <p:spPr>
          <a:xfrm>
            <a:off x="226075" y="1465800"/>
            <a:ext cx="2808000" cy="31635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Clr>
                <a:schemeClr val="lt1"/>
              </a:buClr>
              <a:buSzPct val="100000"/>
              <a:defRPr sz="12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buClr>
                <a:schemeClr val="lt1"/>
              </a:buClr>
              <a:buSzPct val="100000"/>
              <a:defRPr sz="12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buClr>
                <a:schemeClr val="lt1"/>
              </a:buClr>
              <a:buSzPct val="100000"/>
              <a:defRPr sz="12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buClr>
                <a:schemeClr val="lt1"/>
              </a:buClr>
              <a:buSzPct val="100000"/>
              <a:defRPr sz="12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buClr>
                <a:schemeClr val="lt1"/>
              </a:buClr>
              <a:buSzPct val="100000"/>
              <a:defRPr sz="12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buClr>
                <a:schemeClr val="lt1"/>
              </a:buClr>
              <a:buSzPct val="100000"/>
              <a:defRPr sz="12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buClr>
                <a:schemeClr val="lt1"/>
              </a:buClr>
              <a:buSzPct val="100000"/>
              <a:defRPr sz="12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buClr>
                <a:schemeClr val="lt1"/>
              </a:buClr>
              <a:buSzPct val="100000"/>
              <a:defRPr sz="12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buClr>
                <a:schemeClr val="lt1"/>
              </a:buClr>
              <a:buSzPct val="100000"/>
              <a:defRPr sz="12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1" name="Shape 41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Main point"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Shape 43"/>
          <p:cNvSpPr txBox="1"/>
          <p:nvPr>
            <p:ph type="title"/>
          </p:nvPr>
        </p:nvSpPr>
        <p:spPr>
          <a:xfrm>
            <a:off x="490250" y="488250"/>
            <a:ext cx="6227100" cy="40908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>
              <a:spcBef>
                <a:spcPts val="0"/>
              </a:spcBef>
              <a:buSzPct val="100000"/>
              <a:defRPr sz="6000"/>
            </a:lvl1pPr>
            <a:lvl2pPr lvl="1">
              <a:spcBef>
                <a:spcPts val="0"/>
              </a:spcBef>
              <a:buSzPct val="100000"/>
              <a:defRPr sz="6000"/>
            </a:lvl2pPr>
            <a:lvl3pPr lvl="2">
              <a:spcBef>
                <a:spcPts val="0"/>
              </a:spcBef>
              <a:buSzPct val="100000"/>
              <a:defRPr sz="6000"/>
            </a:lvl3pPr>
            <a:lvl4pPr lvl="3">
              <a:spcBef>
                <a:spcPts val="0"/>
              </a:spcBef>
              <a:buSzPct val="100000"/>
              <a:defRPr sz="6000"/>
            </a:lvl4pPr>
            <a:lvl5pPr lvl="4">
              <a:spcBef>
                <a:spcPts val="0"/>
              </a:spcBef>
              <a:buSzPct val="100000"/>
              <a:defRPr sz="6000"/>
            </a:lvl5pPr>
            <a:lvl6pPr lvl="5">
              <a:spcBef>
                <a:spcPts val="0"/>
              </a:spcBef>
              <a:buSzPct val="100000"/>
              <a:defRPr sz="6000"/>
            </a:lvl6pPr>
            <a:lvl7pPr lvl="6">
              <a:spcBef>
                <a:spcPts val="0"/>
              </a:spcBef>
              <a:buSzPct val="100000"/>
              <a:defRPr sz="6000"/>
            </a:lvl7pPr>
            <a:lvl8pPr lvl="7">
              <a:spcBef>
                <a:spcPts val="0"/>
              </a:spcBef>
              <a:buSzPct val="100000"/>
              <a:defRPr sz="6000"/>
            </a:lvl8pPr>
            <a:lvl9pPr lvl="8">
              <a:spcBef>
                <a:spcPts val="0"/>
              </a:spcBef>
              <a:buSzPct val="100000"/>
              <a:defRPr sz="6000"/>
            </a:lvl9pPr>
          </a:lstStyle>
          <a:p/>
        </p:txBody>
      </p:sp>
      <p:sp>
        <p:nvSpPr>
          <p:cNvPr id="44" name="Shape 44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chemeClr val="lt1"/>
                </a:solidFill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Section title and description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/>
          <p:nvPr/>
        </p:nvSpPr>
        <p:spPr>
          <a:xfrm flipH="1">
            <a:off x="0" y="0"/>
            <a:ext cx="4572000" cy="5143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7" name="Shape 47"/>
          <p:cNvSpPr/>
          <p:nvPr/>
        </p:nvSpPr>
        <p:spPr>
          <a:xfrm rot="5400000">
            <a:off x="1946425" y="2517750"/>
            <a:ext cx="51429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8" name="Shape 48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 algn="ctr">
              <a:spcBef>
                <a:spcPts val="0"/>
              </a:spcBef>
              <a:buClr>
                <a:schemeClr val="dk2"/>
              </a:buClr>
              <a:buSzPct val="100000"/>
              <a:defRPr sz="4200">
                <a:solidFill>
                  <a:schemeClr val="dk2"/>
                </a:solidFill>
              </a:defRPr>
            </a:lvl1pPr>
            <a:lvl2pPr lvl="1" algn="ctr">
              <a:spcBef>
                <a:spcPts val="0"/>
              </a:spcBef>
              <a:buClr>
                <a:schemeClr val="dk2"/>
              </a:buClr>
              <a:buSzPct val="100000"/>
              <a:defRPr sz="4200">
                <a:solidFill>
                  <a:schemeClr val="dk2"/>
                </a:solidFill>
              </a:defRPr>
            </a:lvl2pPr>
            <a:lvl3pPr lvl="2" algn="ctr">
              <a:spcBef>
                <a:spcPts val="0"/>
              </a:spcBef>
              <a:buClr>
                <a:schemeClr val="dk2"/>
              </a:buClr>
              <a:buSzPct val="100000"/>
              <a:defRPr sz="4200">
                <a:solidFill>
                  <a:schemeClr val="dk2"/>
                </a:solidFill>
              </a:defRPr>
            </a:lvl3pPr>
            <a:lvl4pPr lvl="3" algn="ctr">
              <a:spcBef>
                <a:spcPts val="0"/>
              </a:spcBef>
              <a:buClr>
                <a:schemeClr val="dk2"/>
              </a:buClr>
              <a:buSzPct val="100000"/>
              <a:defRPr sz="4200">
                <a:solidFill>
                  <a:schemeClr val="dk2"/>
                </a:solidFill>
              </a:defRPr>
            </a:lvl4pPr>
            <a:lvl5pPr lvl="4" algn="ctr">
              <a:spcBef>
                <a:spcPts val="0"/>
              </a:spcBef>
              <a:buClr>
                <a:schemeClr val="dk2"/>
              </a:buClr>
              <a:buSzPct val="100000"/>
              <a:defRPr sz="4200">
                <a:solidFill>
                  <a:schemeClr val="dk2"/>
                </a:solidFill>
              </a:defRPr>
            </a:lvl5pPr>
            <a:lvl6pPr lvl="5" algn="ctr">
              <a:spcBef>
                <a:spcPts val="0"/>
              </a:spcBef>
              <a:buClr>
                <a:schemeClr val="dk2"/>
              </a:buClr>
              <a:buSzPct val="100000"/>
              <a:defRPr sz="4200">
                <a:solidFill>
                  <a:schemeClr val="dk2"/>
                </a:solidFill>
              </a:defRPr>
            </a:lvl6pPr>
            <a:lvl7pPr lvl="6" algn="ctr">
              <a:spcBef>
                <a:spcPts val="0"/>
              </a:spcBef>
              <a:buClr>
                <a:schemeClr val="dk2"/>
              </a:buClr>
              <a:buSzPct val="100000"/>
              <a:defRPr sz="4200">
                <a:solidFill>
                  <a:schemeClr val="dk2"/>
                </a:solidFill>
              </a:defRPr>
            </a:lvl7pPr>
            <a:lvl8pPr lvl="7" algn="ctr">
              <a:spcBef>
                <a:spcPts val="0"/>
              </a:spcBef>
              <a:buClr>
                <a:schemeClr val="dk2"/>
              </a:buClr>
              <a:buSzPct val="100000"/>
              <a:defRPr sz="4200">
                <a:solidFill>
                  <a:schemeClr val="dk2"/>
                </a:solidFill>
              </a:defRPr>
            </a:lvl8pPr>
            <a:lvl9pPr lvl="8" algn="ctr">
              <a:spcBef>
                <a:spcPts val="0"/>
              </a:spcBef>
              <a:buClr>
                <a:schemeClr val="dk2"/>
              </a:buClr>
              <a:buSzPct val="100000"/>
              <a:defRPr sz="42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49" name="Shape 49"/>
          <p:cNvSpPr txBox="1"/>
          <p:nvPr>
            <p:ph idx="1" type="subTitle"/>
          </p:nvPr>
        </p:nvSpPr>
        <p:spPr>
          <a:xfrm>
            <a:off x="265500" y="2779466"/>
            <a:ext cx="4045200" cy="1235099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9pPr>
          </a:lstStyle>
          <a:p/>
        </p:txBody>
      </p:sp>
      <p:sp>
        <p:nvSpPr>
          <p:cNvPr id="50" name="Shape 50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51" name="Shape 51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chemeClr val="lt1"/>
                </a:solidFill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Caption"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Shape 53"/>
          <p:cNvSpPr txBox="1"/>
          <p:nvPr/>
        </p:nvSpPr>
        <p:spPr>
          <a:xfrm flipH="1" rot="10800000">
            <a:off x="0" y="0"/>
            <a:ext cx="9144000" cy="46959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54" name="Shape 54"/>
          <p:cNvSpPr/>
          <p:nvPr/>
        </p:nvSpPr>
        <p:spPr>
          <a:xfrm flipH="1" rot="10800000">
            <a:off x="0" y="4622725"/>
            <a:ext cx="9144000" cy="741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55" name="Shape 55"/>
          <p:cNvSpPr txBox="1"/>
          <p:nvPr>
            <p:ph idx="1" type="body"/>
          </p:nvPr>
        </p:nvSpPr>
        <p:spPr>
          <a:xfrm>
            <a:off x="57150" y="4696825"/>
            <a:ext cx="8382000" cy="4467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200">
                <a:solidFill>
                  <a:schemeClr val="lt1"/>
                </a:solidFill>
              </a:defRPr>
            </a:lvl1pPr>
          </a:lstStyle>
          <a:p/>
        </p:txBody>
      </p:sp>
      <p:sp>
        <p:nvSpPr>
          <p:cNvPr id="56" name="Shape 56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chemeClr val="lt1"/>
                </a:solidFill>
              </a:rPr>
              <a:t>‹#›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dk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lvl="0">
              <a:spcBef>
                <a:spcPts val="0"/>
              </a:spcBef>
              <a:buClr>
                <a:schemeClr val="lt1"/>
              </a:buClr>
              <a:buSzPct val="1000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>
              <a:spcBef>
                <a:spcPts val="0"/>
              </a:spcBef>
              <a:buClr>
                <a:schemeClr val="lt1"/>
              </a:buClr>
              <a:buSzPct val="1000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>
              <a:spcBef>
                <a:spcPts val="0"/>
              </a:spcBef>
              <a:buClr>
                <a:schemeClr val="lt1"/>
              </a:buClr>
              <a:buSzPct val="1000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>
              <a:spcBef>
                <a:spcPts val="0"/>
              </a:spcBef>
              <a:buClr>
                <a:schemeClr val="lt1"/>
              </a:buClr>
              <a:buSzPct val="1000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>
              <a:spcBef>
                <a:spcPts val="0"/>
              </a:spcBef>
              <a:buClr>
                <a:schemeClr val="lt1"/>
              </a:buClr>
              <a:buSzPct val="1000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>
              <a:spcBef>
                <a:spcPts val="0"/>
              </a:spcBef>
              <a:buClr>
                <a:schemeClr val="lt1"/>
              </a:buClr>
              <a:buSzPct val="1000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>
              <a:spcBef>
                <a:spcPts val="0"/>
              </a:spcBef>
              <a:buClr>
                <a:schemeClr val="lt1"/>
              </a:buClr>
              <a:buSzPct val="1000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>
              <a:spcBef>
                <a:spcPts val="0"/>
              </a:spcBef>
              <a:buClr>
                <a:schemeClr val="lt1"/>
              </a:buClr>
              <a:buSzPct val="1000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>
              <a:spcBef>
                <a:spcPts val="0"/>
              </a:spcBef>
              <a:buClr>
                <a:schemeClr val="lt1"/>
              </a:buClr>
              <a:buSzPct val="1000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7" name="Shape 7"/>
          <p:cNvSpPr txBox="1"/>
          <p:nvPr>
            <p:ph idx="1" type="body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SzPct val="100000"/>
              <a:buFont typeface="Roboto"/>
              <a:defRPr sz="18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Font typeface="Roboto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Font typeface="Roboto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Font typeface="Roboto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Font typeface="Roboto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Font typeface="Roboto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Font typeface="Roboto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Font typeface="Roboto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Font typeface="Roboto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8" name="Shape 8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"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rPr>
              <a:t>‹#›</a:t>
            </a:fld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comments" Target="../comments/comment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02.pn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01.png"/><Relationship Id="rId4" Type="http://schemas.openxmlformats.org/officeDocument/2006/relationships/image" Target="../media/image03.pn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00.png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6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 txBox="1"/>
          <p:nvPr>
            <p:ph type="ctrTitle"/>
          </p:nvPr>
        </p:nvSpPr>
        <p:spPr>
          <a:xfrm>
            <a:off x="390525" y="1819275"/>
            <a:ext cx="8222100" cy="9336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3600"/>
              <a:t>Abstracting Fluka Line Builder input as GUI elements for linear beamline geometries</a:t>
            </a:r>
          </a:p>
        </p:txBody>
      </p:sp>
      <p:sp>
        <p:nvSpPr>
          <p:cNvPr id="74" name="Shape 74"/>
          <p:cNvSpPr txBox="1"/>
          <p:nvPr>
            <p:ph idx="1" type="subTitle"/>
          </p:nvPr>
        </p:nvSpPr>
        <p:spPr>
          <a:xfrm>
            <a:off x="390525" y="2789100"/>
            <a:ext cx="8222100" cy="2027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 lvl="0" rtl="0">
              <a:spcBef>
                <a:spcPts val="0"/>
              </a:spcBef>
              <a:buNone/>
            </a:pPr>
            <a:r>
              <a:rPr lang="en"/>
              <a:t>Jefferson Lab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 lvl="0" rtl="0">
              <a:spcBef>
                <a:spcPts val="0"/>
              </a:spcBef>
              <a:buNone/>
            </a:pPr>
            <a:r>
              <a:rPr lang="en"/>
              <a:t>Andrea Cowley, George Kharashvili, Pavel Degtiarenko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Shape 128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Proposed Workflow</a:t>
            </a:r>
          </a:p>
        </p:txBody>
      </p:sp>
      <p:sp>
        <p:nvSpPr>
          <p:cNvPr id="129" name="Shape 129"/>
          <p:cNvSpPr txBox="1"/>
          <p:nvPr>
            <p:ph idx="1" type="body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Create elements and convert with script</a:t>
            </a:r>
          </a:p>
          <a:p>
            <a:pPr lvl="0">
              <a:spcBef>
                <a:spcPts val="0"/>
              </a:spcBef>
              <a:buNone/>
            </a:pPr>
            <a:r>
              <a:rPr lang="en"/>
              <a:t>Add elements to database</a:t>
            </a:r>
          </a:p>
          <a:p>
            <a:pPr lvl="0">
              <a:spcBef>
                <a:spcPts val="0"/>
              </a:spcBef>
              <a:buNone/>
            </a:pPr>
            <a:r>
              <a:rPr lang="en"/>
              <a:t>Arrange elements in a line</a:t>
            </a:r>
          </a:p>
          <a:p>
            <a:pPr lvl="0">
              <a:spcBef>
                <a:spcPts val="0"/>
              </a:spcBef>
              <a:buNone/>
            </a:pPr>
            <a:r>
              <a:rPr lang="en"/>
              <a:t>Build line with Line Builder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Enjoy the FLUKA output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Shape 134"/>
          <p:cNvSpPr txBox="1"/>
          <p:nvPr>
            <p:ph idx="1" type="body"/>
          </p:nvPr>
        </p:nvSpPr>
        <p:spPr>
          <a:xfrm>
            <a:off x="57150" y="4696825"/>
            <a:ext cx="8382000" cy="4467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Elements presented as blocks in an array</a:t>
            </a:r>
          </a:p>
        </p:txBody>
      </p:sp>
      <p:pic>
        <p:nvPicPr>
          <p:cNvPr id="135" name="Shape 135"/>
          <p:cNvPicPr preferRelativeResize="0"/>
          <p:nvPr/>
        </p:nvPicPr>
        <p:blipFill rotWithShape="1">
          <a:blip r:embed="rId3">
            <a:alphaModFix/>
          </a:blip>
          <a:srcRect b="75612" l="517" r="0" t="3327"/>
          <a:stretch/>
        </p:blipFill>
        <p:spPr>
          <a:xfrm>
            <a:off x="0" y="793100"/>
            <a:ext cx="9144000" cy="1029124"/>
          </a:xfrm>
          <a:prstGeom prst="rect">
            <a:avLst/>
          </a:prstGeom>
          <a:noFill/>
          <a:ln>
            <a:noFill/>
          </a:ln>
        </p:spPr>
      </p:pic>
      <p:pic>
        <p:nvPicPr>
          <p:cNvPr id="136" name="Shape 136"/>
          <p:cNvPicPr preferRelativeResize="0"/>
          <p:nvPr/>
        </p:nvPicPr>
        <p:blipFill rotWithShape="1">
          <a:blip r:embed="rId3">
            <a:alphaModFix/>
          </a:blip>
          <a:srcRect b="75613" l="31986" r="47997" t="3672"/>
          <a:stretch/>
        </p:blipFill>
        <p:spPr>
          <a:xfrm>
            <a:off x="4781975" y="2265424"/>
            <a:ext cx="3837199" cy="21110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7" name="Shape 137"/>
          <p:cNvPicPr preferRelativeResize="0"/>
          <p:nvPr/>
        </p:nvPicPr>
        <p:blipFill rotWithShape="1">
          <a:blip r:embed="rId3">
            <a:alphaModFix/>
          </a:blip>
          <a:srcRect b="75613" l="18723" r="68074" t="3672"/>
          <a:stretch/>
        </p:blipFill>
        <p:spPr>
          <a:xfrm>
            <a:off x="688850" y="2323750"/>
            <a:ext cx="2530924" cy="21110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Shape 142"/>
          <p:cNvSpPr txBox="1"/>
          <p:nvPr>
            <p:ph idx="1" type="body"/>
          </p:nvPr>
        </p:nvSpPr>
        <p:spPr>
          <a:xfrm>
            <a:off x="57150" y="4696825"/>
            <a:ext cx="8382000" cy="4467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Element management windows</a:t>
            </a:r>
          </a:p>
        </p:txBody>
      </p:sp>
      <p:pic>
        <p:nvPicPr>
          <p:cNvPr id="143" name="Shape 143"/>
          <p:cNvPicPr preferRelativeResize="0"/>
          <p:nvPr/>
        </p:nvPicPr>
        <p:blipFill rotWithShape="1">
          <a:blip r:embed="rId3">
            <a:alphaModFix/>
          </a:blip>
          <a:srcRect b="52479" l="29169" r="51290" t="24253"/>
          <a:stretch/>
        </p:blipFill>
        <p:spPr>
          <a:xfrm>
            <a:off x="4846862" y="1367724"/>
            <a:ext cx="3498974" cy="2226649"/>
          </a:xfrm>
          <a:prstGeom prst="rect">
            <a:avLst/>
          </a:prstGeom>
          <a:noFill/>
          <a:ln>
            <a:noFill/>
          </a:ln>
        </p:spPr>
      </p:pic>
      <p:pic>
        <p:nvPicPr>
          <p:cNvPr id="144" name="Shape 144"/>
          <p:cNvPicPr preferRelativeResize="0"/>
          <p:nvPr/>
        </p:nvPicPr>
        <p:blipFill rotWithShape="1">
          <a:blip r:embed="rId4">
            <a:alphaModFix/>
          </a:blip>
          <a:srcRect b="30488" l="67092" r="10080" t="37749"/>
          <a:stretch/>
        </p:blipFill>
        <p:spPr>
          <a:xfrm>
            <a:off x="776249" y="1112388"/>
            <a:ext cx="3498974" cy="273731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48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Shape 149"/>
          <p:cNvSpPr txBox="1"/>
          <p:nvPr>
            <p:ph idx="1" type="body"/>
          </p:nvPr>
        </p:nvSpPr>
        <p:spPr>
          <a:xfrm>
            <a:off x="57150" y="4696825"/>
            <a:ext cx="8382000" cy="4467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Outline of developed GUI</a:t>
            </a:r>
          </a:p>
        </p:txBody>
      </p:sp>
      <p:sp>
        <p:nvSpPr>
          <p:cNvPr id="150" name="Shape 150"/>
          <p:cNvSpPr txBox="1"/>
          <p:nvPr>
            <p:ph idx="4294967295" type="title"/>
          </p:nvPr>
        </p:nvSpPr>
        <p:spPr>
          <a:xfrm>
            <a:off x="468288" y="674572"/>
            <a:ext cx="8159100" cy="7011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51" name="Shape 151"/>
          <p:cNvSpPr txBox="1"/>
          <p:nvPr>
            <p:ph idx="1" type="body"/>
          </p:nvPr>
        </p:nvSpPr>
        <p:spPr>
          <a:xfrm>
            <a:off x="468288" y="1752417"/>
            <a:ext cx="8159100" cy="24747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pic>
        <p:nvPicPr>
          <p:cNvPr id="152" name="Shape 152"/>
          <p:cNvPicPr preferRelativeResize="0"/>
          <p:nvPr/>
        </p:nvPicPr>
        <p:blipFill rotWithShape="1">
          <a:blip r:embed="rId3">
            <a:alphaModFix/>
          </a:blip>
          <a:srcRect b="0" l="0" r="0" t="3100"/>
          <a:stretch/>
        </p:blipFill>
        <p:spPr>
          <a:xfrm>
            <a:off x="0" y="0"/>
            <a:ext cx="9074023" cy="4696825"/>
          </a:xfrm>
          <a:prstGeom prst="rect">
            <a:avLst/>
          </a:prstGeom>
          <a:noFill/>
          <a:ln>
            <a:noFill/>
          </a:ln>
        </p:spPr>
      </p:pic>
      <p:sp>
        <p:nvSpPr>
          <p:cNvPr id="153" name="Shape 153"/>
          <p:cNvSpPr/>
          <p:nvPr/>
        </p:nvSpPr>
        <p:spPr>
          <a:xfrm>
            <a:off x="34732" y="21299"/>
            <a:ext cx="9039300" cy="1086600"/>
          </a:xfrm>
          <a:prstGeom prst="roundRect">
            <a:avLst>
              <a:gd fmla="val 16667" name="adj"/>
            </a:avLst>
          </a:prstGeom>
          <a:noFill/>
          <a:ln cap="flat" cmpd="sng" w="76200">
            <a:solidFill>
              <a:srgbClr val="FF0000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b="1" lang="en" sz="4800">
                <a:solidFill>
                  <a:srgbClr val="FF0000"/>
                </a:solidFill>
              </a:rPr>
              <a:t>Beamline</a:t>
            </a:r>
          </a:p>
        </p:txBody>
      </p:sp>
      <p:sp>
        <p:nvSpPr>
          <p:cNvPr id="154" name="Shape 154"/>
          <p:cNvSpPr/>
          <p:nvPr/>
        </p:nvSpPr>
        <p:spPr>
          <a:xfrm>
            <a:off x="4479133" y="1107774"/>
            <a:ext cx="4577400" cy="3588900"/>
          </a:xfrm>
          <a:prstGeom prst="roundRect">
            <a:avLst>
              <a:gd fmla="val 16667" name="adj"/>
            </a:avLst>
          </a:prstGeom>
          <a:noFill/>
          <a:ln cap="flat" cmpd="sng" w="76200">
            <a:solidFill>
              <a:srgbClr val="FF0000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b="1" lang="en" sz="4800">
                <a:solidFill>
                  <a:srgbClr val="FF0000"/>
                </a:solidFill>
              </a:rPr>
              <a:t>Beampipe file for Line Builder</a:t>
            </a:r>
          </a:p>
        </p:txBody>
      </p:sp>
      <p:sp>
        <p:nvSpPr>
          <p:cNvPr id="155" name="Shape 155"/>
          <p:cNvSpPr/>
          <p:nvPr/>
        </p:nvSpPr>
        <p:spPr>
          <a:xfrm>
            <a:off x="17415" y="1107774"/>
            <a:ext cx="4519500" cy="3588900"/>
          </a:xfrm>
          <a:prstGeom prst="roundRect">
            <a:avLst>
              <a:gd fmla="val 16667" name="adj"/>
            </a:avLst>
          </a:prstGeom>
          <a:noFill/>
          <a:ln cap="flat" cmpd="sng" w="76200">
            <a:solidFill>
              <a:srgbClr val="FF0000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b="1" lang="en" sz="4800">
                <a:solidFill>
                  <a:srgbClr val="FF0000"/>
                </a:solidFill>
              </a:rPr>
              <a:t>Twiss output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59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Shape 160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Managing Multiple Users</a:t>
            </a:r>
          </a:p>
        </p:txBody>
      </p:sp>
      <p:sp>
        <p:nvSpPr>
          <p:cNvPr id="161" name="Shape 161"/>
          <p:cNvSpPr txBox="1"/>
          <p:nvPr>
            <p:ph idx="1" type="body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Version control to track changes, CERN uses SVN, JLAB uses Git</a:t>
            </a:r>
          </a:p>
          <a:p>
            <a:pPr lvl="0">
              <a:spcBef>
                <a:spcPts val="0"/>
              </a:spcBef>
              <a:buNone/>
            </a:pPr>
            <a:r>
              <a:rPr lang="en"/>
              <a:t>Users self-manage additions</a:t>
            </a:r>
          </a:p>
          <a:p>
            <a:pPr lvl="0">
              <a:spcBef>
                <a:spcPts val="0"/>
              </a:spcBef>
              <a:buNone/>
            </a:pPr>
            <a:r>
              <a:rPr lang="en"/>
              <a:t>Text basis of database allows for standard content management software</a:t>
            </a:r>
          </a:p>
          <a:p>
            <a:pPr lvl="0">
              <a:spcBef>
                <a:spcPts val="0"/>
              </a:spcBef>
              <a:buNone/>
            </a:pPr>
            <a:r>
              <a:rPr lang="en"/>
              <a:t>Suggest branches for work-in-progress elements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65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Shape 166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Outcome</a:t>
            </a:r>
          </a:p>
        </p:txBody>
      </p:sp>
      <p:sp>
        <p:nvSpPr>
          <p:cNvPr id="167" name="Shape 167"/>
          <p:cNvSpPr txBox="1"/>
          <p:nvPr>
            <p:ph idx="1" type="body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Reproducible results using interchangeable parts</a:t>
            </a:r>
          </a:p>
          <a:p>
            <a:pPr lvl="0">
              <a:spcBef>
                <a:spcPts val="0"/>
              </a:spcBef>
              <a:buNone/>
            </a:pPr>
            <a:r>
              <a:rPr lang="en"/>
              <a:t>Individual elements can be inspected for quality</a:t>
            </a:r>
          </a:p>
          <a:p>
            <a:pPr lvl="0">
              <a:spcBef>
                <a:spcPts val="0"/>
              </a:spcBef>
              <a:buNone/>
            </a:pPr>
            <a:r>
              <a:rPr lang="en"/>
              <a:t>Elements in the database are reproduced exactly</a:t>
            </a:r>
          </a:p>
          <a:p>
            <a:pPr lvl="0">
              <a:spcBef>
                <a:spcPts val="0"/>
              </a:spcBef>
              <a:buNone/>
            </a:pPr>
            <a:r>
              <a:rPr lang="en"/>
              <a:t>Changes and tweaks to the line can be realized in seconds</a:t>
            </a:r>
          </a:p>
          <a:p>
            <a:pPr lvl="0">
              <a:spcBef>
                <a:spcPts val="0"/>
              </a:spcBef>
              <a:buNone/>
            </a:pPr>
            <a:r>
              <a:rPr lang="en"/>
              <a:t>Users can share and maintain elements collaboratively.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7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Shape 172"/>
          <p:cNvSpPr txBox="1"/>
          <p:nvPr>
            <p:ph type="title"/>
          </p:nvPr>
        </p:nvSpPr>
        <p:spPr>
          <a:xfrm>
            <a:off x="832600" y="844000"/>
            <a:ext cx="5810400" cy="1550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End</a:t>
            </a:r>
          </a:p>
        </p:txBody>
      </p:sp>
      <p:sp>
        <p:nvSpPr>
          <p:cNvPr id="173" name="Shape 173"/>
          <p:cNvSpPr txBox="1"/>
          <p:nvPr>
            <p:ph idx="1" type="body"/>
          </p:nvPr>
        </p:nvSpPr>
        <p:spPr>
          <a:xfrm>
            <a:off x="832600" y="2623080"/>
            <a:ext cx="5810400" cy="1738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SATIF-13, HZDR</a:t>
            </a:r>
          </a:p>
          <a:p>
            <a:pPr lvl="0">
              <a:spcBef>
                <a:spcPts val="0"/>
              </a:spcBef>
              <a:buNone/>
            </a:pPr>
            <a:r>
              <a:rPr lang="en"/>
              <a:t>12 October, 2016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Precursor Technologies</a:t>
            </a:r>
          </a:p>
        </p:txBody>
      </p:sp>
      <p:sp>
        <p:nvSpPr>
          <p:cNvPr id="80" name="Shape 80"/>
          <p:cNvSpPr txBox="1"/>
          <p:nvPr>
            <p:ph idx="1" type="body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FLUKA - particle physics Monte-Carlo simulation package</a:t>
            </a:r>
          </a:p>
          <a:p>
            <a:pPr lvl="0">
              <a:spcBef>
                <a:spcPts val="0"/>
              </a:spcBef>
              <a:buNone/>
            </a:pPr>
            <a:r>
              <a:rPr lang="en"/>
              <a:t>Flair - user friendly interface for FLUKA</a:t>
            </a:r>
          </a:p>
          <a:p>
            <a:pPr lvl="0">
              <a:spcBef>
                <a:spcPts val="0"/>
              </a:spcBef>
              <a:buNone/>
            </a:pPr>
            <a:r>
              <a:rPr lang="en"/>
              <a:t>Fluka Line Builder - CERN tool to generate FLUKA geometry from set of elements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(Thanks to Alessio Mereghetti and team!)</a:t>
            </a:r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Need for Speed</a:t>
            </a:r>
          </a:p>
        </p:txBody>
      </p:sp>
      <p:sp>
        <p:nvSpPr>
          <p:cNvPr id="86" name="Shape 86"/>
          <p:cNvSpPr txBox="1"/>
          <p:nvPr>
            <p:ph idx="1" type="body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Experimental halls have linear beamlines</a:t>
            </a:r>
          </a:p>
          <a:p>
            <a:pPr lvl="0">
              <a:spcBef>
                <a:spcPts val="0"/>
              </a:spcBef>
              <a:buNone/>
            </a:pPr>
            <a:r>
              <a:rPr lang="en"/>
              <a:t>Frequent changes in this area due to multiple science goals</a:t>
            </a:r>
          </a:p>
          <a:p>
            <a:pPr lvl="0">
              <a:spcBef>
                <a:spcPts val="0"/>
              </a:spcBef>
              <a:buNone/>
            </a:pPr>
            <a:r>
              <a:rPr lang="en"/>
              <a:t>Every new configuration must be checked</a:t>
            </a:r>
          </a:p>
          <a:p>
            <a:pPr lvl="0">
              <a:spcBef>
                <a:spcPts val="0"/>
              </a:spcBef>
              <a:buNone/>
            </a:pPr>
            <a:r>
              <a:rPr lang="en"/>
              <a:t>Other areas are mostly static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The Current Toolbox</a:t>
            </a:r>
          </a:p>
        </p:txBody>
      </p:sp>
      <p:graphicFrame>
        <p:nvGraphicFramePr>
          <p:cNvPr id="92" name="Shape 92"/>
          <p:cNvGraphicFramePr/>
          <p:nvPr/>
        </p:nvGraphicFramePr>
        <p:xfrm>
          <a:off x="223575" y="20002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{FC5D09EB-478A-471B-8D4C-CDBED77CE263}</a:tableStyleId>
              </a:tblPr>
              <a:tblGrid>
                <a:gridCol w="2902850"/>
                <a:gridCol w="2902850"/>
                <a:gridCol w="2902850"/>
              </a:tblGrid>
              <a:tr h="278975">
                <a:tc>
                  <a:txBody>
                    <a:bodyPr>
                      <a:noAutofit/>
                    </a:bodyPr>
                    <a:lstStyle/>
                    <a:p>
                      <a:pPr lvl="0" algn="ctr">
                        <a:spcBef>
                          <a:spcPts val="0"/>
                        </a:spcBef>
                        <a:buNone/>
                      </a:pPr>
                      <a:r>
                        <a:rPr lang="en"/>
                        <a:t>FLUKA by hand</a:t>
                      </a: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lvl="0" algn="ctr">
                        <a:spcBef>
                          <a:spcPts val="0"/>
                        </a:spcBef>
                        <a:buNone/>
                      </a:pPr>
                      <a:r>
                        <a:rPr lang="en"/>
                        <a:t>FLAIR</a:t>
                      </a: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lvl="0" algn="ctr">
                        <a:spcBef>
                          <a:spcPts val="0"/>
                        </a:spcBef>
                        <a:buNone/>
                      </a:pPr>
                      <a:r>
                        <a:rPr lang="en"/>
                        <a:t>Line Builder</a:t>
                      </a:r>
                    </a:p>
                  </a:txBody>
                  <a:tcPr marT="91425" marB="91425" marR="91425" marL="91425"/>
                </a:tc>
              </a:tr>
              <a:tr h="2248775">
                <a:tc>
                  <a:txBody>
                    <a:bodyPr>
                      <a:noAutofit/>
                    </a:bodyPr>
                    <a:lstStyle/>
                    <a:p>
                      <a:pPr indent="-228600" lvl="0" marL="457200" rtl="0">
                        <a:spcBef>
                          <a:spcPts val="0"/>
                        </a:spcBef>
                        <a:buChar char="●"/>
                      </a:pPr>
                      <a:r>
                        <a:rPr lang="en"/>
                        <a:t>The next person to use the geometry will be lost</a:t>
                      </a:r>
                    </a:p>
                    <a:p>
                      <a:pPr indent="-228600" lvl="0" marL="457200" rtl="0">
                        <a:spcBef>
                          <a:spcPts val="0"/>
                        </a:spcBef>
                        <a:buChar char="●"/>
                      </a:pPr>
                      <a:r>
                        <a:rPr lang="en"/>
                        <a:t>Usually needs tweaking after creation</a:t>
                      </a:r>
                    </a:p>
                    <a:p>
                      <a:pPr indent="-228600" lvl="0" marL="457200" rtl="0">
                        <a:spcBef>
                          <a:spcPts val="0"/>
                        </a:spcBef>
                        <a:buChar char="●"/>
                      </a:pPr>
                      <a:r>
                        <a:rPr lang="en"/>
                        <a:t>Lots of places to make mistakes</a:t>
                      </a: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-228600" lvl="0" marL="457200" rtl="0">
                        <a:spcBef>
                          <a:spcPts val="0"/>
                        </a:spcBef>
                        <a:buChar char="●"/>
                      </a:pPr>
                      <a:r>
                        <a:rPr lang="en"/>
                        <a:t>Excellent for one-off geometries</a:t>
                      </a:r>
                    </a:p>
                    <a:p>
                      <a:pPr indent="-228600" lvl="0" marL="457200" rtl="0">
                        <a:spcBef>
                          <a:spcPts val="0"/>
                        </a:spcBef>
                        <a:buChar char="●"/>
                      </a:pPr>
                      <a:r>
                        <a:rPr lang="en"/>
                        <a:t>Speed drops off for multiple devices in one geometry</a:t>
                      </a: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-228600" lvl="0" marL="457200" rtl="0">
                        <a:spcBef>
                          <a:spcPts val="0"/>
                        </a:spcBef>
                        <a:buChar char="●"/>
                      </a:pPr>
                      <a:r>
                        <a:rPr lang="en"/>
                        <a:t>Super fast at stitching elements</a:t>
                      </a:r>
                    </a:p>
                    <a:p>
                      <a:pPr indent="-228600" lvl="0" marL="457200" rtl="0">
                        <a:spcBef>
                          <a:spcPts val="0"/>
                        </a:spcBef>
                        <a:buChar char="●"/>
                      </a:pPr>
                      <a:r>
                        <a:rPr lang="en"/>
                        <a:t>Easy to use once configured, one command</a:t>
                      </a:r>
                    </a:p>
                    <a:p>
                      <a:pPr indent="-228600" lvl="0" marL="457200">
                        <a:spcBef>
                          <a:spcPts val="0"/>
                        </a:spcBef>
                        <a:buChar char="●"/>
                      </a:pPr>
                      <a:r>
                        <a:rPr lang="en"/>
                        <a:t>Requires a Twiss file, which is prone to maths errors</a:t>
                      </a:r>
                    </a:p>
                  </a:txBody>
                  <a:tcPr marT="91425" marB="91425" marR="91425" marL="91425"/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Shape 97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Leveraging F</a:t>
            </a:r>
            <a:r>
              <a:rPr lang="en"/>
              <a:t>luka Line Builder</a:t>
            </a:r>
          </a:p>
        </p:txBody>
      </p:sp>
      <p:sp>
        <p:nvSpPr>
          <p:cNvPr id="98" name="Shape 98"/>
          <p:cNvSpPr txBox="1"/>
          <p:nvPr>
            <p:ph idx="1" type="body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Element database stores discrete structures</a:t>
            </a:r>
          </a:p>
          <a:p>
            <a:pPr lvl="0">
              <a:spcBef>
                <a:spcPts val="0"/>
              </a:spcBef>
              <a:buNone/>
            </a:pPr>
            <a:r>
              <a:rPr lang="en"/>
              <a:t>Accelerator planning files as construction plan (twiss)</a:t>
            </a:r>
          </a:p>
          <a:p>
            <a:pPr lvl="0">
              <a:spcBef>
                <a:spcPts val="0"/>
              </a:spcBef>
              <a:buNone/>
            </a:pPr>
            <a:r>
              <a:rPr lang="en"/>
              <a:t>Twiss files for linear sections are simple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Discrete units in linear geometry yields one dimension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Shape 103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Discrete Structures</a:t>
            </a:r>
          </a:p>
        </p:txBody>
      </p:sp>
      <p:sp>
        <p:nvSpPr>
          <p:cNvPr id="104" name="Shape 104"/>
          <p:cNvSpPr txBox="1"/>
          <p:nvPr>
            <p:ph idx="1" type="body"/>
          </p:nvPr>
        </p:nvSpPr>
        <p:spPr>
          <a:xfrm>
            <a:off x="226975" y="1919075"/>
            <a:ext cx="5651400" cy="27102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Line builder database has some free information</a:t>
            </a:r>
          </a:p>
          <a:p>
            <a:pPr lvl="0">
              <a:spcBef>
                <a:spcPts val="0"/>
              </a:spcBef>
              <a:buNone/>
            </a:pPr>
            <a:r>
              <a:rPr lang="en"/>
              <a:t>No dimensional information</a:t>
            </a:r>
          </a:p>
          <a:p>
            <a:pPr lvl="0">
              <a:spcBef>
                <a:spcPts val="0"/>
              </a:spcBef>
              <a:buNone/>
            </a:pPr>
            <a:r>
              <a:rPr lang="en"/>
              <a:t>Using comment tags, more info can be added</a:t>
            </a:r>
          </a:p>
          <a:p>
            <a:pPr lvl="0">
              <a:spcBef>
                <a:spcPts val="0"/>
              </a:spcBef>
              <a:buNone/>
            </a:pPr>
            <a:r>
              <a:rPr lang="en"/>
              <a:t>Two tags satisfy everything needed for TWISS</a:t>
            </a:r>
          </a:p>
        </p:txBody>
      </p:sp>
      <p:sp>
        <p:nvSpPr>
          <p:cNvPr id="105" name="Shape 105"/>
          <p:cNvSpPr/>
          <p:nvPr/>
        </p:nvSpPr>
        <p:spPr>
          <a:xfrm>
            <a:off x="5143500" y="1919075"/>
            <a:ext cx="3760425" cy="2710200"/>
          </a:xfrm>
          <a:prstGeom prst="flowChartPunchedCard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b="1" lang="en" sz="2400"/>
              <a:t>Database Element</a:t>
            </a:r>
          </a:p>
          <a:p>
            <a:pPr lvl="0">
              <a:spcBef>
                <a:spcPts val="0"/>
              </a:spcBef>
              <a:buNone/>
            </a:pPr>
            <a:r>
              <a:rPr b="1" lang="en" u="sng"/>
              <a:t>Linebuilder Data</a:t>
            </a:r>
          </a:p>
          <a:p>
            <a:pPr lvl="0">
              <a:spcBef>
                <a:spcPts val="0"/>
              </a:spcBef>
              <a:buNone/>
            </a:pPr>
            <a:r>
              <a:rPr lang="en"/>
              <a:t>Friendly Name</a:t>
            </a:r>
          </a:p>
          <a:p>
            <a:pPr lvl="0">
              <a:spcBef>
                <a:spcPts val="0"/>
              </a:spcBef>
              <a:buNone/>
            </a:pPr>
            <a:r>
              <a:rPr lang="en"/>
              <a:t>Machine Tag (Hall A, B, C for JLab)</a:t>
            </a:r>
          </a:p>
          <a:p>
            <a:pPr lvl="0">
              <a:spcBef>
                <a:spcPts val="0"/>
              </a:spcBef>
              <a:buNone/>
            </a:pPr>
            <a:r>
              <a:rPr lang="en"/>
              <a:t>FLUKA external body name</a:t>
            </a:r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  <a:p>
            <a:pPr lvl="0">
              <a:spcBef>
                <a:spcPts val="0"/>
              </a:spcBef>
              <a:buNone/>
            </a:pPr>
            <a:r>
              <a:rPr b="1" lang="en" u="sng"/>
              <a:t>New Data</a:t>
            </a:r>
          </a:p>
          <a:p>
            <a:pPr lvl="0">
              <a:spcBef>
                <a:spcPts val="0"/>
              </a:spcBef>
              <a:buNone/>
            </a:pPr>
            <a:r>
              <a:rPr lang="en"/>
              <a:t>Length of external body</a:t>
            </a:r>
          </a:p>
          <a:p>
            <a:pPr lvl="0">
              <a:spcBef>
                <a:spcPts val="0"/>
              </a:spcBef>
              <a:buNone/>
            </a:pPr>
            <a:r>
              <a:rPr lang="en"/>
              <a:t>Twiss type (VACUMEL or RCOLLIMATOR)</a:t>
            </a:r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Beampipes from Line Builder</a:t>
            </a:r>
          </a:p>
        </p:txBody>
      </p:sp>
      <p:sp>
        <p:nvSpPr>
          <p:cNvPr id="111" name="Shape 111"/>
          <p:cNvSpPr txBox="1"/>
          <p:nvPr>
            <p:ph idx="1" type="body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Stored separately from elements</a:t>
            </a:r>
          </a:p>
          <a:p>
            <a:pPr lvl="0">
              <a:spcBef>
                <a:spcPts val="0"/>
              </a:spcBef>
              <a:buNone/>
            </a:pPr>
            <a:r>
              <a:rPr lang="en"/>
              <a:t>Dynamic lengths, configured using additional file</a:t>
            </a:r>
          </a:p>
          <a:p>
            <a:pPr lvl="0">
              <a:spcBef>
                <a:spcPts val="0"/>
              </a:spcBef>
              <a:buNone/>
            </a:pPr>
            <a:r>
              <a:rPr lang="en"/>
              <a:t>Added just as an element in linear configurations</a:t>
            </a:r>
          </a:p>
          <a:p>
            <a:pPr lvl="0">
              <a:spcBef>
                <a:spcPts val="0"/>
              </a:spcBef>
              <a:buNone/>
            </a:pPr>
            <a:r>
              <a:rPr lang="en"/>
              <a:t>Can be abstracted as an element of variable length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Leveraging Flair</a:t>
            </a:r>
          </a:p>
        </p:txBody>
      </p:sp>
      <p:sp>
        <p:nvSpPr>
          <p:cNvPr id="117" name="Shape 117"/>
          <p:cNvSpPr txBox="1"/>
          <p:nvPr>
            <p:ph idx="1" type="body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Individual beamline elements can be created using flair</a:t>
            </a:r>
          </a:p>
          <a:p>
            <a:pPr lvl="0">
              <a:spcBef>
                <a:spcPts val="0"/>
              </a:spcBef>
              <a:buNone/>
            </a:pPr>
            <a:r>
              <a:rPr lang="en"/>
              <a:t>Complicated element can be built once by the user most familiar</a:t>
            </a:r>
          </a:p>
          <a:p>
            <a:pPr lvl="0">
              <a:spcBef>
                <a:spcPts val="0"/>
              </a:spcBef>
              <a:buNone/>
            </a:pPr>
            <a:r>
              <a:rPr lang="en"/>
              <a:t>External body limited by the set allowed by flair</a:t>
            </a:r>
          </a:p>
          <a:p>
            <a:pPr lvl="0">
              <a:spcBef>
                <a:spcPts val="0"/>
              </a:spcBef>
              <a:buNone/>
            </a:pPr>
            <a:r>
              <a:rPr lang="en"/>
              <a:t>Structures can be debugged individually using built-in debugger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Shape 122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Leveraging FLUKA Text Geometry</a:t>
            </a:r>
          </a:p>
        </p:txBody>
      </p:sp>
      <p:sp>
        <p:nvSpPr>
          <p:cNvPr id="123" name="Shape 123"/>
          <p:cNvSpPr txBox="1"/>
          <p:nvPr>
            <p:ph idx="1" type="body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Beam Line Builder Element Database requires input files to be split</a:t>
            </a:r>
          </a:p>
          <a:p>
            <a:pPr lvl="0">
              <a:spcBef>
                <a:spcPts val="0"/>
              </a:spcBef>
              <a:buNone/>
            </a:pPr>
            <a:r>
              <a:rPr lang="en"/>
              <a:t>Fluka.inp -&gt; Bodies, Regions, Materials</a:t>
            </a:r>
          </a:p>
          <a:p>
            <a:pPr lvl="0">
              <a:spcBef>
                <a:spcPts val="0"/>
              </a:spcBef>
              <a:buNone/>
            </a:pPr>
            <a:r>
              <a:rPr lang="en"/>
              <a:t>Input files are plain-text</a:t>
            </a:r>
          </a:p>
          <a:p>
            <a:pPr lvl="0">
              <a:spcBef>
                <a:spcPts val="0"/>
              </a:spcBef>
              <a:buNone/>
            </a:pPr>
            <a:r>
              <a:rPr lang="en"/>
              <a:t>A script can quickly split and place files in the needed directories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material">
  <a:themeElements>
    <a:clrScheme name="Material">
      <a:dk1>
        <a:srgbClr val="4285F4"/>
      </a:dk1>
      <a:lt1>
        <a:srgbClr val="FFFFFF"/>
      </a:lt1>
      <a:dk2>
        <a:srgbClr val="424242"/>
      </a:dk2>
      <a:lt2>
        <a:srgbClr val="737373"/>
      </a:lt2>
      <a:accent1>
        <a:srgbClr val="0277BD"/>
      </a:accent1>
      <a:accent2>
        <a:srgbClr val="0F9D58"/>
      </a:accent2>
      <a:accent3>
        <a:srgbClr val="DB4437"/>
      </a:accent3>
      <a:accent4>
        <a:srgbClr val="FAFAFA"/>
      </a:accent4>
      <a:accent5>
        <a:srgbClr val="4FC3F7"/>
      </a:accent5>
      <a:accent6>
        <a:srgbClr val="F4B400"/>
      </a:accent6>
      <a:hlink>
        <a:srgbClr val="4FC3F7"/>
      </a:hlink>
      <a:folHlink>
        <a:srgbClr val="4FC3F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