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90"/>
  </p:notesMasterIdLst>
  <p:sldIdLst>
    <p:sldId id="264" r:id="rId2"/>
    <p:sldId id="352" r:id="rId3"/>
    <p:sldId id="361" r:id="rId4"/>
    <p:sldId id="366" r:id="rId5"/>
    <p:sldId id="367" r:id="rId6"/>
    <p:sldId id="302" r:id="rId7"/>
    <p:sldId id="351" r:id="rId8"/>
    <p:sldId id="344" r:id="rId9"/>
    <p:sldId id="338" r:id="rId10"/>
    <p:sldId id="339" r:id="rId11"/>
    <p:sldId id="353" r:id="rId12"/>
    <p:sldId id="354" r:id="rId13"/>
    <p:sldId id="340" r:id="rId14"/>
    <p:sldId id="341" r:id="rId15"/>
    <p:sldId id="343" r:id="rId16"/>
    <p:sldId id="322" r:id="rId17"/>
    <p:sldId id="360" r:id="rId18"/>
    <p:sldId id="364" r:id="rId19"/>
    <p:sldId id="368" r:id="rId20"/>
    <p:sldId id="301" r:id="rId21"/>
    <p:sldId id="304" r:id="rId22"/>
    <p:sldId id="369" r:id="rId23"/>
    <p:sldId id="370" r:id="rId24"/>
    <p:sldId id="334" r:id="rId25"/>
    <p:sldId id="313" r:id="rId26"/>
    <p:sldId id="374" r:id="rId27"/>
    <p:sldId id="373" r:id="rId28"/>
    <p:sldId id="362" r:id="rId29"/>
    <p:sldId id="355" r:id="rId30"/>
    <p:sldId id="359" r:id="rId31"/>
    <p:sldId id="337" r:id="rId32"/>
    <p:sldId id="371" r:id="rId33"/>
    <p:sldId id="372" r:id="rId34"/>
    <p:sldId id="378" r:id="rId35"/>
    <p:sldId id="379" r:id="rId36"/>
    <p:sldId id="394" r:id="rId37"/>
    <p:sldId id="380" r:id="rId38"/>
    <p:sldId id="381" r:id="rId39"/>
    <p:sldId id="388" r:id="rId40"/>
    <p:sldId id="389" r:id="rId41"/>
    <p:sldId id="382" r:id="rId42"/>
    <p:sldId id="387" r:id="rId43"/>
    <p:sldId id="384" r:id="rId44"/>
    <p:sldId id="407" r:id="rId45"/>
    <p:sldId id="383" r:id="rId46"/>
    <p:sldId id="385" r:id="rId47"/>
    <p:sldId id="346" r:id="rId48"/>
    <p:sldId id="335" r:id="rId49"/>
    <p:sldId id="390" r:id="rId50"/>
    <p:sldId id="393" r:id="rId51"/>
    <p:sldId id="391" r:id="rId52"/>
    <p:sldId id="386" r:id="rId53"/>
    <p:sldId id="392" r:id="rId54"/>
    <p:sldId id="345" r:id="rId55"/>
    <p:sldId id="395" r:id="rId56"/>
    <p:sldId id="396" r:id="rId57"/>
    <p:sldId id="397" r:id="rId58"/>
    <p:sldId id="398" r:id="rId59"/>
    <p:sldId id="399" r:id="rId60"/>
    <p:sldId id="400" r:id="rId61"/>
    <p:sldId id="375" r:id="rId62"/>
    <p:sldId id="376" r:id="rId63"/>
    <p:sldId id="377" r:id="rId64"/>
    <p:sldId id="348" r:id="rId65"/>
    <p:sldId id="403" r:id="rId66"/>
    <p:sldId id="402" r:id="rId67"/>
    <p:sldId id="404" r:id="rId68"/>
    <p:sldId id="405" r:id="rId69"/>
    <p:sldId id="406" r:id="rId70"/>
    <p:sldId id="401" r:id="rId71"/>
    <p:sldId id="303" r:id="rId72"/>
    <p:sldId id="311" r:id="rId73"/>
    <p:sldId id="358" r:id="rId74"/>
    <p:sldId id="278" r:id="rId75"/>
    <p:sldId id="279" r:id="rId76"/>
    <p:sldId id="306" r:id="rId77"/>
    <p:sldId id="307" r:id="rId78"/>
    <p:sldId id="308" r:id="rId79"/>
    <p:sldId id="309" r:id="rId80"/>
    <p:sldId id="310" r:id="rId81"/>
    <p:sldId id="280" r:id="rId82"/>
    <p:sldId id="281" r:id="rId83"/>
    <p:sldId id="286" r:id="rId84"/>
    <p:sldId id="288" r:id="rId85"/>
    <p:sldId id="299" r:id="rId86"/>
    <p:sldId id="300" r:id="rId87"/>
    <p:sldId id="408" r:id="rId88"/>
    <p:sldId id="409" r:id="rId8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B9A"/>
    <a:srgbClr val="005AA0"/>
    <a:srgbClr val="FF098A"/>
    <a:srgbClr val="44916C"/>
    <a:srgbClr val="FFFFFF"/>
    <a:srgbClr val="FF0000"/>
    <a:srgbClr val="7F7F7F"/>
    <a:srgbClr val="B2CDE0"/>
    <a:srgbClr val="000000"/>
    <a:srgbClr val="9595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68" autoAdjust="0"/>
    <p:restoredTop sz="63487" autoAdjust="0"/>
  </p:normalViewPr>
  <p:slideViewPr>
    <p:cSldViewPr snapToGrid="0">
      <p:cViewPr varScale="1">
        <p:scale>
          <a:sx n="53" d="100"/>
          <a:sy n="53" d="100"/>
        </p:scale>
        <p:origin x="996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08"/>
    </p:cViewPr>
  </p:sorterViewPr>
  <p:notesViewPr>
    <p:cSldViewPr snapToGrid="0">
      <p:cViewPr varScale="1">
        <p:scale>
          <a:sx n="69" d="100"/>
          <a:sy n="69" d="100"/>
        </p:scale>
        <p:origin x="326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AB56A-BD67-4CEB-9E59-5B3B38DB9011}" type="datetimeFigureOut">
              <a:rPr lang="de-DE" smtClean="0"/>
              <a:t>13.05.2022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E3DEF-1916-4A4B-BD23-D9E031A78E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8242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Sehr geehrte Mitglieder der Promotionskommission, liebe Kollegen, Freunde und Verwandte</a:t>
            </a:r>
          </a:p>
          <a:p>
            <a:pPr marL="171450" indent="-171450">
              <a:buFontTx/>
              <a:buChar char="-"/>
            </a:pPr>
            <a:r>
              <a:rPr lang="de-DE" dirty="0"/>
              <a:t>Ich möchte Sie herzlich zu meinem Disputationsvortrag zur Verteidigung meiner Dissertation mit dem Thema „Temporal </a:t>
            </a:r>
            <a:r>
              <a:rPr lang="de-DE" dirty="0" err="1"/>
              <a:t>contrast</a:t>
            </a:r>
            <a:r>
              <a:rPr lang="de-DE" dirty="0"/>
              <a:t> […] </a:t>
            </a:r>
            <a:r>
              <a:rPr lang="de-DE" dirty="0" err="1"/>
              <a:t>solids</a:t>
            </a:r>
            <a:r>
              <a:rPr lang="de-DE" dirty="0"/>
              <a:t>“ begrüßen</a:t>
            </a:r>
          </a:p>
          <a:p>
            <a:pPr marL="171450" indent="-171450">
              <a:buFontTx/>
              <a:buChar char="-"/>
            </a:pPr>
            <a:r>
              <a:rPr lang="de-DE" dirty="0"/>
              <a:t>Ich werde den Vortrag auf Deutsch halten, aber um meine englischsprachigen Kollegen nicht zu verlieren, sind die Vortragsfolien auf Englisch</a:t>
            </a:r>
          </a:p>
          <a:p>
            <a:pPr marL="171450" indent="-171450">
              <a:buFontTx/>
              <a:buChar char="-"/>
            </a:pPr>
            <a:r>
              <a:rPr lang="de-DE" dirty="0"/>
              <a:t>&gt;&gt; I will </a:t>
            </a:r>
            <a:r>
              <a:rPr lang="de-DE" dirty="0" err="1"/>
              <a:t>give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talk</a:t>
            </a:r>
            <a:r>
              <a:rPr lang="de-DE" dirty="0"/>
              <a:t> in German, </a:t>
            </a:r>
            <a:r>
              <a:rPr lang="de-DE" dirty="0" err="1"/>
              <a:t>however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better</a:t>
            </a:r>
            <a:r>
              <a:rPr lang="de-DE" dirty="0"/>
              <a:t> follow,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slides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in English</a:t>
            </a:r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1BAFD-BDF1-4073-A261-64C06A00B82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132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noProof="0" dirty="0"/>
              <a:t>Maxwell-</a:t>
            </a:r>
            <a:r>
              <a:rPr lang="en-US" noProof="0" dirty="0" err="1"/>
              <a:t>Gleichungen</a:t>
            </a:r>
            <a:r>
              <a:rPr lang="en-US" noProof="0" dirty="0"/>
              <a:t> und </a:t>
            </a:r>
            <a:r>
              <a:rPr lang="en-US" noProof="0" dirty="0" err="1"/>
              <a:t>Lorentzkraft</a:t>
            </a:r>
            <a:r>
              <a:rPr lang="en-US" noProof="0" dirty="0"/>
              <a:t> </a:t>
            </a:r>
            <a:r>
              <a:rPr lang="en-US" noProof="0" dirty="0" err="1"/>
              <a:t>sind</a:t>
            </a:r>
            <a:r>
              <a:rPr lang="en-US" noProof="0" dirty="0"/>
              <a:t> in </a:t>
            </a:r>
            <a:r>
              <a:rPr lang="en-US" noProof="0" dirty="0" err="1"/>
              <a:t>einer</a:t>
            </a:r>
            <a:r>
              <a:rPr lang="en-US" noProof="0" dirty="0"/>
              <a:t> der </a:t>
            </a:r>
            <a:r>
              <a:rPr lang="en-US" noProof="0" dirty="0" err="1"/>
              <a:t>grundlegenden</a:t>
            </a:r>
            <a:r>
              <a:rPr lang="en-US" noProof="0" dirty="0"/>
              <a:t> </a:t>
            </a:r>
            <a:r>
              <a:rPr lang="en-US" noProof="0" dirty="0" err="1"/>
              <a:t>Algorithmen</a:t>
            </a:r>
            <a:r>
              <a:rPr lang="en-US" noProof="0" dirty="0"/>
              <a:t> für </a:t>
            </a:r>
            <a:r>
              <a:rPr lang="en-US" noProof="0" dirty="0" err="1"/>
              <a:t>kinetische</a:t>
            </a:r>
            <a:r>
              <a:rPr lang="en-US" noProof="0" dirty="0"/>
              <a:t> </a:t>
            </a:r>
            <a:r>
              <a:rPr lang="en-US" noProof="0" dirty="0" err="1"/>
              <a:t>Plasmasimulation</a:t>
            </a:r>
            <a:r>
              <a:rPr lang="en-US" noProof="0" dirty="0"/>
              <a:t> </a:t>
            </a:r>
            <a:r>
              <a:rPr lang="en-US" noProof="0" dirty="0" err="1"/>
              <a:t>zusammengefasst</a:t>
            </a:r>
            <a:r>
              <a:rPr lang="en-US" noProof="0" dirty="0"/>
              <a:t> → Particle-in-Cell </a:t>
            </a:r>
            <a:r>
              <a:rPr lang="en-US" noProof="0" dirty="0" err="1"/>
              <a:t>Algorithmus</a:t>
            </a:r>
            <a:endParaRPr lang="en-US" noProof="0" dirty="0"/>
          </a:p>
          <a:p>
            <a:pPr marL="171450" indent="-171450">
              <a:buFontTx/>
              <a:buChar char="-"/>
            </a:pPr>
            <a:r>
              <a:rPr lang="en-US" noProof="0" dirty="0"/>
              <a:t>Step 1:</a:t>
            </a:r>
          </a:p>
          <a:p>
            <a:pPr marL="171450" indent="-171450">
              <a:buFontTx/>
              <a:buChar char="-"/>
            </a:pPr>
            <a:r>
              <a:rPr lang="en-US" noProof="0" dirty="0"/>
              <a:t>Step 2: </a:t>
            </a:r>
          </a:p>
          <a:p>
            <a:pPr marL="171450" indent="-171450">
              <a:buFontTx/>
              <a:buChar char="-"/>
            </a:pPr>
            <a:r>
              <a:rPr lang="en-US" noProof="0" dirty="0"/>
              <a:t>Step 3:</a:t>
            </a:r>
          </a:p>
          <a:p>
            <a:pPr marL="171450" indent="-171450">
              <a:buFontTx/>
              <a:buChar char="-"/>
            </a:pPr>
            <a:r>
              <a:rPr lang="en-US" noProof="0" dirty="0"/>
              <a:t>Step 4:</a:t>
            </a:r>
          </a:p>
          <a:p>
            <a:pPr marL="171450" indent="-171450">
              <a:buFontTx/>
              <a:buChar char="-"/>
            </a:pPr>
            <a:r>
              <a:rPr lang="en-US" noProof="0" dirty="0" err="1"/>
              <a:t>Bilden</a:t>
            </a:r>
            <a:r>
              <a:rPr lang="en-US" noProof="0" dirty="0"/>
              <a:t> </a:t>
            </a:r>
            <a:r>
              <a:rPr lang="en-US" noProof="0" dirty="0" err="1"/>
              <a:t>einen</a:t>
            </a:r>
            <a:r>
              <a:rPr lang="en-US" noProof="0" dirty="0"/>
              <a:t> </a:t>
            </a:r>
            <a:r>
              <a:rPr lang="en-US" noProof="0" dirty="0" err="1"/>
              <a:t>Zyklus</a:t>
            </a:r>
            <a:r>
              <a:rPr lang="en-US" noProof="0" dirty="0"/>
              <a:t>, der </a:t>
            </a:r>
            <a:r>
              <a:rPr lang="en-US" noProof="0" dirty="0" err="1"/>
              <a:t>einmal</a:t>
            </a:r>
            <a:r>
              <a:rPr lang="en-US" noProof="0" dirty="0"/>
              <a:t> </a:t>
            </a:r>
            <a:r>
              <a:rPr lang="en-US" noProof="0" dirty="0" err="1"/>
              <a:t>während</a:t>
            </a:r>
            <a:r>
              <a:rPr lang="en-US" noProof="0" dirty="0"/>
              <a:t> </a:t>
            </a:r>
            <a:r>
              <a:rPr lang="en-US" noProof="0" dirty="0" err="1"/>
              <a:t>eines</a:t>
            </a:r>
            <a:r>
              <a:rPr lang="en-US" noProof="0" dirty="0"/>
              <a:t> </a:t>
            </a:r>
            <a:r>
              <a:rPr lang="en-US" noProof="0" dirty="0" err="1"/>
              <a:t>Zeitschritts</a:t>
            </a:r>
            <a:r>
              <a:rPr lang="en-US" noProof="0" dirty="0"/>
              <a:t> </a:t>
            </a:r>
            <a:r>
              <a:rPr lang="en-US" noProof="0" dirty="0" err="1"/>
              <a:t>abläuft</a:t>
            </a:r>
            <a:endParaRPr lang="en-US" noProof="0" dirty="0"/>
          </a:p>
          <a:p>
            <a:pPr marL="171450" indent="-171450">
              <a:buFontTx/>
              <a:buChar char="-"/>
            </a:pPr>
            <a:r>
              <a:rPr lang="en-US" noProof="0" dirty="0"/>
              <a:t>Die </a:t>
            </a:r>
            <a:r>
              <a:rPr lang="en-US" noProof="0" dirty="0" err="1"/>
              <a:t>Simulationen</a:t>
            </a:r>
            <a:r>
              <a:rPr lang="en-US" noProof="0" dirty="0"/>
              <a:t> </a:t>
            </a:r>
            <a:r>
              <a:rPr lang="en-US" noProof="0" dirty="0" err="1"/>
              <a:t>schreitet</a:t>
            </a:r>
            <a:r>
              <a:rPr lang="en-US" noProof="0" dirty="0"/>
              <a:t> in der </a:t>
            </a:r>
            <a:r>
              <a:rPr lang="en-US" noProof="0" dirty="0" err="1"/>
              <a:t>zeit</a:t>
            </a:r>
            <a:r>
              <a:rPr lang="en-US" noProof="0" dirty="0"/>
              <a:t> </a:t>
            </a:r>
            <a:r>
              <a:rPr lang="en-US" noProof="0" dirty="0" err="1"/>
              <a:t>voran</a:t>
            </a:r>
            <a:r>
              <a:rPr lang="en-US" noProof="0" dirty="0"/>
              <a:t>, </a:t>
            </a:r>
            <a:r>
              <a:rPr lang="en-US" noProof="0" dirty="0" err="1"/>
              <a:t>indem</a:t>
            </a:r>
            <a:r>
              <a:rPr lang="en-US" noProof="0" dirty="0"/>
              <a:t> </a:t>
            </a:r>
            <a:r>
              <a:rPr lang="en-US" noProof="0" dirty="0" err="1"/>
              <a:t>sie</a:t>
            </a:r>
            <a:r>
              <a:rPr lang="en-US" noProof="0" dirty="0"/>
              <a:t> den </a:t>
            </a:r>
            <a:r>
              <a:rPr lang="en-US" noProof="0" dirty="0" err="1"/>
              <a:t>Zyklus</a:t>
            </a:r>
            <a:r>
              <a:rPr lang="en-US" noProof="0" dirty="0"/>
              <a:t> </a:t>
            </a:r>
            <a:r>
              <a:rPr lang="en-US" noProof="0" dirty="0" err="1"/>
              <a:t>wiederholt</a:t>
            </a:r>
            <a:endParaRPr lang="en-US" noProof="0" dirty="0"/>
          </a:p>
          <a:p>
            <a:pPr marL="171450" indent="-171450">
              <a:buFontTx/>
              <a:buChar char="-"/>
            </a:pPr>
            <a:r>
              <a:rPr lang="en-US" noProof="0" dirty="0"/>
              <a:t>Nur </a:t>
            </a:r>
            <a:r>
              <a:rPr lang="en-US" noProof="0" dirty="0" err="1"/>
              <a:t>lokale</a:t>
            </a:r>
            <a:r>
              <a:rPr lang="en-US" noProof="0" dirty="0"/>
              <a:t> </a:t>
            </a:r>
            <a:r>
              <a:rPr lang="en-US" noProof="0" dirty="0" err="1"/>
              <a:t>Operationen</a:t>
            </a:r>
            <a:r>
              <a:rPr lang="en-US" noProof="0" dirty="0"/>
              <a:t> → </a:t>
            </a:r>
            <a:r>
              <a:rPr lang="en-US" noProof="0" dirty="0" err="1"/>
              <a:t>sehr</a:t>
            </a:r>
            <a:r>
              <a:rPr lang="en-US" noProof="0" dirty="0"/>
              <a:t> </a:t>
            </a:r>
            <a:r>
              <a:rPr lang="en-US" noProof="0" dirty="0" err="1"/>
              <a:t>geeignet</a:t>
            </a:r>
            <a:r>
              <a:rPr lang="en-US" noProof="0" dirty="0"/>
              <a:t> für </a:t>
            </a:r>
            <a:r>
              <a:rPr lang="en-US" noProof="0" dirty="0" err="1"/>
              <a:t>Parallelisierung</a:t>
            </a:r>
            <a:r>
              <a:rPr lang="en-US" noProof="0" dirty="0"/>
              <a:t> auf </a:t>
            </a:r>
            <a:r>
              <a:rPr lang="en-US" noProof="0" dirty="0" err="1"/>
              <a:t>mehreren</a:t>
            </a:r>
            <a:r>
              <a:rPr lang="en-US" noProof="0" dirty="0"/>
              <a:t> </a:t>
            </a:r>
            <a:r>
              <a:rPr lang="en-US" noProof="0" dirty="0" err="1"/>
              <a:t>Recheneinheiten</a:t>
            </a:r>
            <a:endParaRPr lang="en-US" noProof="0" dirty="0"/>
          </a:p>
          <a:p>
            <a:pPr marL="171450" indent="-171450">
              <a:buFontTx/>
              <a:buChar char="-"/>
            </a:pPr>
            <a:r>
              <a:rPr lang="en-US" noProof="0" dirty="0" err="1"/>
              <a:t>Leider</a:t>
            </a:r>
            <a:r>
              <a:rPr lang="en-US" noProof="0" dirty="0"/>
              <a:t> </a:t>
            </a:r>
            <a:r>
              <a:rPr lang="en-US" noProof="0" dirty="0" err="1"/>
              <a:t>ist</a:t>
            </a:r>
            <a:r>
              <a:rPr lang="en-US" noProof="0" dirty="0"/>
              <a:t> </a:t>
            </a:r>
            <a:r>
              <a:rPr lang="en-US" noProof="0" dirty="0" err="1"/>
              <a:t>dieser</a:t>
            </a:r>
            <a:r>
              <a:rPr lang="en-US" noProof="0" dirty="0"/>
              <a:t> Basis-</a:t>
            </a:r>
            <a:r>
              <a:rPr lang="en-US" noProof="0" dirty="0" err="1"/>
              <a:t>Zyklus</a:t>
            </a:r>
            <a:r>
              <a:rPr lang="en-US" noProof="0" dirty="0"/>
              <a:t> </a:t>
            </a:r>
            <a:r>
              <a:rPr lang="en-US" noProof="0" dirty="0" err="1"/>
              <a:t>nicht</a:t>
            </a:r>
            <a:r>
              <a:rPr lang="en-US" noProof="0" dirty="0"/>
              <a:t> </a:t>
            </a:r>
            <a:r>
              <a:rPr lang="en-US" noProof="0" dirty="0" err="1"/>
              <a:t>ausreichend</a:t>
            </a:r>
            <a:r>
              <a:rPr lang="en-US" noProof="0" dirty="0"/>
              <a:t>, um die </a:t>
            </a:r>
            <a:r>
              <a:rPr lang="en-US" noProof="0" dirty="0" err="1"/>
              <a:t>komplexe</a:t>
            </a:r>
            <a:r>
              <a:rPr lang="en-US" noProof="0" dirty="0"/>
              <a:t> </a:t>
            </a:r>
            <a:r>
              <a:rPr lang="en-US" noProof="0" dirty="0" err="1"/>
              <a:t>Physik</a:t>
            </a:r>
            <a:r>
              <a:rPr lang="en-US" noProof="0" dirty="0"/>
              <a:t> der Laser-</a:t>
            </a:r>
            <a:r>
              <a:rPr lang="en-US" noProof="0" dirty="0" err="1"/>
              <a:t>Festkörper</a:t>
            </a:r>
            <a:r>
              <a:rPr lang="en-US" noProof="0" dirty="0"/>
              <a:t>-</a:t>
            </a:r>
            <a:r>
              <a:rPr lang="en-US" noProof="0" dirty="0" err="1"/>
              <a:t>Wechselwirkung</a:t>
            </a:r>
            <a:r>
              <a:rPr lang="en-US" noProof="0" dirty="0"/>
              <a:t> </a:t>
            </a:r>
            <a:r>
              <a:rPr lang="en-US" noProof="0" dirty="0" err="1"/>
              <a:t>vollständig</a:t>
            </a:r>
            <a:r>
              <a:rPr lang="en-US" noProof="0" dirty="0"/>
              <a:t> </a:t>
            </a:r>
            <a:r>
              <a:rPr lang="en-US" noProof="0" dirty="0" err="1"/>
              <a:t>zu</a:t>
            </a:r>
            <a:r>
              <a:rPr lang="en-US" noProof="0" dirty="0"/>
              <a:t> </a:t>
            </a:r>
            <a:r>
              <a:rPr lang="en-US" noProof="0" dirty="0" err="1"/>
              <a:t>beschreiben</a:t>
            </a:r>
            <a:endParaRPr lang="en-US" noProof="0" dirty="0"/>
          </a:p>
          <a:p>
            <a:pPr marL="171450" indent="-171450">
              <a:buFontTx/>
              <a:buChar char="-"/>
            </a:pPr>
            <a:r>
              <a:rPr lang="en-US" noProof="0" dirty="0"/>
              <a:t>Daher </a:t>
            </a:r>
            <a:r>
              <a:rPr lang="en-US" noProof="0" dirty="0" err="1"/>
              <a:t>habe</a:t>
            </a:r>
            <a:r>
              <a:rPr lang="en-US" noProof="0" dirty="0"/>
              <a:t> ich </a:t>
            </a:r>
            <a:r>
              <a:rPr lang="en-US" noProof="0" dirty="0" err="1"/>
              <a:t>einen</a:t>
            </a:r>
            <a:r>
              <a:rPr lang="en-US" noProof="0" dirty="0"/>
              <a:t> </a:t>
            </a:r>
            <a:r>
              <a:rPr lang="en-US" noProof="0" dirty="0" err="1"/>
              <a:t>beträchtlichen</a:t>
            </a:r>
            <a:r>
              <a:rPr lang="en-US" noProof="0" dirty="0"/>
              <a:t> Teil </a:t>
            </a:r>
            <a:r>
              <a:rPr lang="en-US" noProof="0" dirty="0" err="1"/>
              <a:t>meiner</a:t>
            </a:r>
            <a:r>
              <a:rPr lang="en-US" noProof="0" dirty="0"/>
              <a:t> Arbeit </a:t>
            </a:r>
            <a:r>
              <a:rPr lang="en-US" noProof="0" dirty="0" err="1"/>
              <a:t>darauf</a:t>
            </a:r>
            <a:r>
              <a:rPr lang="en-US" noProof="0" dirty="0"/>
              <a:t> </a:t>
            </a:r>
            <a:r>
              <a:rPr lang="en-US" noProof="0" dirty="0" err="1"/>
              <a:t>verwendet</a:t>
            </a:r>
            <a:r>
              <a:rPr lang="en-US" noProof="0" dirty="0"/>
              <a:t>, den in </a:t>
            </a:r>
            <a:r>
              <a:rPr lang="en-US" noProof="0" dirty="0" err="1"/>
              <a:t>unserer</a:t>
            </a:r>
            <a:r>
              <a:rPr lang="en-US" noProof="0" dirty="0"/>
              <a:t> </a:t>
            </a:r>
            <a:r>
              <a:rPr lang="en-US" noProof="0" dirty="0" err="1"/>
              <a:t>Arbeitsgruppe</a:t>
            </a:r>
            <a:r>
              <a:rPr lang="en-US" noProof="0" dirty="0"/>
              <a:t> </a:t>
            </a:r>
            <a:r>
              <a:rPr lang="en-US" noProof="0" dirty="0" err="1"/>
              <a:t>entwickelten</a:t>
            </a:r>
            <a:r>
              <a:rPr lang="en-US" noProof="0" dirty="0"/>
              <a:t> Code </a:t>
            </a:r>
            <a:r>
              <a:rPr lang="en-US" noProof="0" dirty="0" err="1"/>
              <a:t>PIConGPU</a:t>
            </a:r>
            <a:r>
              <a:rPr lang="en-US" noProof="0" dirty="0"/>
              <a:t> um Module der Feld- und </a:t>
            </a:r>
            <a:r>
              <a:rPr lang="en-US" noProof="0" dirty="0" err="1"/>
              <a:t>Stoßionisation</a:t>
            </a:r>
            <a:r>
              <a:rPr lang="en-US" noProof="0" dirty="0"/>
              <a:t> </a:t>
            </a:r>
            <a:r>
              <a:rPr lang="en-US" noProof="0" dirty="0" err="1"/>
              <a:t>zu</a:t>
            </a:r>
            <a:r>
              <a:rPr lang="en-US" noProof="0" dirty="0"/>
              <a:t> </a:t>
            </a:r>
            <a:r>
              <a:rPr lang="en-US" noProof="0" dirty="0" err="1"/>
              <a:t>erweitern</a:t>
            </a:r>
            <a:r>
              <a:rPr lang="en-US" noProof="0" dirty="0"/>
              <a:t> und </a:t>
            </a:r>
            <a:r>
              <a:rPr lang="en-US" noProof="0" dirty="0" err="1"/>
              <a:t>diese</a:t>
            </a:r>
            <a:r>
              <a:rPr lang="en-US" noProof="0" dirty="0"/>
              <a:t> </a:t>
            </a:r>
            <a:r>
              <a:rPr lang="en-US" noProof="0" dirty="0" err="1"/>
              <a:t>zu</a:t>
            </a:r>
            <a:r>
              <a:rPr lang="en-US" noProof="0" dirty="0"/>
              <a:t> </a:t>
            </a:r>
            <a:r>
              <a:rPr lang="en-US" noProof="0" dirty="0" err="1"/>
              <a:t>testen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A66AE-48E3-2D48-82BE-7F29128BC7E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2940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noProof="0" dirty="0" err="1"/>
              <a:t>Damit</a:t>
            </a:r>
            <a:r>
              <a:rPr lang="en-US" noProof="0" dirty="0"/>
              <a:t> </a:t>
            </a:r>
            <a:r>
              <a:rPr lang="en-US" noProof="0" dirty="0" err="1"/>
              <a:t>Ausgangslage</a:t>
            </a:r>
            <a:r>
              <a:rPr lang="en-US" noProof="0" dirty="0"/>
              <a:t> für </a:t>
            </a:r>
            <a:r>
              <a:rPr lang="en-US" noProof="0" dirty="0" err="1"/>
              <a:t>Simulationen</a:t>
            </a:r>
            <a:r>
              <a:rPr lang="en-US" noProof="0" dirty="0"/>
              <a:t> in </a:t>
            </a:r>
            <a:r>
              <a:rPr lang="en-US" noProof="0" dirty="0" err="1"/>
              <a:t>meiner</a:t>
            </a:r>
            <a:r>
              <a:rPr lang="en-US" noProof="0" dirty="0"/>
              <a:t> Arbeit </a:t>
            </a:r>
            <a:r>
              <a:rPr lang="en-US" noProof="0" dirty="0" err="1"/>
              <a:t>geschaffen</a:t>
            </a:r>
            <a:endParaRPr lang="en-US" noProof="0" dirty="0"/>
          </a:p>
          <a:p>
            <a:pPr marL="171450" indent="-171450">
              <a:buFontTx/>
              <a:buChar char="-"/>
            </a:pPr>
            <a:r>
              <a:rPr lang="en-US" noProof="0" dirty="0" err="1"/>
              <a:t>Festkörperdichte-Simulationen</a:t>
            </a:r>
            <a:r>
              <a:rPr lang="en-US" noProof="0" dirty="0"/>
              <a:t> </a:t>
            </a:r>
            <a:r>
              <a:rPr lang="en-US" noProof="0" dirty="0" err="1"/>
              <a:t>sind</a:t>
            </a:r>
            <a:r>
              <a:rPr lang="en-US" noProof="0" dirty="0"/>
              <a:t> </a:t>
            </a:r>
            <a:r>
              <a:rPr lang="en-US" noProof="0" dirty="0" err="1"/>
              <a:t>allerdings</a:t>
            </a:r>
            <a:r>
              <a:rPr lang="en-US" noProof="0" dirty="0"/>
              <a:t> </a:t>
            </a:r>
            <a:r>
              <a:rPr lang="en-US" noProof="0" dirty="0" err="1"/>
              <a:t>wie</a:t>
            </a:r>
            <a:r>
              <a:rPr lang="en-US" noProof="0" dirty="0"/>
              <a:t> </a:t>
            </a:r>
            <a:r>
              <a:rPr lang="en-US" noProof="0" dirty="0" err="1"/>
              <a:t>erwähnt</a:t>
            </a:r>
            <a:r>
              <a:rPr lang="en-US" noProof="0" dirty="0"/>
              <a:t> </a:t>
            </a:r>
            <a:r>
              <a:rPr lang="en-US" noProof="0" dirty="0" err="1"/>
              <a:t>rechentechnisch</a:t>
            </a:r>
            <a:r>
              <a:rPr lang="en-US" noProof="0" dirty="0"/>
              <a:t> </a:t>
            </a:r>
            <a:r>
              <a:rPr lang="en-US" noProof="0" dirty="0" err="1"/>
              <a:t>extrem</a:t>
            </a:r>
            <a:r>
              <a:rPr lang="en-US" noProof="0" dirty="0"/>
              <a:t> </a:t>
            </a:r>
            <a:r>
              <a:rPr lang="en-US" noProof="0" dirty="0" err="1"/>
              <a:t>aufwendig</a:t>
            </a:r>
            <a:endParaRPr lang="en-US" noProof="0" dirty="0"/>
          </a:p>
          <a:p>
            <a:pPr marL="171450" indent="-171450">
              <a:buFontTx/>
              <a:buChar char="-"/>
            </a:pPr>
            <a:r>
              <a:rPr lang="en-US" noProof="0" dirty="0"/>
              <a:t>Daher </a:t>
            </a:r>
            <a:r>
              <a:rPr lang="en-US" noProof="0" dirty="0" err="1"/>
              <a:t>werden</a:t>
            </a:r>
            <a:r>
              <a:rPr lang="en-US" noProof="0" dirty="0"/>
              <a:t> </a:t>
            </a:r>
            <a:r>
              <a:rPr lang="en-US" noProof="0" dirty="0" err="1"/>
              <a:t>häufig</a:t>
            </a:r>
            <a:r>
              <a:rPr lang="en-US" noProof="0" dirty="0"/>
              <a:t> </a:t>
            </a:r>
            <a:r>
              <a:rPr lang="en-US" noProof="0" dirty="0" err="1"/>
              <a:t>Vorstudien</a:t>
            </a:r>
            <a:r>
              <a:rPr lang="en-US" noProof="0" dirty="0"/>
              <a:t> </a:t>
            </a:r>
            <a:r>
              <a:rPr lang="en-US" noProof="0" dirty="0" err="1"/>
              <a:t>geringerer</a:t>
            </a:r>
            <a:r>
              <a:rPr lang="en-US" noProof="0" dirty="0"/>
              <a:t> </a:t>
            </a:r>
            <a:r>
              <a:rPr lang="en-US" noProof="0" dirty="0" err="1"/>
              <a:t>Dimensionalität</a:t>
            </a:r>
            <a:r>
              <a:rPr lang="en-US" noProof="0" dirty="0"/>
              <a:t> </a:t>
            </a:r>
            <a:r>
              <a:rPr lang="en-US" noProof="0" dirty="0" err="1"/>
              <a:t>betrieben</a:t>
            </a:r>
            <a:endParaRPr lang="en-US" noProof="0" dirty="0"/>
          </a:p>
          <a:p>
            <a:pPr marL="171450" indent="-171450">
              <a:buFontTx/>
              <a:buChar char="-"/>
            </a:pPr>
            <a:r>
              <a:rPr lang="en-US" noProof="0" dirty="0" err="1"/>
              <a:t>Bereits</a:t>
            </a:r>
            <a:r>
              <a:rPr lang="en-US" noProof="0" dirty="0"/>
              <a:t> </a:t>
            </a:r>
            <a:r>
              <a:rPr lang="en-US" noProof="0" dirty="0" err="1"/>
              <a:t>mit</a:t>
            </a:r>
            <a:r>
              <a:rPr lang="en-US" noProof="0" dirty="0"/>
              <a:t> </a:t>
            </a:r>
            <a:r>
              <a:rPr lang="en-US" noProof="0" dirty="0" err="1"/>
              <a:t>eindimensionalen</a:t>
            </a:r>
            <a:r>
              <a:rPr lang="en-US" noProof="0" dirty="0"/>
              <a:t> Sims → </a:t>
            </a:r>
            <a:r>
              <a:rPr lang="en-US" noProof="0" dirty="0" err="1"/>
              <a:t>zeitliche</a:t>
            </a:r>
            <a:r>
              <a:rPr lang="en-US" noProof="0" dirty="0"/>
              <a:t> </a:t>
            </a:r>
            <a:r>
              <a:rPr lang="en-US" noProof="0" dirty="0" err="1"/>
              <a:t>Abfolge</a:t>
            </a:r>
            <a:r>
              <a:rPr lang="en-US" noProof="0" dirty="0"/>
              <a:t> von </a:t>
            </a:r>
            <a:r>
              <a:rPr lang="en-US" noProof="0" dirty="0" err="1"/>
              <a:t>Prozessen</a:t>
            </a:r>
            <a:r>
              <a:rPr lang="en-US" noProof="0" dirty="0"/>
              <a:t>, </a:t>
            </a:r>
            <a:r>
              <a:rPr lang="en-US" noProof="0" dirty="0" err="1"/>
              <a:t>längsgerichtete</a:t>
            </a:r>
            <a:r>
              <a:rPr lang="en-US" noProof="0" dirty="0"/>
              <a:t> </a:t>
            </a:r>
            <a:r>
              <a:rPr lang="en-US" noProof="0" dirty="0" err="1"/>
              <a:t>Beschleunigungsdynamik</a:t>
            </a:r>
            <a:endParaRPr lang="en-US" noProof="0" dirty="0"/>
          </a:p>
          <a:p>
            <a:pPr marL="171450" indent="-171450">
              <a:buFontTx/>
              <a:buChar char="-"/>
            </a:pPr>
            <a:r>
              <a:rPr lang="en-US" noProof="0" dirty="0" err="1"/>
              <a:t>Kann</a:t>
            </a:r>
            <a:r>
              <a:rPr lang="en-US" noProof="0" dirty="0"/>
              <a:t> </a:t>
            </a:r>
            <a:r>
              <a:rPr lang="en-US" noProof="0" dirty="0" err="1"/>
              <a:t>mit</a:t>
            </a:r>
            <a:r>
              <a:rPr lang="en-US" noProof="0" dirty="0"/>
              <a:t> </a:t>
            </a:r>
            <a:r>
              <a:rPr lang="en-US" noProof="0" dirty="0" err="1"/>
              <a:t>einem</a:t>
            </a:r>
            <a:r>
              <a:rPr lang="en-US" noProof="0" dirty="0"/>
              <a:t> </a:t>
            </a:r>
            <a:r>
              <a:rPr lang="en-US" noProof="0" dirty="0" err="1"/>
              <a:t>einzelnen</a:t>
            </a:r>
            <a:r>
              <a:rPr lang="en-US" noProof="0" dirty="0"/>
              <a:t> Computer in </a:t>
            </a:r>
            <a:r>
              <a:rPr lang="en-US" noProof="0" dirty="0" err="1"/>
              <a:t>Minuten</a:t>
            </a:r>
            <a:r>
              <a:rPr lang="en-US" noProof="0" dirty="0"/>
              <a:t> bis </a:t>
            </a:r>
            <a:r>
              <a:rPr lang="en-US" noProof="0" dirty="0" err="1"/>
              <a:t>Stunden</a:t>
            </a:r>
            <a:r>
              <a:rPr lang="en-US" noProof="0" dirty="0"/>
              <a:t> </a:t>
            </a:r>
            <a:r>
              <a:rPr lang="en-US" noProof="0" dirty="0" err="1"/>
              <a:t>bewältigt</a:t>
            </a:r>
            <a:r>
              <a:rPr lang="en-US" noProof="0" dirty="0"/>
              <a:t> warden</a:t>
            </a:r>
          </a:p>
          <a:p>
            <a:pPr marL="171450" indent="-171450">
              <a:buFontTx/>
              <a:buChar char="-"/>
            </a:pPr>
            <a:r>
              <a:rPr lang="en-US" noProof="0" dirty="0"/>
              <a:t>Für </a:t>
            </a:r>
            <a:r>
              <a:rPr lang="en-US" noProof="0" dirty="0" err="1"/>
              <a:t>Untersuchung</a:t>
            </a:r>
            <a:r>
              <a:rPr lang="en-US" noProof="0" dirty="0"/>
              <a:t> </a:t>
            </a:r>
            <a:r>
              <a:rPr lang="en-US" noProof="0" dirty="0" err="1"/>
              <a:t>transversaler</a:t>
            </a:r>
            <a:r>
              <a:rPr lang="en-US" noProof="0" dirty="0"/>
              <a:t> </a:t>
            </a:r>
            <a:r>
              <a:rPr lang="en-US" noProof="0" dirty="0" err="1"/>
              <a:t>Expansionsdynamik</a:t>
            </a:r>
            <a:r>
              <a:rPr lang="en-US" noProof="0" dirty="0"/>
              <a:t>, Ein- und </a:t>
            </a:r>
            <a:r>
              <a:rPr lang="en-US" noProof="0" dirty="0" err="1"/>
              <a:t>Abstrahlung</a:t>
            </a:r>
            <a:r>
              <a:rPr lang="en-US" noProof="0" dirty="0"/>
              <a:t> </a:t>
            </a:r>
            <a:r>
              <a:rPr lang="en-US" noProof="0" dirty="0" err="1"/>
              <a:t>unter</a:t>
            </a:r>
            <a:r>
              <a:rPr lang="en-US" noProof="0" dirty="0"/>
              <a:t> </a:t>
            </a:r>
            <a:r>
              <a:rPr lang="en-US" noProof="0" dirty="0" err="1"/>
              <a:t>Winkeln</a:t>
            </a:r>
            <a:r>
              <a:rPr lang="en-US" noProof="0" dirty="0"/>
              <a:t> </a:t>
            </a:r>
            <a:r>
              <a:rPr lang="en-US" noProof="0" dirty="0" err="1"/>
              <a:t>wird</a:t>
            </a:r>
            <a:r>
              <a:rPr lang="en-US" noProof="0" dirty="0"/>
              <a:t> 2D </a:t>
            </a:r>
            <a:r>
              <a:rPr lang="en-US" noProof="0" dirty="0" err="1"/>
              <a:t>benötigt</a:t>
            </a:r>
            <a:endParaRPr lang="en-US" noProof="0" dirty="0"/>
          </a:p>
          <a:p>
            <a:pPr marL="171450" indent="-171450">
              <a:buFontTx/>
              <a:buChar char="-"/>
            </a:pPr>
            <a:r>
              <a:rPr lang="en-US" noProof="0" dirty="0" err="1"/>
              <a:t>Zuwachs</a:t>
            </a:r>
            <a:r>
              <a:rPr lang="en-US" noProof="0" dirty="0"/>
              <a:t> and Zellen und </a:t>
            </a:r>
            <a:r>
              <a:rPr lang="en-US" noProof="0" dirty="0" err="1"/>
              <a:t>Teilchen</a:t>
            </a:r>
            <a:r>
              <a:rPr lang="en-US" noProof="0" dirty="0"/>
              <a:t> </a:t>
            </a:r>
            <a:r>
              <a:rPr lang="en-US" noProof="0" dirty="0" err="1"/>
              <a:t>erfordert</a:t>
            </a:r>
            <a:r>
              <a:rPr lang="en-US" noProof="0" dirty="0"/>
              <a:t> </a:t>
            </a:r>
            <a:r>
              <a:rPr lang="en-US" noProof="0" dirty="0" err="1"/>
              <a:t>bereits</a:t>
            </a:r>
            <a:r>
              <a:rPr lang="en-US" noProof="0" dirty="0"/>
              <a:t> den </a:t>
            </a:r>
            <a:r>
              <a:rPr lang="en-US" noProof="0" dirty="0" err="1"/>
              <a:t>Einsatz</a:t>
            </a:r>
            <a:r>
              <a:rPr lang="en-US" noProof="0" dirty="0"/>
              <a:t> von </a:t>
            </a:r>
            <a:r>
              <a:rPr lang="en-US" noProof="0" dirty="0" err="1"/>
              <a:t>Supercomputern</a:t>
            </a:r>
            <a:r>
              <a:rPr lang="en-US" noProof="0" dirty="0"/>
              <a:t> </a:t>
            </a:r>
            <a:r>
              <a:rPr lang="en-US" noProof="0" dirty="0" err="1"/>
              <a:t>mittlerer</a:t>
            </a:r>
            <a:r>
              <a:rPr lang="en-US" noProof="0" dirty="0"/>
              <a:t> </a:t>
            </a:r>
            <a:r>
              <a:rPr lang="en-US" noProof="0" dirty="0" err="1"/>
              <a:t>Größe</a:t>
            </a:r>
            <a:r>
              <a:rPr lang="en-US" noProof="0" dirty="0"/>
              <a:t>, </a:t>
            </a:r>
            <a:r>
              <a:rPr lang="en-US" noProof="0" dirty="0" err="1"/>
              <a:t>wie</a:t>
            </a:r>
            <a:r>
              <a:rPr lang="en-US" noProof="0" dirty="0"/>
              <a:t> Hemera am HZDR</a:t>
            </a:r>
          </a:p>
          <a:p>
            <a:pPr marL="171450" indent="-171450">
              <a:buFontTx/>
              <a:buChar char="-"/>
            </a:pPr>
            <a:r>
              <a:rPr lang="en-US" noProof="0" dirty="0"/>
              <a:t>Für explorative </a:t>
            </a:r>
            <a:r>
              <a:rPr lang="en-US" noProof="0" dirty="0" err="1"/>
              <a:t>Simulationen</a:t>
            </a:r>
            <a:r>
              <a:rPr lang="en-US" noProof="0" dirty="0"/>
              <a:t>, die </a:t>
            </a:r>
            <a:r>
              <a:rPr lang="en-US" noProof="0" dirty="0" err="1"/>
              <a:t>auch</a:t>
            </a:r>
            <a:r>
              <a:rPr lang="en-US" noProof="0" dirty="0"/>
              <a:t> quantitative </a:t>
            </a:r>
            <a:r>
              <a:rPr lang="en-US" noProof="0" dirty="0" err="1"/>
              <a:t>Vorhersagen</a:t>
            </a:r>
            <a:r>
              <a:rPr lang="en-US" noProof="0" dirty="0"/>
              <a:t> </a:t>
            </a:r>
            <a:r>
              <a:rPr lang="en-US" noProof="0" dirty="0" err="1"/>
              <a:t>bei</a:t>
            </a:r>
            <a:r>
              <a:rPr lang="en-US" noProof="0" dirty="0"/>
              <a:t> </a:t>
            </a:r>
            <a:r>
              <a:rPr lang="en-US" noProof="0" dirty="0" err="1"/>
              <a:t>hoher</a:t>
            </a:r>
            <a:r>
              <a:rPr lang="en-US" noProof="0" dirty="0"/>
              <a:t> </a:t>
            </a:r>
            <a:r>
              <a:rPr lang="en-US" noProof="0" dirty="0" err="1"/>
              <a:t>Auflösung</a:t>
            </a:r>
            <a:r>
              <a:rPr lang="en-US" noProof="0" dirty="0"/>
              <a:t> </a:t>
            </a:r>
            <a:r>
              <a:rPr lang="en-US" noProof="0" dirty="0" err="1"/>
              <a:t>machen</a:t>
            </a:r>
            <a:r>
              <a:rPr lang="en-US" noProof="0" dirty="0"/>
              <a:t> </a:t>
            </a:r>
            <a:r>
              <a:rPr lang="en-US" noProof="0" dirty="0" err="1"/>
              <a:t>können</a:t>
            </a:r>
            <a:r>
              <a:rPr lang="en-US" noProof="0" dirty="0"/>
              <a:t> → 3D</a:t>
            </a:r>
          </a:p>
          <a:p>
            <a:pPr marL="171450" indent="-171450">
              <a:buFontTx/>
              <a:buChar char="-"/>
            </a:pP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A66AE-48E3-2D48-82BE-7F29128BC7E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8929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Tx/>
              <a:buChar char="-"/>
            </a:pPr>
            <a:r>
              <a:rPr lang="de-DE" dirty="0"/>
              <a:t>Ich habe im Rahmen meiner Doktorarbeit die weltweit erste hochaufgelöste 3D </a:t>
            </a:r>
            <a:r>
              <a:rPr lang="de-DE" dirty="0" err="1"/>
              <a:t>Particle</a:t>
            </a:r>
            <a:r>
              <a:rPr lang="de-DE" dirty="0"/>
              <a:t>-in-</a:t>
            </a:r>
            <a:r>
              <a:rPr lang="de-DE" dirty="0" err="1"/>
              <a:t>Cell</a:t>
            </a:r>
            <a:r>
              <a:rPr lang="de-DE" dirty="0"/>
              <a:t> Kampagne durchgeführt, die die Interaktion von Festkörperdichte-Plasmen mit </a:t>
            </a:r>
            <a:r>
              <a:rPr lang="de-DE" b="1" dirty="0"/>
              <a:t>realistisch</a:t>
            </a:r>
            <a:r>
              <a:rPr lang="de-DE" dirty="0"/>
              <a:t> geformten Laser-Pulsen simuliert</a:t>
            </a:r>
          </a:p>
          <a:p>
            <a:pPr marL="171450" indent="-171450" algn="l">
              <a:buFontTx/>
              <a:buChar char="-"/>
            </a:pPr>
            <a:r>
              <a:rPr lang="de-DE" dirty="0"/>
              <a:t>Dazu für ein Jahr auf Piz </a:t>
            </a:r>
            <a:r>
              <a:rPr lang="de-DE" dirty="0" err="1"/>
              <a:t>Daint</a:t>
            </a:r>
            <a:r>
              <a:rPr lang="de-DE" dirty="0"/>
              <a:t>, dem damals drittstärksten Supercomputer der Welt und der leistungsfähigsten Maschine in Europa</a:t>
            </a:r>
          </a:p>
          <a:p>
            <a:pPr marL="171450" indent="-171450" algn="l">
              <a:buFontTx/>
              <a:buChar char="-"/>
            </a:pPr>
            <a:r>
              <a:rPr lang="de-DE" dirty="0"/>
              <a:t>Um ein Gefühl für die Größe zu geben: 2TB pro komplettem Output für einen Zeitpunkt (250x Arbeitsspeicher heutiger Laptops)</a:t>
            </a:r>
          </a:p>
          <a:p>
            <a:pPr marL="171450" indent="-171450" algn="l">
              <a:buFontTx/>
              <a:buChar char="-"/>
            </a:pPr>
            <a:r>
              <a:rPr lang="de-DE" dirty="0"/>
              <a:t>Brauche aber Zeitserie, um Dynamik der Laser-Ionen-Beschleunigung zu untersuchen!</a:t>
            </a:r>
          </a:p>
          <a:p>
            <a:pPr marL="171450" indent="-171450" algn="l">
              <a:buFontTx/>
              <a:buChar char="-"/>
            </a:pPr>
            <a:r>
              <a:rPr lang="de-DE" dirty="0"/>
              <a:t>Über die ganze Zeit 4PB produziert, analysiert und transferiert</a:t>
            </a:r>
          </a:p>
          <a:p>
            <a:pPr marL="171450" indent="-171450" algn="l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6672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Tx/>
              <a:buChar char="-"/>
            </a:pPr>
            <a:r>
              <a:rPr lang="de-DE" sz="1200" dirty="0"/>
              <a:t>Um den Einfluss der ansteigenden Laser-Flanke realistisch zu simulieren  → habe Messungen vom Experimental-Team des Laser-Ionen-Beschleunigers am HZDR genommen</a:t>
            </a:r>
          </a:p>
          <a:p>
            <a:pPr marL="171450" indent="-171450" algn="l">
              <a:buFontTx/>
              <a:buChar char="-"/>
            </a:pPr>
            <a:r>
              <a:rPr lang="de-DE" sz="1200" dirty="0"/>
              <a:t>Jedoch nicht die direkte Messung simuliert, sondern charakteristische Flanken synthetisiert und einem Gauß-Puls voran gesetzt</a:t>
            </a:r>
          </a:p>
          <a:p>
            <a:pPr marL="171450" indent="-171450" algn="l">
              <a:buFontTx/>
              <a:buChar char="-"/>
            </a:pPr>
            <a:r>
              <a:rPr lang="de-DE" sz="1200" dirty="0"/>
              <a:t>Dadurch kann Interaktion systematisch verstanden werden</a:t>
            </a:r>
          </a:p>
          <a:p>
            <a:pPr algn="l"/>
            <a:endParaRPr lang="de-DE" sz="1200" dirty="0"/>
          </a:p>
          <a:p>
            <a:pPr algn="l"/>
            <a:r>
              <a:rPr lang="de-DE" sz="1200" dirty="0" err="1"/>
              <a:t>Curves</a:t>
            </a:r>
            <a:r>
              <a:rPr lang="de-DE" sz="1200" dirty="0"/>
              <a:t> </a:t>
            </a:r>
            <a:r>
              <a:rPr lang="de-DE" sz="1200" dirty="0" err="1"/>
              <a:t>are</a:t>
            </a:r>
            <a:r>
              <a:rPr lang="de-DE" sz="1200" dirty="0"/>
              <a:t> </a:t>
            </a:r>
            <a:r>
              <a:rPr lang="de-DE" sz="1200" dirty="0" err="1"/>
              <a:t>from</a:t>
            </a:r>
            <a:r>
              <a:rPr lang="de-DE" sz="1200" dirty="0"/>
              <a:t> SRSI-ETE </a:t>
            </a:r>
            <a:r>
              <a:rPr lang="de-DE" sz="1200" dirty="0" err="1"/>
              <a:t>measurements</a:t>
            </a:r>
            <a:endParaRPr lang="de-DE" sz="1200" dirty="0"/>
          </a:p>
          <a:p>
            <a:pPr algn="l"/>
            <a:r>
              <a:rPr lang="de-DE" sz="1200" dirty="0" err="1"/>
              <a:t>Now</a:t>
            </a:r>
            <a:r>
              <a:rPr lang="de-DE" sz="1200" dirty="0"/>
              <a:t>, SPIDER – </a:t>
            </a:r>
            <a:r>
              <a:rPr lang="de-DE" sz="1200" dirty="0" err="1"/>
              <a:t>spectral</a:t>
            </a:r>
            <a:r>
              <a:rPr lang="de-DE" sz="1200" dirty="0"/>
              <a:t> </a:t>
            </a:r>
            <a:r>
              <a:rPr lang="de-DE" sz="1200" dirty="0" err="1"/>
              <a:t>phase</a:t>
            </a:r>
            <a:r>
              <a:rPr lang="de-DE" sz="1200" dirty="0"/>
              <a:t> </a:t>
            </a:r>
            <a:r>
              <a:rPr lang="de-DE" sz="1200" dirty="0" err="1"/>
              <a:t>interferometry</a:t>
            </a:r>
            <a:r>
              <a:rPr lang="de-DE" sz="1200" baseline="0" dirty="0"/>
              <a:t> </a:t>
            </a:r>
            <a:r>
              <a:rPr lang="de-DE" sz="1200" baseline="0" dirty="0" err="1"/>
              <a:t>for</a:t>
            </a:r>
            <a:r>
              <a:rPr lang="de-DE" sz="1200" baseline="0" dirty="0"/>
              <a:t> </a:t>
            </a:r>
            <a:r>
              <a:rPr lang="de-DE" sz="1200" baseline="0" dirty="0" err="1"/>
              <a:t>direct</a:t>
            </a:r>
            <a:r>
              <a:rPr lang="de-DE" sz="1200" baseline="0" dirty="0"/>
              <a:t> </a:t>
            </a:r>
            <a:r>
              <a:rPr lang="de-DE" sz="1200" baseline="0" dirty="0" err="1"/>
              <a:t>electric-field</a:t>
            </a:r>
            <a:r>
              <a:rPr lang="de-DE" sz="1200" baseline="0" dirty="0"/>
              <a:t> </a:t>
            </a:r>
            <a:r>
              <a:rPr lang="de-DE" sz="1200" baseline="0" dirty="0" err="1"/>
              <a:t>reconstruction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344275C-FD6B-4846-B63D-5299F497A349}" type="slidenum">
              <a:rPr lang="en-US" sz="1400" b="0" strike="noStrike" spc="-1" smtClean="0">
                <a:latin typeface="Times New Roman"/>
              </a:rPr>
              <a:t>13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854265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Tx/>
              <a:buChar char="-"/>
            </a:pPr>
            <a:r>
              <a:rPr lang="de-DE" sz="1200" dirty="0"/>
              <a:t>Eben beschriebene Pulse in Interaktion mit Kupferfolien</a:t>
            </a:r>
          </a:p>
          <a:p>
            <a:pPr marL="171450" indent="-171450" algn="l">
              <a:buFontTx/>
              <a:buChar char="-"/>
            </a:pPr>
            <a:r>
              <a:rPr lang="de-DE" sz="1200" dirty="0"/>
              <a:t>Haben dünne organische Kontaminationsschichten auf den Oberflächen, die die für uns interessanten Protonen enthalten</a:t>
            </a:r>
          </a:p>
          <a:p>
            <a:pPr marL="171450" indent="-171450" algn="l">
              <a:buFontTx/>
              <a:buChar char="-"/>
            </a:pPr>
            <a:r>
              <a:rPr lang="de-DE" sz="1200" dirty="0"/>
              <a:t>Dicke und Kontrast variiert, um optimale Setups </a:t>
            </a:r>
            <a:r>
              <a:rPr lang="de-DE" sz="1200" dirty="0" err="1"/>
              <a:t>for</a:t>
            </a:r>
            <a:r>
              <a:rPr lang="de-DE" sz="1200" dirty="0"/>
              <a:t> Maximalenergie der Protonen zu finden</a:t>
            </a:r>
          </a:p>
          <a:p>
            <a:pPr marL="171450" indent="-171450" algn="l">
              <a:buFontTx/>
              <a:buChar char="-"/>
            </a:pPr>
            <a:r>
              <a:rPr lang="de-DE" sz="1200" dirty="0"/>
              <a:t>Optimale Dicke für jeden Kontrastfall!</a:t>
            </a:r>
          </a:p>
          <a:p>
            <a:pPr marL="171450" indent="-171450" algn="l">
              <a:buFontTx/>
              <a:buChar char="-"/>
            </a:pPr>
            <a:r>
              <a:rPr lang="de-DE" sz="1200" dirty="0"/>
              <a:t>Tatsächlich auch bei ähnlichen Dicken</a:t>
            </a:r>
          </a:p>
          <a:p>
            <a:pPr marL="171450" indent="-171450" algn="l">
              <a:buFontTx/>
              <a:buChar char="-"/>
            </a:pPr>
            <a:r>
              <a:rPr lang="de-DE" sz="1200" dirty="0"/>
              <a:t>Überraschung! Perfekter </a:t>
            </a:r>
            <a:r>
              <a:rPr lang="de-DE" sz="1200" dirty="0" err="1"/>
              <a:t>Gaußpuls</a:t>
            </a:r>
            <a:r>
              <a:rPr lang="de-DE" sz="1200" dirty="0"/>
              <a:t> liefert nicht die höchsten Energien!</a:t>
            </a:r>
          </a:p>
          <a:p>
            <a:pPr marL="171450" indent="-171450" algn="l">
              <a:buFontTx/>
              <a:buChar char="-"/>
            </a:pPr>
            <a:r>
              <a:rPr lang="de-DE" sz="1200" dirty="0"/>
              <a:t>Im Vergleich optimaler Fall beim Gauß sowie bester Rampenfall: </a:t>
            </a:r>
          </a:p>
          <a:p>
            <a:pPr marL="171450" indent="-171450" algn="l">
              <a:buFontTx/>
              <a:buChar char="-"/>
            </a:pPr>
            <a:r>
              <a:rPr lang="de-DE" sz="1200" dirty="0"/>
              <a:t>Spektrum zeigt TNSA-Shape beim Gauß und Ausläufer höherer Energien bei Rampe</a:t>
            </a:r>
          </a:p>
          <a:p>
            <a:pPr marL="171450" indent="-171450" algn="l">
              <a:buFontTx/>
              <a:buChar char="-"/>
            </a:pPr>
            <a:r>
              <a:rPr lang="de-DE" sz="1200" dirty="0"/>
              <a:t>Woher kommen diese Protonen?</a:t>
            </a:r>
          </a:p>
          <a:p>
            <a:pPr marL="171450" indent="-171450" algn="l">
              <a:buFontTx/>
              <a:buChar char="-"/>
            </a:pPr>
            <a:endParaRPr lang="de-DE" sz="1200" dirty="0"/>
          </a:p>
          <a:p>
            <a:pPr marL="171450" indent="-171450" algn="l">
              <a:buFontTx/>
              <a:buChar char="-"/>
            </a:pPr>
            <a:endParaRPr lang="de-DE" sz="1200" dirty="0"/>
          </a:p>
          <a:p>
            <a:pPr marL="171450" indent="-171450" algn="l">
              <a:buFontTx/>
              <a:buChar char="-"/>
            </a:pPr>
            <a:r>
              <a:rPr lang="de-DE" sz="1200" dirty="0" err="1"/>
              <a:t>Simulated</a:t>
            </a:r>
            <a:r>
              <a:rPr lang="de-DE" sz="1200" baseline="0" dirty="0"/>
              <a:t> TNSA </a:t>
            </a:r>
            <a:r>
              <a:rPr lang="de-DE" sz="1200" baseline="0" dirty="0" err="1"/>
              <a:t>setup</a:t>
            </a:r>
            <a:r>
              <a:rPr lang="de-DE" sz="1200" baseline="0" dirty="0"/>
              <a:t> </a:t>
            </a:r>
            <a:r>
              <a:rPr lang="de-DE" sz="1200" baseline="0" dirty="0" err="1"/>
              <a:t>with</a:t>
            </a:r>
            <a:r>
              <a:rPr lang="de-DE" sz="1200" baseline="0" dirty="0"/>
              <a:t> </a:t>
            </a:r>
            <a:r>
              <a:rPr lang="de-DE" sz="1200" baseline="0" dirty="0" err="1"/>
              <a:t>copper</a:t>
            </a:r>
            <a:r>
              <a:rPr lang="de-DE" sz="1200" baseline="0" dirty="0"/>
              <a:t> </a:t>
            </a:r>
            <a:r>
              <a:rPr lang="de-DE" sz="1200" baseline="0" dirty="0" err="1"/>
              <a:t>foil</a:t>
            </a:r>
            <a:r>
              <a:rPr lang="de-DE" sz="1200" baseline="0" dirty="0"/>
              <a:t> </a:t>
            </a:r>
            <a:r>
              <a:rPr lang="de-DE" sz="1200" baseline="0" dirty="0" err="1"/>
              <a:t>with</a:t>
            </a:r>
            <a:r>
              <a:rPr lang="de-DE" sz="1200" baseline="0" dirty="0"/>
              <a:t> a </a:t>
            </a:r>
            <a:r>
              <a:rPr lang="de-DE" sz="1200" baseline="0" dirty="0" err="1"/>
              <a:t>surface</a:t>
            </a:r>
            <a:r>
              <a:rPr lang="de-DE" sz="1200" baseline="0" dirty="0"/>
              <a:t> </a:t>
            </a:r>
            <a:r>
              <a:rPr lang="de-DE" sz="1200" baseline="0" dirty="0" err="1"/>
              <a:t>contaminant</a:t>
            </a:r>
            <a:endParaRPr lang="de-DE" sz="1200" baseline="0" dirty="0"/>
          </a:p>
          <a:p>
            <a:pPr marL="171450" indent="-171450" algn="l">
              <a:buFontTx/>
              <a:buChar char="-"/>
            </a:pPr>
            <a:r>
              <a:rPr lang="de-DE" sz="1200" baseline="0" dirty="0"/>
              <a:t>Image </a:t>
            </a:r>
            <a:r>
              <a:rPr lang="de-DE" sz="1200" baseline="0" dirty="0" err="1"/>
              <a:t>shows</a:t>
            </a:r>
            <a:r>
              <a:rPr lang="de-DE" sz="1200" baseline="0" dirty="0"/>
              <a:t> </a:t>
            </a:r>
            <a:r>
              <a:rPr lang="de-DE" sz="1200" baseline="0" dirty="0" err="1"/>
              <a:t>maximum</a:t>
            </a:r>
            <a:r>
              <a:rPr lang="de-DE" sz="1200" baseline="0" dirty="0"/>
              <a:t> </a:t>
            </a:r>
            <a:r>
              <a:rPr lang="de-DE" sz="1200" baseline="0" dirty="0" err="1"/>
              <a:t>proton</a:t>
            </a:r>
            <a:r>
              <a:rPr lang="de-DE" sz="1200" baseline="0" dirty="0"/>
              <a:t> </a:t>
            </a:r>
            <a:r>
              <a:rPr lang="de-DE" sz="1200" baseline="0" dirty="0" err="1"/>
              <a:t>energies</a:t>
            </a:r>
            <a:endParaRPr lang="de-DE" sz="1200" baseline="0" dirty="0"/>
          </a:p>
          <a:p>
            <a:pPr marL="171450" indent="-171450" algn="l">
              <a:buFontTx/>
              <a:buChar char="-"/>
            </a:pPr>
            <a:r>
              <a:rPr lang="de-DE" sz="1200" baseline="0" dirty="0"/>
              <a:t>1. </a:t>
            </a:r>
            <a:r>
              <a:rPr lang="de-DE" sz="1200" baseline="0" dirty="0" err="1"/>
              <a:t>For</a:t>
            </a:r>
            <a:r>
              <a:rPr lang="de-DE" sz="1200" baseline="0" dirty="0"/>
              <a:t> </a:t>
            </a:r>
            <a:r>
              <a:rPr lang="de-DE" sz="1200" baseline="0" dirty="0" err="1"/>
              <a:t>each</a:t>
            </a:r>
            <a:r>
              <a:rPr lang="de-DE" sz="1200" baseline="0" dirty="0"/>
              <a:t> </a:t>
            </a:r>
            <a:r>
              <a:rPr lang="de-DE" sz="1200" baseline="0" dirty="0" err="1"/>
              <a:t>contrast</a:t>
            </a:r>
            <a:r>
              <a:rPr lang="de-DE" sz="1200" baseline="0" dirty="0"/>
              <a:t> </a:t>
            </a:r>
            <a:r>
              <a:rPr lang="de-DE" sz="1200" baseline="0" dirty="0" err="1"/>
              <a:t>setting</a:t>
            </a:r>
            <a:r>
              <a:rPr lang="de-DE" sz="1200" baseline="0" dirty="0"/>
              <a:t> </a:t>
            </a:r>
            <a:r>
              <a:rPr lang="de-DE" sz="1200" baseline="0" dirty="0" err="1"/>
              <a:t>there</a:t>
            </a:r>
            <a:r>
              <a:rPr lang="de-DE" sz="1200" baseline="0" dirty="0"/>
              <a:t> </a:t>
            </a:r>
            <a:r>
              <a:rPr lang="de-DE" sz="1200" baseline="0" dirty="0" err="1"/>
              <a:t>is</a:t>
            </a:r>
            <a:r>
              <a:rPr lang="de-DE" sz="1200" baseline="0" dirty="0"/>
              <a:t> an </a:t>
            </a:r>
            <a:r>
              <a:rPr lang="de-DE" sz="1200" baseline="0" dirty="0" err="1"/>
              <a:t>optimum</a:t>
            </a:r>
            <a:r>
              <a:rPr lang="de-DE" sz="1200" baseline="0" dirty="0"/>
              <a:t> </a:t>
            </a:r>
            <a:r>
              <a:rPr lang="de-DE" sz="1200" baseline="0" dirty="0" err="1"/>
              <a:t>thickness</a:t>
            </a:r>
            <a:endParaRPr lang="de-DE" sz="1200" baseline="0" dirty="0"/>
          </a:p>
          <a:p>
            <a:pPr marL="171450" indent="-171450" algn="l">
              <a:buFontTx/>
              <a:buChar char="-"/>
            </a:pPr>
            <a:r>
              <a:rPr lang="de-DE" sz="1200" baseline="0" dirty="0"/>
              <a:t>2. Not </a:t>
            </a:r>
            <a:r>
              <a:rPr lang="de-DE" sz="1200" baseline="0" dirty="0" err="1"/>
              <a:t>the</a:t>
            </a:r>
            <a:r>
              <a:rPr lang="de-DE" sz="1200" baseline="0" dirty="0"/>
              <a:t> </a:t>
            </a:r>
            <a:r>
              <a:rPr lang="de-DE" sz="1200" baseline="0" dirty="0" err="1"/>
              <a:t>perfect</a:t>
            </a:r>
            <a:r>
              <a:rPr lang="de-DE" sz="1200" baseline="0" dirty="0"/>
              <a:t> </a:t>
            </a:r>
            <a:r>
              <a:rPr lang="de-DE" sz="1200" baseline="0" dirty="0" err="1"/>
              <a:t>contrast</a:t>
            </a:r>
            <a:r>
              <a:rPr lang="de-DE" sz="1200" baseline="0" dirty="0"/>
              <a:t> </a:t>
            </a:r>
            <a:r>
              <a:rPr lang="de-DE" sz="1200" baseline="0" dirty="0" err="1"/>
              <a:t>delivers</a:t>
            </a:r>
            <a:r>
              <a:rPr lang="de-DE" sz="1200" baseline="0" dirty="0"/>
              <a:t> </a:t>
            </a:r>
            <a:r>
              <a:rPr lang="de-DE" sz="1200" baseline="0" dirty="0" err="1"/>
              <a:t>the</a:t>
            </a:r>
            <a:r>
              <a:rPr lang="de-DE" sz="1200" baseline="0" dirty="0"/>
              <a:t> </a:t>
            </a:r>
            <a:r>
              <a:rPr lang="de-DE" sz="1200" baseline="0" dirty="0" err="1"/>
              <a:t>highest</a:t>
            </a:r>
            <a:r>
              <a:rPr lang="de-DE" sz="1200" baseline="0" dirty="0"/>
              <a:t> </a:t>
            </a:r>
            <a:r>
              <a:rPr lang="de-DE" sz="1200" baseline="0" dirty="0" err="1"/>
              <a:t>proton</a:t>
            </a:r>
            <a:r>
              <a:rPr lang="de-DE" sz="1200" baseline="0" dirty="0"/>
              <a:t> </a:t>
            </a:r>
            <a:r>
              <a:rPr lang="de-DE" sz="1200" baseline="0" dirty="0" err="1"/>
              <a:t>energies</a:t>
            </a:r>
            <a:endParaRPr lang="de-DE" sz="1200" baseline="0" dirty="0"/>
          </a:p>
          <a:p>
            <a:pPr marL="171450" indent="-171450" algn="l">
              <a:buFontTx/>
              <a:buChar char="-"/>
            </a:pPr>
            <a:r>
              <a:rPr lang="de-DE" sz="1200" baseline="0" dirty="0" err="1"/>
              <a:t>For</a:t>
            </a:r>
            <a:r>
              <a:rPr lang="de-DE" sz="1200" baseline="0" dirty="0"/>
              <a:t> </a:t>
            </a:r>
            <a:r>
              <a:rPr lang="de-DE" sz="1200" baseline="0" dirty="0" err="1"/>
              <a:t>the</a:t>
            </a:r>
            <a:r>
              <a:rPr lang="de-DE" sz="1200" baseline="0" dirty="0"/>
              <a:t> </a:t>
            </a:r>
            <a:r>
              <a:rPr lang="de-DE" sz="1200" baseline="0" dirty="0" err="1"/>
              <a:t>rest</a:t>
            </a:r>
            <a:r>
              <a:rPr lang="de-DE" sz="1200" baseline="0" dirty="0"/>
              <a:t> </a:t>
            </a:r>
            <a:r>
              <a:rPr lang="de-DE" sz="1200" baseline="0" dirty="0" err="1"/>
              <a:t>of</a:t>
            </a:r>
            <a:r>
              <a:rPr lang="de-DE" sz="1200" baseline="0" dirty="0"/>
              <a:t> </a:t>
            </a:r>
            <a:r>
              <a:rPr lang="de-DE" sz="1200" baseline="0" dirty="0" err="1"/>
              <a:t>the</a:t>
            </a:r>
            <a:r>
              <a:rPr lang="de-DE" sz="1200" baseline="0" dirty="0"/>
              <a:t> </a:t>
            </a:r>
            <a:r>
              <a:rPr lang="de-DE" sz="1200" baseline="0" dirty="0" err="1"/>
              <a:t>talk</a:t>
            </a:r>
            <a:r>
              <a:rPr lang="de-DE" sz="1200" baseline="0" dirty="0"/>
              <a:t> I will </a:t>
            </a:r>
            <a:r>
              <a:rPr lang="de-DE" sz="1200" baseline="0" dirty="0" err="1"/>
              <a:t>show</a:t>
            </a:r>
            <a:r>
              <a:rPr lang="de-DE" sz="1200" baseline="0" dirty="0"/>
              <a:t> </a:t>
            </a:r>
            <a:r>
              <a:rPr lang="de-DE" sz="1200" baseline="0" dirty="0" err="1"/>
              <a:t>you</a:t>
            </a:r>
            <a:r>
              <a:rPr lang="de-DE" sz="1200" baseline="0" dirty="0"/>
              <a:t> </a:t>
            </a:r>
            <a:r>
              <a:rPr lang="de-DE" sz="1200" baseline="0" dirty="0" err="1"/>
              <a:t>why</a:t>
            </a:r>
            <a:r>
              <a:rPr lang="de-DE" sz="1200" baseline="0" dirty="0"/>
              <a:t> </a:t>
            </a:r>
            <a:r>
              <a:rPr lang="de-DE" sz="1200" baseline="0" dirty="0" err="1"/>
              <a:t>that</a:t>
            </a:r>
            <a:r>
              <a:rPr lang="de-DE" sz="1200" baseline="0" dirty="0"/>
              <a:t> </a:t>
            </a:r>
            <a:r>
              <a:rPr lang="de-DE" sz="1200" baseline="0" dirty="0" err="1"/>
              <a:t>is</a:t>
            </a:r>
            <a:r>
              <a:rPr lang="de-DE" sz="1200" baseline="0" dirty="0"/>
              <a:t> </a:t>
            </a:r>
            <a:endParaRPr lang="en-US" sz="1200" dirty="0"/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344275C-FD6B-4846-B63D-5299F497A349}" type="slidenum">
              <a:rPr lang="en-US" sz="1400" b="0" strike="noStrike" spc="-1" smtClean="0">
                <a:latin typeface="Times New Roman"/>
              </a:rPr>
              <a:t>14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5356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baseline="0" dirty="0"/>
              <a:t>Ausschnitt aus Dichte zur Zeit Laser-Max auf Target: hier nur e und H</a:t>
            </a:r>
          </a:p>
          <a:p>
            <a:pPr marL="171450" indent="-171450">
              <a:buFontTx/>
              <a:buChar char="-"/>
            </a:pPr>
            <a:r>
              <a:rPr lang="de-DE" baseline="0" dirty="0"/>
              <a:t>Zuerst fällt Unterschied im Expansionsgrad und der deformierten Protonenschicht auf</a:t>
            </a:r>
          </a:p>
          <a:p>
            <a:pPr marL="171450" indent="-171450">
              <a:buFontTx/>
              <a:buChar char="-"/>
            </a:pPr>
            <a:r>
              <a:rPr lang="de-DE" baseline="0" dirty="0"/>
              <a:t>Wie in Theorie: Rampe führt zu Vorexpansion</a:t>
            </a:r>
          </a:p>
          <a:p>
            <a:pPr marL="171450" indent="-171450">
              <a:buFontTx/>
              <a:buChar char="-"/>
            </a:pPr>
            <a:r>
              <a:rPr lang="de-DE" baseline="0" dirty="0"/>
              <a:t>Um genaueres zu sehen: Dichten und Felder ansehen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Roter</a:t>
            </a:r>
            <a:r>
              <a:rPr lang="en-US" dirty="0"/>
              <a:t> Kasten: </a:t>
            </a:r>
            <a:r>
              <a:rPr lang="en-US" dirty="0" err="1"/>
              <a:t>Dichte</a:t>
            </a:r>
            <a:r>
              <a:rPr lang="en-US" dirty="0"/>
              <a:t> </a:t>
            </a:r>
            <a:r>
              <a:rPr lang="en-US" dirty="0" err="1"/>
              <a:t>entlang</a:t>
            </a:r>
            <a:r>
              <a:rPr lang="en-US" dirty="0"/>
              <a:t> der Target-</a:t>
            </a:r>
            <a:r>
              <a:rPr lang="en-US" dirty="0" err="1"/>
              <a:t>Normalen</a:t>
            </a:r>
            <a:r>
              <a:rPr lang="en-US" dirty="0"/>
              <a:t> transversal </a:t>
            </a:r>
            <a:r>
              <a:rPr lang="en-US" dirty="0" err="1"/>
              <a:t>über</a:t>
            </a:r>
            <a:r>
              <a:rPr lang="en-US" dirty="0"/>
              <a:t> Kasten </a:t>
            </a:r>
            <a:r>
              <a:rPr lang="en-US" dirty="0" err="1"/>
              <a:t>gemittelt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344275C-FD6B-4846-B63D-5299F497A349}" type="slidenum">
              <a:rPr lang="en-US" sz="1400" b="0" strike="noStrike" spc="-1" smtClean="0">
                <a:latin typeface="Times New Roman"/>
              </a:rPr>
              <a:t>15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28174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5601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de-DE" dirty="0"/>
              <a:t>35000 – a0 &lt;&lt; 1, </a:t>
            </a:r>
            <a:r>
              <a:rPr lang="de-DE" dirty="0" err="1"/>
              <a:t>heating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target</a:t>
            </a:r>
            <a:r>
              <a:rPr lang="de-DE" dirty="0"/>
              <a:t>, thermal </a:t>
            </a:r>
            <a:r>
              <a:rPr lang="de-DE" dirty="0" err="1"/>
              <a:t>diffusion</a:t>
            </a:r>
            <a:r>
              <a:rPr lang="de-DE" dirty="0"/>
              <a:t>, </a:t>
            </a:r>
            <a:r>
              <a:rPr lang="de-DE" dirty="0" err="1"/>
              <a:t>mixing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species</a:t>
            </a: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58000 - </a:t>
            </a:r>
            <a:r>
              <a:rPr lang="de-DE" dirty="0" err="1"/>
              <a:t>Beginning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TNSA, 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/>
              <a:t>proton</a:t>
            </a:r>
            <a:r>
              <a:rPr lang="de-DE" dirty="0"/>
              <a:t> </a:t>
            </a:r>
            <a:r>
              <a:rPr lang="de-DE" dirty="0" err="1"/>
              <a:t>population</a:t>
            </a:r>
            <a:r>
              <a:rPr lang="de-DE" dirty="0"/>
              <a:t> at </a:t>
            </a:r>
            <a:r>
              <a:rPr lang="de-DE" dirty="0" err="1"/>
              <a:t>position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field</a:t>
            </a: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68000 – front </a:t>
            </a:r>
            <a:r>
              <a:rPr lang="de-DE" dirty="0" err="1"/>
              <a:t>side</a:t>
            </a:r>
            <a:r>
              <a:rPr lang="de-DE" dirty="0"/>
              <a:t>: hole-</a:t>
            </a:r>
            <a:r>
              <a:rPr lang="de-DE" dirty="0" err="1"/>
              <a:t>boring</a:t>
            </a:r>
            <a:r>
              <a:rPr lang="de-DE" dirty="0"/>
              <a:t>: push </a:t>
            </a:r>
            <a:r>
              <a:rPr lang="de-DE" dirty="0" err="1"/>
              <a:t>protons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foil</a:t>
            </a:r>
            <a:r>
              <a:rPr lang="de-DE" dirty="0"/>
              <a:t>, </a:t>
            </a:r>
            <a:r>
              <a:rPr lang="de-DE" dirty="0" err="1"/>
              <a:t>right</a:t>
            </a:r>
            <a:r>
              <a:rPr lang="de-DE" dirty="0"/>
              <a:t> </a:t>
            </a:r>
            <a:r>
              <a:rPr lang="de-DE" dirty="0" err="1"/>
              <a:t>before</a:t>
            </a:r>
            <a:r>
              <a:rPr lang="de-DE" dirty="0"/>
              <a:t> </a:t>
            </a:r>
            <a:r>
              <a:rPr lang="de-DE" dirty="0" err="1"/>
              <a:t>detachment</a:t>
            </a:r>
            <a:r>
              <a:rPr lang="de-DE" dirty="0"/>
              <a:t>, highlight </a:t>
            </a:r>
            <a:r>
              <a:rPr lang="de-DE" dirty="0" err="1"/>
              <a:t>proton</a:t>
            </a:r>
            <a:r>
              <a:rPr lang="de-DE" dirty="0"/>
              <a:t> </a:t>
            </a:r>
            <a:r>
              <a:rPr lang="de-DE" dirty="0" err="1"/>
              <a:t>momentum</a:t>
            </a: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71000 – T = 0, HB </a:t>
            </a:r>
            <a:r>
              <a:rPr lang="de-DE" dirty="0" err="1"/>
              <a:t>protons</a:t>
            </a:r>
            <a:r>
              <a:rPr lang="de-DE" dirty="0"/>
              <a:t> </a:t>
            </a:r>
            <a:r>
              <a:rPr lang="de-DE" dirty="0" err="1"/>
              <a:t>detached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front, </a:t>
            </a:r>
            <a:r>
              <a:rPr lang="de-DE" dirty="0" err="1"/>
              <a:t>injected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sheath</a:t>
            </a:r>
            <a:r>
              <a:rPr lang="de-DE" dirty="0"/>
              <a:t> and </a:t>
            </a:r>
            <a:r>
              <a:rPr lang="de-DE" dirty="0" err="1"/>
              <a:t>propelled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highest</a:t>
            </a:r>
            <a:r>
              <a:rPr lang="de-DE" dirty="0"/>
              <a:t> </a:t>
            </a:r>
            <a:r>
              <a:rPr lang="de-DE" dirty="0" err="1"/>
              <a:t>energies</a:t>
            </a: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83000 – after </a:t>
            </a:r>
            <a:r>
              <a:rPr lang="de-DE" dirty="0" err="1"/>
              <a:t>about</a:t>
            </a:r>
            <a:r>
              <a:rPr lang="de-DE" dirty="0"/>
              <a:t> 2 * </a:t>
            </a:r>
            <a:r>
              <a:rPr lang="de-DE" dirty="0" err="1"/>
              <a:t>tpulse</a:t>
            </a:r>
            <a:r>
              <a:rPr lang="de-DE" dirty="0"/>
              <a:t> </a:t>
            </a:r>
            <a:r>
              <a:rPr lang="de-DE" dirty="0" err="1"/>
              <a:t>spectra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mostly</a:t>
            </a:r>
            <a:r>
              <a:rPr lang="de-DE" dirty="0"/>
              <a:t> </a:t>
            </a:r>
            <a:r>
              <a:rPr lang="de-DE" dirty="0" err="1"/>
              <a:t>stopped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evolve</a:t>
            </a:r>
            <a:r>
              <a:rPr lang="de-DE" dirty="0"/>
              <a:t>, </a:t>
            </a:r>
            <a:r>
              <a:rPr lang="de-DE" dirty="0" err="1"/>
              <a:t>clearly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front </a:t>
            </a:r>
            <a:r>
              <a:rPr lang="de-DE" dirty="0" err="1"/>
              <a:t>side</a:t>
            </a:r>
            <a:r>
              <a:rPr lang="de-DE" dirty="0"/>
              <a:t> </a:t>
            </a:r>
            <a:r>
              <a:rPr lang="de-DE" dirty="0" err="1"/>
              <a:t>proton</a:t>
            </a:r>
            <a:r>
              <a:rPr lang="de-DE" dirty="0"/>
              <a:t> </a:t>
            </a:r>
            <a:r>
              <a:rPr lang="de-DE" dirty="0" err="1"/>
              <a:t>species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particles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high </a:t>
            </a:r>
            <a:r>
              <a:rPr lang="de-DE" dirty="0" err="1"/>
              <a:t>energies</a:t>
            </a:r>
            <a:r>
              <a:rPr lang="de-DE" dirty="0"/>
              <a:t> </a:t>
            </a:r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344275C-FD6B-4846-B63D-5299F497A349}" type="slidenum">
              <a:rPr lang="en-US" sz="1400" b="0" strike="noStrike" spc="-1" smtClean="0">
                <a:latin typeface="Times New Roman"/>
              </a:rPr>
              <a:t>17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137896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de-DE" dirty="0"/>
              <a:t>35000 – a0 &lt;&lt; 1, </a:t>
            </a:r>
            <a:r>
              <a:rPr lang="de-DE" dirty="0" err="1"/>
              <a:t>heating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target</a:t>
            </a:r>
            <a:r>
              <a:rPr lang="de-DE" dirty="0"/>
              <a:t>, thermal </a:t>
            </a:r>
            <a:r>
              <a:rPr lang="de-DE" dirty="0" err="1"/>
              <a:t>diffusion</a:t>
            </a:r>
            <a:r>
              <a:rPr lang="de-DE" dirty="0"/>
              <a:t>, </a:t>
            </a:r>
            <a:r>
              <a:rPr lang="de-DE" dirty="0" err="1"/>
              <a:t>mixing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species</a:t>
            </a: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58000 - </a:t>
            </a:r>
            <a:r>
              <a:rPr lang="de-DE" dirty="0" err="1"/>
              <a:t>Beginning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TNSA, 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/>
              <a:t>proton</a:t>
            </a:r>
            <a:r>
              <a:rPr lang="de-DE" dirty="0"/>
              <a:t> </a:t>
            </a:r>
            <a:r>
              <a:rPr lang="de-DE" dirty="0" err="1"/>
              <a:t>population</a:t>
            </a:r>
            <a:r>
              <a:rPr lang="de-DE" dirty="0"/>
              <a:t> at </a:t>
            </a:r>
            <a:r>
              <a:rPr lang="de-DE" dirty="0" err="1"/>
              <a:t>position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field</a:t>
            </a: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68000 – front </a:t>
            </a:r>
            <a:r>
              <a:rPr lang="de-DE" dirty="0" err="1"/>
              <a:t>side</a:t>
            </a:r>
            <a:r>
              <a:rPr lang="de-DE" dirty="0"/>
              <a:t>: hole-</a:t>
            </a:r>
            <a:r>
              <a:rPr lang="de-DE" dirty="0" err="1"/>
              <a:t>boring</a:t>
            </a:r>
            <a:r>
              <a:rPr lang="de-DE" dirty="0"/>
              <a:t>: push </a:t>
            </a:r>
            <a:r>
              <a:rPr lang="de-DE" dirty="0" err="1"/>
              <a:t>protons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foil</a:t>
            </a:r>
            <a:r>
              <a:rPr lang="de-DE" dirty="0"/>
              <a:t>, </a:t>
            </a:r>
            <a:r>
              <a:rPr lang="de-DE" dirty="0" err="1"/>
              <a:t>right</a:t>
            </a:r>
            <a:r>
              <a:rPr lang="de-DE" dirty="0"/>
              <a:t> </a:t>
            </a:r>
            <a:r>
              <a:rPr lang="de-DE" dirty="0" err="1"/>
              <a:t>before</a:t>
            </a:r>
            <a:r>
              <a:rPr lang="de-DE" dirty="0"/>
              <a:t> </a:t>
            </a:r>
            <a:r>
              <a:rPr lang="de-DE" dirty="0" err="1"/>
              <a:t>detachment</a:t>
            </a:r>
            <a:r>
              <a:rPr lang="de-DE" dirty="0"/>
              <a:t>, highlight </a:t>
            </a:r>
            <a:r>
              <a:rPr lang="de-DE" dirty="0" err="1"/>
              <a:t>proton</a:t>
            </a:r>
            <a:r>
              <a:rPr lang="de-DE" dirty="0"/>
              <a:t> </a:t>
            </a:r>
            <a:r>
              <a:rPr lang="de-DE" dirty="0" err="1"/>
              <a:t>momentum</a:t>
            </a: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71000 – T = 0, HB </a:t>
            </a:r>
            <a:r>
              <a:rPr lang="de-DE" dirty="0" err="1"/>
              <a:t>protons</a:t>
            </a:r>
            <a:r>
              <a:rPr lang="de-DE" dirty="0"/>
              <a:t> </a:t>
            </a:r>
            <a:r>
              <a:rPr lang="de-DE" dirty="0" err="1"/>
              <a:t>detached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front, </a:t>
            </a:r>
            <a:r>
              <a:rPr lang="de-DE" dirty="0" err="1"/>
              <a:t>injected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sheath</a:t>
            </a:r>
            <a:r>
              <a:rPr lang="de-DE" dirty="0"/>
              <a:t> and </a:t>
            </a:r>
            <a:r>
              <a:rPr lang="de-DE" dirty="0" err="1"/>
              <a:t>propelled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highest</a:t>
            </a:r>
            <a:r>
              <a:rPr lang="de-DE" dirty="0"/>
              <a:t> </a:t>
            </a:r>
            <a:r>
              <a:rPr lang="de-DE" dirty="0" err="1"/>
              <a:t>energies</a:t>
            </a: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83000 – after </a:t>
            </a:r>
            <a:r>
              <a:rPr lang="de-DE" dirty="0" err="1"/>
              <a:t>about</a:t>
            </a:r>
            <a:r>
              <a:rPr lang="de-DE" dirty="0"/>
              <a:t> 2 * </a:t>
            </a:r>
            <a:r>
              <a:rPr lang="de-DE" dirty="0" err="1"/>
              <a:t>tpulse</a:t>
            </a:r>
            <a:r>
              <a:rPr lang="de-DE" dirty="0"/>
              <a:t> </a:t>
            </a:r>
            <a:r>
              <a:rPr lang="de-DE" dirty="0" err="1"/>
              <a:t>spectra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mostly</a:t>
            </a:r>
            <a:r>
              <a:rPr lang="de-DE" dirty="0"/>
              <a:t> </a:t>
            </a:r>
            <a:r>
              <a:rPr lang="de-DE" dirty="0" err="1"/>
              <a:t>stopped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evolve</a:t>
            </a:r>
            <a:r>
              <a:rPr lang="de-DE" dirty="0"/>
              <a:t>, </a:t>
            </a:r>
            <a:r>
              <a:rPr lang="de-DE" dirty="0" err="1"/>
              <a:t>clearly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front </a:t>
            </a:r>
            <a:r>
              <a:rPr lang="de-DE" dirty="0" err="1"/>
              <a:t>side</a:t>
            </a:r>
            <a:r>
              <a:rPr lang="de-DE" dirty="0"/>
              <a:t> </a:t>
            </a:r>
            <a:r>
              <a:rPr lang="de-DE" dirty="0" err="1"/>
              <a:t>proton</a:t>
            </a:r>
            <a:r>
              <a:rPr lang="de-DE" dirty="0"/>
              <a:t> </a:t>
            </a:r>
            <a:r>
              <a:rPr lang="de-DE" dirty="0" err="1"/>
              <a:t>species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particles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high </a:t>
            </a:r>
            <a:r>
              <a:rPr lang="de-DE" dirty="0" err="1"/>
              <a:t>energies</a:t>
            </a:r>
            <a:r>
              <a:rPr lang="de-DE" dirty="0"/>
              <a:t> </a:t>
            </a:r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344275C-FD6B-4846-B63D-5299F497A349}" type="slidenum">
              <a:rPr lang="en-US" sz="1400" b="0" strike="noStrike" spc="-1" smtClean="0">
                <a:latin typeface="Times New Roman"/>
              </a:rPr>
              <a:t>18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38426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dirty="0" err="1"/>
              <a:t>Structure</a:t>
            </a:r>
            <a:r>
              <a:rPr lang="de-DE" sz="1200" u="sng" dirty="0"/>
              <a:t>:</a:t>
            </a:r>
          </a:p>
          <a:p>
            <a:pPr algn="l"/>
            <a:r>
              <a:rPr lang="de-DE" sz="1200" b="1" dirty="0" err="1"/>
              <a:t>What</a:t>
            </a:r>
            <a:r>
              <a:rPr lang="de-DE" sz="1200" b="1" dirty="0"/>
              <a:t> </a:t>
            </a:r>
            <a:r>
              <a:rPr lang="de-DE" sz="1200" b="1" dirty="0" err="1"/>
              <a:t>did</a:t>
            </a:r>
            <a:r>
              <a:rPr lang="de-DE" sz="1200" b="1" dirty="0"/>
              <a:t> </a:t>
            </a:r>
            <a:r>
              <a:rPr lang="de-DE" sz="1200" b="1" dirty="0" err="1"/>
              <a:t>we</a:t>
            </a:r>
            <a:r>
              <a:rPr lang="de-DE" sz="1200" b="1" dirty="0"/>
              <a:t> find?</a:t>
            </a:r>
          </a:p>
          <a:p>
            <a:pPr algn="l"/>
            <a:endParaRPr lang="de-DE" sz="1200" dirty="0"/>
          </a:p>
          <a:p>
            <a:pPr marL="171450" indent="-171450" algn="l">
              <a:buFontTx/>
              <a:buChar char="-"/>
            </a:pPr>
            <a:r>
              <a:rPr lang="de-DE" sz="1200" dirty="0" err="1"/>
              <a:t>Simulated</a:t>
            </a:r>
            <a:r>
              <a:rPr lang="de-DE" sz="1200" baseline="0" dirty="0"/>
              <a:t> TNSA </a:t>
            </a:r>
            <a:r>
              <a:rPr lang="de-DE" sz="1200" baseline="0" dirty="0" err="1"/>
              <a:t>setup</a:t>
            </a:r>
            <a:r>
              <a:rPr lang="de-DE" sz="1200" baseline="0" dirty="0"/>
              <a:t> </a:t>
            </a:r>
            <a:r>
              <a:rPr lang="de-DE" sz="1200" baseline="0" dirty="0" err="1"/>
              <a:t>with</a:t>
            </a:r>
            <a:r>
              <a:rPr lang="de-DE" sz="1200" baseline="0" dirty="0"/>
              <a:t> </a:t>
            </a:r>
            <a:r>
              <a:rPr lang="de-DE" sz="1200" baseline="0" dirty="0" err="1"/>
              <a:t>copper</a:t>
            </a:r>
            <a:r>
              <a:rPr lang="de-DE" sz="1200" baseline="0" dirty="0"/>
              <a:t> </a:t>
            </a:r>
            <a:r>
              <a:rPr lang="de-DE" sz="1200" baseline="0" dirty="0" err="1"/>
              <a:t>foil</a:t>
            </a:r>
            <a:r>
              <a:rPr lang="de-DE" sz="1200" baseline="0" dirty="0"/>
              <a:t> </a:t>
            </a:r>
            <a:r>
              <a:rPr lang="de-DE" sz="1200" baseline="0" dirty="0" err="1"/>
              <a:t>with</a:t>
            </a:r>
            <a:r>
              <a:rPr lang="de-DE" sz="1200" baseline="0" dirty="0"/>
              <a:t> a </a:t>
            </a:r>
            <a:r>
              <a:rPr lang="de-DE" sz="1200" baseline="0" dirty="0" err="1"/>
              <a:t>surface</a:t>
            </a:r>
            <a:r>
              <a:rPr lang="de-DE" sz="1200" baseline="0" dirty="0"/>
              <a:t> </a:t>
            </a:r>
            <a:r>
              <a:rPr lang="de-DE" sz="1200" baseline="0" dirty="0" err="1"/>
              <a:t>contaminant</a:t>
            </a:r>
            <a:endParaRPr lang="de-DE" sz="1200" baseline="0" dirty="0"/>
          </a:p>
          <a:p>
            <a:pPr marL="171450" indent="-171450" algn="l">
              <a:buFontTx/>
              <a:buChar char="-"/>
            </a:pPr>
            <a:r>
              <a:rPr lang="de-DE" sz="1200" baseline="0" dirty="0"/>
              <a:t>Image </a:t>
            </a:r>
            <a:r>
              <a:rPr lang="de-DE" sz="1200" baseline="0" dirty="0" err="1"/>
              <a:t>shows</a:t>
            </a:r>
            <a:r>
              <a:rPr lang="de-DE" sz="1200" baseline="0" dirty="0"/>
              <a:t> </a:t>
            </a:r>
            <a:r>
              <a:rPr lang="de-DE" sz="1200" baseline="0" dirty="0" err="1"/>
              <a:t>maximum</a:t>
            </a:r>
            <a:r>
              <a:rPr lang="de-DE" sz="1200" baseline="0" dirty="0"/>
              <a:t> </a:t>
            </a:r>
            <a:r>
              <a:rPr lang="de-DE" sz="1200" baseline="0" dirty="0" err="1"/>
              <a:t>proton</a:t>
            </a:r>
            <a:r>
              <a:rPr lang="de-DE" sz="1200" baseline="0" dirty="0"/>
              <a:t> </a:t>
            </a:r>
            <a:r>
              <a:rPr lang="de-DE" sz="1200" baseline="0" dirty="0" err="1"/>
              <a:t>energies</a:t>
            </a:r>
            <a:endParaRPr lang="de-DE" sz="1200" baseline="0" dirty="0"/>
          </a:p>
          <a:p>
            <a:pPr marL="171450" indent="-171450" algn="l">
              <a:buFontTx/>
              <a:buChar char="-"/>
            </a:pPr>
            <a:r>
              <a:rPr lang="de-DE" sz="1200" baseline="0" dirty="0"/>
              <a:t>1. </a:t>
            </a:r>
            <a:r>
              <a:rPr lang="de-DE" sz="1200" baseline="0" dirty="0" err="1"/>
              <a:t>For</a:t>
            </a:r>
            <a:r>
              <a:rPr lang="de-DE" sz="1200" baseline="0" dirty="0"/>
              <a:t> </a:t>
            </a:r>
            <a:r>
              <a:rPr lang="de-DE" sz="1200" baseline="0" dirty="0" err="1"/>
              <a:t>each</a:t>
            </a:r>
            <a:r>
              <a:rPr lang="de-DE" sz="1200" baseline="0" dirty="0"/>
              <a:t> </a:t>
            </a:r>
            <a:r>
              <a:rPr lang="de-DE" sz="1200" baseline="0" dirty="0" err="1"/>
              <a:t>contrast</a:t>
            </a:r>
            <a:r>
              <a:rPr lang="de-DE" sz="1200" baseline="0" dirty="0"/>
              <a:t> </a:t>
            </a:r>
            <a:r>
              <a:rPr lang="de-DE" sz="1200" baseline="0" dirty="0" err="1"/>
              <a:t>setting</a:t>
            </a:r>
            <a:r>
              <a:rPr lang="de-DE" sz="1200" baseline="0" dirty="0"/>
              <a:t> </a:t>
            </a:r>
            <a:r>
              <a:rPr lang="de-DE" sz="1200" baseline="0" dirty="0" err="1"/>
              <a:t>there</a:t>
            </a:r>
            <a:r>
              <a:rPr lang="de-DE" sz="1200" baseline="0" dirty="0"/>
              <a:t> </a:t>
            </a:r>
            <a:r>
              <a:rPr lang="de-DE" sz="1200" baseline="0" dirty="0" err="1"/>
              <a:t>is</a:t>
            </a:r>
            <a:r>
              <a:rPr lang="de-DE" sz="1200" baseline="0" dirty="0"/>
              <a:t> an </a:t>
            </a:r>
            <a:r>
              <a:rPr lang="de-DE" sz="1200" baseline="0" dirty="0" err="1"/>
              <a:t>optimum</a:t>
            </a:r>
            <a:r>
              <a:rPr lang="de-DE" sz="1200" baseline="0" dirty="0"/>
              <a:t> </a:t>
            </a:r>
            <a:r>
              <a:rPr lang="de-DE" sz="1200" baseline="0" dirty="0" err="1"/>
              <a:t>thickness</a:t>
            </a:r>
            <a:endParaRPr lang="de-DE" sz="1200" baseline="0" dirty="0"/>
          </a:p>
          <a:p>
            <a:pPr marL="171450" indent="-171450" algn="l">
              <a:buFontTx/>
              <a:buChar char="-"/>
            </a:pPr>
            <a:r>
              <a:rPr lang="de-DE" sz="1200" baseline="0" dirty="0"/>
              <a:t>2. Not </a:t>
            </a:r>
            <a:r>
              <a:rPr lang="de-DE" sz="1200" baseline="0" dirty="0" err="1"/>
              <a:t>the</a:t>
            </a:r>
            <a:r>
              <a:rPr lang="de-DE" sz="1200" baseline="0" dirty="0"/>
              <a:t> </a:t>
            </a:r>
            <a:r>
              <a:rPr lang="de-DE" sz="1200" baseline="0" dirty="0" err="1"/>
              <a:t>perfect</a:t>
            </a:r>
            <a:r>
              <a:rPr lang="de-DE" sz="1200" baseline="0" dirty="0"/>
              <a:t> </a:t>
            </a:r>
            <a:r>
              <a:rPr lang="de-DE" sz="1200" baseline="0" dirty="0" err="1"/>
              <a:t>contrast</a:t>
            </a:r>
            <a:r>
              <a:rPr lang="de-DE" sz="1200" baseline="0" dirty="0"/>
              <a:t> </a:t>
            </a:r>
            <a:r>
              <a:rPr lang="de-DE" sz="1200" baseline="0" dirty="0" err="1"/>
              <a:t>delivers</a:t>
            </a:r>
            <a:r>
              <a:rPr lang="de-DE" sz="1200" baseline="0" dirty="0"/>
              <a:t> </a:t>
            </a:r>
            <a:r>
              <a:rPr lang="de-DE" sz="1200" baseline="0" dirty="0" err="1"/>
              <a:t>the</a:t>
            </a:r>
            <a:r>
              <a:rPr lang="de-DE" sz="1200" baseline="0" dirty="0"/>
              <a:t> </a:t>
            </a:r>
            <a:r>
              <a:rPr lang="de-DE" sz="1200" baseline="0" dirty="0" err="1"/>
              <a:t>highest</a:t>
            </a:r>
            <a:r>
              <a:rPr lang="de-DE" sz="1200" baseline="0" dirty="0"/>
              <a:t> </a:t>
            </a:r>
            <a:r>
              <a:rPr lang="de-DE" sz="1200" baseline="0" dirty="0" err="1"/>
              <a:t>proton</a:t>
            </a:r>
            <a:r>
              <a:rPr lang="de-DE" sz="1200" baseline="0" dirty="0"/>
              <a:t> </a:t>
            </a:r>
            <a:r>
              <a:rPr lang="de-DE" sz="1200" baseline="0" dirty="0" err="1"/>
              <a:t>energies</a:t>
            </a:r>
            <a:endParaRPr lang="de-DE" sz="1200" baseline="0" dirty="0"/>
          </a:p>
          <a:p>
            <a:pPr marL="171450" indent="-171450" algn="l">
              <a:buFontTx/>
              <a:buChar char="-"/>
            </a:pPr>
            <a:r>
              <a:rPr lang="de-DE" sz="1200" baseline="0" dirty="0" err="1"/>
              <a:t>For</a:t>
            </a:r>
            <a:r>
              <a:rPr lang="de-DE" sz="1200" baseline="0" dirty="0"/>
              <a:t> </a:t>
            </a:r>
            <a:r>
              <a:rPr lang="de-DE" sz="1200" baseline="0" dirty="0" err="1"/>
              <a:t>the</a:t>
            </a:r>
            <a:r>
              <a:rPr lang="de-DE" sz="1200" baseline="0" dirty="0"/>
              <a:t> </a:t>
            </a:r>
            <a:r>
              <a:rPr lang="de-DE" sz="1200" baseline="0" dirty="0" err="1"/>
              <a:t>rest</a:t>
            </a:r>
            <a:r>
              <a:rPr lang="de-DE" sz="1200" baseline="0" dirty="0"/>
              <a:t> </a:t>
            </a:r>
            <a:r>
              <a:rPr lang="de-DE" sz="1200" baseline="0" dirty="0" err="1"/>
              <a:t>of</a:t>
            </a:r>
            <a:r>
              <a:rPr lang="de-DE" sz="1200" baseline="0" dirty="0"/>
              <a:t> </a:t>
            </a:r>
            <a:r>
              <a:rPr lang="de-DE" sz="1200" baseline="0" dirty="0" err="1"/>
              <a:t>the</a:t>
            </a:r>
            <a:r>
              <a:rPr lang="de-DE" sz="1200" baseline="0" dirty="0"/>
              <a:t> </a:t>
            </a:r>
            <a:r>
              <a:rPr lang="de-DE" sz="1200" baseline="0" dirty="0" err="1"/>
              <a:t>talk</a:t>
            </a:r>
            <a:r>
              <a:rPr lang="de-DE" sz="1200" baseline="0" dirty="0"/>
              <a:t> I will </a:t>
            </a:r>
            <a:r>
              <a:rPr lang="de-DE" sz="1200" baseline="0" dirty="0" err="1"/>
              <a:t>show</a:t>
            </a:r>
            <a:r>
              <a:rPr lang="de-DE" sz="1200" baseline="0" dirty="0"/>
              <a:t> </a:t>
            </a:r>
            <a:r>
              <a:rPr lang="de-DE" sz="1200" baseline="0" dirty="0" err="1"/>
              <a:t>you</a:t>
            </a:r>
            <a:r>
              <a:rPr lang="de-DE" sz="1200" baseline="0" dirty="0"/>
              <a:t> </a:t>
            </a:r>
            <a:r>
              <a:rPr lang="de-DE" sz="1200" baseline="0" dirty="0" err="1"/>
              <a:t>why</a:t>
            </a:r>
            <a:r>
              <a:rPr lang="de-DE" sz="1200" baseline="0" dirty="0"/>
              <a:t> </a:t>
            </a:r>
            <a:r>
              <a:rPr lang="de-DE" sz="1200" baseline="0" dirty="0" err="1"/>
              <a:t>that</a:t>
            </a:r>
            <a:r>
              <a:rPr lang="de-DE" sz="1200" baseline="0" dirty="0"/>
              <a:t> </a:t>
            </a:r>
            <a:r>
              <a:rPr lang="de-DE" sz="1200" baseline="0" dirty="0" err="1"/>
              <a:t>is</a:t>
            </a:r>
            <a:r>
              <a:rPr lang="de-DE" sz="1200" baseline="0" dirty="0"/>
              <a:t> </a:t>
            </a:r>
            <a:endParaRPr lang="en-US" sz="1200" dirty="0"/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344275C-FD6B-4846-B63D-5299F497A349}" type="slidenum">
              <a:rPr lang="en-US" sz="1400" b="0" strike="noStrike" spc="-1" smtClean="0">
                <a:latin typeface="Times New Roman"/>
              </a:rPr>
              <a:t>19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0425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In meiner Arbeit habe ich mich hauptsächlich mit der Erzeugung von Ionenstrahlen beschäftigt</a:t>
            </a:r>
          </a:p>
          <a:p>
            <a:pPr marL="171450" indent="-171450">
              <a:buFontTx/>
              <a:buChar char="-"/>
            </a:pPr>
            <a:r>
              <a:rPr lang="de-DE" dirty="0"/>
              <a:t>Obwohl das Wort Strahl einen kontinuierlichen Fluss von Teilchen andeutet, sind die meisten Ionenstrahlen jedoch gepulst</a:t>
            </a:r>
          </a:p>
          <a:p>
            <a:pPr marL="171450" indent="-171450">
              <a:buFontTx/>
              <a:buChar char="-"/>
            </a:pPr>
            <a:r>
              <a:rPr lang="de-DE" dirty="0"/>
              <a:t>Besonders die kinetische Energie solcher Pulse oder Pakete bestimmt die Einsatzfähigkeit der Protonenstrahlen für Anwendungen</a:t>
            </a:r>
          </a:p>
          <a:p>
            <a:pPr marL="171450" indent="-171450">
              <a:buFontTx/>
              <a:buChar char="-"/>
            </a:pPr>
            <a:r>
              <a:rPr lang="de-DE" dirty="0"/>
              <a:t>Die Energieverteilung der einzelnen Teilchen in einem Ionen-Paket wird auch Spektrum genannt</a:t>
            </a:r>
          </a:p>
          <a:p>
            <a:pPr marL="171450" indent="-171450">
              <a:buFontTx/>
              <a:buChar char="-"/>
            </a:pP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Wenn ich jemandem normalerweise davon erzähle, dass sich meine Arbeit um Ionenbeschleunigung dreht, werde ich typischerweise gefragt, das so sei wie am Large Hadron Collider am CERN</a:t>
            </a:r>
          </a:p>
          <a:p>
            <a:pPr marL="171450" indent="-171450">
              <a:buFontTx/>
              <a:buChar char="-"/>
            </a:pPr>
            <a:r>
              <a:rPr lang="de-DE" dirty="0"/>
              <a:t>Ich möchte hier zunächst diese Frage beantworten, um meine Arbeit einzuordnen.</a:t>
            </a:r>
          </a:p>
          <a:p>
            <a:pPr marL="171450" indent="-171450">
              <a:buFontTx/>
              <a:buChar char="-"/>
            </a:pPr>
            <a:r>
              <a:rPr lang="de-DE" dirty="0"/>
              <a:t>Der LHC mit seinen 27km Umfang erzeugt Protonenpakete extrem hoher Energie und scharfer Energieverteilung, um in Strahl-Kollisionen die Hoch-Energie-Physik kurz nach Beginn des Universums zu untersuchen</a:t>
            </a:r>
          </a:p>
          <a:p>
            <a:pPr marL="171450" indent="-171450">
              <a:buFontTx/>
              <a:buChar char="-"/>
            </a:pPr>
            <a:r>
              <a:rPr lang="de-DE" dirty="0"/>
              <a:t>Ein anderes Extrem besetzen deutlich kleinere Protonenbeschleuniger konventioneller Bauart, die mit ihren hochpräzise einstellbaren Strahlparametern zur Tumortherapie bei Menschen eingesetzt werden</a:t>
            </a:r>
          </a:p>
          <a:p>
            <a:pPr marL="171450" indent="-171450">
              <a:buFontTx/>
              <a:buChar char="-"/>
            </a:pPr>
            <a:r>
              <a:rPr lang="de-DE" dirty="0"/>
              <a:t>Im Gegensatz zu diesen konventionellen Beschleunigern habe ich mich mit einem Ionenbeschleuniger neuartiger Bauart beschäftigt</a:t>
            </a:r>
          </a:p>
          <a:p>
            <a:pPr marL="171450" indent="-171450">
              <a:buFontTx/>
              <a:buChar char="-"/>
            </a:pPr>
            <a:r>
              <a:rPr lang="de-DE" dirty="0"/>
              <a:t>Hierbei werden ultrakurze, hochintensive Laser-Pulse verwendet, die bei Fokussierung auf ein kleines Ziel einen extremen Materiezustand erzeugen</a:t>
            </a:r>
            <a:endParaRPr lang="de-DE" sz="1200" dirty="0"/>
          </a:p>
          <a:p>
            <a:pPr marL="171450" indent="-171450">
              <a:buFontTx/>
              <a:buChar char="-"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42596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Bisher Metall-Targets, die letztendlich Träger für Protonen sind, welche in der Kontaminationsschicht lokalisiert sind</a:t>
            </a:r>
          </a:p>
          <a:p>
            <a:pPr marL="171450" indent="-171450">
              <a:buFontTx/>
              <a:buChar char="-"/>
            </a:pPr>
            <a:r>
              <a:rPr lang="de-DE" dirty="0"/>
              <a:t>Plastik-Targets enthalten Protonen im homogener Verteilung</a:t>
            </a:r>
          </a:p>
          <a:p>
            <a:pPr marL="171450" indent="-171450">
              <a:buFontTx/>
              <a:buChar char="-"/>
            </a:pPr>
            <a:r>
              <a:rPr lang="de-DE" dirty="0"/>
              <a:t>Aktuelle Experimente am HZDR</a:t>
            </a:r>
          </a:p>
          <a:p>
            <a:pPr marL="171450" indent="-171450">
              <a:buFontTx/>
              <a:buChar char="-"/>
            </a:pPr>
            <a:r>
              <a:rPr lang="de-DE" dirty="0"/>
              <a:t>Kontrollierte Manipulation der zeitlichen Puls-Asymmetrie</a:t>
            </a:r>
          </a:p>
          <a:p>
            <a:pPr marL="171450" indent="-171450">
              <a:buFontTx/>
              <a:buChar char="-"/>
            </a:pPr>
            <a:r>
              <a:rPr lang="de-DE" dirty="0"/>
              <a:t>besonders, stabiler Operationsmodus für hohe Energien gefunden</a:t>
            </a:r>
          </a:p>
          <a:p>
            <a:pPr marL="171450" indent="-171450">
              <a:buFontTx/>
              <a:buChar char="-"/>
            </a:pPr>
            <a:r>
              <a:rPr lang="de-DE" dirty="0"/>
              <a:t>Durch empirische Optimierung</a:t>
            </a:r>
          </a:p>
          <a:p>
            <a:pPr marL="171450" indent="-171450">
              <a:buFontTx/>
              <a:buChar char="-"/>
            </a:pPr>
            <a:r>
              <a:rPr lang="de-DE" dirty="0"/>
              <a:t>Der Laser-Ionen-Beschleuniger wurde dann erfolgreich für weltweit erste Radiotherapie-Experimente an Tumoren in lebenden Mäusen genutzt</a:t>
            </a:r>
          </a:p>
          <a:p>
            <a:pPr marL="171450" indent="-171450">
              <a:buFontTx/>
              <a:buChar char="-"/>
            </a:pPr>
            <a:r>
              <a:rPr lang="de-DE" dirty="0"/>
              <a:t>Ich habe mich weiterhin der Frage gewidmet, was den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65834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Zur Klärung der Frage zuletzt eine 1D Simulations-Vorstudie durchgeführt</a:t>
            </a:r>
          </a:p>
          <a:p>
            <a:pPr marL="171450" indent="-171450">
              <a:buFontTx/>
              <a:buChar char="-"/>
            </a:pPr>
            <a:r>
              <a:rPr lang="de-DE" dirty="0"/>
              <a:t>Wir sehen Maximalenergie gegenüber der Pulsasymmetrie aufgetragen</a:t>
            </a:r>
          </a:p>
          <a:p>
            <a:pPr marL="171450" indent="-171450">
              <a:buFontTx/>
              <a:buChar char="-"/>
            </a:pPr>
            <a:r>
              <a:rPr lang="de-DE" dirty="0"/>
              <a:t>Bereits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30230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40201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56163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93067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Nicht nur Kontrast ist ja entscheidend, sondern auch absolute Intensität</a:t>
            </a:r>
          </a:p>
          <a:p>
            <a:pPr marL="171450" indent="-171450">
              <a:buFontTx/>
              <a:buChar char="-"/>
            </a:pPr>
            <a:r>
              <a:rPr lang="de-DE" dirty="0"/>
              <a:t>Bereits jetzt schon formt der Puls auch auf mehreren Pikosekunden vor dem Maximum bereits das Target</a:t>
            </a:r>
          </a:p>
          <a:p>
            <a:pPr marL="171450" indent="-171450">
              <a:buFontTx/>
              <a:buChar char="-"/>
            </a:pPr>
            <a:r>
              <a:rPr lang="de-DE" dirty="0"/>
              <a:t>Im Zuge der Entwicklung zu immer höheren Laser-Intensitäten aber werden die frühen Puls-Teile auch immer weiter an Bedeutung gewinnen</a:t>
            </a:r>
          </a:p>
          <a:p>
            <a:pPr marL="171450" indent="-171450">
              <a:buFontTx/>
              <a:buChar char="-"/>
            </a:pP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Glücklicherweise werden auch Fortschritte in der aktiven Diagnose gemacht und neue Experimente mit Röntgen Freie-Elektronen-Lasern erlauben langsam den Zugriff auf die Dynamik auf Femtosekunden &amp; Nanometer Skalen</a:t>
            </a:r>
          </a:p>
          <a:p>
            <a:pPr marL="171450" indent="-171450">
              <a:buFontTx/>
              <a:buChar char="-"/>
            </a:pP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Immer mehr Diagnose zu jedem einzelnen Laser-Schuss und Beschleunigungsexperiment und das akribische Sammeln von Daten ermöglicht neuen Feldern, wie dem </a:t>
            </a:r>
            <a:r>
              <a:rPr lang="de-DE" dirty="0" err="1"/>
              <a:t>Machine</a:t>
            </a:r>
            <a:r>
              <a:rPr lang="de-DE" dirty="0"/>
              <a:t> Learning Muster in sowohl Simulationen als auch Experimenten zu erkennen und hoffentlich überein zu bringen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35062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not </a:t>
            </a:r>
            <a:r>
              <a:rPr lang="de-DE" dirty="0" err="1"/>
              <a:t>new</a:t>
            </a:r>
            <a:r>
              <a:rPr lang="de-DE" dirty="0"/>
              <a:t> but </a:t>
            </a:r>
            <a:r>
              <a:rPr lang="de-DE" dirty="0" err="1"/>
              <a:t>known</a:t>
            </a:r>
            <a:r>
              <a:rPr lang="de-DE" dirty="0"/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344275C-FD6B-4846-B63D-5299F497A349}" type="slidenum">
              <a:rPr lang="en-US" sz="1400" b="0" strike="noStrike" spc="-1" smtClean="0">
                <a:latin typeface="Times New Roman"/>
              </a:rPr>
              <a:t>30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67871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5633677" y="6464409"/>
            <a:ext cx="4308105" cy="34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2482E44B-D47E-4F0C-ADA7-6435A27E7930}" type="slidenum">
              <a:rPr lang="de-DE" sz="1200" b="0"/>
              <a:pPr algn="r" eaLnBrk="1" hangingPunct="1"/>
              <a:t>31</a:t>
            </a:fld>
            <a:endParaRPr lang="de-DE" sz="1200" b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28925" y="604838"/>
            <a:ext cx="5303838" cy="2984500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r>
              <a:rPr lang="en-US" dirty="0">
                <a:latin typeface="Arial" pitchFamily="34" charset="0"/>
              </a:rPr>
              <a:t>- Maybe without the animations or reduce animations to save time</a:t>
            </a:r>
          </a:p>
          <a:p>
            <a:endParaRPr lang="en-US" dirty="0">
              <a:latin typeface="Arial" pitchFamily="34" charset="0"/>
            </a:endParaRPr>
          </a:p>
          <a:p>
            <a:r>
              <a:rPr lang="en-US" dirty="0">
                <a:latin typeface="Arial" pitchFamily="34" charset="0"/>
              </a:rPr>
              <a:t>Let us have a look then</a:t>
            </a:r>
            <a:r>
              <a:rPr lang="en-US" baseline="0" dirty="0">
                <a:latin typeface="Arial" pitchFamily="34" charset="0"/>
              </a:rPr>
              <a:t> in HOW the laser-ion acceleration works!</a:t>
            </a:r>
          </a:p>
          <a:p>
            <a:endParaRPr lang="en-US" baseline="0" dirty="0">
              <a:latin typeface="Arial" pitchFamily="34" charset="0"/>
            </a:endParaRPr>
          </a:p>
          <a:p>
            <a:r>
              <a:rPr lang="en-US" baseline="0" dirty="0">
                <a:latin typeface="Arial" pitchFamily="34" charset="0"/>
              </a:rPr>
              <a:t>We have the target here represented by the grey box. </a:t>
            </a:r>
          </a:p>
          <a:p>
            <a:r>
              <a:rPr lang="en-US" baseline="0" dirty="0">
                <a:latin typeface="Arial" pitchFamily="34" charset="0"/>
              </a:rPr>
              <a:t>You can imagine it to be quite similar to the tin foil you all know from your kitchen.</a:t>
            </a:r>
          </a:p>
          <a:p>
            <a:r>
              <a:rPr lang="en-US" baseline="0" dirty="0">
                <a:latin typeface="Arial" pitchFamily="34" charset="0"/>
              </a:rPr>
              <a:t>An tens of femtosecond short high-power laser pulse is focused onto this target, ionizes the surface, and pushes a lot of electrons into the foil in target-normal direction.</a:t>
            </a:r>
          </a:p>
          <a:p>
            <a:r>
              <a:rPr lang="en-US" baseline="0" dirty="0">
                <a:latin typeface="Arial" pitchFamily="34" charset="0"/>
              </a:rPr>
              <a:t>The laser not just heats the target but it punches a hole into it and creates Mega-Amps to even Giga-Amps of current!</a:t>
            </a:r>
          </a:p>
          <a:p>
            <a:r>
              <a:rPr lang="en-US" baseline="0" dirty="0">
                <a:latin typeface="Arial" pitchFamily="34" charset="0"/>
              </a:rPr>
              <a:t>It puts the target matter truly into an extreme state!</a:t>
            </a:r>
          </a:p>
          <a:p>
            <a:r>
              <a:rPr lang="en-US" baseline="0" dirty="0">
                <a:latin typeface="Arial" pitchFamily="34" charset="0"/>
              </a:rPr>
              <a:t>At the rear side of the target the so-called Debye sheath is formed by a large cloud of electrons and creates an enormous negative space charge.</a:t>
            </a:r>
          </a:p>
          <a:p>
            <a:r>
              <a:rPr lang="en-US" baseline="0" dirty="0">
                <a:latin typeface="Arial" pitchFamily="34" charset="0"/>
              </a:rPr>
              <a:t>Even under laboratory vacuum conditions the targets are covered in a nm-thin layer of organic contaminants.</a:t>
            </a:r>
          </a:p>
          <a:p>
            <a:r>
              <a:rPr lang="en-US" baseline="0" dirty="0">
                <a:latin typeface="Arial" pitchFamily="34" charset="0"/>
              </a:rPr>
              <a:t>From this layer, ions are now accelerated due to the extremely strong static electric field imposed by the electron cloud as the plasma expands on a picosecond time scale.</a:t>
            </a:r>
          </a:p>
          <a:p>
            <a:endParaRPr lang="en-US" baseline="0" dirty="0">
              <a:latin typeface="Arial" pitchFamily="34" charset="0"/>
            </a:endParaRPr>
          </a:p>
          <a:p>
            <a:r>
              <a:rPr lang="en-US" baseline="0" dirty="0">
                <a:latin typeface="Arial" pitchFamily="34" charset="0"/>
              </a:rPr>
              <a:t>Of course if we want to use ions accelerated in such a way for medical treatment the beam quality should be high.</a:t>
            </a:r>
          </a:p>
          <a:p>
            <a:r>
              <a:rPr lang="en-US" baseline="0" dirty="0">
                <a:latin typeface="Arial" pitchFamily="34" charset="0"/>
              </a:rPr>
              <a:t>A smooth transversal profile would ensure that the dose could be applied uniformly where it is needed.</a:t>
            </a:r>
          </a:p>
          <a:p>
            <a:r>
              <a:rPr lang="en-US" baseline="0" dirty="0">
                <a:latin typeface="Arial" pitchFamily="34" charset="0"/>
              </a:rPr>
              <a:t>The ion beam profile can of course be measured by putting a detector behind the target but the acceleration process depends on a very extreme interaction of laser and plasma.</a:t>
            </a:r>
          </a:p>
          <a:p>
            <a:endParaRPr lang="en-US" baseline="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0879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@TODO</a:t>
            </a:r>
          </a:p>
          <a:p>
            <a:r>
              <a:rPr lang="de-DE" dirty="0"/>
              <a:t>----------</a:t>
            </a:r>
          </a:p>
          <a:p>
            <a:r>
              <a:rPr lang="de-DE" dirty="0"/>
              <a:t>- Draw</a:t>
            </a:r>
            <a:r>
              <a:rPr lang="de-DE" baseline="0" dirty="0"/>
              <a:t> in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currents</a:t>
            </a:r>
            <a:r>
              <a:rPr lang="de-DE" baseline="0" dirty="0"/>
              <a:t> </a:t>
            </a:r>
            <a:r>
              <a:rPr lang="de-DE" baseline="0" dirty="0" err="1"/>
              <a:t>J_forward</a:t>
            </a:r>
            <a:r>
              <a:rPr lang="de-DE" baseline="0" dirty="0"/>
              <a:t>, </a:t>
            </a:r>
            <a:r>
              <a:rPr lang="de-DE" baseline="0" dirty="0" err="1"/>
              <a:t>J_compensating</a:t>
            </a:r>
            <a:r>
              <a:rPr lang="de-DE" baseline="0" dirty="0"/>
              <a:t>,</a:t>
            </a:r>
          </a:p>
          <a:p>
            <a:pPr marL="171450" indent="-171450">
              <a:buFontTx/>
              <a:buChar char="-"/>
            </a:pPr>
            <a:r>
              <a:rPr lang="de-DE" dirty="0"/>
              <a:t>J_comp^2D &lt; J_comp^3D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Coulomb explosion threshold thickness: d_CE^2D &gt; d_CE^3D</a:t>
            </a:r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344275C-FD6B-4846-B63D-5299F497A349}" type="slidenum">
              <a:rPr lang="en-US" sz="1400" b="0" strike="noStrike" spc="-1" smtClean="0">
                <a:latin typeface="Times New Roman"/>
              </a:rPr>
              <a:t>33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66389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body"/>
          </p:nvPr>
        </p:nvSpPr>
        <p:spPr>
          <a:xfrm>
            <a:off x="994410" y="3232666"/>
            <a:ext cx="7953714" cy="3061722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US" sz="2000" b="0" strike="noStrike" spc="-1" dirty="0" err="1">
                <a:solidFill>
                  <a:srgbClr val="000000"/>
                </a:solidFill>
                <a:latin typeface="Arial"/>
              </a:rPr>
              <a:t>Auflösung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Arial"/>
              </a:rPr>
              <a:t>weglassen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2000" b="0" strike="noStrike" spc="-1" dirty="0" err="1">
                <a:solidFill>
                  <a:srgbClr val="000000"/>
                </a:solidFill>
                <a:latin typeface="Arial"/>
              </a:rPr>
              <a:t>Größenordnung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</a:rPr>
              <a:t> node hours, memory compute time</a:t>
            </a:r>
          </a:p>
          <a:p>
            <a:pPr marL="216000" indent="-216000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</a:rPr>
              <a:t>In order to look explore laser-solid interaction, the requirements to resolution force us to go to the largest available systems on earth to simulate everything in 3D!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167" name="CustomShape 2"/>
          <p:cNvSpPr/>
          <p:nvPr/>
        </p:nvSpPr>
        <p:spPr>
          <a:xfrm>
            <a:off x="5632902" y="6464261"/>
            <a:ext cx="4307544" cy="3394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B5DA7819-A65D-4B87-BE77-48537C1F7A84}" type="slidenum">
              <a:rPr lang="en-US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48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5394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In diesem extremen Materiezustand, der selbst Gegenstand aktiver Grundlagenforschung ist, entstehen im mikroskopischen Bereich beschleunigende elektrische Felder, die 10000x größer sind, als die Belastungsgrenzen konventioneller Radiofrequenz-Beschleuniger</a:t>
            </a:r>
          </a:p>
          <a:p>
            <a:pPr marL="171450" indent="-171450">
              <a:buFontTx/>
              <a:buChar char="-"/>
            </a:pPr>
            <a:r>
              <a:rPr lang="de-DE" dirty="0"/>
              <a:t>In der komplexen Laser-Materie-Interaktion entstehen Protonenstrahlen besonders hoher Teilchenzahl und mit ganz eigener Energieverteilung</a:t>
            </a:r>
          </a:p>
          <a:p>
            <a:pPr marL="171450" indent="-171450">
              <a:buFontTx/>
              <a:buChar char="-"/>
            </a:pPr>
            <a:r>
              <a:rPr lang="de-DE" dirty="0"/>
              <a:t>Diese sinkt exponentiell zu höheren Energien ab und weist eine distinkte Abbruchkante auf</a:t>
            </a:r>
          </a:p>
          <a:p>
            <a:pPr marL="171450" indent="-171450">
              <a:buFontTx/>
              <a:buChar char="-"/>
            </a:pPr>
            <a:r>
              <a:rPr lang="de-DE" dirty="0"/>
              <a:t>Wohingegen die anderen erwähnten Maschinen ihre Strahlen mit MHz-Wiederholrate produzieren, ist die Erzeugung laser-beschleunigter Protonen noch begrenzt durch die Wiederholrate des Lasers und liegt bei mehreren Schuss in der Minute</a:t>
            </a:r>
          </a:p>
          <a:p>
            <a:pPr marL="171450" indent="-171450">
              <a:buFontTx/>
              <a:buChar char="-"/>
            </a:pP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Nichtsdestotrotz sind die besonderen Eigenschaften dieser neuartig erzeugten Protonenstrahlen attraktiv für zukünftige Anwendungen</a:t>
            </a:r>
          </a:p>
          <a:p>
            <a:pPr marL="171450" indent="-171450">
              <a:buFontTx/>
              <a:buChar char="-"/>
            </a:pPr>
            <a:r>
              <a:rPr lang="de-DE" dirty="0"/>
              <a:t>Beispielsweise in der Radiographie und Materialprüfung, der Tumortherapie sowie der Fusionsforschung könnten solchen Strahlen in Zukunft eingesetzt werden</a:t>
            </a:r>
          </a:p>
          <a:p>
            <a:pPr marL="171450" indent="-171450">
              <a:buFontTx/>
              <a:buChar char="-"/>
            </a:pPr>
            <a:r>
              <a:rPr lang="de-DE" dirty="0"/>
              <a:t>Wenn wir bspw. die Tumortherapie herausgreifen, so gibt diese Anwendung einen Energiebereich vor, da die maximale Eindringtiefe der Strahlung von ihrer Energie abhängt</a:t>
            </a:r>
          </a:p>
          <a:p>
            <a:pPr marL="171450" indent="-171450">
              <a:buFontTx/>
              <a:buChar char="-"/>
            </a:pPr>
            <a:r>
              <a:rPr lang="de-DE" dirty="0"/>
              <a:t>So werden für tiefsitzende Tumore Ionen mit 200-400 MeV verwendet</a:t>
            </a:r>
          </a:p>
          <a:p>
            <a:pPr marL="171450" indent="-171450">
              <a:buFontTx/>
              <a:buChar char="-"/>
            </a:pPr>
            <a:r>
              <a:rPr lang="de-DE" dirty="0"/>
              <a:t>Solche Energien und die präzise Kontrolle sind derzeit aber noch nicht möglich und es stellt sich die Frage:</a:t>
            </a:r>
          </a:p>
          <a:p>
            <a:pPr marL="171450" indent="-171450">
              <a:buFontTx/>
              <a:buChar char="-"/>
            </a:pPr>
            <a:r>
              <a:rPr lang="de-DE" dirty="0"/>
              <a:t>→ Wie können Protonenstrahlen stabiler und kontrollierbarer Parameter produziert werden, deren Energien hoch genug für diese Anwendung sind?</a:t>
            </a:r>
          </a:p>
          <a:p>
            <a:pPr marL="171450" indent="-171450">
              <a:buFontTx/>
              <a:buChar char="-"/>
            </a:pPr>
            <a:endParaRPr lang="de-DE" dirty="0"/>
          </a:p>
          <a:p>
            <a:pPr marL="171450" indent="-171450">
              <a:buFontTx/>
              <a:buChar char="-"/>
            </a:pP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 err="1"/>
              <a:t>Usually</a:t>
            </a:r>
            <a:r>
              <a:rPr lang="de-DE" dirty="0"/>
              <a:t> </a:t>
            </a:r>
            <a:r>
              <a:rPr lang="de-DE" dirty="0" err="1"/>
              <a:t>conventional</a:t>
            </a:r>
            <a:r>
              <a:rPr lang="de-DE" baseline="0" dirty="0"/>
              <a:t> </a:t>
            </a:r>
            <a:r>
              <a:rPr lang="de-DE" baseline="0" dirty="0" err="1"/>
              <a:t>accelerators</a:t>
            </a:r>
            <a:r>
              <a:rPr lang="de-DE" baseline="0" dirty="0"/>
              <a:t> </a:t>
            </a:r>
            <a:r>
              <a:rPr lang="de-DE" baseline="0" dirty="0" err="1"/>
              <a:t>come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mind</a:t>
            </a:r>
            <a:r>
              <a:rPr lang="de-DE" baseline="0" dirty="0"/>
              <a:t> </a:t>
            </a:r>
            <a:r>
              <a:rPr lang="de-DE" baseline="0" dirty="0" err="1"/>
              <a:t>with</a:t>
            </a:r>
            <a:r>
              <a:rPr lang="de-DE" baseline="0" dirty="0"/>
              <a:t> CERN </a:t>
            </a:r>
            <a:r>
              <a:rPr lang="de-DE" baseline="0" dirty="0" err="1"/>
              <a:t>or</a:t>
            </a:r>
            <a:r>
              <a:rPr lang="de-DE" baseline="0" dirty="0"/>
              <a:t> </a:t>
            </a:r>
            <a:r>
              <a:rPr lang="de-DE" baseline="0" dirty="0" err="1"/>
              <a:t>radiotherapy</a:t>
            </a:r>
            <a:r>
              <a:rPr lang="de-DE" baseline="0" dirty="0"/>
              <a:t> </a:t>
            </a:r>
            <a:r>
              <a:rPr lang="de-DE" baseline="0" dirty="0" err="1"/>
              <a:t>facilities</a:t>
            </a:r>
            <a:r>
              <a:rPr lang="de-DE" baseline="0" dirty="0"/>
              <a:t> like </a:t>
            </a:r>
            <a:r>
              <a:rPr lang="de-DE" baseline="0" dirty="0" err="1"/>
              <a:t>OncoRay</a:t>
            </a:r>
            <a:r>
              <a:rPr lang="de-DE" baseline="0" dirty="0"/>
              <a:t> </a:t>
            </a:r>
            <a:r>
              <a:rPr lang="de-DE" baseline="0" dirty="0" err="1"/>
              <a:t>or</a:t>
            </a:r>
            <a:r>
              <a:rPr lang="de-DE" baseline="0" dirty="0"/>
              <a:t> HIT</a:t>
            </a:r>
          </a:p>
          <a:p>
            <a:pPr marL="171450" indent="-171450">
              <a:buFontTx/>
              <a:buChar char="-"/>
            </a:pPr>
            <a:r>
              <a:rPr lang="de-DE" baseline="0" dirty="0" err="1"/>
              <a:t>Especially</a:t>
            </a:r>
            <a:r>
              <a:rPr lang="de-DE" baseline="0" dirty="0"/>
              <a:t> LHC </a:t>
            </a:r>
            <a:r>
              <a:rPr lang="de-DE" baseline="0" dirty="0" err="1"/>
              <a:t>is</a:t>
            </a:r>
            <a:r>
              <a:rPr lang="de-DE" baseline="0" dirty="0"/>
              <a:t> a </a:t>
            </a:r>
            <a:r>
              <a:rPr lang="de-DE" baseline="0" dirty="0" err="1"/>
              <a:t>machine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extreme </a:t>
            </a:r>
            <a:r>
              <a:rPr lang="de-DE" baseline="0" dirty="0" err="1"/>
              <a:t>scales</a:t>
            </a:r>
            <a:r>
              <a:rPr lang="de-DE" baseline="0" dirty="0"/>
              <a:t> </a:t>
            </a:r>
            <a:r>
              <a:rPr lang="de-DE" baseline="0" dirty="0" err="1"/>
              <a:t>producing</a:t>
            </a:r>
            <a:r>
              <a:rPr lang="de-DE" baseline="0" dirty="0"/>
              <a:t> </a:t>
            </a:r>
            <a:r>
              <a:rPr lang="de-DE" baseline="0" dirty="0" err="1"/>
              <a:t>ion</a:t>
            </a:r>
            <a:r>
              <a:rPr lang="de-DE" baseline="0" dirty="0"/>
              <a:t> </a:t>
            </a:r>
            <a:r>
              <a:rPr lang="de-DE" baseline="0" dirty="0" err="1"/>
              <a:t>beams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research</a:t>
            </a:r>
            <a:r>
              <a:rPr lang="de-DE" baseline="0" dirty="0"/>
              <a:t> </a:t>
            </a:r>
            <a:r>
              <a:rPr lang="de-DE" baseline="0" dirty="0" err="1"/>
              <a:t>into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fundamentals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matter</a:t>
            </a:r>
          </a:p>
          <a:p>
            <a:pPr marL="171450" indent="-171450">
              <a:buFontTx/>
              <a:buChar char="-"/>
            </a:pPr>
            <a:r>
              <a:rPr lang="de-DE" dirty="0"/>
              <a:t>Early </a:t>
            </a:r>
            <a:r>
              <a:rPr lang="de-DE" dirty="0" err="1"/>
              <a:t>hopes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LPAs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direct</a:t>
            </a:r>
            <a:r>
              <a:rPr lang="de-DE" dirty="0"/>
              <a:t> </a:t>
            </a:r>
            <a:r>
              <a:rPr lang="de-DE" dirty="0" err="1"/>
              <a:t>competitors</a:t>
            </a:r>
            <a:r>
              <a:rPr lang="de-DE" dirty="0"/>
              <a:t> </a:t>
            </a:r>
            <a:r>
              <a:rPr lang="de-DE" dirty="0" err="1"/>
              <a:t>quickly</a:t>
            </a:r>
            <a:r>
              <a:rPr lang="de-DE" dirty="0"/>
              <a:t> but</a:t>
            </a:r>
            <a:r>
              <a:rPr lang="de-DE" baseline="0" dirty="0"/>
              <a:t> </a:t>
            </a:r>
            <a:r>
              <a:rPr lang="de-DE" baseline="0" dirty="0" err="1"/>
              <a:t>now</a:t>
            </a:r>
            <a:r>
              <a:rPr lang="de-DE" baseline="0" dirty="0"/>
              <a:t> </a:t>
            </a:r>
            <a:r>
              <a:rPr lang="de-DE" baseline="0" dirty="0" err="1"/>
              <a:t>we</a:t>
            </a:r>
            <a:r>
              <a:rPr lang="de-DE" baseline="0" dirty="0"/>
              <a:t> </a:t>
            </a:r>
            <a:r>
              <a:rPr lang="de-DE" baseline="0" dirty="0" err="1"/>
              <a:t>know</a:t>
            </a:r>
            <a:r>
              <a:rPr lang="de-DE" baseline="0" dirty="0"/>
              <a:t> </a:t>
            </a:r>
            <a:r>
              <a:rPr lang="de-DE" baseline="0" dirty="0" err="1"/>
              <a:t>that</a:t>
            </a:r>
            <a:r>
              <a:rPr lang="de-DE" baseline="0" dirty="0"/>
              <a:t> </a:t>
            </a:r>
            <a:r>
              <a:rPr lang="de-DE" baseline="0" dirty="0" err="1"/>
              <a:t>there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still a </a:t>
            </a:r>
            <a:r>
              <a:rPr lang="de-DE" baseline="0" dirty="0" err="1"/>
              <a:t>lot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work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do</a:t>
            </a:r>
          </a:p>
          <a:p>
            <a:pPr marL="171450" indent="-171450">
              <a:buFontTx/>
              <a:buChar char="-"/>
            </a:pPr>
            <a:r>
              <a:rPr lang="de-DE" baseline="0" dirty="0" err="1"/>
              <a:t>However</a:t>
            </a:r>
            <a:r>
              <a:rPr lang="de-DE" baseline="0" dirty="0"/>
              <a:t>, LP-</a:t>
            </a:r>
            <a:r>
              <a:rPr lang="de-DE" baseline="0" dirty="0" err="1"/>
              <a:t>accelerated</a:t>
            </a:r>
            <a:r>
              <a:rPr lang="de-DE" baseline="0" dirty="0"/>
              <a:t> </a:t>
            </a:r>
            <a:r>
              <a:rPr lang="de-DE" baseline="0" dirty="0" err="1"/>
              <a:t>beams</a:t>
            </a:r>
            <a:r>
              <a:rPr lang="de-DE" baseline="0" dirty="0"/>
              <a:t> </a:t>
            </a:r>
            <a:r>
              <a:rPr lang="de-DE" baseline="0" dirty="0" err="1"/>
              <a:t>have</a:t>
            </a:r>
            <a:r>
              <a:rPr lang="de-DE" baseline="0" dirty="0"/>
              <a:t> </a:t>
            </a:r>
            <a:r>
              <a:rPr lang="de-DE" baseline="0" dirty="0" err="1"/>
              <a:t>their</a:t>
            </a:r>
            <a:r>
              <a:rPr lang="de-DE" baseline="0" dirty="0"/>
              <a:t> own </a:t>
            </a:r>
            <a:r>
              <a:rPr lang="de-DE" baseline="0" dirty="0" err="1"/>
              <a:t>unique</a:t>
            </a:r>
            <a:r>
              <a:rPr lang="de-DE" baseline="0" dirty="0"/>
              <a:t> </a:t>
            </a:r>
            <a:r>
              <a:rPr lang="de-DE" baseline="0" dirty="0" err="1"/>
              <a:t>properties</a:t>
            </a:r>
            <a:r>
              <a:rPr lang="de-DE" baseline="0" dirty="0"/>
              <a:t> </a:t>
            </a:r>
            <a:r>
              <a:rPr lang="de-DE" baseline="0" dirty="0" err="1"/>
              <a:t>that</a:t>
            </a:r>
            <a:r>
              <a:rPr lang="de-DE" baseline="0" dirty="0"/>
              <a:t> </a:t>
            </a:r>
            <a:r>
              <a:rPr lang="de-DE" baseline="0" dirty="0" err="1"/>
              <a:t>make</a:t>
            </a:r>
            <a:r>
              <a:rPr lang="de-DE" baseline="0" dirty="0"/>
              <a:t> </a:t>
            </a:r>
            <a:r>
              <a:rPr lang="de-DE" baseline="0" dirty="0" err="1"/>
              <a:t>them</a:t>
            </a:r>
            <a:r>
              <a:rPr lang="de-DE" baseline="0" dirty="0"/>
              <a:t> </a:t>
            </a:r>
            <a:r>
              <a:rPr lang="de-DE" baseline="0" dirty="0" err="1"/>
              <a:t>attractive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a </a:t>
            </a:r>
            <a:r>
              <a:rPr lang="de-DE" baseline="0" dirty="0" err="1"/>
              <a:t>multitude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applications</a:t>
            </a:r>
            <a:endParaRPr lang="de-DE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sz="1200" dirty="0"/>
              <a:t>Material </a:t>
            </a:r>
            <a:r>
              <a:rPr lang="de-DE" sz="1200" dirty="0" err="1"/>
              <a:t>science</a:t>
            </a:r>
            <a:r>
              <a:rPr lang="de-DE" sz="1200" dirty="0"/>
              <a:t> and </a:t>
            </a:r>
            <a:r>
              <a:rPr lang="de-DE" sz="1200" dirty="0" err="1"/>
              <a:t>probing</a:t>
            </a:r>
            <a:r>
              <a:rPr lang="de-DE" sz="1200" dirty="0"/>
              <a:t>, </a:t>
            </a:r>
            <a:r>
              <a:rPr lang="de-DE" sz="1200" dirty="0" err="1"/>
              <a:t>plasma</a:t>
            </a:r>
            <a:r>
              <a:rPr lang="de-DE" sz="1200" dirty="0"/>
              <a:t> </a:t>
            </a:r>
            <a:r>
              <a:rPr lang="de-DE" sz="1200" dirty="0" err="1"/>
              <a:t>diagnostics</a:t>
            </a:r>
            <a:r>
              <a:rPr lang="de-DE" sz="1200" dirty="0"/>
              <a:t>, translational </a:t>
            </a:r>
            <a:r>
              <a:rPr lang="de-DE" sz="1200" dirty="0" err="1"/>
              <a:t>research</a:t>
            </a:r>
            <a:r>
              <a:rPr lang="de-DE" sz="1200" dirty="0"/>
              <a:t> in </a:t>
            </a:r>
            <a:r>
              <a:rPr lang="de-DE" sz="1200" dirty="0" err="1"/>
              <a:t>radiation</a:t>
            </a:r>
            <a:r>
              <a:rPr lang="de-DE" sz="1200" dirty="0"/>
              <a:t> </a:t>
            </a:r>
            <a:r>
              <a:rPr lang="de-DE" sz="1200" dirty="0" err="1"/>
              <a:t>oncology</a:t>
            </a:r>
            <a:endParaRPr lang="de-DE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sz="1200" dirty="0"/>
              <a:t>Ion </a:t>
            </a:r>
            <a:r>
              <a:rPr lang="de-DE" sz="1200" dirty="0" err="1"/>
              <a:t>beams</a:t>
            </a:r>
            <a:r>
              <a:rPr lang="de-DE" sz="1200" dirty="0"/>
              <a:t> </a:t>
            </a:r>
            <a:r>
              <a:rPr lang="de-DE" sz="1200" dirty="0" err="1"/>
              <a:t>provide</a:t>
            </a:r>
            <a:r>
              <a:rPr lang="de-DE" sz="1200" dirty="0"/>
              <a:t> ultra-high dose </a:t>
            </a:r>
            <a:r>
              <a:rPr lang="de-DE" sz="1200" dirty="0" err="1"/>
              <a:t>rates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~10</a:t>
            </a:r>
            <a:r>
              <a:rPr lang="de-DE" sz="1200" baseline="30000" dirty="0"/>
              <a:t>11</a:t>
            </a:r>
            <a:r>
              <a:rPr lang="de-DE" sz="1200" dirty="0"/>
              <a:t> Gy/s </a:t>
            </a:r>
            <a:r>
              <a:rPr lang="de-DE" sz="1200" dirty="0" err="1"/>
              <a:t>which</a:t>
            </a:r>
            <a:r>
              <a:rPr lang="de-DE" sz="1200" dirty="0"/>
              <a:t> </a:t>
            </a:r>
            <a:r>
              <a:rPr lang="de-DE" sz="1200" dirty="0" err="1"/>
              <a:t>are</a:t>
            </a:r>
            <a:r>
              <a:rPr lang="de-DE" sz="1200" dirty="0"/>
              <a:t> promising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sparing</a:t>
            </a:r>
            <a:r>
              <a:rPr lang="de-DE" sz="1200" dirty="0"/>
              <a:t> </a:t>
            </a:r>
            <a:r>
              <a:rPr lang="de-DE" sz="1200" dirty="0" err="1"/>
              <a:t>healthy</a:t>
            </a:r>
            <a:r>
              <a:rPr lang="de-DE" sz="1200" dirty="0"/>
              <a:t> </a:t>
            </a:r>
            <a:r>
              <a:rPr lang="de-DE" sz="1200" dirty="0" err="1"/>
              <a:t>tissue</a:t>
            </a:r>
            <a:r>
              <a:rPr lang="de-DE" sz="1200" dirty="0"/>
              <a:t> (FLASH </a:t>
            </a:r>
            <a:r>
              <a:rPr lang="de-DE" sz="1200" dirty="0" err="1"/>
              <a:t>effect</a:t>
            </a:r>
            <a:r>
              <a:rPr lang="de-DE" sz="1200" dirty="0"/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sz="1200" dirty="0" err="1"/>
              <a:t>Pulsed</a:t>
            </a:r>
            <a:r>
              <a:rPr lang="de-DE" sz="1200" dirty="0"/>
              <a:t>, </a:t>
            </a:r>
            <a:r>
              <a:rPr lang="de-DE" sz="1200" dirty="0" err="1"/>
              <a:t>short</a:t>
            </a:r>
            <a:r>
              <a:rPr lang="de-DE" sz="1200" dirty="0"/>
              <a:t> </a:t>
            </a:r>
            <a:r>
              <a:rPr lang="de-DE" sz="1200" dirty="0" err="1"/>
              <a:t>bunches</a:t>
            </a:r>
            <a:r>
              <a:rPr lang="de-DE" sz="1200" dirty="0"/>
              <a:t>,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continuous</a:t>
            </a:r>
            <a:r>
              <a:rPr lang="de-DE" sz="1200" dirty="0"/>
              <a:t> </a:t>
            </a:r>
            <a:r>
              <a:rPr lang="de-DE" sz="1200" dirty="0" err="1"/>
              <a:t>energy</a:t>
            </a:r>
            <a:r>
              <a:rPr lang="de-DE" sz="1200" dirty="0"/>
              <a:t> </a:t>
            </a:r>
            <a:r>
              <a:rPr lang="de-DE" sz="1200" dirty="0" err="1"/>
              <a:t>spectrum</a:t>
            </a:r>
            <a:endParaRPr lang="de-DE" sz="12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DE" sz="1200" dirty="0"/>
          </a:p>
          <a:p>
            <a:pPr marL="171450" indent="-171450">
              <a:buFontTx/>
              <a:buChar char="-"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17199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4373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Um diese Frage zu klären: Prozess anschauen</a:t>
            </a:r>
          </a:p>
          <a:p>
            <a:pPr marL="171450" indent="-171450">
              <a:buFontTx/>
              <a:buChar char="-"/>
            </a:pPr>
            <a:r>
              <a:rPr lang="de-DE" dirty="0"/>
              <a:t>In einem Experimentaufbau: Laser auf so genanntes Target fokussiert – bspw. Metallfolie</a:t>
            </a:r>
          </a:p>
          <a:p>
            <a:pPr marL="171450" indent="-171450">
              <a:buFontTx/>
              <a:buChar char="-"/>
            </a:pPr>
            <a:r>
              <a:rPr lang="de-DE" dirty="0"/>
              <a:t>Ionisation – Energieabsorption in Elektronen – </a:t>
            </a:r>
            <a:r>
              <a:rPr lang="de-DE" dirty="0" err="1"/>
              <a:t>fs</a:t>
            </a:r>
            <a:r>
              <a:rPr lang="de-DE" dirty="0"/>
              <a:t> Zeitskalen</a:t>
            </a:r>
          </a:p>
          <a:p>
            <a:pPr marL="171450" indent="-171450">
              <a:buFontTx/>
              <a:buChar char="-"/>
            </a:pPr>
            <a:r>
              <a:rPr lang="de-DE" dirty="0"/>
              <a:t>Elektronen durch Folie gedrückt – Wolke auf Rückseite „</a:t>
            </a:r>
            <a:r>
              <a:rPr lang="de-DE" dirty="0" err="1"/>
              <a:t>Sheath</a:t>
            </a:r>
            <a:r>
              <a:rPr lang="de-DE" dirty="0"/>
              <a:t>“ – Ladungstrennung: EXTREM STARKE FELDER</a:t>
            </a:r>
          </a:p>
          <a:p>
            <a:pPr marL="171450" indent="-171450">
              <a:buFontTx/>
              <a:buChar char="-"/>
            </a:pPr>
            <a:r>
              <a:rPr lang="de-DE" dirty="0"/>
              <a:t>Ionisation Rückseite und Beschleunigung der Ionen</a:t>
            </a:r>
          </a:p>
          <a:p>
            <a:pPr marL="171450" indent="-171450">
              <a:buFontTx/>
              <a:buChar char="-"/>
            </a:pPr>
            <a:r>
              <a:rPr lang="de-DE" dirty="0"/>
              <a:t>Target expandiert weiter, Pikosekunden zur Beschleunigung, Danach Target lokal zerstört</a:t>
            </a:r>
          </a:p>
          <a:p>
            <a:pPr marL="171450" indent="-171450">
              <a:buFontTx/>
              <a:buChar char="-"/>
            </a:pPr>
            <a:r>
              <a:rPr lang="de-DE" dirty="0"/>
              <a:t>Dieser Prozess wurde Anfang der 2000er experimentell nachgewiesen und heißt Target-Normal-</a:t>
            </a:r>
            <a:r>
              <a:rPr lang="de-DE" dirty="0" err="1"/>
              <a:t>Sheath</a:t>
            </a:r>
            <a:r>
              <a:rPr lang="de-DE" dirty="0"/>
              <a:t>-</a:t>
            </a:r>
            <a:r>
              <a:rPr lang="de-DE" dirty="0" err="1"/>
              <a:t>Acceleration</a:t>
            </a:r>
            <a:endParaRPr lang="de-DE" dirty="0"/>
          </a:p>
          <a:p>
            <a:pPr marL="171450" indent="-171450">
              <a:buFontTx/>
              <a:buChar char="-"/>
            </a:pP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Im Schnitt entlang der Target-Normalen-Achse: Dichten</a:t>
            </a:r>
          </a:p>
          <a:p>
            <a:pPr marL="171450" indent="-171450">
              <a:buFontTx/>
              <a:buChar char="-"/>
            </a:pPr>
            <a:r>
              <a:rPr lang="de-DE" dirty="0"/>
              <a:t>Angefangen bei der kalten Folie – Dichte im Ausgangszustand</a:t>
            </a:r>
          </a:p>
          <a:p>
            <a:pPr marL="171450" indent="-171450">
              <a:buFontTx/>
              <a:buChar char="-"/>
            </a:pPr>
            <a:r>
              <a:rPr lang="de-DE" dirty="0"/>
              <a:t>Target expandiert</a:t>
            </a:r>
          </a:p>
          <a:p>
            <a:pPr marL="171450" indent="-171450">
              <a:buFontTx/>
              <a:buChar char="-"/>
            </a:pPr>
            <a:r>
              <a:rPr lang="de-DE" dirty="0"/>
              <a:t>Ist undurchlässig für Laser – kritische Dichte – Laser greift Elektronen nur bis dahin an</a:t>
            </a:r>
          </a:p>
          <a:p>
            <a:pPr marL="171450" indent="-171450">
              <a:buFontTx/>
              <a:buChar char="-"/>
            </a:pPr>
            <a:r>
              <a:rPr lang="de-DE" dirty="0"/>
              <a:t>An Ladungstrennungszone, wo schwere Ionen zurück bleiben, bilden sich die extremen Felder</a:t>
            </a:r>
          </a:p>
          <a:p>
            <a:pPr marL="171450" indent="-171450">
              <a:buFontTx/>
              <a:buChar char="-"/>
            </a:pPr>
            <a:r>
              <a:rPr lang="de-DE" dirty="0"/>
              <a:t>Nach weiterer Expansion kann das Target durchlässig für den Laser werden und durch flachere Dichtegradienten sind die Felder schwächer</a:t>
            </a:r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356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Um optimale TNSA-Beschleunigung mit Parametern zu verbinden, ist es hilfreich ein vereinfachtes Modell zu wählen</a:t>
            </a:r>
          </a:p>
          <a:p>
            <a:pPr marL="171450" indent="-171450">
              <a:buFontTx/>
              <a:buChar char="-"/>
            </a:pPr>
            <a:r>
              <a:rPr lang="de-DE" dirty="0"/>
              <a:t>Im Quasi-Statischen Modell nehmen wir an, dass die Feldverteilung für ein beschleunigtes Teilchen konstant ist</a:t>
            </a:r>
          </a:p>
          <a:p>
            <a:pPr marL="171450" indent="-171450">
              <a:buFontTx/>
              <a:buChar char="-"/>
            </a:pPr>
            <a:r>
              <a:rPr lang="de-DE" dirty="0"/>
              <a:t>Energie ist proportional zum Feld mal der Distanz im Feld</a:t>
            </a:r>
          </a:p>
          <a:p>
            <a:pPr marL="171450" indent="-171450">
              <a:buFontTx/>
              <a:buChar char="-"/>
            </a:pPr>
            <a:r>
              <a:rPr lang="de-DE" dirty="0"/>
              <a:t>Wie kann das Feld erhöht werden?</a:t>
            </a:r>
          </a:p>
          <a:p>
            <a:pPr marL="171450" indent="-171450">
              <a:buFontTx/>
              <a:buChar char="-"/>
            </a:pPr>
            <a:r>
              <a:rPr lang="de-DE" dirty="0"/>
              <a:t>Naheliegend da Energieübertrag von Elektronen auf Ionen: Laserintensität</a:t>
            </a:r>
          </a:p>
          <a:p>
            <a:pPr marL="171450" indent="-171450">
              <a:buFontTx/>
              <a:buChar char="-"/>
            </a:pPr>
            <a:r>
              <a:rPr lang="de-DE" dirty="0"/>
              <a:t>Höhere Zahl und Dichte der Elektronen: dünnere Targets!</a:t>
            </a:r>
          </a:p>
          <a:p>
            <a:pPr marL="171450" indent="-171450">
              <a:buFontTx/>
              <a:buChar char="-"/>
            </a:pPr>
            <a:r>
              <a:rPr lang="de-DE" dirty="0"/>
              <a:t>Verhindere zu frühes Aufweichen und Durchbrennen: Laserpuls zeitlich komprimiert: </a:t>
            </a:r>
            <a:r>
              <a:rPr lang="de-DE" dirty="0" err="1"/>
              <a:t>Gaußpuls</a:t>
            </a:r>
            <a:r>
              <a:rPr lang="de-DE" dirty="0"/>
              <a:t>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7438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Auf welche Parameter hat man Einfluss?</a:t>
            </a:r>
          </a:p>
          <a:p>
            <a:pPr marL="171450" indent="-171450">
              <a:buFontTx/>
              <a:buChar char="-"/>
            </a:pPr>
            <a:r>
              <a:rPr lang="de-DE" dirty="0"/>
              <a:t>Target: Material, Dicke, Strukturen</a:t>
            </a:r>
          </a:p>
          <a:p>
            <a:pPr marL="171450" indent="-171450">
              <a:buFontTx/>
              <a:buChar char="-"/>
            </a:pPr>
            <a:r>
              <a:rPr lang="de-DE" dirty="0"/>
              <a:t>Laser-Puls: Intensität, Zeit- und Raumstruktur</a:t>
            </a:r>
          </a:p>
          <a:p>
            <a:pPr marL="171450" indent="-171450">
              <a:buFontTx/>
              <a:buChar char="-"/>
            </a:pPr>
            <a:r>
              <a:rPr lang="de-DE" dirty="0"/>
              <a:t>Was beobachtet man?</a:t>
            </a:r>
          </a:p>
          <a:p>
            <a:pPr marL="171450" indent="-171450">
              <a:buFontTx/>
              <a:buChar char="-"/>
            </a:pPr>
            <a:r>
              <a:rPr lang="de-DE" dirty="0"/>
              <a:t>Reflexion und Transmission vom Treiber</a:t>
            </a:r>
          </a:p>
          <a:p>
            <a:pPr marL="171450" indent="-171450">
              <a:buFontTx/>
              <a:buChar char="-"/>
            </a:pPr>
            <a:r>
              <a:rPr lang="de-DE" dirty="0" err="1"/>
              <a:t>Opt</a:t>
            </a:r>
            <a:r>
              <a:rPr lang="de-DE" dirty="0"/>
              <a:t>. Abbildung mit Lasern</a:t>
            </a:r>
          </a:p>
          <a:p>
            <a:pPr marL="171450" indent="-171450">
              <a:buFontTx/>
              <a:buChar char="-"/>
            </a:pPr>
            <a:r>
              <a:rPr lang="de-DE" dirty="0"/>
              <a:t>Plasma Selbstemission von Röntgen oder geladenen Teilchen, wie bspw. die beschleunigten Strahlen</a:t>
            </a:r>
          </a:p>
          <a:p>
            <a:pPr marL="171450" indent="-171450">
              <a:buFontTx/>
              <a:buChar char="-"/>
            </a:pPr>
            <a:r>
              <a:rPr lang="de-DE" dirty="0"/>
              <a:t>Meist zeitlich und räumlich integriert, wodurch Dynamik verloren geht</a:t>
            </a:r>
          </a:p>
          <a:p>
            <a:pPr marL="171450" indent="-171450">
              <a:buFontTx/>
              <a:buChar char="-"/>
            </a:pPr>
            <a:r>
              <a:rPr lang="de-DE" dirty="0"/>
              <a:t>Daher Simulation, um Experimente zu beschreiben, Dynamik zu erklären und Beobachtungen abzugleichen</a:t>
            </a:r>
          </a:p>
          <a:p>
            <a:pPr marL="171450" indent="-171450">
              <a:buFontTx/>
              <a:buChar char="-"/>
            </a:pPr>
            <a:r>
              <a:rPr lang="de-DE" dirty="0"/>
              <a:t>Das habe ICH gemacht: Sims mit Variation von Targets und Laserkontrast</a:t>
            </a:r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6800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Kommen wir nun zur zeitlichen Struktur der verwendeten Laserpulse</a:t>
            </a:r>
          </a:p>
          <a:p>
            <a:pPr marL="171450" indent="-171450">
              <a:buFontTx/>
              <a:buChar char="-"/>
            </a:pPr>
            <a:r>
              <a:rPr lang="de-DE" dirty="0"/>
              <a:t>Wie zuvor motiviert geben Theorien vor, dass der ideale Puls für </a:t>
            </a:r>
            <a:r>
              <a:rPr lang="de-DE" dirty="0" err="1"/>
              <a:t>Ionenbeschl</a:t>
            </a:r>
            <a:r>
              <a:rPr lang="de-DE" dirty="0"/>
              <a:t>. </a:t>
            </a:r>
            <a:r>
              <a:rPr lang="de-DE" dirty="0" err="1"/>
              <a:t>Gaußform</a:t>
            </a:r>
            <a:r>
              <a:rPr lang="de-DE" dirty="0"/>
              <a:t> hat</a:t>
            </a:r>
          </a:p>
          <a:p>
            <a:pPr marL="171450" indent="-171450">
              <a:buFontTx/>
              <a:buChar char="-"/>
            </a:pPr>
            <a:r>
              <a:rPr lang="de-DE" dirty="0"/>
              <a:t>Für solche kurzen Pulse von wenigen 10fs liegen Ionisation (Plasmaerzeugung) und der Moment in dem Elektronen im Laserfeld nahezu Lichtgeschwindigkeit erreichen zeitlich eng zusammen</a:t>
            </a:r>
          </a:p>
          <a:p>
            <a:pPr marL="171450" indent="-171450">
              <a:buFontTx/>
              <a:buChar char="-"/>
            </a:pPr>
            <a:r>
              <a:rPr lang="de-DE" dirty="0"/>
              <a:t>Gauß war das IDEAL für viele Jahre</a:t>
            </a:r>
          </a:p>
          <a:p>
            <a:pPr marL="171450" indent="-171450">
              <a:buFontTx/>
              <a:buChar char="-"/>
            </a:pPr>
            <a:r>
              <a:rPr lang="de-DE" dirty="0"/>
              <a:t>Realer Laserpuls hat immer nur endlich guten Kontrast</a:t>
            </a:r>
          </a:p>
          <a:p>
            <a:pPr marL="171450" indent="-171450">
              <a:buFontTx/>
              <a:buChar char="-"/>
            </a:pPr>
            <a:r>
              <a:rPr lang="de-DE" dirty="0"/>
              <a:t>Man hat versucht, Gauß im Labor zu erzeugen und mit weiteren Anstrengungen, den Kontrast zu reinigen, bekommt man viel weg, aber eine ansteigende Flanke bleibt</a:t>
            </a:r>
          </a:p>
          <a:p>
            <a:pPr marL="171450" indent="-171450">
              <a:buFontTx/>
              <a:buChar char="-"/>
            </a:pPr>
            <a:r>
              <a:rPr lang="de-DE" dirty="0"/>
              <a:t>Gleichzeitig konnte der Kontrast der letzten Pikosekunde aber bis vor ein paar Jahren auch noch nicht genau gemessen werden</a:t>
            </a:r>
          </a:p>
          <a:p>
            <a:pPr marL="171450" indent="-171450">
              <a:buFontTx/>
              <a:buChar char="-"/>
            </a:pPr>
            <a:r>
              <a:rPr lang="de-DE" dirty="0"/>
              <a:t>Insbesondere dieser Bereich ist in Simulationen noch nicht tiefgreifend untersucht worden,</a:t>
            </a:r>
            <a:br>
              <a:rPr lang="de-DE" dirty="0"/>
            </a:br>
            <a:r>
              <a:rPr lang="de-DE" dirty="0"/>
              <a:t>da diese vom Rechenaufwand sehr fordernd sind und Rechenzeit auf großen Supercomputern begrenzt ist!</a:t>
            </a:r>
          </a:p>
          <a:p>
            <a:pPr marL="171450" indent="-171450">
              <a:buFontTx/>
              <a:buChar char="-"/>
            </a:pPr>
            <a:endParaRPr lang="de-DE" dirty="0"/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4162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Mission Statement!</a:t>
            </a:r>
          </a:p>
          <a:p>
            <a:endParaRPr lang="de-DE" dirty="0"/>
          </a:p>
          <a:p>
            <a:r>
              <a:rPr lang="de-DE" dirty="0"/>
              <a:t>So wie beschrieben auf dem Slide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5841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noProof="0" dirty="0"/>
              <a:t>Ich </a:t>
            </a:r>
            <a:r>
              <a:rPr lang="en-US" noProof="0" dirty="0" err="1"/>
              <a:t>möchte</a:t>
            </a:r>
            <a:r>
              <a:rPr lang="en-US" noProof="0" dirty="0"/>
              <a:t> </a:t>
            </a:r>
            <a:r>
              <a:rPr lang="en-US" noProof="0" dirty="0" err="1"/>
              <a:t>jetzt</a:t>
            </a:r>
            <a:r>
              <a:rPr lang="en-US" noProof="0" dirty="0"/>
              <a:t> die </a:t>
            </a:r>
            <a:r>
              <a:rPr lang="en-US" noProof="0" dirty="0" err="1"/>
              <a:t>Simulationsmethode</a:t>
            </a:r>
            <a:r>
              <a:rPr lang="en-US" noProof="0" dirty="0"/>
              <a:t> </a:t>
            </a:r>
            <a:r>
              <a:rPr lang="en-US" noProof="0" dirty="0" err="1"/>
              <a:t>erläutern</a:t>
            </a:r>
            <a:endParaRPr lang="en-US" noProof="0" dirty="0"/>
          </a:p>
          <a:p>
            <a:pPr marL="171450" indent="-171450">
              <a:buFontTx/>
              <a:buChar char="-"/>
            </a:pPr>
            <a:r>
              <a:rPr lang="en-US" noProof="0" dirty="0" err="1"/>
              <a:t>Durch</a:t>
            </a:r>
            <a:r>
              <a:rPr lang="en-US" noProof="0" dirty="0"/>
              <a:t> den </a:t>
            </a:r>
            <a:r>
              <a:rPr lang="en-US" noProof="0" dirty="0" err="1"/>
              <a:t>extrem</a:t>
            </a:r>
            <a:r>
              <a:rPr lang="en-US" noProof="0" dirty="0"/>
              <a:t> </a:t>
            </a:r>
            <a:r>
              <a:rPr lang="en-US" noProof="0" dirty="0" err="1"/>
              <a:t>schnellen</a:t>
            </a:r>
            <a:r>
              <a:rPr lang="en-US" noProof="0" dirty="0"/>
              <a:t> </a:t>
            </a:r>
            <a:r>
              <a:rPr lang="en-US" noProof="0" dirty="0" err="1"/>
              <a:t>Energieeintrag</a:t>
            </a:r>
            <a:r>
              <a:rPr lang="en-US" noProof="0" dirty="0"/>
              <a:t> des Lasers in das Target </a:t>
            </a:r>
            <a:r>
              <a:rPr lang="en-US" noProof="0" dirty="0" err="1"/>
              <a:t>wird</a:t>
            </a:r>
            <a:r>
              <a:rPr lang="en-US" noProof="0" dirty="0"/>
              <a:t> dieses </a:t>
            </a:r>
            <a:r>
              <a:rPr lang="en-US" noProof="0" dirty="0" err="1"/>
              <a:t>rasch</a:t>
            </a:r>
            <a:r>
              <a:rPr lang="en-US" noProof="0" dirty="0"/>
              <a:t> in </a:t>
            </a:r>
            <a:r>
              <a:rPr lang="en-US" noProof="0" dirty="0" err="1"/>
              <a:t>einen</a:t>
            </a:r>
            <a:r>
              <a:rPr lang="en-US" noProof="0" dirty="0"/>
              <a:t> </a:t>
            </a:r>
            <a:r>
              <a:rPr lang="en-US" noProof="0" dirty="0" err="1"/>
              <a:t>Zustand</a:t>
            </a:r>
            <a:r>
              <a:rPr lang="en-US" noProof="0" dirty="0"/>
              <a:t> </a:t>
            </a:r>
            <a:r>
              <a:rPr lang="en-US" noProof="0" dirty="0" err="1"/>
              <a:t>gebracht</a:t>
            </a:r>
            <a:r>
              <a:rPr lang="en-US" noProof="0" dirty="0"/>
              <a:t>, der fern </a:t>
            </a:r>
            <a:r>
              <a:rPr lang="en-US" noProof="0" dirty="0" err="1"/>
              <a:t>vom</a:t>
            </a:r>
            <a:r>
              <a:rPr lang="en-US" noProof="0" dirty="0"/>
              <a:t> </a:t>
            </a:r>
            <a:r>
              <a:rPr lang="en-US" noProof="0" dirty="0" err="1"/>
              <a:t>thermischen</a:t>
            </a:r>
            <a:r>
              <a:rPr lang="en-US" noProof="0" dirty="0"/>
              <a:t> </a:t>
            </a:r>
            <a:r>
              <a:rPr lang="en-US" noProof="0" dirty="0" err="1"/>
              <a:t>Gleichgewicht</a:t>
            </a:r>
            <a:r>
              <a:rPr lang="en-US" noProof="0" dirty="0"/>
              <a:t> </a:t>
            </a:r>
            <a:r>
              <a:rPr lang="en-US" noProof="0" dirty="0" err="1"/>
              <a:t>liegt</a:t>
            </a:r>
            <a:endParaRPr lang="en-US" noProof="0" dirty="0"/>
          </a:p>
          <a:p>
            <a:pPr marL="171450" indent="-171450">
              <a:buFontTx/>
              <a:buChar char="-"/>
            </a:pPr>
            <a:r>
              <a:rPr lang="en-US" noProof="0" dirty="0"/>
              <a:t>Es </a:t>
            </a:r>
            <a:r>
              <a:rPr lang="en-US" noProof="0" dirty="0" err="1"/>
              <a:t>ist</a:t>
            </a:r>
            <a:r>
              <a:rPr lang="en-US" noProof="0" dirty="0"/>
              <a:t> </a:t>
            </a:r>
            <a:r>
              <a:rPr lang="en-US" noProof="0" dirty="0" err="1"/>
              <a:t>daher</a:t>
            </a:r>
            <a:r>
              <a:rPr lang="en-US" noProof="0" dirty="0"/>
              <a:t> </a:t>
            </a:r>
            <a:r>
              <a:rPr lang="en-US" noProof="0" dirty="0" err="1"/>
              <a:t>nötig</a:t>
            </a:r>
            <a:r>
              <a:rPr lang="en-US" noProof="0" dirty="0"/>
              <a:t>, die </a:t>
            </a:r>
            <a:r>
              <a:rPr lang="en-US" noProof="0" dirty="0" err="1"/>
              <a:t>Interaktion</a:t>
            </a:r>
            <a:r>
              <a:rPr lang="en-US" noProof="0" dirty="0"/>
              <a:t> von </a:t>
            </a:r>
            <a:r>
              <a:rPr lang="en-US" noProof="0" dirty="0" err="1"/>
              <a:t>einzelnen</a:t>
            </a:r>
            <a:r>
              <a:rPr lang="en-US" noProof="0" dirty="0"/>
              <a:t> </a:t>
            </a:r>
            <a:r>
              <a:rPr lang="en-US" noProof="0" dirty="0" err="1"/>
              <a:t>geladenen</a:t>
            </a:r>
            <a:r>
              <a:rPr lang="en-US" noProof="0" dirty="0"/>
              <a:t> </a:t>
            </a:r>
            <a:r>
              <a:rPr lang="en-US" noProof="0" dirty="0" err="1"/>
              <a:t>Teilchen</a:t>
            </a:r>
            <a:r>
              <a:rPr lang="en-US" noProof="0" dirty="0"/>
              <a:t> (</a:t>
            </a:r>
            <a:r>
              <a:rPr lang="en-US" noProof="0" dirty="0" err="1"/>
              <a:t>Atomrümpfen</a:t>
            </a:r>
            <a:r>
              <a:rPr lang="en-US" noProof="0" dirty="0"/>
              <a:t> und </a:t>
            </a:r>
            <a:r>
              <a:rPr lang="en-US" noProof="0" dirty="0" err="1"/>
              <a:t>Elektronen</a:t>
            </a:r>
            <a:r>
              <a:rPr lang="en-US" noProof="0" dirty="0"/>
              <a:t>) </a:t>
            </a:r>
            <a:r>
              <a:rPr lang="en-US" noProof="0" dirty="0" err="1"/>
              <a:t>mit</a:t>
            </a:r>
            <a:r>
              <a:rPr lang="en-US" noProof="0" dirty="0"/>
              <a:t> </a:t>
            </a:r>
            <a:r>
              <a:rPr lang="en-US" noProof="0" dirty="0" err="1"/>
              <a:t>externen</a:t>
            </a:r>
            <a:r>
              <a:rPr lang="en-US" noProof="0" dirty="0"/>
              <a:t> </a:t>
            </a:r>
            <a:r>
              <a:rPr lang="en-US" noProof="0" dirty="0" err="1"/>
              <a:t>Feldern</a:t>
            </a:r>
            <a:r>
              <a:rPr lang="en-US" noProof="0" dirty="0"/>
              <a:t> so </a:t>
            </a:r>
            <a:r>
              <a:rPr lang="en-US" noProof="0" dirty="0" err="1"/>
              <a:t>wie</a:t>
            </a:r>
            <a:r>
              <a:rPr lang="en-US" noProof="0" dirty="0"/>
              <a:t> </a:t>
            </a:r>
            <a:r>
              <a:rPr lang="en-US" noProof="0" dirty="0" err="1"/>
              <a:t>untereinander</a:t>
            </a:r>
            <a:r>
              <a:rPr lang="en-US" noProof="0" dirty="0"/>
              <a:t> </a:t>
            </a:r>
            <a:r>
              <a:rPr lang="en-US" noProof="0" dirty="0" err="1"/>
              <a:t>zu</a:t>
            </a:r>
            <a:r>
              <a:rPr lang="en-US" noProof="0" dirty="0"/>
              <a:t> </a:t>
            </a:r>
            <a:r>
              <a:rPr lang="en-US" noProof="0" dirty="0" err="1"/>
              <a:t>simulieren</a:t>
            </a:r>
            <a:endParaRPr lang="en-US" noProof="0" dirty="0"/>
          </a:p>
          <a:p>
            <a:pPr marL="171450" indent="-171450">
              <a:buFontTx/>
              <a:buChar char="-"/>
            </a:pPr>
            <a:r>
              <a:rPr lang="en-US" noProof="0" dirty="0"/>
              <a:t>Da </a:t>
            </a:r>
            <a:r>
              <a:rPr lang="en-US" noProof="0" dirty="0" err="1"/>
              <a:t>insbesondere</a:t>
            </a:r>
            <a:r>
              <a:rPr lang="en-US" noProof="0" dirty="0"/>
              <a:t> </a:t>
            </a:r>
            <a:r>
              <a:rPr lang="en-US" noProof="0" dirty="0" err="1"/>
              <a:t>letzteres</a:t>
            </a:r>
            <a:r>
              <a:rPr lang="en-US" noProof="0" dirty="0"/>
              <a:t> für </a:t>
            </a:r>
            <a:r>
              <a:rPr lang="en-US" noProof="0" dirty="0" err="1"/>
              <a:t>realistische</a:t>
            </a:r>
            <a:r>
              <a:rPr lang="en-US" noProof="0" dirty="0"/>
              <a:t> </a:t>
            </a:r>
            <a:r>
              <a:rPr lang="en-US" noProof="0" dirty="0" err="1"/>
              <a:t>Simulationsvolumina</a:t>
            </a:r>
            <a:r>
              <a:rPr lang="en-US" noProof="0" dirty="0"/>
              <a:t> </a:t>
            </a:r>
            <a:r>
              <a:rPr lang="en-US" noProof="0" dirty="0" err="1"/>
              <a:t>deutlich</a:t>
            </a:r>
            <a:r>
              <a:rPr lang="en-US" noProof="0" dirty="0"/>
              <a:t> </a:t>
            </a:r>
            <a:r>
              <a:rPr lang="en-US" noProof="0" dirty="0" err="1"/>
              <a:t>zu</a:t>
            </a:r>
            <a:r>
              <a:rPr lang="en-US" noProof="0" dirty="0"/>
              <a:t> </a:t>
            </a:r>
            <a:r>
              <a:rPr lang="en-US" noProof="0" dirty="0" err="1"/>
              <a:t>aufwendig</a:t>
            </a:r>
            <a:r>
              <a:rPr lang="en-US" noProof="0" dirty="0"/>
              <a:t> </a:t>
            </a:r>
            <a:r>
              <a:rPr lang="en-US" noProof="0" dirty="0" err="1"/>
              <a:t>wäre</a:t>
            </a:r>
            <a:r>
              <a:rPr lang="en-US" noProof="0" dirty="0"/>
              <a:t>, </a:t>
            </a:r>
            <a:r>
              <a:rPr lang="en-US" noProof="0" dirty="0" err="1"/>
              <a:t>werden</a:t>
            </a:r>
            <a:r>
              <a:rPr lang="en-US" noProof="0" dirty="0"/>
              <a:t> Felder auf </a:t>
            </a:r>
            <a:r>
              <a:rPr lang="en-US" noProof="0" dirty="0" err="1"/>
              <a:t>einem</a:t>
            </a:r>
            <a:r>
              <a:rPr lang="en-US" noProof="0" dirty="0"/>
              <a:t> </a:t>
            </a:r>
            <a:r>
              <a:rPr lang="en-US" noProof="0" dirty="0" err="1"/>
              <a:t>Gitter</a:t>
            </a:r>
            <a:r>
              <a:rPr lang="en-US" noProof="0" dirty="0"/>
              <a:t> </a:t>
            </a:r>
            <a:r>
              <a:rPr lang="en-US" noProof="0" dirty="0" err="1"/>
              <a:t>abgebildet</a:t>
            </a:r>
            <a:endParaRPr lang="en-US" noProof="0" dirty="0"/>
          </a:p>
          <a:p>
            <a:pPr marL="171450" indent="-171450">
              <a:buFontTx/>
              <a:buChar char="-"/>
            </a:pPr>
            <a:r>
              <a:rPr lang="en-US" noProof="0" dirty="0"/>
              <a:t>In den so </a:t>
            </a:r>
            <a:r>
              <a:rPr lang="en-US" noProof="0" dirty="0" err="1"/>
              <a:t>entstehenden</a:t>
            </a:r>
            <a:r>
              <a:rPr lang="en-US" noProof="0" dirty="0"/>
              <a:t> “Zellen” </a:t>
            </a:r>
            <a:r>
              <a:rPr lang="en-US" noProof="0" dirty="0" err="1"/>
              <a:t>befinden</a:t>
            </a:r>
            <a:r>
              <a:rPr lang="en-US" noProof="0" dirty="0"/>
              <a:t> </a:t>
            </a:r>
            <a:r>
              <a:rPr lang="en-US" noProof="0" dirty="0" err="1"/>
              <a:t>sich</a:t>
            </a:r>
            <a:r>
              <a:rPr lang="en-US" noProof="0" dirty="0"/>
              <a:t> die </a:t>
            </a:r>
            <a:r>
              <a:rPr lang="en-US" noProof="0" dirty="0" err="1"/>
              <a:t>Teilchen</a:t>
            </a:r>
            <a:r>
              <a:rPr lang="en-US" noProof="0" dirty="0"/>
              <a:t> </a:t>
            </a:r>
          </a:p>
          <a:p>
            <a:pPr marL="171450" indent="-171450">
              <a:buFontTx/>
              <a:buChar char="-"/>
            </a:pPr>
            <a:r>
              <a:rPr lang="en-US" noProof="0" dirty="0"/>
              <a:t>In </a:t>
            </a:r>
            <a:r>
              <a:rPr lang="en-US" noProof="0" dirty="0" err="1"/>
              <a:t>dieser</a:t>
            </a:r>
            <a:r>
              <a:rPr lang="en-US" noProof="0" dirty="0"/>
              <a:t> </a:t>
            </a:r>
            <a:r>
              <a:rPr lang="en-US" noProof="0" dirty="0" err="1"/>
              <a:t>kinetischen</a:t>
            </a:r>
            <a:r>
              <a:rPr lang="en-US" noProof="0" dirty="0"/>
              <a:t> </a:t>
            </a:r>
            <a:r>
              <a:rPr lang="en-US" noProof="0" dirty="0" err="1"/>
              <a:t>Beschreibung</a:t>
            </a:r>
            <a:r>
              <a:rPr lang="en-US" noProof="0" dirty="0"/>
              <a:t> von </a:t>
            </a:r>
            <a:r>
              <a:rPr lang="en-US" noProof="0" dirty="0" err="1"/>
              <a:t>Plasmen</a:t>
            </a:r>
            <a:r>
              <a:rPr lang="en-US" noProof="0" dirty="0"/>
              <a:t> </a:t>
            </a:r>
            <a:r>
              <a:rPr lang="en-US" noProof="0" dirty="0" err="1"/>
              <a:t>bildet</a:t>
            </a:r>
            <a:r>
              <a:rPr lang="en-US" noProof="0" dirty="0"/>
              <a:t> man </a:t>
            </a:r>
            <a:r>
              <a:rPr lang="en-US" noProof="0" dirty="0" err="1"/>
              <a:t>Teilchentrajektorien</a:t>
            </a:r>
            <a:r>
              <a:rPr lang="en-US" noProof="0" dirty="0"/>
              <a:t> </a:t>
            </a:r>
            <a:r>
              <a:rPr lang="en-US" noProof="0" dirty="0" err="1"/>
              <a:t>mittels</a:t>
            </a:r>
            <a:r>
              <a:rPr lang="en-US" noProof="0" dirty="0"/>
              <a:t> </a:t>
            </a:r>
            <a:r>
              <a:rPr lang="en-US" noProof="0" dirty="0" err="1"/>
              <a:t>ihrer</a:t>
            </a:r>
            <a:r>
              <a:rPr lang="en-US" noProof="0" dirty="0"/>
              <a:t> </a:t>
            </a:r>
            <a:r>
              <a:rPr lang="en-US" noProof="0" dirty="0" err="1"/>
              <a:t>Positionen</a:t>
            </a:r>
            <a:r>
              <a:rPr lang="en-US" noProof="0" dirty="0"/>
              <a:t> und </a:t>
            </a:r>
            <a:r>
              <a:rPr lang="en-US" noProof="0" dirty="0" err="1"/>
              <a:t>Geschwindigkeiten</a:t>
            </a:r>
            <a:r>
              <a:rPr lang="en-US" noProof="0" dirty="0"/>
              <a:t> ab</a:t>
            </a:r>
          </a:p>
          <a:p>
            <a:pPr marL="171450" indent="-171450">
              <a:buFontTx/>
              <a:buChar char="-"/>
            </a:pPr>
            <a:r>
              <a:rPr lang="en-US" noProof="0" dirty="0" err="1"/>
              <a:t>Sowohl</a:t>
            </a:r>
            <a:r>
              <a:rPr lang="en-US" noProof="0" dirty="0"/>
              <a:t> Laser-Felder, </a:t>
            </a:r>
            <a:r>
              <a:rPr lang="en-US" noProof="0" dirty="0" err="1"/>
              <a:t>als</a:t>
            </a:r>
            <a:r>
              <a:rPr lang="en-US" noProof="0" dirty="0"/>
              <a:t> </a:t>
            </a:r>
            <a:r>
              <a:rPr lang="en-US" noProof="0" dirty="0" err="1"/>
              <a:t>auch</a:t>
            </a:r>
            <a:r>
              <a:rPr lang="en-US" noProof="0" dirty="0"/>
              <a:t> die der </a:t>
            </a:r>
            <a:r>
              <a:rPr lang="en-US" noProof="0" dirty="0" err="1"/>
              <a:t>Teilchen</a:t>
            </a:r>
            <a:r>
              <a:rPr lang="en-US" noProof="0" dirty="0"/>
              <a:t> </a:t>
            </a:r>
            <a:r>
              <a:rPr lang="en-US" noProof="0" dirty="0" err="1"/>
              <a:t>sind</a:t>
            </a:r>
            <a:r>
              <a:rPr lang="en-US" noProof="0" dirty="0"/>
              <a:t> auf dem </a:t>
            </a:r>
            <a:r>
              <a:rPr lang="en-US" noProof="0" dirty="0" err="1"/>
              <a:t>Gitter</a:t>
            </a:r>
            <a:r>
              <a:rPr lang="en-US" noProof="0" dirty="0"/>
              <a:t> </a:t>
            </a:r>
            <a:r>
              <a:rPr lang="en-US" noProof="0" dirty="0" err="1"/>
              <a:t>diskretisiert</a:t>
            </a:r>
            <a:endParaRPr lang="en-US" noProof="0" dirty="0"/>
          </a:p>
          <a:p>
            <a:pPr marL="171450" indent="-171450">
              <a:buFontTx/>
              <a:buChar char="-"/>
            </a:pPr>
            <a:r>
              <a:rPr lang="en-US" noProof="0" dirty="0"/>
              <a:t>Die </a:t>
            </a:r>
            <a:r>
              <a:rPr lang="en-US" noProof="0" dirty="0" err="1"/>
              <a:t>Bewegung</a:t>
            </a:r>
            <a:r>
              <a:rPr lang="en-US" noProof="0" dirty="0"/>
              <a:t> von </a:t>
            </a:r>
            <a:r>
              <a:rPr lang="en-US" noProof="0" dirty="0" err="1"/>
              <a:t>geladenen</a:t>
            </a:r>
            <a:r>
              <a:rPr lang="en-US" noProof="0" dirty="0"/>
              <a:t> </a:t>
            </a:r>
            <a:r>
              <a:rPr lang="en-US" noProof="0" dirty="0" err="1"/>
              <a:t>Teilchen</a:t>
            </a:r>
            <a:r>
              <a:rPr lang="en-US" noProof="0" dirty="0"/>
              <a:t> </a:t>
            </a:r>
            <a:r>
              <a:rPr lang="en-US" noProof="0" dirty="0" err="1"/>
              <a:t>ist</a:t>
            </a:r>
            <a:r>
              <a:rPr lang="en-US" noProof="0" dirty="0"/>
              <a:t> </a:t>
            </a:r>
            <a:r>
              <a:rPr lang="en-US" noProof="0" dirty="0" err="1"/>
              <a:t>auch</a:t>
            </a:r>
            <a:r>
              <a:rPr lang="en-US" noProof="0" dirty="0"/>
              <a:t> </a:t>
            </a:r>
            <a:r>
              <a:rPr lang="en-US" noProof="0" dirty="0" err="1"/>
              <a:t>wiederum</a:t>
            </a:r>
            <a:r>
              <a:rPr lang="en-US" noProof="0" dirty="0"/>
              <a:t> Quelle von </a:t>
            </a:r>
            <a:r>
              <a:rPr lang="en-US" noProof="0" dirty="0" err="1"/>
              <a:t>elektromagnetischen</a:t>
            </a:r>
            <a:r>
              <a:rPr lang="en-US" noProof="0" dirty="0"/>
              <a:t> </a:t>
            </a:r>
            <a:r>
              <a:rPr lang="en-US" noProof="0" dirty="0" err="1"/>
              <a:t>Feldern</a:t>
            </a:r>
            <a:r>
              <a:rPr lang="en-US" noProof="0" dirty="0"/>
              <a:t>  →  Maxwell-</a:t>
            </a:r>
            <a:r>
              <a:rPr lang="en-US" noProof="0" dirty="0" err="1"/>
              <a:t>Gleichungen</a:t>
            </a:r>
            <a:endParaRPr lang="en-US" noProof="0" dirty="0"/>
          </a:p>
          <a:p>
            <a:pPr marL="171450" indent="-171450">
              <a:buFontTx/>
              <a:buChar char="-"/>
            </a:pPr>
            <a:r>
              <a:rPr lang="en-US" noProof="0" dirty="0"/>
              <a:t>Die Felder </a:t>
            </a:r>
            <a:r>
              <a:rPr lang="en-US" noProof="0" dirty="0" err="1"/>
              <a:t>sind</a:t>
            </a:r>
            <a:r>
              <a:rPr lang="en-US" noProof="0" dirty="0"/>
              <a:t> </a:t>
            </a:r>
            <a:r>
              <a:rPr lang="en-US" noProof="0" dirty="0" err="1"/>
              <a:t>Ursache</a:t>
            </a:r>
            <a:r>
              <a:rPr lang="en-US" noProof="0" dirty="0"/>
              <a:t> für </a:t>
            </a:r>
            <a:r>
              <a:rPr lang="en-US" noProof="0" dirty="0" err="1"/>
              <a:t>Kräfte</a:t>
            </a:r>
            <a:r>
              <a:rPr lang="en-US" noProof="0" dirty="0"/>
              <a:t>, die auf </a:t>
            </a:r>
            <a:r>
              <a:rPr lang="en-US" noProof="0" dirty="0" err="1"/>
              <a:t>Teilchen</a:t>
            </a:r>
            <a:r>
              <a:rPr lang="en-US" noProof="0" dirty="0"/>
              <a:t> </a:t>
            </a:r>
            <a:r>
              <a:rPr lang="en-US" noProof="0" err="1"/>
              <a:t>wirken</a:t>
            </a:r>
            <a:r>
              <a:rPr lang="en-US" noProof="0"/>
              <a:t> → Lorentz-Kraft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A66AE-48E3-2D48-82BE-7F29128BC7E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0090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 userDrawn="1"/>
        </p:nvSpPr>
        <p:spPr>
          <a:xfrm>
            <a:off x="8953501" y="5943600"/>
            <a:ext cx="32385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 hasCustomPrompt="1"/>
          </p:nvPr>
        </p:nvSpPr>
        <p:spPr>
          <a:xfrm>
            <a:off x="408000" y="1409700"/>
            <a:ext cx="11376000" cy="3657600"/>
          </a:xfrm>
          <a:solidFill>
            <a:srgbClr val="E6007E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</a:t>
            </a:r>
            <a:r>
              <a:rPr lang="en-US" noProof="0" dirty="0"/>
              <a:t>on</a:t>
            </a:r>
            <a:r>
              <a:rPr lang="en-US" dirty="0"/>
              <a:t> symbol to add image</a:t>
            </a:r>
          </a:p>
        </p:txBody>
      </p:sp>
      <p:sp>
        <p:nvSpPr>
          <p:cNvPr id="10" name="Rechteck 9"/>
          <p:cNvSpPr/>
          <p:nvPr userDrawn="1"/>
        </p:nvSpPr>
        <p:spPr>
          <a:xfrm>
            <a:off x="408000" y="5067300"/>
            <a:ext cx="11376000" cy="14946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64710" y="5158740"/>
            <a:ext cx="10503391" cy="503952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title master format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4710" y="5711297"/>
            <a:ext cx="8786497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964710" y="6187442"/>
            <a:ext cx="8786497" cy="137506"/>
          </a:xfrm>
        </p:spPr>
        <p:txBody>
          <a:bodyPr anchor="ctr" anchorCtr="0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Edit Text Master Styles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F7CD036-ED6C-4ECF-9230-9F954A24C9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101" y="418338"/>
            <a:ext cx="1810516" cy="743714"/>
          </a:xfrm>
          <a:prstGeom prst="rect">
            <a:avLst/>
          </a:prstGeom>
        </p:spPr>
      </p:pic>
      <p:sp>
        <p:nvSpPr>
          <p:cNvPr id="21" name="Bildplatzhalter 4">
            <a:extLst>
              <a:ext uri="{FF2B5EF4-FFF2-40B4-BE49-F238E27FC236}">
                <a16:creationId xmlns:a16="http://schemas.microsoft.com/office/drawing/2014/main" id="{122D4B7E-6FB3-4913-8B6C-C5E1D8CF923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74235" y="418337"/>
            <a:ext cx="1417637" cy="738188"/>
          </a:xfrm>
          <a:noFill/>
        </p:spPr>
        <p:txBody>
          <a:bodyPr anchor="ctr" anchorCtr="0">
            <a:normAutofit/>
          </a:bodyPr>
          <a:lstStyle>
            <a:lvl1pPr algn="ctr"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sp>
        <p:nvSpPr>
          <p:cNvPr id="22" name="Bildplatzhalter 4">
            <a:extLst>
              <a:ext uri="{FF2B5EF4-FFF2-40B4-BE49-F238E27FC236}">
                <a16:creationId xmlns:a16="http://schemas.microsoft.com/office/drawing/2014/main" id="{1D5C0AFF-1970-45EF-A4B2-C56B8DA1B85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631585" y="418337"/>
            <a:ext cx="1417637" cy="738188"/>
          </a:xfrm>
          <a:noFill/>
        </p:spPr>
        <p:txBody>
          <a:bodyPr anchor="ctr" anchorCtr="0">
            <a:normAutofit/>
          </a:bodyPr>
          <a:lstStyle>
            <a:lvl1pPr algn="ctr"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712" y="5945880"/>
            <a:ext cx="1371783" cy="50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95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AA0"/>
                </a:solidFill>
              </a:defRPr>
            </a:lvl1pPr>
          </a:lstStyle>
          <a:p>
            <a:r>
              <a:rPr lang="de-DE" dirty="0"/>
              <a:t>27.04.2022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B6BAA"/>
                </a:solidFill>
              </a:defRPr>
            </a:lvl1pPr>
          </a:lstStyle>
          <a:p>
            <a:fld id="{7B52C2EB-AC18-4292-AF1A-75F520D6393B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25</a:t>
            </a:r>
          </a:p>
        </p:txBody>
      </p:sp>
    </p:spTree>
    <p:extLst>
      <p:ext uri="{BB962C8B-B14F-4D97-AF65-F5344CB8AC3E}">
        <p14:creationId xmlns:p14="http://schemas.microsoft.com/office/powerpoint/2010/main" val="336312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719403" y="332656"/>
            <a:ext cx="10943167" cy="9353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aseline="0">
                <a:solidFill>
                  <a:srgbClr val="003E89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624418" y="1557338"/>
            <a:ext cx="10943167" cy="4392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2871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600" y="129600"/>
            <a:ext cx="10971840" cy="446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667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1295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600" y="129600"/>
            <a:ext cx="10971840" cy="4464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667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9550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 userDrawn="1"/>
        </p:nvSpPr>
        <p:spPr>
          <a:xfrm>
            <a:off x="8953501" y="5943600"/>
            <a:ext cx="32385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Rechteck 9"/>
          <p:cNvSpPr/>
          <p:nvPr userDrawn="1"/>
        </p:nvSpPr>
        <p:spPr>
          <a:xfrm>
            <a:off x="408000" y="1409700"/>
            <a:ext cx="11376000" cy="51522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64710" y="3428730"/>
            <a:ext cx="10583828" cy="503952"/>
          </a:xfrm>
        </p:spPr>
        <p:txBody>
          <a:bodyPr anchor="b">
            <a:no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title master format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4710" y="3976725"/>
            <a:ext cx="10600756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964711" y="6187441"/>
            <a:ext cx="8709000" cy="197317"/>
          </a:xfrm>
        </p:spPr>
        <p:txBody>
          <a:bodyPr anchor="ctr" anchorCtr="0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Edit Text Master Styles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5F965800-EC66-4256-A2B9-6F514E0D631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74235" y="418337"/>
            <a:ext cx="1417637" cy="738188"/>
          </a:xfrm>
          <a:noFill/>
        </p:spPr>
        <p:txBody>
          <a:bodyPr anchor="ctr" anchorCtr="0">
            <a:normAutofit/>
          </a:bodyPr>
          <a:lstStyle>
            <a:lvl1pPr algn="ctr"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58792609-4929-4ECD-98A4-64618D34E4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631585" y="418337"/>
            <a:ext cx="1417637" cy="738188"/>
          </a:xfrm>
          <a:noFill/>
        </p:spPr>
        <p:txBody>
          <a:bodyPr anchor="ctr" anchorCtr="0">
            <a:normAutofit/>
          </a:bodyPr>
          <a:lstStyle>
            <a:lvl1pPr algn="ctr"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A7F16462-43AC-4369-B784-9087FA5BEA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101" y="418338"/>
            <a:ext cx="1810516" cy="74371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712" y="5945880"/>
            <a:ext cx="1371783" cy="50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10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 userDrawn="1"/>
        </p:nvSpPr>
        <p:spPr>
          <a:xfrm>
            <a:off x="8953501" y="5943600"/>
            <a:ext cx="32385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Rechteck 9"/>
          <p:cNvSpPr/>
          <p:nvPr userDrawn="1"/>
        </p:nvSpPr>
        <p:spPr>
          <a:xfrm>
            <a:off x="408000" y="293078"/>
            <a:ext cx="11376000" cy="6268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964712" y="6187441"/>
            <a:ext cx="8786496" cy="189296"/>
          </a:xfrm>
        </p:spPr>
        <p:txBody>
          <a:bodyPr anchor="ctr" anchorCtr="0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Edit Text Master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64710" y="2906606"/>
            <a:ext cx="10583828" cy="503952"/>
          </a:xfrm>
        </p:spPr>
        <p:txBody>
          <a:bodyPr anchor="b">
            <a:no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title master format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4710" y="3463147"/>
            <a:ext cx="10600756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557E734-8DBE-47CE-94F7-8E7E9694F9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950" y="421513"/>
            <a:ext cx="1810516" cy="74371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712" y="5945880"/>
            <a:ext cx="1371783" cy="50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06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24381DEF-DABA-4270-8BAD-E4011AECFB7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05786" y="6352479"/>
            <a:ext cx="1209844" cy="285146"/>
          </a:xfrm>
          <a:noFill/>
        </p:spPr>
        <p:txBody>
          <a:bodyPr rIns="0" anchor="ctr" anchorCtr="0">
            <a:noAutofit/>
          </a:bodyPr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sp>
        <p:nvSpPr>
          <p:cNvPr id="20" name="Bildplatzhalter 4">
            <a:extLst>
              <a:ext uri="{FF2B5EF4-FFF2-40B4-BE49-F238E27FC236}">
                <a16:creationId xmlns:a16="http://schemas.microsoft.com/office/drawing/2014/main" id="{BF652E5A-5CA0-445F-BB46-1D00FFAB13A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718257" y="6352479"/>
            <a:ext cx="1209844" cy="285146"/>
          </a:xfrm>
          <a:noFill/>
        </p:spPr>
        <p:txBody>
          <a:bodyPr rIns="0" anchor="ctr" anchorCtr="0">
            <a:noAutofit/>
          </a:bodyPr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partner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8501" y="492369"/>
            <a:ext cx="11087100" cy="409714"/>
          </a:xfrm>
        </p:spPr>
        <p:txBody>
          <a:bodyPr>
            <a:normAutofit/>
          </a:bodyPr>
          <a:lstStyle/>
          <a:p>
            <a:r>
              <a:rPr lang="en-US" noProof="0" dirty="0"/>
              <a:t>Click to edit title master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Edit Text Master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</a:t>
            </a:r>
            <a:r>
              <a:rPr lang="en-US" noProof="0" dirty="0"/>
              <a:t>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98501" y="931362"/>
            <a:ext cx="11087100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F5D9C9A0-7951-4196-AEE3-92BFCF5721F7}"/>
              </a:ext>
            </a:extLst>
          </p:cNvPr>
          <p:cNvGrpSpPr/>
          <p:nvPr userDrawn="1"/>
        </p:nvGrpSpPr>
        <p:grpSpPr>
          <a:xfrm>
            <a:off x="-2089900" y="977046"/>
            <a:ext cx="1980000" cy="2129997"/>
            <a:chOff x="-2089900" y="977046"/>
            <a:chExt cx="1980000" cy="2129997"/>
          </a:xfrm>
        </p:grpSpPr>
        <p:sp>
          <p:nvSpPr>
            <p:cNvPr id="36" name="Folie Wechsel/Zurücksetzen/Textebenen">
              <a:extLst>
                <a:ext uri="{FF2B5EF4-FFF2-40B4-BE49-F238E27FC236}">
                  <a16:creationId xmlns:a16="http://schemas.microsoft.com/office/drawing/2014/main" id="{2AD43816-91E0-48A9-9BB1-AA81AD6B42F8}"/>
                </a:ext>
              </a:extLst>
            </p:cNvPr>
            <p:cNvSpPr txBox="1"/>
            <p:nvPr userDrawn="1"/>
          </p:nvSpPr>
          <p:spPr>
            <a:xfrm rot="10800000" flipH="1" flipV="1">
              <a:off x="-2089900" y="977046"/>
              <a:ext cx="1980000" cy="198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00" noProof="0" dirty="0">
                  <a:solidFill>
                    <a:srgbClr val="333333"/>
                  </a:solidFill>
                </a:rPr>
                <a:t>Change slide layout in the menu via: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home // slides // layout</a:t>
              </a:r>
            </a:p>
            <a:p>
              <a:pPr algn="r" defTabSz="913990">
                <a:defRPr/>
              </a:pPr>
              <a:endParaRPr lang="en-US" sz="1000" noProof="0" dirty="0">
                <a:solidFill>
                  <a:srgbClr val="333333"/>
                </a:solidFill>
              </a:endParaRP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Change text level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in the menu via:</a:t>
              </a:r>
              <a:br>
                <a:rPr lang="en-US" sz="1000" noProof="0" dirty="0">
                  <a:solidFill>
                    <a:srgbClr val="333333"/>
                  </a:solidFill>
                </a:rPr>
              </a:br>
              <a:r>
                <a:rPr lang="en-US" sz="1000" noProof="0" dirty="0">
                  <a:solidFill>
                    <a:srgbClr val="333333"/>
                  </a:solidFill>
                </a:rPr>
                <a:t>home // paragraph // list level</a:t>
              </a:r>
            </a:p>
          </p:txBody>
        </p: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EF9548FA-1BF5-4FE2-AF99-BF36A949B5B1}"/>
                </a:ext>
              </a:extLst>
            </p:cNvPr>
            <p:cNvGrpSpPr/>
            <p:nvPr userDrawn="1"/>
          </p:nvGrpSpPr>
          <p:grpSpPr>
            <a:xfrm>
              <a:off x="-1549900" y="2315043"/>
              <a:ext cx="1438338" cy="792000"/>
              <a:chOff x="-1549900" y="3064343"/>
              <a:chExt cx="1438338" cy="792000"/>
            </a:xfrm>
          </p:grpSpPr>
          <p:pic>
            <p:nvPicPr>
              <p:cNvPr id="38" name="Listenebene erhöhen">
                <a:extLst>
                  <a:ext uri="{FF2B5EF4-FFF2-40B4-BE49-F238E27FC236}">
                    <a16:creationId xmlns:a16="http://schemas.microsoft.com/office/drawing/2014/main" id="{245DC52B-8031-479C-9378-4A980517664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064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Listenebene verringern">
                <a:extLst>
                  <a:ext uri="{FF2B5EF4-FFF2-40B4-BE49-F238E27FC236}">
                    <a16:creationId xmlns:a16="http://schemas.microsoft.com/office/drawing/2014/main" id="{C6C92D6C-97C2-4218-8E48-AE686D7B0D00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532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Text // Listenebene erhöhen">
                <a:extLst>
                  <a:ext uri="{FF2B5EF4-FFF2-40B4-BE49-F238E27FC236}">
                    <a16:creationId xmlns:a16="http://schemas.microsoft.com/office/drawing/2014/main" id="{1A822F79-4571-4D0A-A7F2-0324FFA06956}"/>
                  </a:ext>
                </a:extLst>
              </p:cNvPr>
              <p:cNvSpPr txBox="1"/>
              <p:nvPr userDrawn="1"/>
            </p:nvSpPr>
            <p:spPr>
              <a:xfrm>
                <a:off x="-1549900" y="3064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Increase list level</a:t>
                </a:r>
              </a:p>
            </p:txBody>
          </p:sp>
          <p:sp>
            <p:nvSpPr>
              <p:cNvPr id="41" name="Text // Listenebene verringern">
                <a:extLst>
                  <a:ext uri="{FF2B5EF4-FFF2-40B4-BE49-F238E27FC236}">
                    <a16:creationId xmlns:a16="http://schemas.microsoft.com/office/drawing/2014/main" id="{5EEE0D9C-887A-487D-B6CE-1E98B27964DB}"/>
                  </a:ext>
                </a:extLst>
              </p:cNvPr>
              <p:cNvSpPr txBox="1"/>
              <p:nvPr userDrawn="1"/>
            </p:nvSpPr>
            <p:spPr>
              <a:xfrm>
                <a:off x="-1549900" y="3532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Lower</a:t>
                </a:r>
              </a:p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list level</a:t>
                </a:r>
              </a:p>
            </p:txBody>
          </p:sp>
        </p:grpSp>
      </p:grpSp>
      <p:sp>
        <p:nvSpPr>
          <p:cNvPr id="17" name="Datumsplatzhalter 1"/>
          <p:cNvSpPr>
            <a:spLocks noGrp="1"/>
          </p:cNvSpPr>
          <p:nvPr>
            <p:ph type="dt" sz="half" idx="10"/>
          </p:nvPr>
        </p:nvSpPr>
        <p:spPr>
          <a:xfrm>
            <a:off x="653807" y="6308727"/>
            <a:ext cx="614276" cy="365125"/>
          </a:xfrm>
        </p:spPr>
        <p:txBody>
          <a:bodyPr/>
          <a:lstStyle>
            <a:lvl1pPr>
              <a:defRPr>
                <a:solidFill>
                  <a:srgbClr val="005AA0"/>
                </a:solidFill>
              </a:defRPr>
            </a:lvl1pPr>
          </a:lstStyle>
          <a:p>
            <a:r>
              <a:rPr lang="de-DE" dirty="0"/>
              <a:t>27.04.2022</a:t>
            </a:r>
          </a:p>
        </p:txBody>
      </p:sp>
      <p:sp>
        <p:nvSpPr>
          <p:cNvPr id="18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41155" y="6308727"/>
            <a:ext cx="533400" cy="365125"/>
          </a:xfrm>
        </p:spPr>
        <p:txBody>
          <a:bodyPr/>
          <a:lstStyle>
            <a:lvl1pPr>
              <a:defRPr>
                <a:solidFill>
                  <a:srgbClr val="1B6BAA"/>
                </a:solidFill>
              </a:defRPr>
            </a:lvl1pPr>
          </a:lstStyle>
          <a:p>
            <a:fld id="{7B52C2EB-AC18-4292-AF1A-75F520D6393B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25</a:t>
            </a:r>
          </a:p>
        </p:txBody>
      </p:sp>
    </p:spTree>
    <p:extLst>
      <p:ext uri="{BB962C8B-B14F-4D97-AF65-F5344CB8AC3E}">
        <p14:creationId xmlns:p14="http://schemas.microsoft.com/office/powerpoint/2010/main" val="1206301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re, Bild 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44344" y="492369"/>
            <a:ext cx="5341257" cy="409714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44344" y="1535723"/>
            <a:ext cx="5341257" cy="4641241"/>
          </a:xfrm>
        </p:spPr>
        <p:txBody>
          <a:bodyPr>
            <a:noAutofit/>
          </a:bodyPr>
          <a:lstStyle/>
          <a:p>
            <a:pPr lvl="0"/>
            <a:r>
              <a:rPr lang="en-US" noProof="0" dirty="0"/>
              <a:t>Edit Text Master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Disputation | Marco Garten</a:t>
            </a:r>
            <a:endParaRPr lang="en-US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444344" y="931362"/>
            <a:ext cx="5341257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285750"/>
            <a:ext cx="5579533" cy="5911850"/>
          </a:xfrm>
          <a:solidFill>
            <a:srgbClr val="E6007E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on symbol to add image</a:t>
            </a:r>
          </a:p>
        </p:txBody>
      </p:sp>
      <p:sp>
        <p:nvSpPr>
          <p:cNvPr id="20" name="Bildplatzhalter 4">
            <a:extLst>
              <a:ext uri="{FF2B5EF4-FFF2-40B4-BE49-F238E27FC236}">
                <a16:creationId xmlns:a16="http://schemas.microsoft.com/office/drawing/2014/main" id="{E2BBD6BF-7910-48C7-BC5B-D3F3BACCD6F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05786" y="6352479"/>
            <a:ext cx="1209844" cy="285146"/>
          </a:xfrm>
          <a:noFill/>
        </p:spPr>
        <p:txBody>
          <a:bodyPr rIns="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partner logo</a:t>
            </a:r>
          </a:p>
        </p:txBody>
      </p:sp>
      <p:sp>
        <p:nvSpPr>
          <p:cNvPr id="21" name="Bildplatzhalter 4">
            <a:extLst>
              <a:ext uri="{FF2B5EF4-FFF2-40B4-BE49-F238E27FC236}">
                <a16:creationId xmlns:a16="http://schemas.microsoft.com/office/drawing/2014/main" id="{01142CDC-0FF1-4F93-A609-E3A4A263AB1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718257" y="6352479"/>
            <a:ext cx="1209844" cy="285146"/>
          </a:xfrm>
          <a:noFill/>
        </p:spPr>
        <p:txBody>
          <a:bodyPr rIns="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partner logo</a:t>
            </a:r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F5D9C9A0-7951-4196-AEE3-92BFCF5721F7}"/>
              </a:ext>
            </a:extLst>
          </p:cNvPr>
          <p:cNvGrpSpPr/>
          <p:nvPr userDrawn="1"/>
        </p:nvGrpSpPr>
        <p:grpSpPr>
          <a:xfrm>
            <a:off x="-2089900" y="977046"/>
            <a:ext cx="1980000" cy="2129997"/>
            <a:chOff x="-2089900" y="977046"/>
            <a:chExt cx="1980000" cy="2129997"/>
          </a:xfrm>
        </p:grpSpPr>
        <p:sp>
          <p:nvSpPr>
            <p:cNvPr id="44" name="Folie Wechsel/Zurücksetzen/Textebenen">
              <a:extLst>
                <a:ext uri="{FF2B5EF4-FFF2-40B4-BE49-F238E27FC236}">
                  <a16:creationId xmlns:a16="http://schemas.microsoft.com/office/drawing/2014/main" id="{2AD43816-91E0-48A9-9BB1-AA81AD6B42F8}"/>
                </a:ext>
              </a:extLst>
            </p:cNvPr>
            <p:cNvSpPr txBox="1"/>
            <p:nvPr userDrawn="1"/>
          </p:nvSpPr>
          <p:spPr>
            <a:xfrm rot="10800000" flipH="1" flipV="1">
              <a:off x="-2089900" y="977046"/>
              <a:ext cx="1980000" cy="198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00" noProof="0" dirty="0">
                  <a:solidFill>
                    <a:srgbClr val="333333"/>
                  </a:solidFill>
                </a:rPr>
                <a:t>Change slide layout in the menu via: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home // slides // layout</a:t>
              </a:r>
            </a:p>
            <a:p>
              <a:pPr algn="r" defTabSz="913990">
                <a:defRPr/>
              </a:pPr>
              <a:endParaRPr lang="en-US" sz="1000" noProof="0" dirty="0">
                <a:solidFill>
                  <a:srgbClr val="333333"/>
                </a:solidFill>
              </a:endParaRP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Change text level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in the menu via:</a:t>
              </a:r>
              <a:br>
                <a:rPr lang="en-US" sz="1000" noProof="0" dirty="0">
                  <a:solidFill>
                    <a:srgbClr val="333333"/>
                  </a:solidFill>
                </a:rPr>
              </a:br>
              <a:r>
                <a:rPr lang="en-US" sz="1000" noProof="0" dirty="0">
                  <a:solidFill>
                    <a:srgbClr val="333333"/>
                  </a:solidFill>
                </a:rPr>
                <a:t>home // paragraph // list level</a:t>
              </a:r>
            </a:p>
          </p:txBody>
        </p: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EF9548FA-1BF5-4FE2-AF99-BF36A949B5B1}"/>
                </a:ext>
              </a:extLst>
            </p:cNvPr>
            <p:cNvGrpSpPr/>
            <p:nvPr userDrawn="1"/>
          </p:nvGrpSpPr>
          <p:grpSpPr>
            <a:xfrm>
              <a:off x="-1549900" y="2315043"/>
              <a:ext cx="1438338" cy="792000"/>
              <a:chOff x="-1549900" y="3064343"/>
              <a:chExt cx="1438338" cy="792000"/>
            </a:xfrm>
          </p:grpSpPr>
          <p:pic>
            <p:nvPicPr>
              <p:cNvPr id="46" name="Listenebene erhöhen">
                <a:extLst>
                  <a:ext uri="{FF2B5EF4-FFF2-40B4-BE49-F238E27FC236}">
                    <a16:creationId xmlns:a16="http://schemas.microsoft.com/office/drawing/2014/main" id="{245DC52B-8031-479C-9378-4A980517664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064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Listenebene verringern">
                <a:extLst>
                  <a:ext uri="{FF2B5EF4-FFF2-40B4-BE49-F238E27FC236}">
                    <a16:creationId xmlns:a16="http://schemas.microsoft.com/office/drawing/2014/main" id="{C6C92D6C-97C2-4218-8E48-AE686D7B0D00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532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" name="Text // Listenebene erhöhen">
                <a:extLst>
                  <a:ext uri="{FF2B5EF4-FFF2-40B4-BE49-F238E27FC236}">
                    <a16:creationId xmlns:a16="http://schemas.microsoft.com/office/drawing/2014/main" id="{1A822F79-4571-4D0A-A7F2-0324FFA06956}"/>
                  </a:ext>
                </a:extLst>
              </p:cNvPr>
              <p:cNvSpPr txBox="1"/>
              <p:nvPr userDrawn="1"/>
            </p:nvSpPr>
            <p:spPr>
              <a:xfrm>
                <a:off x="-1549900" y="3064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Increase list level</a:t>
                </a:r>
              </a:p>
            </p:txBody>
          </p:sp>
          <p:sp>
            <p:nvSpPr>
              <p:cNvPr id="49" name="Text // Listenebene verringern">
                <a:extLst>
                  <a:ext uri="{FF2B5EF4-FFF2-40B4-BE49-F238E27FC236}">
                    <a16:creationId xmlns:a16="http://schemas.microsoft.com/office/drawing/2014/main" id="{5EEE0D9C-887A-487D-B6CE-1E98B27964DB}"/>
                  </a:ext>
                </a:extLst>
              </p:cNvPr>
              <p:cNvSpPr txBox="1"/>
              <p:nvPr userDrawn="1"/>
            </p:nvSpPr>
            <p:spPr>
              <a:xfrm>
                <a:off x="-1549900" y="3532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Lower</a:t>
                </a:r>
              </a:p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list level</a:t>
                </a:r>
              </a:p>
            </p:txBody>
          </p:sp>
        </p:grpSp>
      </p:grpSp>
      <p:sp>
        <p:nvSpPr>
          <p:cNvPr id="18" name="Datumsplatzhalter 1"/>
          <p:cNvSpPr>
            <a:spLocks noGrp="1"/>
          </p:cNvSpPr>
          <p:nvPr>
            <p:ph type="dt" sz="half" idx="10"/>
          </p:nvPr>
        </p:nvSpPr>
        <p:spPr>
          <a:xfrm>
            <a:off x="653807" y="6308727"/>
            <a:ext cx="614276" cy="365125"/>
          </a:xfrm>
        </p:spPr>
        <p:txBody>
          <a:bodyPr/>
          <a:lstStyle>
            <a:lvl1pPr>
              <a:defRPr>
                <a:solidFill>
                  <a:srgbClr val="005AA0"/>
                </a:solidFill>
              </a:defRPr>
            </a:lvl1pPr>
          </a:lstStyle>
          <a:p>
            <a:r>
              <a:rPr lang="de-DE" dirty="0"/>
              <a:t>27.04.2022</a:t>
            </a:r>
          </a:p>
        </p:txBody>
      </p:sp>
      <p:sp>
        <p:nvSpPr>
          <p:cNvPr id="19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41155" y="6308727"/>
            <a:ext cx="533400" cy="365125"/>
          </a:xfrm>
        </p:spPr>
        <p:txBody>
          <a:bodyPr/>
          <a:lstStyle>
            <a:lvl1pPr>
              <a:defRPr>
                <a:solidFill>
                  <a:srgbClr val="1B6BAA"/>
                </a:solidFill>
              </a:defRPr>
            </a:lvl1pPr>
          </a:lstStyle>
          <a:p>
            <a:fld id="{7B52C2EB-AC18-4292-AF1A-75F520D6393B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25</a:t>
            </a:r>
          </a:p>
        </p:txBody>
      </p:sp>
    </p:spTree>
    <p:extLst>
      <p:ext uri="{BB962C8B-B14F-4D97-AF65-F5344CB8AC3E}">
        <p14:creationId xmlns:p14="http://schemas.microsoft.com/office/powerpoint/2010/main" val="2786578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2 Bilder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8501" y="492369"/>
            <a:ext cx="7019756" cy="409714"/>
          </a:xfrm>
        </p:spPr>
        <p:txBody>
          <a:bodyPr>
            <a:normAutofit/>
          </a:bodyPr>
          <a:lstStyle/>
          <a:p>
            <a:r>
              <a:rPr lang="en-US" noProof="0" dirty="0"/>
              <a:t>Click to edit title master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8501" y="1535723"/>
            <a:ext cx="7019756" cy="4641240"/>
          </a:xfrm>
        </p:spPr>
        <p:txBody>
          <a:bodyPr/>
          <a:lstStyle/>
          <a:p>
            <a:pPr lvl="0"/>
            <a:r>
              <a:rPr lang="en-US" noProof="0" dirty="0"/>
              <a:t>Edit Text Master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Disputation | Marco Garten</a:t>
            </a:r>
            <a:endParaRPr lang="en-US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98501" y="931362"/>
            <a:ext cx="7019756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sp>
        <p:nvSpPr>
          <p:cNvPr id="12" name="Bildplatzhalter 12"/>
          <p:cNvSpPr>
            <a:spLocks noGrp="1"/>
          </p:cNvSpPr>
          <p:nvPr>
            <p:ph type="pic" sz="quarter" idx="14" hasCustomPrompt="1"/>
          </p:nvPr>
        </p:nvSpPr>
        <p:spPr>
          <a:xfrm>
            <a:off x="8147352" y="285751"/>
            <a:ext cx="3638248" cy="2849336"/>
          </a:xfrm>
          <a:solidFill>
            <a:srgbClr val="E6007E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on symbol to add image</a:t>
            </a:r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5" hasCustomPrompt="1"/>
          </p:nvPr>
        </p:nvSpPr>
        <p:spPr>
          <a:xfrm>
            <a:off x="8147352" y="3327627"/>
            <a:ext cx="3638248" cy="2849336"/>
          </a:xfrm>
          <a:solidFill>
            <a:srgbClr val="E6007E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on symbol to add image</a:t>
            </a:r>
          </a:p>
        </p:txBody>
      </p:sp>
      <p:sp>
        <p:nvSpPr>
          <p:cNvPr id="21" name="Bildplatzhalter 4">
            <a:extLst>
              <a:ext uri="{FF2B5EF4-FFF2-40B4-BE49-F238E27FC236}">
                <a16:creationId xmlns:a16="http://schemas.microsoft.com/office/drawing/2014/main" id="{6BB26055-2A6A-48FB-BDD8-76CA4A52F20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05786" y="6352479"/>
            <a:ext cx="1209844" cy="285146"/>
          </a:xfrm>
          <a:noFill/>
        </p:spPr>
        <p:txBody>
          <a:bodyPr rIns="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partner logo</a:t>
            </a:r>
          </a:p>
        </p:txBody>
      </p:sp>
      <p:sp>
        <p:nvSpPr>
          <p:cNvPr id="22" name="Bildplatzhalter 4">
            <a:extLst>
              <a:ext uri="{FF2B5EF4-FFF2-40B4-BE49-F238E27FC236}">
                <a16:creationId xmlns:a16="http://schemas.microsoft.com/office/drawing/2014/main" id="{BC7C8351-B0D1-4526-99A8-C5A15539A90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718257" y="6352479"/>
            <a:ext cx="1209844" cy="285146"/>
          </a:xfrm>
          <a:noFill/>
        </p:spPr>
        <p:txBody>
          <a:bodyPr rIns="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partner logo</a:t>
            </a:r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F5D9C9A0-7951-4196-AEE3-92BFCF5721F7}"/>
              </a:ext>
            </a:extLst>
          </p:cNvPr>
          <p:cNvGrpSpPr/>
          <p:nvPr userDrawn="1"/>
        </p:nvGrpSpPr>
        <p:grpSpPr>
          <a:xfrm>
            <a:off x="-2089900" y="977046"/>
            <a:ext cx="1980000" cy="2129997"/>
            <a:chOff x="-2089900" y="977046"/>
            <a:chExt cx="1980000" cy="2129997"/>
          </a:xfrm>
        </p:grpSpPr>
        <p:sp>
          <p:nvSpPr>
            <p:cNvPr id="38" name="Folie Wechsel/Zurücksetzen/Textebenen">
              <a:extLst>
                <a:ext uri="{FF2B5EF4-FFF2-40B4-BE49-F238E27FC236}">
                  <a16:creationId xmlns:a16="http://schemas.microsoft.com/office/drawing/2014/main" id="{2AD43816-91E0-48A9-9BB1-AA81AD6B42F8}"/>
                </a:ext>
              </a:extLst>
            </p:cNvPr>
            <p:cNvSpPr txBox="1"/>
            <p:nvPr userDrawn="1"/>
          </p:nvSpPr>
          <p:spPr>
            <a:xfrm rot="10800000" flipH="1" flipV="1">
              <a:off x="-2089900" y="977046"/>
              <a:ext cx="1980000" cy="198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00" noProof="0" dirty="0">
                  <a:solidFill>
                    <a:srgbClr val="333333"/>
                  </a:solidFill>
                </a:rPr>
                <a:t>Change slide layout in the menu via: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home // slides // layout</a:t>
              </a:r>
            </a:p>
            <a:p>
              <a:pPr algn="r" defTabSz="913990">
                <a:defRPr/>
              </a:pPr>
              <a:endParaRPr lang="en-US" sz="1000" noProof="0" dirty="0">
                <a:solidFill>
                  <a:srgbClr val="333333"/>
                </a:solidFill>
              </a:endParaRP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Change text level</a:t>
              </a:r>
            </a:p>
            <a:p>
              <a:pPr algn="r" defTabSz="913990">
                <a:defRPr/>
              </a:pPr>
              <a:r>
                <a:rPr lang="en-US" sz="1000" noProof="0" dirty="0">
                  <a:solidFill>
                    <a:srgbClr val="333333"/>
                  </a:solidFill>
                </a:rPr>
                <a:t>in the menu via:</a:t>
              </a:r>
              <a:br>
                <a:rPr lang="en-US" sz="1000" noProof="0" dirty="0">
                  <a:solidFill>
                    <a:srgbClr val="333333"/>
                  </a:solidFill>
                </a:rPr>
              </a:br>
              <a:r>
                <a:rPr lang="en-US" sz="1000" noProof="0" dirty="0">
                  <a:solidFill>
                    <a:srgbClr val="333333"/>
                  </a:solidFill>
                </a:rPr>
                <a:t>home // paragraph // list level</a:t>
              </a:r>
            </a:p>
          </p:txBody>
        </p:sp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EF9548FA-1BF5-4FE2-AF99-BF36A949B5B1}"/>
                </a:ext>
              </a:extLst>
            </p:cNvPr>
            <p:cNvGrpSpPr/>
            <p:nvPr userDrawn="1"/>
          </p:nvGrpSpPr>
          <p:grpSpPr>
            <a:xfrm>
              <a:off x="-1549900" y="2315043"/>
              <a:ext cx="1438338" cy="792000"/>
              <a:chOff x="-1549900" y="3064343"/>
              <a:chExt cx="1438338" cy="792000"/>
            </a:xfrm>
          </p:grpSpPr>
          <p:pic>
            <p:nvPicPr>
              <p:cNvPr id="40" name="Listenebene erhöhen">
                <a:extLst>
                  <a:ext uri="{FF2B5EF4-FFF2-40B4-BE49-F238E27FC236}">
                    <a16:creationId xmlns:a16="http://schemas.microsoft.com/office/drawing/2014/main" id="{245DC52B-8031-479C-9378-4A980517664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064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Listenebene verringern">
                <a:extLst>
                  <a:ext uri="{FF2B5EF4-FFF2-40B4-BE49-F238E27FC236}">
                    <a16:creationId xmlns:a16="http://schemas.microsoft.com/office/drawing/2014/main" id="{C6C92D6C-97C2-4218-8E48-AE686D7B0D00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532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" name="Text // Listenebene erhöhen">
                <a:extLst>
                  <a:ext uri="{FF2B5EF4-FFF2-40B4-BE49-F238E27FC236}">
                    <a16:creationId xmlns:a16="http://schemas.microsoft.com/office/drawing/2014/main" id="{1A822F79-4571-4D0A-A7F2-0324FFA06956}"/>
                  </a:ext>
                </a:extLst>
              </p:cNvPr>
              <p:cNvSpPr txBox="1"/>
              <p:nvPr userDrawn="1"/>
            </p:nvSpPr>
            <p:spPr>
              <a:xfrm>
                <a:off x="-1549900" y="3064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Increase list level</a:t>
                </a:r>
              </a:p>
            </p:txBody>
          </p:sp>
          <p:sp>
            <p:nvSpPr>
              <p:cNvPr id="43" name="Text // Listenebene verringern">
                <a:extLst>
                  <a:ext uri="{FF2B5EF4-FFF2-40B4-BE49-F238E27FC236}">
                    <a16:creationId xmlns:a16="http://schemas.microsoft.com/office/drawing/2014/main" id="{5EEE0D9C-887A-487D-B6CE-1E98B27964DB}"/>
                  </a:ext>
                </a:extLst>
              </p:cNvPr>
              <p:cNvSpPr txBox="1"/>
              <p:nvPr userDrawn="1"/>
            </p:nvSpPr>
            <p:spPr>
              <a:xfrm>
                <a:off x="-1549900" y="3532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Lower</a:t>
                </a:r>
              </a:p>
              <a:p>
                <a:pPr algn="r" defTabSz="913990">
                  <a:defRPr/>
                </a:pPr>
                <a:r>
                  <a:rPr lang="en-US" sz="1000" noProof="0" dirty="0">
                    <a:solidFill>
                      <a:srgbClr val="333333"/>
                    </a:solidFill>
                  </a:rPr>
                  <a:t>list level</a:t>
                </a:r>
              </a:p>
            </p:txBody>
          </p:sp>
        </p:grpSp>
      </p:grpSp>
      <p:sp>
        <p:nvSpPr>
          <p:cNvPr id="19" name="Datumsplatzhalter 1"/>
          <p:cNvSpPr>
            <a:spLocks noGrp="1"/>
          </p:cNvSpPr>
          <p:nvPr>
            <p:ph type="dt" sz="half" idx="10"/>
          </p:nvPr>
        </p:nvSpPr>
        <p:spPr>
          <a:xfrm>
            <a:off x="653807" y="6308727"/>
            <a:ext cx="614276" cy="365125"/>
          </a:xfrm>
        </p:spPr>
        <p:txBody>
          <a:bodyPr/>
          <a:lstStyle>
            <a:lvl1pPr>
              <a:defRPr>
                <a:solidFill>
                  <a:srgbClr val="005AA0"/>
                </a:solidFill>
              </a:defRPr>
            </a:lvl1pPr>
          </a:lstStyle>
          <a:p>
            <a:r>
              <a:rPr lang="de-DE" dirty="0"/>
              <a:t>27.04.2022</a:t>
            </a:r>
          </a:p>
        </p:txBody>
      </p:sp>
      <p:sp>
        <p:nvSpPr>
          <p:cNvPr id="20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41155" y="6308727"/>
            <a:ext cx="533400" cy="365125"/>
          </a:xfrm>
        </p:spPr>
        <p:txBody>
          <a:bodyPr/>
          <a:lstStyle>
            <a:lvl1pPr>
              <a:defRPr>
                <a:solidFill>
                  <a:srgbClr val="1B6BAA"/>
                </a:solidFill>
              </a:defRPr>
            </a:lvl1pPr>
          </a:lstStyle>
          <a:p>
            <a:fld id="{7B52C2EB-AC18-4292-AF1A-75F520D6393B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25</a:t>
            </a:r>
          </a:p>
        </p:txBody>
      </p:sp>
    </p:spTree>
    <p:extLst>
      <p:ext uri="{BB962C8B-B14F-4D97-AF65-F5344CB8AC3E}">
        <p14:creationId xmlns:p14="http://schemas.microsoft.com/office/powerpoint/2010/main" val="343712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Click to edit title master format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6" name="Datumsplatzhalter 1"/>
          <p:cNvSpPr>
            <a:spLocks noGrp="1"/>
          </p:cNvSpPr>
          <p:nvPr>
            <p:ph type="dt" sz="half" idx="10"/>
          </p:nvPr>
        </p:nvSpPr>
        <p:spPr>
          <a:xfrm>
            <a:off x="653807" y="6308727"/>
            <a:ext cx="614276" cy="365125"/>
          </a:xfrm>
        </p:spPr>
        <p:txBody>
          <a:bodyPr/>
          <a:lstStyle>
            <a:lvl1pPr>
              <a:defRPr>
                <a:solidFill>
                  <a:srgbClr val="005AA0"/>
                </a:solidFill>
              </a:defRPr>
            </a:lvl1pPr>
          </a:lstStyle>
          <a:p>
            <a:r>
              <a:rPr lang="de-DE" dirty="0"/>
              <a:t>27.04.2022</a:t>
            </a:r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41155" y="6308727"/>
            <a:ext cx="533400" cy="365125"/>
          </a:xfrm>
        </p:spPr>
        <p:txBody>
          <a:bodyPr/>
          <a:lstStyle>
            <a:lvl1pPr>
              <a:defRPr>
                <a:solidFill>
                  <a:srgbClr val="1B6BAA"/>
                </a:solidFill>
              </a:defRPr>
            </a:lvl1pPr>
          </a:lstStyle>
          <a:p>
            <a:fld id="{7B52C2EB-AC18-4292-AF1A-75F520D6393B}" type="slidenum">
              <a:rPr lang="de-DE" smtClean="0"/>
              <a:pPr/>
              <a:t>‹Nr.›</a:t>
            </a:fld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25</a:t>
            </a:r>
          </a:p>
        </p:txBody>
      </p:sp>
    </p:spTree>
    <p:extLst>
      <p:ext uri="{BB962C8B-B14F-4D97-AF65-F5344CB8AC3E}">
        <p14:creationId xmlns:p14="http://schemas.microsoft.com/office/powerpoint/2010/main" val="268050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325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ch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321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1B29FB91-D68B-4962-B3D3-C04392BD12A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758" y="6396800"/>
            <a:ext cx="1005842" cy="18897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1" y="492369"/>
            <a:ext cx="11087100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title master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1" y="1535723"/>
            <a:ext cx="11087100" cy="46412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3807" y="6308727"/>
            <a:ext cx="61427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27.04.2022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7335" y="6308727"/>
            <a:ext cx="452966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Disputation | Marco Garten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155" y="6308727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EB721F-1515-4815-8BAC-2C06E19CB9A5}" type="slidenum">
              <a:rPr lang="en-US" smtClean="0"/>
              <a:pPr/>
              <a:t>‹Nr.›</a:t>
            </a:fld>
            <a:r>
              <a:rPr lang="en-US" dirty="0"/>
              <a:t> of 25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9E931392-A1E0-4D48-8861-E04FD216DF05}"/>
              </a:ext>
            </a:extLst>
          </p:cNvPr>
          <p:cNvGrpSpPr/>
          <p:nvPr userDrawn="1"/>
        </p:nvGrpSpPr>
        <p:grpSpPr>
          <a:xfrm>
            <a:off x="-626533" y="-469900"/>
            <a:ext cx="13400133" cy="7764100"/>
            <a:chOff x="-469900" y="-469900"/>
            <a:chExt cx="10050100" cy="7764100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AB8C7248-3EE2-433A-ADE9-88EDFE8891BC}"/>
                </a:ext>
              </a:extLst>
            </p:cNvPr>
            <p:cNvGrpSpPr/>
            <p:nvPr userDrawn="1"/>
          </p:nvGrpSpPr>
          <p:grpSpPr>
            <a:xfrm>
              <a:off x="511175" y="-469900"/>
              <a:ext cx="0" cy="7764100"/>
              <a:chOff x="523875" y="-469900"/>
              <a:chExt cx="0" cy="7764100"/>
            </a:xfrm>
          </p:grpSpPr>
          <p:cxnSp>
            <p:nvCxnSpPr>
              <p:cNvPr id="26" name="Gerader Verbinder 25">
                <a:extLst>
                  <a:ext uri="{FF2B5EF4-FFF2-40B4-BE49-F238E27FC236}">
                    <a16:creationId xmlns:a16="http://schemas.microsoft.com/office/drawing/2014/main" id="{F504C1D3-B806-4A63-9021-4438B44D294B}"/>
                  </a:ext>
                </a:extLst>
              </p:cNvPr>
              <p:cNvCxnSpPr/>
              <p:nvPr userDrawn="1"/>
            </p:nvCxnSpPr>
            <p:spPr>
              <a:xfrm>
                <a:off x="523875" y="-4699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r Verbinder 26">
                <a:extLst>
                  <a:ext uri="{FF2B5EF4-FFF2-40B4-BE49-F238E27FC236}">
                    <a16:creationId xmlns:a16="http://schemas.microsoft.com/office/drawing/2014/main" id="{7D68EEE1-138B-464F-94A9-9A7B8D366E6D}"/>
                  </a:ext>
                </a:extLst>
              </p:cNvPr>
              <p:cNvCxnSpPr/>
              <p:nvPr userDrawn="1"/>
            </p:nvCxnSpPr>
            <p:spPr>
              <a:xfrm>
                <a:off x="523875" y="69342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00E6947D-6BC0-4772-9A13-FCC219252CD2}"/>
                </a:ext>
              </a:extLst>
            </p:cNvPr>
            <p:cNvGrpSpPr/>
            <p:nvPr userDrawn="1"/>
          </p:nvGrpSpPr>
          <p:grpSpPr>
            <a:xfrm>
              <a:off x="8832850" y="-469900"/>
              <a:ext cx="0" cy="7764100"/>
              <a:chOff x="8515350" y="-469900"/>
              <a:chExt cx="0" cy="7764100"/>
            </a:xfrm>
          </p:grpSpPr>
          <p:cxnSp>
            <p:nvCxnSpPr>
              <p:cNvPr id="24" name="Gerader Verbinder 23">
                <a:extLst>
                  <a:ext uri="{FF2B5EF4-FFF2-40B4-BE49-F238E27FC236}">
                    <a16:creationId xmlns:a16="http://schemas.microsoft.com/office/drawing/2014/main" id="{83107247-8158-465C-91EE-38F232EF9002}"/>
                  </a:ext>
                </a:extLst>
              </p:cNvPr>
              <p:cNvCxnSpPr/>
              <p:nvPr userDrawn="1"/>
            </p:nvCxnSpPr>
            <p:spPr>
              <a:xfrm>
                <a:off x="8515350" y="-4699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r Verbinder 24">
                <a:extLst>
                  <a:ext uri="{FF2B5EF4-FFF2-40B4-BE49-F238E27FC236}">
                    <a16:creationId xmlns:a16="http://schemas.microsoft.com/office/drawing/2014/main" id="{BF9E29DE-C229-4366-B67D-84601A075A78}"/>
                  </a:ext>
                </a:extLst>
              </p:cNvPr>
              <p:cNvCxnSpPr/>
              <p:nvPr userDrawn="1"/>
            </p:nvCxnSpPr>
            <p:spPr>
              <a:xfrm>
                <a:off x="8515350" y="69342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7A546391-9534-4D35-8625-78FFDFCCC7A9}"/>
                </a:ext>
              </a:extLst>
            </p:cNvPr>
            <p:cNvGrpSpPr/>
            <p:nvPr userDrawn="1"/>
          </p:nvGrpSpPr>
          <p:grpSpPr>
            <a:xfrm>
              <a:off x="-469900" y="6202364"/>
              <a:ext cx="10050100" cy="0"/>
              <a:chOff x="-469900" y="6354764"/>
              <a:chExt cx="10050100" cy="0"/>
            </a:xfrm>
          </p:grpSpPr>
          <p:cxnSp>
            <p:nvCxnSpPr>
              <p:cNvPr id="22" name="Gerader Verbinder 21">
                <a:extLst>
                  <a:ext uri="{FF2B5EF4-FFF2-40B4-BE49-F238E27FC236}">
                    <a16:creationId xmlns:a16="http://schemas.microsoft.com/office/drawing/2014/main" id="{1FD58811-5F05-4092-B10D-7C37F321F784}"/>
                  </a:ext>
                </a:extLst>
              </p:cNvPr>
              <p:cNvCxnSpPr/>
              <p:nvPr userDrawn="1"/>
            </p:nvCxnSpPr>
            <p:spPr>
              <a:xfrm>
                <a:off x="9220200" y="6354764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r Verbinder 22">
                <a:extLst>
                  <a:ext uri="{FF2B5EF4-FFF2-40B4-BE49-F238E27FC236}">
                    <a16:creationId xmlns:a16="http://schemas.microsoft.com/office/drawing/2014/main" id="{E2981AC0-EE73-476A-9A1D-EABC661E12D3}"/>
                  </a:ext>
                </a:extLst>
              </p:cNvPr>
              <p:cNvCxnSpPr/>
              <p:nvPr userDrawn="1"/>
            </p:nvCxnSpPr>
            <p:spPr>
              <a:xfrm>
                <a:off x="-469900" y="6354764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Hilfslinien">
              <a:extLst>
                <a:ext uri="{FF2B5EF4-FFF2-40B4-BE49-F238E27FC236}">
                  <a16:creationId xmlns:a16="http://schemas.microsoft.com/office/drawing/2014/main" id="{63D7143B-9222-48EF-961F-8FB7100D79FE}"/>
                </a:ext>
              </a:extLst>
            </p:cNvPr>
            <p:cNvSpPr txBox="1"/>
            <p:nvPr userDrawn="1"/>
          </p:nvSpPr>
          <p:spPr>
            <a:xfrm rot="10800000" flipH="1" flipV="1">
              <a:off x="634998" y="-468000"/>
              <a:ext cx="5246253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42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Show guides via menu: View // Guides // click guides checkbox</a:t>
              </a:r>
            </a:p>
          </p:txBody>
        </p:sp>
        <p:sp>
          <p:nvSpPr>
            <p:cNvPr id="18" name="Fußzeile">
              <a:extLst>
                <a:ext uri="{FF2B5EF4-FFF2-40B4-BE49-F238E27FC236}">
                  <a16:creationId xmlns:a16="http://schemas.microsoft.com/office/drawing/2014/main" id="{4AB8BBB8-563C-4B63-AD33-4CFEF37AC6B1}"/>
                </a:ext>
              </a:extLst>
            </p:cNvPr>
            <p:cNvSpPr txBox="1"/>
            <p:nvPr userDrawn="1"/>
          </p:nvSpPr>
          <p:spPr>
            <a:xfrm rot="10800000" flipH="1" flipV="1">
              <a:off x="634999" y="6934200"/>
              <a:ext cx="7477501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42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b="0" baseline="0" noProof="0" dirty="0">
                  <a:solidFill>
                    <a:schemeClr val="tx1"/>
                  </a:solidFill>
                  <a:latin typeface="+mn-lt"/>
                </a:rPr>
                <a:t>Set footer per slide or for all/some via menu: Insert // text // Header &amp; Footer</a:t>
              </a:r>
            </a:p>
          </p:txBody>
        </p: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167CA611-DFAA-4EA5-A690-281B0DBADDFD}"/>
                </a:ext>
              </a:extLst>
            </p:cNvPr>
            <p:cNvGrpSpPr/>
            <p:nvPr userDrawn="1"/>
          </p:nvGrpSpPr>
          <p:grpSpPr>
            <a:xfrm>
              <a:off x="-469900" y="1520866"/>
              <a:ext cx="10050100" cy="2157"/>
              <a:chOff x="-469900" y="1520866"/>
              <a:chExt cx="10050100" cy="2157"/>
            </a:xfrm>
          </p:grpSpPr>
          <p:cxnSp>
            <p:nvCxnSpPr>
              <p:cNvPr id="20" name="Gerader Verbinder 19">
                <a:extLst>
                  <a:ext uri="{FF2B5EF4-FFF2-40B4-BE49-F238E27FC236}">
                    <a16:creationId xmlns:a16="http://schemas.microsoft.com/office/drawing/2014/main" id="{12E7E94B-6545-460C-B370-BE200C4BE355}"/>
                  </a:ext>
                </a:extLst>
              </p:cNvPr>
              <p:cNvCxnSpPr/>
              <p:nvPr userDrawn="1"/>
            </p:nvCxnSpPr>
            <p:spPr>
              <a:xfrm>
                <a:off x="9220200" y="1523023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Gerader Verbinder 20">
                <a:extLst>
                  <a:ext uri="{FF2B5EF4-FFF2-40B4-BE49-F238E27FC236}">
                    <a16:creationId xmlns:a16="http://schemas.microsoft.com/office/drawing/2014/main" id="{97289D65-223E-4BF4-BB12-B5E565B7BA18}"/>
                  </a:ext>
                </a:extLst>
              </p:cNvPr>
              <p:cNvCxnSpPr/>
              <p:nvPr userDrawn="1"/>
            </p:nvCxnSpPr>
            <p:spPr>
              <a:xfrm>
                <a:off x="-469900" y="1520866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Rechteck 29">
            <a:extLst>
              <a:ext uri="{FF2B5EF4-FFF2-40B4-BE49-F238E27FC236}">
                <a16:creationId xmlns:a16="http://schemas.microsoft.com/office/drawing/2014/main" id="{A1960674-AA03-4969-8CF8-731ED6176232}"/>
              </a:ext>
            </a:extLst>
          </p:cNvPr>
          <p:cNvSpPr/>
          <p:nvPr userDrawn="1"/>
        </p:nvSpPr>
        <p:spPr>
          <a:xfrm>
            <a:off x="0" y="0"/>
            <a:ext cx="288000" cy="28800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179" y="6267768"/>
            <a:ext cx="919040" cy="44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6" r:id="rId2"/>
    <p:sldLayoutId id="2147483697" r:id="rId3"/>
    <p:sldLayoutId id="2147483686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33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017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04" userDrawn="1">
          <p15:clr>
            <a:srgbClr val="F26B43"/>
          </p15:clr>
        </p15:guide>
        <p15:guide id="2" pos="7424" userDrawn="1">
          <p15:clr>
            <a:srgbClr val="F26B43"/>
          </p15:clr>
        </p15:guide>
        <p15:guide id="3" pos="427" userDrawn="1">
          <p15:clr>
            <a:srgbClr val="F26B43"/>
          </p15:clr>
        </p15:guide>
        <p15:guide id="4" orient="horz" pos="95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19.png"/><Relationship Id="rId4" Type="http://schemas.openxmlformats.org/officeDocument/2006/relationships/image" Target="../media/image51.pn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41.pn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7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5.jpeg"/><Relationship Id="rId5" Type="http://schemas.openxmlformats.org/officeDocument/2006/relationships/image" Target="../media/image10.png"/><Relationship Id="rId10" Type="http://schemas.openxmlformats.org/officeDocument/2006/relationships/image" Target="../media/image14.jpeg"/><Relationship Id="rId4" Type="http://schemas.openxmlformats.org/officeDocument/2006/relationships/image" Target="../media/image9.jpe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2.jpe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8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jp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0.png"/><Relationship Id="rId3" Type="http://schemas.openxmlformats.org/officeDocument/2006/relationships/image" Target="../media/image1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png"/><Relationship Id="rId5" Type="http://schemas.openxmlformats.org/officeDocument/2006/relationships/image" Target="../media/image72.png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0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9.png"/><Relationship Id="rId5" Type="http://schemas.openxmlformats.org/officeDocument/2006/relationships/image" Target="../media/image37.png"/><Relationship Id="rId10" Type="http://schemas.openxmlformats.org/officeDocument/2006/relationships/image" Target="../media/image110.png"/><Relationship Id="rId4" Type="http://schemas.openxmlformats.org/officeDocument/2006/relationships/image" Target="../media/image30.png"/><Relationship Id="rId9" Type="http://schemas.openxmlformats.org/officeDocument/2006/relationships/image" Target="../media/image96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190.png"/><Relationship Id="rId7" Type="http://schemas.openxmlformats.org/officeDocument/2006/relationships/image" Target="../media/image15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63.png"/><Relationship Id="rId7" Type="http://schemas.openxmlformats.org/officeDocument/2006/relationships/image" Target="../media/image182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1.png"/><Relationship Id="rId5" Type="http://schemas.openxmlformats.org/officeDocument/2006/relationships/image" Target="../media/image65.png"/><Relationship Id="rId10" Type="http://schemas.openxmlformats.org/officeDocument/2006/relationships/image" Target="../media/image185.png"/><Relationship Id="rId4" Type="http://schemas.openxmlformats.org/officeDocument/2006/relationships/image" Target="../media/image164.png"/><Relationship Id="rId9" Type="http://schemas.openxmlformats.org/officeDocument/2006/relationships/image" Target="../media/image18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7"/>
          <p:cNvSpPr txBox="1"/>
          <p:nvPr/>
        </p:nvSpPr>
        <p:spPr>
          <a:xfrm>
            <a:off x="2062632" y="1848266"/>
            <a:ext cx="80597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bg1"/>
                </a:solidFill>
              </a:rPr>
              <a:t>Temporal contrast-dependent modeling of laser-driven solids</a:t>
            </a: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797F4711-AFFB-4539-A711-01BB31AEA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665" y="3284984"/>
            <a:ext cx="11083636" cy="2780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en-US" sz="1867" b="1" dirty="0">
                <a:solidFill>
                  <a:prstClr val="white"/>
                </a:solidFill>
              </a:rPr>
              <a:t>studying femtosecond-nanometer interactions and probing</a:t>
            </a:r>
          </a:p>
          <a:p>
            <a:pPr lvl="0" algn="ctr">
              <a:spcBef>
                <a:spcPct val="50000"/>
              </a:spcBef>
              <a:defRPr/>
            </a:pPr>
            <a:endParaRPr lang="en-US" sz="1867" b="1" baseline="30000" dirty="0">
              <a:solidFill>
                <a:prstClr val="white"/>
              </a:solidFill>
            </a:endParaRPr>
          </a:p>
          <a:p>
            <a:pPr lvl="0" algn="ctr">
              <a:spcBef>
                <a:spcPct val="50000"/>
              </a:spcBef>
              <a:defRPr/>
            </a:pPr>
            <a:endParaRPr lang="en-US" sz="1867" b="1" baseline="30000" dirty="0">
              <a:solidFill>
                <a:prstClr val="white"/>
              </a:solidFill>
            </a:endParaRPr>
          </a:p>
          <a:p>
            <a:pPr lvl="0" algn="ctr">
              <a:spcBef>
                <a:spcPct val="50000"/>
              </a:spcBef>
              <a:defRPr/>
            </a:pPr>
            <a:endParaRPr lang="en-US" sz="1867" b="1" baseline="30000" dirty="0">
              <a:solidFill>
                <a:prstClr val="white"/>
              </a:solidFill>
            </a:endParaRPr>
          </a:p>
          <a:p>
            <a:pPr lvl="0"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prstClr val="white"/>
                </a:solidFill>
              </a:rPr>
              <a:t>Disputation | 13 May 2022</a:t>
            </a:r>
          </a:p>
          <a:p>
            <a:pPr lvl="0" algn="ctr">
              <a:spcBef>
                <a:spcPct val="50000"/>
              </a:spcBef>
              <a:defRPr/>
            </a:pPr>
            <a:endParaRPr lang="en-US" sz="1867" b="1" dirty="0">
              <a:solidFill>
                <a:prstClr val="white"/>
              </a:solidFill>
              <a:latin typeface="Arial"/>
            </a:endParaRPr>
          </a:p>
          <a:p>
            <a:pPr algn="ctr" defTabSz="1219170">
              <a:spcBef>
                <a:spcPct val="50000"/>
              </a:spcBef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</a:rPr>
              <a:t>Marco Garten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781" y="307693"/>
            <a:ext cx="2313550" cy="94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02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rafik 64">
            <a:extLst>
              <a:ext uri="{FF2B5EF4-FFF2-40B4-BE49-F238E27FC236}">
                <a16:creationId xmlns:a16="http://schemas.microsoft.com/office/drawing/2014/main" id="{A24D906F-6823-0B4C-81C1-64E261E74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8" y="1934183"/>
            <a:ext cx="5360306" cy="3573537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8D4CE780-C497-4449-8DC5-E03679097C69}"/>
              </a:ext>
            </a:extLst>
          </p:cNvPr>
          <p:cNvSpPr/>
          <p:nvPr/>
        </p:nvSpPr>
        <p:spPr>
          <a:xfrm>
            <a:off x="7561574" y="2141566"/>
            <a:ext cx="1821426" cy="1821426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B29F38B-EAEF-5049-A1B9-1C95DCAC4E19}"/>
              </a:ext>
            </a:extLst>
          </p:cNvPr>
          <p:cNvSpPr/>
          <p:nvPr/>
        </p:nvSpPr>
        <p:spPr>
          <a:xfrm>
            <a:off x="9383000" y="2141566"/>
            <a:ext cx="1821426" cy="1821426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A6C2AF9-40A8-204B-A11B-7151DC4B2887}"/>
              </a:ext>
            </a:extLst>
          </p:cNvPr>
          <p:cNvSpPr/>
          <p:nvPr/>
        </p:nvSpPr>
        <p:spPr>
          <a:xfrm>
            <a:off x="7561574" y="3962992"/>
            <a:ext cx="1821426" cy="1821426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7AE00D2-A364-2045-81F0-45757B426FA6}"/>
              </a:ext>
            </a:extLst>
          </p:cNvPr>
          <p:cNvSpPr/>
          <p:nvPr/>
        </p:nvSpPr>
        <p:spPr>
          <a:xfrm>
            <a:off x="9383000" y="3962992"/>
            <a:ext cx="1821426" cy="1821426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Pfeil nach rechts 27">
            <a:extLst>
              <a:ext uri="{FF2B5EF4-FFF2-40B4-BE49-F238E27FC236}">
                <a16:creationId xmlns:a16="http://schemas.microsoft.com/office/drawing/2014/main" id="{7CDB3A8F-5AC1-A740-9A71-92C23F8C9A2D}"/>
              </a:ext>
            </a:extLst>
          </p:cNvPr>
          <p:cNvSpPr/>
          <p:nvPr/>
        </p:nvSpPr>
        <p:spPr>
          <a:xfrm rot="16200000">
            <a:off x="7102769" y="2804523"/>
            <a:ext cx="929148" cy="415776"/>
          </a:xfrm>
          <a:prstGeom prst="rightArrow">
            <a:avLst/>
          </a:prstGeom>
          <a:solidFill>
            <a:srgbClr val="449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Pfeil nach rechts 28">
            <a:extLst>
              <a:ext uri="{FF2B5EF4-FFF2-40B4-BE49-F238E27FC236}">
                <a16:creationId xmlns:a16="http://schemas.microsoft.com/office/drawing/2014/main" id="{52C193BA-E6B9-6144-B743-25D546BD5ABE}"/>
              </a:ext>
            </a:extLst>
          </p:cNvPr>
          <p:cNvSpPr/>
          <p:nvPr/>
        </p:nvSpPr>
        <p:spPr>
          <a:xfrm>
            <a:off x="8008761" y="3776051"/>
            <a:ext cx="594475" cy="415776"/>
          </a:xfrm>
          <a:prstGeom prst="rightArrow">
            <a:avLst/>
          </a:prstGeom>
          <a:solidFill>
            <a:srgbClr val="449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Pfeil nach rechts 29">
            <a:extLst>
              <a:ext uri="{FF2B5EF4-FFF2-40B4-BE49-F238E27FC236}">
                <a16:creationId xmlns:a16="http://schemas.microsoft.com/office/drawing/2014/main" id="{7E093642-3C24-CA4C-8900-3EFAEC17B617}"/>
              </a:ext>
            </a:extLst>
          </p:cNvPr>
          <p:cNvSpPr/>
          <p:nvPr/>
        </p:nvSpPr>
        <p:spPr>
          <a:xfrm flipH="1">
            <a:off x="10244687" y="3751278"/>
            <a:ext cx="435845" cy="415776"/>
          </a:xfrm>
          <a:prstGeom prst="rightArrow">
            <a:avLst/>
          </a:prstGeom>
          <a:solidFill>
            <a:srgbClr val="449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Pfeil nach rechts 30">
            <a:extLst>
              <a:ext uri="{FF2B5EF4-FFF2-40B4-BE49-F238E27FC236}">
                <a16:creationId xmlns:a16="http://schemas.microsoft.com/office/drawing/2014/main" id="{8FC2DFCD-ACE6-5A43-8FBE-538196F8ACB3}"/>
              </a:ext>
            </a:extLst>
          </p:cNvPr>
          <p:cNvSpPr/>
          <p:nvPr/>
        </p:nvSpPr>
        <p:spPr>
          <a:xfrm>
            <a:off x="8038762" y="5578687"/>
            <a:ext cx="954356" cy="415776"/>
          </a:xfrm>
          <a:prstGeom prst="rightArrow">
            <a:avLst/>
          </a:prstGeom>
          <a:solidFill>
            <a:srgbClr val="449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Pfeil nach rechts 31">
            <a:extLst>
              <a:ext uri="{FF2B5EF4-FFF2-40B4-BE49-F238E27FC236}">
                <a16:creationId xmlns:a16="http://schemas.microsoft.com/office/drawing/2014/main" id="{1E92A9D6-31AA-A145-919D-927B15FFEB1F}"/>
              </a:ext>
            </a:extLst>
          </p:cNvPr>
          <p:cNvSpPr/>
          <p:nvPr/>
        </p:nvSpPr>
        <p:spPr>
          <a:xfrm>
            <a:off x="10006294" y="5563753"/>
            <a:ext cx="746786" cy="415776"/>
          </a:xfrm>
          <a:prstGeom prst="rightArrow">
            <a:avLst/>
          </a:prstGeom>
          <a:solidFill>
            <a:srgbClr val="449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Pfeil nach rechts 32">
            <a:extLst>
              <a:ext uri="{FF2B5EF4-FFF2-40B4-BE49-F238E27FC236}">
                <a16:creationId xmlns:a16="http://schemas.microsoft.com/office/drawing/2014/main" id="{352DDDD4-0F7A-624F-8B23-C9BB8FF25E86}"/>
              </a:ext>
            </a:extLst>
          </p:cNvPr>
          <p:cNvSpPr/>
          <p:nvPr/>
        </p:nvSpPr>
        <p:spPr>
          <a:xfrm rot="16200000">
            <a:off x="7292141" y="4607295"/>
            <a:ext cx="523220" cy="415776"/>
          </a:xfrm>
          <a:prstGeom prst="rightArrow">
            <a:avLst/>
          </a:prstGeom>
          <a:solidFill>
            <a:srgbClr val="449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Pfeil nach rechts 33">
            <a:extLst>
              <a:ext uri="{FF2B5EF4-FFF2-40B4-BE49-F238E27FC236}">
                <a16:creationId xmlns:a16="http://schemas.microsoft.com/office/drawing/2014/main" id="{A33E5BDF-B3B7-CC42-9FCF-CF6FEED79A04}"/>
              </a:ext>
            </a:extLst>
          </p:cNvPr>
          <p:cNvSpPr/>
          <p:nvPr/>
        </p:nvSpPr>
        <p:spPr>
          <a:xfrm rot="16200000" flipH="1">
            <a:off x="8999425" y="4555592"/>
            <a:ext cx="777538" cy="415776"/>
          </a:xfrm>
          <a:prstGeom prst="rightArrow">
            <a:avLst/>
          </a:prstGeom>
          <a:solidFill>
            <a:srgbClr val="449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" name="Pfeil nach rechts 34">
            <a:extLst>
              <a:ext uri="{FF2B5EF4-FFF2-40B4-BE49-F238E27FC236}">
                <a16:creationId xmlns:a16="http://schemas.microsoft.com/office/drawing/2014/main" id="{DCC11E51-14E3-4449-8082-91F0AB1B3B00}"/>
              </a:ext>
            </a:extLst>
          </p:cNvPr>
          <p:cNvSpPr/>
          <p:nvPr/>
        </p:nvSpPr>
        <p:spPr>
          <a:xfrm rot="16200000" flipH="1">
            <a:off x="9019614" y="2854108"/>
            <a:ext cx="777538" cy="415776"/>
          </a:xfrm>
          <a:prstGeom prst="rightArrow">
            <a:avLst/>
          </a:prstGeom>
          <a:solidFill>
            <a:srgbClr val="449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7E4DD80F-DBEC-B840-A026-74238FE81E63}"/>
              </a:ext>
            </a:extLst>
          </p:cNvPr>
          <p:cNvGrpSpPr/>
          <p:nvPr/>
        </p:nvGrpSpPr>
        <p:grpSpPr>
          <a:xfrm>
            <a:off x="7700116" y="2166305"/>
            <a:ext cx="3284887" cy="3197910"/>
            <a:chOff x="847560" y="1829839"/>
            <a:chExt cx="3284887" cy="3197910"/>
          </a:xfrm>
        </p:grpSpPr>
        <p:grpSp>
          <p:nvGrpSpPr>
            <p:cNvPr id="58" name="Gruppieren 57">
              <a:extLst>
                <a:ext uri="{FF2B5EF4-FFF2-40B4-BE49-F238E27FC236}">
                  <a16:creationId xmlns:a16="http://schemas.microsoft.com/office/drawing/2014/main" id="{008A6792-8048-BD43-B315-DB4EE7573049}"/>
                </a:ext>
              </a:extLst>
            </p:cNvPr>
            <p:cNvGrpSpPr/>
            <p:nvPr/>
          </p:nvGrpSpPr>
          <p:grpSpPr>
            <a:xfrm>
              <a:off x="847560" y="1829839"/>
              <a:ext cx="3284887" cy="3197910"/>
              <a:chOff x="832812" y="1829839"/>
              <a:chExt cx="3284887" cy="3197910"/>
            </a:xfrm>
          </p:grpSpPr>
          <p:cxnSp>
            <p:nvCxnSpPr>
              <p:cNvPr id="37" name="Gerade Verbindung mit Pfeil 36">
                <a:extLst>
                  <a:ext uri="{FF2B5EF4-FFF2-40B4-BE49-F238E27FC236}">
                    <a16:creationId xmlns:a16="http://schemas.microsoft.com/office/drawing/2014/main" id="{135A8BD6-E52D-A048-A842-44D3EF4731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77449" y="3097599"/>
                <a:ext cx="179159" cy="1082512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 Verbindung mit Pfeil 39">
                <a:extLst>
                  <a:ext uri="{FF2B5EF4-FFF2-40B4-BE49-F238E27FC236}">
                    <a16:creationId xmlns:a16="http://schemas.microsoft.com/office/drawing/2014/main" id="{E2B665D0-FBB9-E94F-A6AC-0B2E4641A13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32812" y="1872152"/>
                <a:ext cx="769285" cy="852206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 Verbindung mit Pfeil 45">
                <a:extLst>
                  <a:ext uri="{FF2B5EF4-FFF2-40B4-BE49-F238E27FC236}">
                    <a16:creationId xmlns:a16="http://schemas.microsoft.com/office/drawing/2014/main" id="{6C79A8A8-0E46-F542-807C-6B17887D00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595688" y="1829839"/>
                <a:ext cx="362226" cy="448062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 Verbindung mit Pfeil 47">
                <a:extLst>
                  <a:ext uri="{FF2B5EF4-FFF2-40B4-BE49-F238E27FC236}">
                    <a16:creationId xmlns:a16="http://schemas.microsoft.com/office/drawing/2014/main" id="{18D42AA0-AD10-4A4A-99C0-84968E7FFB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49843" y="2498900"/>
                <a:ext cx="247445" cy="850693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 Verbindung mit Pfeil 49">
                <a:extLst>
                  <a:ext uri="{FF2B5EF4-FFF2-40B4-BE49-F238E27FC236}">
                    <a16:creationId xmlns:a16="http://schemas.microsoft.com/office/drawing/2014/main" id="{370448EC-3905-3E44-B19F-B88B558989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21287" y="4227035"/>
                <a:ext cx="796412" cy="559921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 Verbindung mit Pfeil 51">
                <a:extLst>
                  <a:ext uri="{FF2B5EF4-FFF2-40B4-BE49-F238E27FC236}">
                    <a16:creationId xmlns:a16="http://schemas.microsoft.com/office/drawing/2014/main" id="{7905F7C5-CD43-484D-A1F1-BE04BF5294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40562" y="5012605"/>
                <a:ext cx="849581" cy="15144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 Verbindung mit Pfeil 54">
                <a:extLst>
                  <a:ext uri="{FF2B5EF4-FFF2-40B4-BE49-F238E27FC236}">
                    <a16:creationId xmlns:a16="http://schemas.microsoft.com/office/drawing/2014/main" id="{906C3CAA-3079-194D-B4C5-BD3AE27665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06480" y="4528694"/>
                <a:ext cx="723895" cy="417221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Gerade Verbindung mit Pfeil 41">
              <a:extLst>
                <a:ext uri="{FF2B5EF4-FFF2-40B4-BE49-F238E27FC236}">
                  <a16:creationId xmlns:a16="http://schemas.microsoft.com/office/drawing/2014/main" id="{719C36CD-7228-8F42-B109-3A18FD4082BE}"/>
                </a:ext>
              </a:extLst>
            </p:cNvPr>
            <p:cNvCxnSpPr>
              <a:cxnSpLocks/>
            </p:cNvCxnSpPr>
            <p:nvPr/>
          </p:nvCxnSpPr>
          <p:spPr>
            <a:xfrm>
              <a:off x="2201417" y="2734917"/>
              <a:ext cx="835165" cy="66772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C9711414-9B8C-4E44-8EA3-CB7168345E1B}"/>
              </a:ext>
            </a:extLst>
          </p:cNvPr>
          <p:cNvSpPr/>
          <p:nvPr/>
        </p:nvSpPr>
        <p:spPr>
          <a:xfrm>
            <a:off x="9869939" y="4273439"/>
            <a:ext cx="360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C1DEE5BA-143E-B241-A1FF-94947E1531CE}"/>
              </a:ext>
            </a:extLst>
          </p:cNvPr>
          <p:cNvGrpSpPr/>
          <p:nvPr/>
        </p:nvGrpSpPr>
        <p:grpSpPr>
          <a:xfrm>
            <a:off x="10229939" y="2415317"/>
            <a:ext cx="796412" cy="523220"/>
            <a:chOff x="1238864" y="2128456"/>
            <a:chExt cx="796412" cy="52322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78E3E97-6A1D-5741-A146-F7FA619F07AF}"/>
                </a:ext>
              </a:extLst>
            </p:cNvPr>
            <p:cNvSpPr/>
            <p:nvPr/>
          </p:nvSpPr>
          <p:spPr>
            <a:xfrm>
              <a:off x="1253612" y="2293253"/>
              <a:ext cx="270000" cy="270000"/>
            </a:xfrm>
            <a:prstGeom prst="ellipse">
              <a:avLst/>
            </a:prstGeom>
            <a:solidFill>
              <a:srgbClr val="3DA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de-DE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299BAC45-5FB2-A942-A56C-2D016F3674EE}"/>
                </a:ext>
              </a:extLst>
            </p:cNvPr>
            <p:cNvSpPr txBox="1"/>
            <p:nvPr/>
          </p:nvSpPr>
          <p:spPr>
            <a:xfrm>
              <a:off x="1238864" y="2128456"/>
              <a:ext cx="7964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99532BD1-C0B3-0249-8198-F24D01B8707C}"/>
              </a:ext>
            </a:extLst>
          </p:cNvPr>
          <p:cNvGrpSpPr/>
          <p:nvPr/>
        </p:nvGrpSpPr>
        <p:grpSpPr>
          <a:xfrm>
            <a:off x="9846481" y="5064418"/>
            <a:ext cx="796412" cy="523220"/>
            <a:chOff x="1238864" y="2128456"/>
            <a:chExt cx="796412" cy="52322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C7EE83E-E153-FB48-A142-31DBCA3436EB}"/>
                </a:ext>
              </a:extLst>
            </p:cNvPr>
            <p:cNvSpPr/>
            <p:nvPr/>
          </p:nvSpPr>
          <p:spPr>
            <a:xfrm>
              <a:off x="1253612" y="2293253"/>
              <a:ext cx="270000" cy="270000"/>
            </a:xfrm>
            <a:prstGeom prst="ellipse">
              <a:avLst/>
            </a:prstGeom>
            <a:solidFill>
              <a:srgbClr val="3DA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de-DE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66F5E92D-13AE-B54C-89CE-9C22D8CDCF36}"/>
                </a:ext>
              </a:extLst>
            </p:cNvPr>
            <p:cNvSpPr txBox="1"/>
            <p:nvPr/>
          </p:nvSpPr>
          <p:spPr>
            <a:xfrm>
              <a:off x="1238864" y="2128456"/>
              <a:ext cx="7964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E215ABAA-76C5-8E47-A6CA-0A586A449AA2}"/>
              </a:ext>
            </a:extLst>
          </p:cNvPr>
          <p:cNvSpPr/>
          <p:nvPr/>
        </p:nvSpPr>
        <p:spPr>
          <a:xfrm>
            <a:off x="9758406" y="2580114"/>
            <a:ext cx="360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85FA108A-3489-F04C-9896-D9672F5E9B4F}"/>
              </a:ext>
            </a:extLst>
          </p:cNvPr>
          <p:cNvGrpSpPr/>
          <p:nvPr/>
        </p:nvGrpSpPr>
        <p:grpSpPr>
          <a:xfrm>
            <a:off x="8806719" y="2697037"/>
            <a:ext cx="796412" cy="523220"/>
            <a:chOff x="1238864" y="2128456"/>
            <a:chExt cx="796412" cy="52322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90A3312-D084-8E4D-B17B-C12C6165820E}"/>
                </a:ext>
              </a:extLst>
            </p:cNvPr>
            <p:cNvSpPr/>
            <p:nvPr/>
          </p:nvSpPr>
          <p:spPr>
            <a:xfrm>
              <a:off x="1253612" y="2293253"/>
              <a:ext cx="270000" cy="270000"/>
            </a:xfrm>
            <a:prstGeom prst="ellipse">
              <a:avLst/>
            </a:prstGeom>
            <a:solidFill>
              <a:srgbClr val="3DA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de-DE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C242642A-BD73-E14F-9253-48A2C387F1BD}"/>
                </a:ext>
              </a:extLst>
            </p:cNvPr>
            <p:cNvSpPr txBox="1"/>
            <p:nvPr/>
          </p:nvSpPr>
          <p:spPr>
            <a:xfrm>
              <a:off x="1238864" y="2128456"/>
              <a:ext cx="7964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3585199E-8D3A-7C45-8E5D-95C02C36A11B}"/>
              </a:ext>
            </a:extLst>
          </p:cNvPr>
          <p:cNvGrpSpPr/>
          <p:nvPr/>
        </p:nvGrpSpPr>
        <p:grpSpPr>
          <a:xfrm>
            <a:off x="7994012" y="4333642"/>
            <a:ext cx="796412" cy="523220"/>
            <a:chOff x="1238864" y="2128456"/>
            <a:chExt cx="796412" cy="52322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E6BC317-8F38-7442-B17D-A51AE68A97D4}"/>
                </a:ext>
              </a:extLst>
            </p:cNvPr>
            <p:cNvSpPr/>
            <p:nvPr/>
          </p:nvSpPr>
          <p:spPr>
            <a:xfrm>
              <a:off x="1253612" y="2293253"/>
              <a:ext cx="270000" cy="270000"/>
            </a:xfrm>
            <a:prstGeom prst="ellipse">
              <a:avLst/>
            </a:prstGeom>
            <a:solidFill>
              <a:srgbClr val="3DA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de-DE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566F2692-FB23-5D4A-BB81-FA0C8001C086}"/>
                </a:ext>
              </a:extLst>
            </p:cNvPr>
            <p:cNvSpPr txBox="1"/>
            <p:nvPr/>
          </p:nvSpPr>
          <p:spPr>
            <a:xfrm>
              <a:off x="1238864" y="2128456"/>
              <a:ext cx="7964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C1AD372F-261D-1045-A2A5-D837050F4D3E}"/>
              </a:ext>
            </a:extLst>
          </p:cNvPr>
          <p:cNvSpPr/>
          <p:nvPr/>
        </p:nvSpPr>
        <p:spPr>
          <a:xfrm>
            <a:off x="7814012" y="5184215"/>
            <a:ext cx="360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A202908-3181-1F44-A8DC-6D1A488F694B}"/>
              </a:ext>
            </a:extLst>
          </p:cNvPr>
          <p:cNvSpPr/>
          <p:nvPr/>
        </p:nvSpPr>
        <p:spPr>
          <a:xfrm>
            <a:off x="8406588" y="3012411"/>
            <a:ext cx="360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416BF0CE-26EF-154E-B228-568E9FF78DE0}"/>
              </a:ext>
            </a:extLst>
          </p:cNvPr>
          <p:cNvGrpSpPr/>
          <p:nvPr/>
        </p:nvGrpSpPr>
        <p:grpSpPr>
          <a:xfrm>
            <a:off x="7913773" y="2356178"/>
            <a:ext cx="2941397" cy="3002085"/>
            <a:chOff x="1061216" y="2005197"/>
            <a:chExt cx="2941397" cy="3002085"/>
          </a:xfrm>
        </p:grpSpPr>
        <p:grpSp>
          <p:nvGrpSpPr>
            <p:cNvPr id="74" name="Gruppieren 73">
              <a:extLst>
                <a:ext uri="{FF2B5EF4-FFF2-40B4-BE49-F238E27FC236}">
                  <a16:creationId xmlns:a16="http://schemas.microsoft.com/office/drawing/2014/main" id="{D2EA2610-5908-AA40-AA78-E1FD6AAA4714}"/>
                </a:ext>
              </a:extLst>
            </p:cNvPr>
            <p:cNvGrpSpPr/>
            <p:nvPr/>
          </p:nvGrpSpPr>
          <p:grpSpPr>
            <a:xfrm>
              <a:off x="1061216" y="2005197"/>
              <a:ext cx="2712447" cy="1335347"/>
              <a:chOff x="1061216" y="2005197"/>
              <a:chExt cx="2712447" cy="1335347"/>
            </a:xfrm>
          </p:grpSpPr>
          <p:cxnSp>
            <p:nvCxnSpPr>
              <p:cNvPr id="64" name="Gerade Verbindung mit Pfeil 63">
                <a:extLst>
                  <a:ext uri="{FF2B5EF4-FFF2-40B4-BE49-F238E27FC236}">
                    <a16:creationId xmlns:a16="http://schemas.microsoft.com/office/drawing/2014/main" id="{69C4469C-EF66-5540-A415-5C8D4CD190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53234" y="2455297"/>
                <a:ext cx="220429" cy="707894"/>
              </a:xfrm>
              <a:prstGeom prst="straightConnector1">
                <a:avLst/>
              </a:prstGeom>
              <a:ln w="571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Gerade Verbindung mit Pfeil 66">
                <a:extLst>
                  <a:ext uri="{FF2B5EF4-FFF2-40B4-BE49-F238E27FC236}">
                    <a16:creationId xmlns:a16="http://schemas.microsoft.com/office/drawing/2014/main" id="{AF6E16B2-40B1-CA44-8179-708FCB1275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63714" y="2005197"/>
                <a:ext cx="320480" cy="389458"/>
              </a:xfrm>
              <a:prstGeom prst="straightConnector1">
                <a:avLst/>
              </a:prstGeom>
              <a:ln w="571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Gerade Verbindung mit Pfeil 68">
                <a:extLst>
                  <a:ext uri="{FF2B5EF4-FFF2-40B4-BE49-F238E27FC236}">
                    <a16:creationId xmlns:a16="http://schemas.microsoft.com/office/drawing/2014/main" id="{EB0853D1-EC57-8147-AF71-A5D6AEC7D093}"/>
                  </a:ext>
                </a:extLst>
              </p:cNvPr>
              <p:cNvCxnSpPr>
                <a:cxnSpLocks/>
                <a:stCxn id="25" idx="1"/>
              </p:cNvCxnSpPr>
              <p:nvPr/>
            </p:nvCxnSpPr>
            <p:spPr>
              <a:xfrm flipH="1" flipV="1">
                <a:off x="1061216" y="2107845"/>
                <a:ext cx="545536" cy="606306"/>
              </a:xfrm>
              <a:prstGeom prst="straightConnector1">
                <a:avLst/>
              </a:prstGeom>
              <a:ln w="571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Gerade Verbindung mit Pfeil 70">
                <a:extLst>
                  <a:ext uri="{FF2B5EF4-FFF2-40B4-BE49-F238E27FC236}">
                    <a16:creationId xmlns:a16="http://schemas.microsoft.com/office/drawing/2014/main" id="{E9363CCF-611F-7141-AD44-BD7AA9F578D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260874" y="2758392"/>
                <a:ext cx="728569" cy="582152"/>
              </a:xfrm>
              <a:prstGeom prst="straightConnector1">
                <a:avLst/>
              </a:prstGeom>
              <a:ln w="571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Gerade Verbindung mit Pfeil 74">
              <a:extLst>
                <a:ext uri="{FF2B5EF4-FFF2-40B4-BE49-F238E27FC236}">
                  <a16:creationId xmlns:a16="http://schemas.microsoft.com/office/drawing/2014/main" id="{12FAAE95-A54B-B24F-B221-41D6CF090730}"/>
                </a:ext>
              </a:extLst>
            </p:cNvPr>
            <p:cNvCxnSpPr>
              <a:cxnSpLocks/>
            </p:cNvCxnSpPr>
            <p:nvPr/>
          </p:nvCxnSpPr>
          <p:spPr>
            <a:xfrm>
              <a:off x="1098958" y="3219405"/>
              <a:ext cx="163606" cy="865339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mit Pfeil 77">
              <a:extLst>
                <a:ext uri="{FF2B5EF4-FFF2-40B4-BE49-F238E27FC236}">
                  <a16:creationId xmlns:a16="http://schemas.microsoft.com/office/drawing/2014/main" id="{CB7CA645-8694-4C4F-A7E2-C16DD5507B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86433" y="4561068"/>
              <a:ext cx="551434" cy="330249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mit Pfeil 79">
              <a:extLst>
                <a:ext uri="{FF2B5EF4-FFF2-40B4-BE49-F238E27FC236}">
                  <a16:creationId xmlns:a16="http://schemas.microsoft.com/office/drawing/2014/main" id="{BC8BA0F4-3899-5147-B596-AB0555C058E7}"/>
                </a:ext>
              </a:extLst>
            </p:cNvPr>
            <p:cNvCxnSpPr>
              <a:cxnSpLocks/>
            </p:cNvCxnSpPr>
            <p:nvPr/>
          </p:nvCxnSpPr>
          <p:spPr>
            <a:xfrm>
              <a:off x="2140561" y="5007282"/>
              <a:ext cx="817555" cy="0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mit Pfeil 81">
              <a:extLst>
                <a:ext uri="{FF2B5EF4-FFF2-40B4-BE49-F238E27FC236}">
                  <a16:creationId xmlns:a16="http://schemas.microsoft.com/office/drawing/2014/main" id="{1F09F235-DEA6-9247-8E1A-EBE123F00E1F}"/>
                </a:ext>
              </a:extLst>
            </p:cNvPr>
            <p:cNvCxnSpPr>
              <a:cxnSpLocks/>
            </p:cNvCxnSpPr>
            <p:nvPr/>
          </p:nvCxnSpPr>
          <p:spPr>
            <a:xfrm>
              <a:off x="3332746" y="4216338"/>
              <a:ext cx="669867" cy="462567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Textplatzhalter 1">
            <a:extLst>
              <a:ext uri="{FF2B5EF4-FFF2-40B4-BE49-F238E27FC236}">
                <a16:creationId xmlns:a16="http://schemas.microsoft.com/office/drawing/2014/main" id="{0FC5F9B5-82A0-F142-9422-46E3D4781DB8}"/>
              </a:ext>
            </a:extLst>
          </p:cNvPr>
          <p:cNvSpPr txBox="1">
            <a:spLocks/>
          </p:cNvSpPr>
          <p:nvPr/>
        </p:nvSpPr>
        <p:spPr>
          <a:xfrm>
            <a:off x="688420" y="5154895"/>
            <a:ext cx="7546788" cy="1672817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 baseline="0">
                <a:solidFill>
                  <a:srgbClr val="003E8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CF6800"/>
              </a:buClr>
              <a:buSzPct val="75000"/>
              <a:buFont typeface="Systemschrift"/>
              <a:buChar char="■"/>
            </a:pPr>
            <a:r>
              <a:rPr lang="en" sz="2000" dirty="0">
                <a:latin typeface="Arial"/>
                <a:cs typeface="Arial"/>
              </a:rPr>
              <a:t>One complete cycle per </a:t>
            </a:r>
            <a:r>
              <a:rPr lang="en" sz="2000" b="1" dirty="0">
                <a:latin typeface="Arial"/>
                <a:cs typeface="Arial"/>
              </a:rPr>
              <a:t>time step</a:t>
            </a:r>
            <a:endParaRPr lang="en" sz="2000" dirty="0">
              <a:latin typeface="Arial"/>
              <a:cs typeface="Arial"/>
            </a:endParaRPr>
          </a:p>
          <a:p>
            <a:pPr marL="342900" indent="-342900">
              <a:buClr>
                <a:srgbClr val="CF6800"/>
              </a:buClr>
              <a:buSzPct val="75000"/>
              <a:buFont typeface="Systemschrift"/>
              <a:buChar char="■"/>
            </a:pPr>
            <a:r>
              <a:rPr lang="en" sz="2000" dirty="0">
                <a:latin typeface="Arial"/>
                <a:cs typeface="Arial"/>
              </a:rPr>
              <a:t>Longer simulation durations via </a:t>
            </a:r>
            <a:r>
              <a:rPr lang="en" sz="2000" b="1" dirty="0">
                <a:latin typeface="Arial"/>
                <a:cs typeface="Arial"/>
              </a:rPr>
              <a:t>repeated cycles</a:t>
            </a:r>
          </a:p>
          <a:p>
            <a:pPr marL="342900" indent="-342900">
              <a:buClr>
                <a:srgbClr val="CF6800"/>
              </a:buClr>
              <a:buSzPct val="75000"/>
              <a:buFont typeface="Systemschrift"/>
              <a:buChar char="■"/>
            </a:pPr>
            <a:r>
              <a:rPr lang="en" sz="2000" b="1" dirty="0">
                <a:latin typeface="Arial"/>
                <a:cs typeface="Arial"/>
              </a:rPr>
              <a:t>Local operations only</a:t>
            </a:r>
            <a:r>
              <a:rPr lang="en" sz="2000" dirty="0">
                <a:latin typeface="Arial"/>
                <a:cs typeface="Arial"/>
              </a:rPr>
              <a:t>: well suited for </a:t>
            </a:r>
            <a:r>
              <a:rPr lang="en" sz="2000" b="1" dirty="0">
                <a:latin typeface="Arial"/>
                <a:cs typeface="Arial"/>
              </a:rPr>
              <a:t>parallelization</a:t>
            </a:r>
          </a:p>
          <a:p>
            <a:pPr marL="342900" indent="-342900">
              <a:buClr>
                <a:srgbClr val="CF6800"/>
              </a:buClr>
              <a:buSzPct val="75000"/>
              <a:buFont typeface="Systemschrift"/>
              <a:buChar char="■"/>
            </a:pPr>
            <a:r>
              <a:rPr lang="en" sz="2000" b="1" dirty="0">
                <a:solidFill>
                  <a:schemeClr val="accent4">
                    <a:lumMod val="50000"/>
                  </a:schemeClr>
                </a:solidFill>
                <a:latin typeface="Arial"/>
                <a:cs typeface="Arial"/>
              </a:rPr>
              <a:t>Basic cycle is not enough </a:t>
            </a:r>
            <a:r>
              <a:rPr lang="en" sz="2000" dirty="0">
                <a:latin typeface="Arial"/>
                <a:cs typeface="Arial"/>
              </a:rPr>
              <a:t>to simulate solid density targets! </a:t>
            </a:r>
            <a:endParaRPr lang="de-DE" sz="2000" dirty="0">
              <a:latin typeface="Arial"/>
              <a:cs typeface="Arial"/>
            </a:endParaRPr>
          </a:p>
        </p:txBody>
      </p:sp>
      <p:sp>
        <p:nvSpPr>
          <p:cNvPr id="59" name="Textplatzhalter 1">
            <a:extLst>
              <a:ext uri="{FF2B5EF4-FFF2-40B4-BE49-F238E27FC236}">
                <a16:creationId xmlns:a16="http://schemas.microsoft.com/office/drawing/2014/main" id="{D309536E-7738-A84C-B5AE-5BA6203D8717}"/>
              </a:ext>
            </a:extLst>
          </p:cNvPr>
          <p:cNvSpPr txBox="1">
            <a:spLocks/>
          </p:cNvSpPr>
          <p:nvPr/>
        </p:nvSpPr>
        <p:spPr>
          <a:xfrm>
            <a:off x="669864" y="987628"/>
            <a:ext cx="3583033" cy="578574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 baseline="0">
                <a:solidFill>
                  <a:srgbClr val="003E8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u="sng" dirty="0" err="1">
                <a:latin typeface="Arial"/>
                <a:cs typeface="Arial"/>
              </a:rPr>
              <a:t>Particle</a:t>
            </a:r>
            <a:r>
              <a:rPr lang="de-DE" u="sng" dirty="0">
                <a:latin typeface="Arial"/>
                <a:cs typeface="Arial"/>
              </a:rPr>
              <a:t>-in-</a:t>
            </a:r>
            <a:r>
              <a:rPr lang="de-DE" u="sng" dirty="0" err="1">
                <a:latin typeface="Arial"/>
                <a:cs typeface="Arial"/>
              </a:rPr>
              <a:t>cell</a:t>
            </a:r>
            <a:r>
              <a:rPr lang="de-DE" u="sng" dirty="0">
                <a:latin typeface="Arial"/>
                <a:cs typeface="Arial"/>
              </a:rPr>
              <a:t> </a:t>
            </a:r>
            <a:r>
              <a:rPr lang="de-DE" u="sng" dirty="0" err="1">
                <a:latin typeface="Arial"/>
                <a:cs typeface="Arial"/>
              </a:rPr>
              <a:t>algorithm</a:t>
            </a:r>
            <a:r>
              <a:rPr lang="de-DE" u="sng" dirty="0">
                <a:latin typeface="Arial"/>
                <a:cs typeface="Arial"/>
              </a:rPr>
              <a:t>: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98501" y="492369"/>
            <a:ext cx="11087100" cy="396484"/>
          </a:xfrm>
        </p:spPr>
        <p:txBody>
          <a:bodyPr/>
          <a:lstStyle/>
          <a:p>
            <a:r>
              <a:rPr lang="en" dirty="0">
                <a:cs typeface="Arial"/>
              </a:rPr>
              <a:t>Simulation of plasma dynamics with Particle-in-Cell codes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580C7C9-EF07-536D-0879-2A4B4A8A6D65}"/>
              </a:ext>
            </a:extLst>
          </p:cNvPr>
          <p:cNvSpPr txBox="1"/>
          <p:nvPr/>
        </p:nvSpPr>
        <p:spPr>
          <a:xfrm>
            <a:off x="7651039" y="1527171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1" dirty="0" err="1"/>
              <a:t>Step</a:t>
            </a:r>
            <a:r>
              <a:rPr lang="de-DE" b="1" dirty="0"/>
              <a:t> </a:t>
            </a:r>
            <a:r>
              <a:rPr lang="de-DE" b="1" dirty="0">
                <a:solidFill>
                  <a:srgbClr val="005AA0"/>
                </a:solidFill>
              </a:rPr>
              <a:t>1 </a:t>
            </a:r>
            <a:r>
              <a:rPr lang="de-DE" b="1" dirty="0" err="1">
                <a:solidFill>
                  <a:srgbClr val="005AA0"/>
                </a:solidFill>
              </a:rPr>
              <a:t>of</a:t>
            </a:r>
            <a:r>
              <a:rPr lang="de-DE" b="1" dirty="0">
                <a:solidFill>
                  <a:srgbClr val="005AA0"/>
                </a:solidFill>
              </a:rPr>
              <a:t> 4</a:t>
            </a:r>
            <a:r>
              <a:rPr lang="de-DE" b="1" dirty="0"/>
              <a:t>: Force </a:t>
            </a:r>
            <a:r>
              <a:rPr lang="de-DE" b="1" dirty="0" err="1"/>
              <a:t>Calculation</a:t>
            </a:r>
            <a:endParaRPr lang="de-DE" b="1" dirty="0"/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37DC261D-0320-A443-345F-6D6E07691176}"/>
              </a:ext>
            </a:extLst>
          </p:cNvPr>
          <p:cNvSpPr txBox="1"/>
          <p:nvPr/>
        </p:nvSpPr>
        <p:spPr>
          <a:xfrm>
            <a:off x="7849812" y="1527171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1" dirty="0" err="1"/>
              <a:t>Step</a:t>
            </a:r>
            <a:r>
              <a:rPr lang="de-DE" b="1" dirty="0"/>
              <a:t> </a:t>
            </a:r>
            <a:r>
              <a:rPr lang="de-DE" b="1" dirty="0">
                <a:solidFill>
                  <a:srgbClr val="005AA0"/>
                </a:solidFill>
              </a:rPr>
              <a:t>2 </a:t>
            </a:r>
            <a:r>
              <a:rPr lang="de-DE" b="1" dirty="0" err="1">
                <a:solidFill>
                  <a:srgbClr val="005AA0"/>
                </a:solidFill>
              </a:rPr>
              <a:t>of</a:t>
            </a:r>
            <a:r>
              <a:rPr lang="de-DE" b="1" dirty="0">
                <a:solidFill>
                  <a:srgbClr val="005AA0"/>
                </a:solidFill>
              </a:rPr>
              <a:t> 4</a:t>
            </a:r>
            <a:r>
              <a:rPr lang="de-DE" b="1" dirty="0"/>
              <a:t>: </a:t>
            </a:r>
            <a:r>
              <a:rPr lang="de-DE" b="1" dirty="0" err="1"/>
              <a:t>Particle</a:t>
            </a:r>
            <a:r>
              <a:rPr lang="de-DE" b="1" dirty="0"/>
              <a:t> Push</a:t>
            </a: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558F3210-F925-C0B6-287D-CE9F0FCC9F54}"/>
              </a:ext>
            </a:extLst>
          </p:cNvPr>
          <p:cNvSpPr txBox="1"/>
          <p:nvPr/>
        </p:nvSpPr>
        <p:spPr>
          <a:xfrm>
            <a:off x="7574095" y="1527171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1" dirty="0" err="1"/>
              <a:t>Step</a:t>
            </a:r>
            <a:r>
              <a:rPr lang="de-DE" b="1" dirty="0"/>
              <a:t> </a:t>
            </a:r>
            <a:r>
              <a:rPr lang="de-DE" b="1" dirty="0">
                <a:solidFill>
                  <a:srgbClr val="005AA0"/>
                </a:solidFill>
              </a:rPr>
              <a:t>3 </a:t>
            </a:r>
            <a:r>
              <a:rPr lang="de-DE" b="1" dirty="0" err="1">
                <a:solidFill>
                  <a:srgbClr val="005AA0"/>
                </a:solidFill>
              </a:rPr>
              <a:t>of</a:t>
            </a:r>
            <a:r>
              <a:rPr lang="de-DE" b="1" dirty="0">
                <a:solidFill>
                  <a:srgbClr val="005AA0"/>
                </a:solidFill>
              </a:rPr>
              <a:t> 4</a:t>
            </a:r>
            <a:r>
              <a:rPr lang="de-DE" b="1" dirty="0"/>
              <a:t>: </a:t>
            </a:r>
            <a:r>
              <a:rPr lang="de-DE" b="1" dirty="0" err="1"/>
              <a:t>Current</a:t>
            </a:r>
            <a:r>
              <a:rPr lang="de-DE" b="1" dirty="0"/>
              <a:t> Deposition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53E9D2DE-0B7D-9C3E-88A7-F0BFC0AE8485}"/>
              </a:ext>
            </a:extLst>
          </p:cNvPr>
          <p:cNvSpPr txBox="1"/>
          <p:nvPr/>
        </p:nvSpPr>
        <p:spPr>
          <a:xfrm>
            <a:off x="7792104" y="1527171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1" dirty="0" err="1"/>
              <a:t>Step</a:t>
            </a:r>
            <a:r>
              <a:rPr lang="de-DE" b="1" dirty="0"/>
              <a:t> </a:t>
            </a:r>
            <a:r>
              <a:rPr lang="de-DE" b="1" dirty="0">
                <a:solidFill>
                  <a:srgbClr val="005AA0"/>
                </a:solidFill>
              </a:rPr>
              <a:t>4 </a:t>
            </a:r>
            <a:r>
              <a:rPr lang="de-DE" b="1" dirty="0" err="1">
                <a:solidFill>
                  <a:srgbClr val="005AA0"/>
                </a:solidFill>
              </a:rPr>
              <a:t>of</a:t>
            </a:r>
            <a:r>
              <a:rPr lang="de-DE" b="1" dirty="0">
                <a:solidFill>
                  <a:srgbClr val="005AA0"/>
                </a:solidFill>
              </a:rPr>
              <a:t> 4</a:t>
            </a:r>
            <a:r>
              <a:rPr lang="de-DE" b="1" dirty="0"/>
              <a:t>: Field Evolution</a:t>
            </a:r>
          </a:p>
        </p:txBody>
      </p:sp>
      <p:pic>
        <p:nvPicPr>
          <p:cNvPr id="77" name="Bild 3">
            <a:extLst>
              <a:ext uri="{FF2B5EF4-FFF2-40B4-BE49-F238E27FC236}">
                <a16:creationId xmlns:a16="http://schemas.microsoft.com/office/drawing/2014/main" id="{3A77A163-16A5-A2D7-E484-BD935327E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2479483" y="3220257"/>
            <a:ext cx="1916043" cy="838211"/>
          </a:xfrm>
          <a:prstGeom prst="rect">
            <a:avLst/>
          </a:prstGeom>
          <a:ln>
            <a:noFill/>
          </a:ln>
        </p:spPr>
      </p:pic>
      <p:sp>
        <p:nvSpPr>
          <p:cNvPr id="62" name="Legende: mit Pfeil nach unten 61">
            <a:extLst>
              <a:ext uri="{FF2B5EF4-FFF2-40B4-BE49-F238E27FC236}">
                <a16:creationId xmlns:a16="http://schemas.microsoft.com/office/drawing/2014/main" id="{63CE39E4-802A-167A-7B9F-FFCB038B6582}"/>
              </a:ext>
            </a:extLst>
          </p:cNvPr>
          <p:cNvSpPr/>
          <p:nvPr/>
        </p:nvSpPr>
        <p:spPr>
          <a:xfrm>
            <a:off x="1183918" y="1541685"/>
            <a:ext cx="4397862" cy="931655"/>
          </a:xfrm>
          <a:prstGeom prst="downArrowCallo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Field &amp; </a:t>
            </a:r>
            <a:r>
              <a:rPr lang="de-DE" b="1" dirty="0" err="1">
                <a:solidFill>
                  <a:schemeClr val="bg1"/>
                </a:solidFill>
              </a:rPr>
              <a:t>Collisional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Ionization</a:t>
            </a:r>
            <a:r>
              <a:rPr lang="de-DE" b="1" dirty="0">
                <a:solidFill>
                  <a:schemeClr val="bg1"/>
                </a:solidFill>
              </a:rPr>
              <a:t>, …</a:t>
            </a:r>
          </a:p>
        </p:txBody>
      </p:sp>
      <p:sp>
        <p:nvSpPr>
          <p:cNvPr id="61" name="Foliennummernplatzhalter 2">
            <a:extLst>
              <a:ext uri="{FF2B5EF4-FFF2-40B4-BE49-F238E27FC236}">
                <a16:creationId xmlns:a16="http://schemas.microsoft.com/office/drawing/2014/main" id="{EFD618B5-572A-0B05-7981-6F566B214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155" y="6308727"/>
            <a:ext cx="533400" cy="365125"/>
          </a:xfrm>
        </p:spPr>
        <p:txBody>
          <a:bodyPr/>
          <a:lstStyle/>
          <a:p>
            <a:fld id="{7B52C2EB-AC18-4292-AF1A-75F520D6393B}" type="slidenum">
              <a:rPr lang="de-DE" smtClean="0"/>
              <a:pPr/>
              <a:t>10</a:t>
            </a:fld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25</a:t>
            </a:r>
          </a:p>
        </p:txBody>
      </p:sp>
    </p:spTree>
    <p:extLst>
      <p:ext uri="{BB962C8B-B14F-4D97-AF65-F5344CB8AC3E}">
        <p14:creationId xmlns:p14="http://schemas.microsoft.com/office/powerpoint/2010/main" val="307807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07877 0.10023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50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08411 0.11273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6" y="562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0.02292 0.13889 " pathEditMode="relative" rAng="0" ptsTypes="AA">
                                      <p:cBhvr>
                                        <p:cTn id="2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694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01745 -0.17709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" y="-886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-0.09531 0.00324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16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08424 -0.08542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6" y="-428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-0.06485 -0.12778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2" y="-638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-0.03307 -0.07314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" y="-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2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7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0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0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0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11" grpId="0" animBg="1"/>
      <p:bldP spid="26" grpId="0" animBg="1"/>
      <p:bldP spid="24" grpId="0" animBg="1"/>
      <p:bldP spid="25" grpId="0" animBg="1"/>
      <p:bldP spid="86" grpId="0"/>
      <p:bldP spid="2" grpId="0"/>
      <p:bldP spid="2" grpId="1"/>
      <p:bldP spid="66" grpId="0"/>
      <p:bldP spid="66" grpId="1"/>
      <p:bldP spid="68" grpId="0"/>
      <p:bldP spid="68" grpId="1"/>
      <p:bldP spid="70" grpId="0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oliennummernplatzhalter 2">
            <a:extLst>
              <a:ext uri="{FF2B5EF4-FFF2-40B4-BE49-F238E27FC236}">
                <a16:creationId xmlns:a16="http://schemas.microsoft.com/office/drawing/2014/main" id="{DA7029AC-2743-34EF-2261-6BB5C437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155" y="6308727"/>
            <a:ext cx="533400" cy="365125"/>
          </a:xfrm>
        </p:spPr>
        <p:txBody>
          <a:bodyPr/>
          <a:lstStyle/>
          <a:p>
            <a:fld id="{7B52C2EB-AC18-4292-AF1A-75F520D6393B}" type="slidenum">
              <a:rPr lang="de-DE" smtClean="0"/>
              <a:pPr/>
              <a:t>11</a:t>
            </a:fld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25</a:t>
            </a:r>
          </a:p>
        </p:txBody>
      </p:sp>
      <p:pic>
        <p:nvPicPr>
          <p:cNvPr id="66" name="Picture 3" descr="M:\fwt\presentations\metzkes\2018 Evaluierung Materie\Bild1.png">
            <a:extLst>
              <a:ext uri="{FF2B5EF4-FFF2-40B4-BE49-F238E27FC236}">
                <a16:creationId xmlns:a16="http://schemas.microsoft.com/office/drawing/2014/main" id="{C6D65A2A-4907-4B92-AC18-74AA6085DC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" t="5677" r="2272" b="3739"/>
          <a:stretch/>
        </p:blipFill>
        <p:spPr bwMode="auto">
          <a:xfrm>
            <a:off x="1065654" y="1439764"/>
            <a:ext cx="5385945" cy="395958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feld 67"/>
          <p:cNvSpPr txBox="1"/>
          <p:nvPr/>
        </p:nvSpPr>
        <p:spPr>
          <a:xfrm>
            <a:off x="711774" y="1204724"/>
            <a:ext cx="3303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chemeClr val="bg1">
                    <a:lumMod val="65000"/>
                  </a:schemeClr>
                </a:solidFill>
              </a:rPr>
              <a:t>Target-Normal </a:t>
            </a:r>
            <a:r>
              <a:rPr lang="de-DE" sz="1200" b="1" dirty="0" err="1">
                <a:solidFill>
                  <a:schemeClr val="bg1">
                    <a:lumMod val="65000"/>
                  </a:schemeClr>
                </a:solidFill>
              </a:rPr>
              <a:t>Sheath</a:t>
            </a:r>
            <a:r>
              <a:rPr lang="de-DE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200" b="1" dirty="0" err="1">
                <a:solidFill>
                  <a:schemeClr val="bg1">
                    <a:lumMod val="65000"/>
                  </a:schemeClr>
                </a:solidFill>
              </a:rPr>
              <a:t>Acceleration</a:t>
            </a:r>
            <a:r>
              <a:rPr lang="de-DE" sz="1200" b="1" dirty="0">
                <a:solidFill>
                  <a:schemeClr val="bg1">
                    <a:lumMod val="65000"/>
                  </a:schemeClr>
                </a:solidFill>
              </a:rPr>
              <a:t> (TNSA)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cs typeface="Arial"/>
              </a:rPr>
              <a:t>Solid-Density PIC-</a:t>
            </a:r>
            <a:r>
              <a:rPr lang="de-DE" dirty="0" err="1">
                <a:cs typeface="Arial"/>
              </a:rPr>
              <a:t>Simulations</a:t>
            </a:r>
            <a:r>
              <a:rPr lang="de-DE" dirty="0">
                <a:cs typeface="Arial"/>
              </a:rPr>
              <a:t> </a:t>
            </a:r>
            <a:r>
              <a:rPr lang="de-DE" dirty="0" err="1">
                <a:cs typeface="Arial"/>
              </a:rPr>
              <a:t>are</a:t>
            </a:r>
            <a:r>
              <a:rPr lang="de-DE" dirty="0">
                <a:cs typeface="Arial"/>
              </a:rPr>
              <a:t> Expensive!</a:t>
            </a:r>
            <a:endParaRPr lang="de-DE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EE991D3-B01F-0EFF-D172-1D0A087CE614}"/>
              </a:ext>
            </a:extLst>
          </p:cNvPr>
          <p:cNvGrpSpPr/>
          <p:nvPr/>
        </p:nvGrpSpPr>
        <p:grpSpPr>
          <a:xfrm>
            <a:off x="1617494" y="2221011"/>
            <a:ext cx="3617319" cy="2886766"/>
            <a:chOff x="1617494" y="2221011"/>
            <a:chExt cx="3617319" cy="2886766"/>
          </a:xfrm>
        </p:grpSpPr>
        <p:sp>
          <p:nvSpPr>
            <p:cNvPr id="7" name="Rechteck 6"/>
            <p:cNvSpPr/>
            <p:nvPr/>
          </p:nvSpPr>
          <p:spPr>
            <a:xfrm>
              <a:off x="1617494" y="2221011"/>
              <a:ext cx="3600000" cy="2880000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  <a:effectLst>
              <a:glow rad="50800">
                <a:schemeClr val="tx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 dirty="0">
                <a:solidFill>
                  <a:schemeClr val="bg1"/>
                </a:solidFill>
              </a:endParaRPr>
            </a:p>
          </p:txBody>
        </p:sp>
        <p:grpSp>
          <p:nvGrpSpPr>
            <p:cNvPr id="53" name="Gruppieren 52"/>
            <p:cNvGrpSpPr/>
            <p:nvPr/>
          </p:nvGrpSpPr>
          <p:grpSpPr>
            <a:xfrm>
              <a:off x="1617494" y="2221011"/>
              <a:ext cx="3617319" cy="2886766"/>
              <a:chOff x="1617494" y="2221011"/>
              <a:chExt cx="3617319" cy="2886766"/>
            </a:xfrm>
          </p:grpSpPr>
          <p:cxnSp>
            <p:nvCxnSpPr>
              <p:cNvPr id="41" name="Gerader Verbinder 40"/>
              <p:cNvCxnSpPr/>
              <p:nvPr/>
            </p:nvCxnSpPr>
            <p:spPr>
              <a:xfrm>
                <a:off x="3758626" y="2221011"/>
                <a:ext cx="0" cy="2880000"/>
              </a:xfrm>
              <a:prstGeom prst="line">
                <a:avLst/>
              </a:prstGeom>
              <a:ln w="31750">
                <a:solidFill>
                  <a:srgbClr val="FFFF00"/>
                </a:solidFill>
              </a:ln>
              <a:effectLst>
                <a:glow rad="50800">
                  <a:schemeClr val="tx1"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Gerader Verbinder 72"/>
              <p:cNvCxnSpPr/>
              <p:nvPr/>
            </p:nvCxnSpPr>
            <p:spPr>
              <a:xfrm flipH="1">
                <a:off x="1634813" y="3661011"/>
                <a:ext cx="3600000" cy="0"/>
              </a:xfrm>
              <a:prstGeom prst="line">
                <a:avLst/>
              </a:prstGeom>
              <a:ln w="31750">
                <a:solidFill>
                  <a:srgbClr val="FFFF00"/>
                </a:solidFill>
              </a:ln>
              <a:effectLst>
                <a:glow rad="50800">
                  <a:schemeClr val="tx1"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Gerader Verbinder 76"/>
              <p:cNvCxnSpPr/>
              <p:nvPr/>
            </p:nvCxnSpPr>
            <p:spPr>
              <a:xfrm flipH="1">
                <a:off x="1617494" y="2967591"/>
                <a:ext cx="3600000" cy="0"/>
              </a:xfrm>
              <a:prstGeom prst="line">
                <a:avLst/>
              </a:prstGeom>
              <a:ln w="31750">
                <a:solidFill>
                  <a:srgbClr val="FFFF00"/>
                </a:solidFill>
              </a:ln>
              <a:effectLst>
                <a:glow rad="50800">
                  <a:schemeClr val="tx1"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Gerader Verbinder 78"/>
              <p:cNvCxnSpPr/>
              <p:nvPr/>
            </p:nvCxnSpPr>
            <p:spPr>
              <a:xfrm>
                <a:off x="2320988" y="2221011"/>
                <a:ext cx="0" cy="2880000"/>
              </a:xfrm>
              <a:prstGeom prst="line">
                <a:avLst/>
              </a:prstGeom>
              <a:ln w="31750">
                <a:solidFill>
                  <a:srgbClr val="FFFF00"/>
                </a:solidFill>
              </a:ln>
              <a:effectLst>
                <a:glow rad="50800">
                  <a:schemeClr val="tx1"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Gerader Verbinder 80"/>
              <p:cNvCxnSpPr/>
              <p:nvPr/>
            </p:nvCxnSpPr>
            <p:spPr>
              <a:xfrm flipH="1">
                <a:off x="1617494" y="4362051"/>
                <a:ext cx="3600000" cy="0"/>
              </a:xfrm>
              <a:prstGeom prst="line">
                <a:avLst/>
              </a:prstGeom>
              <a:ln w="31750">
                <a:solidFill>
                  <a:srgbClr val="FFFF00"/>
                </a:solidFill>
              </a:ln>
              <a:effectLst>
                <a:glow rad="50800">
                  <a:schemeClr val="tx1"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Gerader Verbinder 83"/>
              <p:cNvCxnSpPr/>
              <p:nvPr/>
            </p:nvCxnSpPr>
            <p:spPr>
              <a:xfrm>
                <a:off x="3049966" y="2227777"/>
                <a:ext cx="0" cy="2880000"/>
              </a:xfrm>
              <a:prstGeom prst="line">
                <a:avLst/>
              </a:prstGeom>
              <a:ln w="31750">
                <a:solidFill>
                  <a:srgbClr val="FFFF00"/>
                </a:solidFill>
              </a:ln>
              <a:effectLst>
                <a:glow rad="50800">
                  <a:schemeClr val="tx1"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Gerader Verbinder 86"/>
              <p:cNvCxnSpPr/>
              <p:nvPr/>
            </p:nvCxnSpPr>
            <p:spPr>
              <a:xfrm>
                <a:off x="4482526" y="2221011"/>
                <a:ext cx="0" cy="2880000"/>
              </a:xfrm>
              <a:prstGeom prst="line">
                <a:avLst/>
              </a:prstGeom>
              <a:ln w="31750">
                <a:solidFill>
                  <a:srgbClr val="FFFF00"/>
                </a:solidFill>
              </a:ln>
              <a:effectLst>
                <a:glow rad="50800">
                  <a:schemeClr val="tx1"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0" name="Gruppieren 39"/>
          <p:cNvGrpSpPr/>
          <p:nvPr/>
        </p:nvGrpSpPr>
        <p:grpSpPr>
          <a:xfrm>
            <a:off x="1609413" y="3499334"/>
            <a:ext cx="3600000" cy="314729"/>
            <a:chOff x="7089257" y="4568898"/>
            <a:chExt cx="3600000" cy="774244"/>
          </a:xfrm>
        </p:grpSpPr>
        <p:grpSp>
          <p:nvGrpSpPr>
            <p:cNvPr id="58" name="Gruppieren 57"/>
            <p:cNvGrpSpPr/>
            <p:nvPr/>
          </p:nvGrpSpPr>
          <p:grpSpPr>
            <a:xfrm>
              <a:off x="7804564" y="4625987"/>
              <a:ext cx="2161538" cy="701040"/>
              <a:chOff x="2320988" y="3661011"/>
              <a:chExt cx="2161538" cy="701040"/>
            </a:xfrm>
          </p:grpSpPr>
          <p:cxnSp>
            <p:nvCxnSpPr>
              <p:cNvPr id="64" name="Gerader Verbinder 63"/>
              <p:cNvCxnSpPr/>
              <p:nvPr/>
            </p:nvCxnSpPr>
            <p:spPr>
              <a:xfrm>
                <a:off x="3049966" y="3661011"/>
                <a:ext cx="0" cy="701040"/>
              </a:xfrm>
              <a:prstGeom prst="line">
                <a:avLst/>
              </a:prstGeom>
              <a:ln w="31750">
                <a:solidFill>
                  <a:srgbClr val="FFFF00"/>
                </a:solidFill>
              </a:ln>
              <a:effectLst>
                <a:glow rad="50800">
                  <a:schemeClr val="tx1"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Gerader Verbinder 64"/>
              <p:cNvCxnSpPr/>
              <p:nvPr/>
            </p:nvCxnSpPr>
            <p:spPr>
              <a:xfrm>
                <a:off x="4482526" y="3661011"/>
                <a:ext cx="0" cy="701040"/>
              </a:xfrm>
              <a:prstGeom prst="line">
                <a:avLst/>
              </a:prstGeom>
              <a:ln w="31750">
                <a:solidFill>
                  <a:srgbClr val="FFFF00"/>
                </a:solidFill>
              </a:ln>
              <a:effectLst>
                <a:glow rad="50800">
                  <a:schemeClr val="tx1"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Gerader Verbinder 61"/>
              <p:cNvCxnSpPr/>
              <p:nvPr/>
            </p:nvCxnSpPr>
            <p:spPr>
              <a:xfrm>
                <a:off x="2320988" y="3661011"/>
                <a:ext cx="0" cy="701040"/>
              </a:xfrm>
              <a:prstGeom prst="line">
                <a:avLst/>
              </a:prstGeom>
              <a:ln w="31750">
                <a:solidFill>
                  <a:srgbClr val="FFFF00"/>
                </a:solidFill>
              </a:ln>
              <a:effectLst>
                <a:glow rad="50800">
                  <a:schemeClr val="tx1"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rader Verbinder 58"/>
              <p:cNvCxnSpPr/>
              <p:nvPr/>
            </p:nvCxnSpPr>
            <p:spPr>
              <a:xfrm>
                <a:off x="3758626" y="3661011"/>
                <a:ext cx="0" cy="701040"/>
              </a:xfrm>
              <a:prstGeom prst="line">
                <a:avLst/>
              </a:prstGeom>
              <a:ln w="31750">
                <a:solidFill>
                  <a:srgbClr val="FFFF00"/>
                </a:solidFill>
              </a:ln>
              <a:effectLst>
                <a:glow rad="50800">
                  <a:schemeClr val="tx1"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6" name="Rechteck 105"/>
            <p:cNvSpPr/>
            <p:nvPr/>
          </p:nvSpPr>
          <p:spPr>
            <a:xfrm>
              <a:off x="7089257" y="4568898"/>
              <a:ext cx="3600000" cy="774244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  <a:effectLst>
              <a:glow rad="50800">
                <a:schemeClr val="tx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Grafik 5" descr="Ein Bild, das Text, computer, sitzend, Elektronik enthält.&#10;&#10;Automatisch generierte Beschreibung">
            <a:extLst>
              <a:ext uri="{FF2B5EF4-FFF2-40B4-BE49-F238E27FC236}">
                <a16:creationId xmlns:a16="http://schemas.microsoft.com/office/drawing/2014/main" id="{512C51C0-BCBF-1F28-DD7C-6880D9DBFE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71" y="1742461"/>
            <a:ext cx="1975031" cy="1580025"/>
          </a:xfrm>
          <a:prstGeom prst="rect">
            <a:avLst/>
          </a:prstGeom>
        </p:spPr>
      </p:pic>
      <p:pic>
        <p:nvPicPr>
          <p:cNvPr id="10" name="Grafik 9" descr="Ein Bild, das Computer enthält.&#10;&#10;Automatisch generierte Beschreibung">
            <a:extLst>
              <a:ext uri="{FF2B5EF4-FFF2-40B4-BE49-F238E27FC236}">
                <a16:creationId xmlns:a16="http://schemas.microsoft.com/office/drawing/2014/main" id="{20E301DC-617D-807A-9FA4-6998EBBDE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148" y="3522541"/>
            <a:ext cx="3476263" cy="227695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3AE34D1-9F15-75A4-FA8F-C6D31F819CCA}"/>
              </a:ext>
            </a:extLst>
          </p:cNvPr>
          <p:cNvSpPr txBox="1"/>
          <p:nvPr/>
        </p:nvSpPr>
        <p:spPr>
          <a:xfrm>
            <a:off x="6857385" y="1572607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b="1" dirty="0">
                <a:solidFill>
                  <a:srgbClr val="005AA0"/>
                </a:solidFill>
              </a:rPr>
              <a:t>1D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78407F1D-1031-C93E-B7B3-F7BD8255A0DE}"/>
              </a:ext>
            </a:extLst>
          </p:cNvPr>
          <p:cNvSpPr txBox="1"/>
          <p:nvPr/>
        </p:nvSpPr>
        <p:spPr>
          <a:xfrm>
            <a:off x="6858212" y="3114797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b="1" dirty="0">
                <a:solidFill>
                  <a:srgbClr val="005AA0"/>
                </a:solidFill>
              </a:rPr>
              <a:t>2D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61827C27-0CB6-F926-BD1D-6A1019E5872A}"/>
              </a:ext>
            </a:extLst>
          </p:cNvPr>
          <p:cNvSpPr txBox="1"/>
          <p:nvPr/>
        </p:nvSpPr>
        <p:spPr>
          <a:xfrm>
            <a:off x="1035085" y="3322486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>
                <a:solidFill>
                  <a:srgbClr val="005AA0"/>
                </a:solidFill>
              </a:rPr>
              <a:t>1D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5097B9A9-9634-35F3-9E2A-FF295D55A246}"/>
              </a:ext>
            </a:extLst>
          </p:cNvPr>
          <p:cNvSpPr txBox="1"/>
          <p:nvPr/>
        </p:nvSpPr>
        <p:spPr>
          <a:xfrm>
            <a:off x="1045518" y="4707667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>
                <a:solidFill>
                  <a:srgbClr val="005AA0"/>
                </a:solidFill>
              </a:rPr>
              <a:t>2D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2FA78756-B007-4E77-2325-6685E94D2867}"/>
              </a:ext>
            </a:extLst>
          </p:cNvPr>
          <p:cNvSpPr txBox="1"/>
          <p:nvPr/>
        </p:nvSpPr>
        <p:spPr>
          <a:xfrm>
            <a:off x="8005758" y="1172497"/>
            <a:ext cx="3674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>
                <a:solidFill>
                  <a:schemeClr val="bg1">
                    <a:lumMod val="65000"/>
                  </a:schemeClr>
                </a:solidFill>
              </a:rPr>
              <a:t>Machine</a:t>
            </a:r>
            <a:r>
              <a:rPr lang="de-DE" sz="2000" b="1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de-DE" sz="2000" b="1" dirty="0" err="1">
                <a:solidFill>
                  <a:schemeClr val="bg1">
                    <a:lumMod val="65000"/>
                  </a:schemeClr>
                </a:solidFill>
              </a:rPr>
              <a:t>Runtime</a:t>
            </a:r>
            <a:r>
              <a:rPr lang="de-DE" sz="2000" b="1" dirty="0">
                <a:solidFill>
                  <a:schemeClr val="bg1">
                    <a:lumMod val="65000"/>
                  </a:schemeClr>
                </a:solidFill>
              </a:rPr>
              <a:t> &amp; Physics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FF9119FB-9D78-DA52-5BBB-F6C843D530B6}"/>
              </a:ext>
            </a:extLst>
          </p:cNvPr>
          <p:cNvSpPr txBox="1"/>
          <p:nvPr/>
        </p:nvSpPr>
        <p:spPr>
          <a:xfrm>
            <a:off x="9814535" y="2937766"/>
            <a:ext cx="1790876" cy="3231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500" b="1" dirty="0"/>
              <a:t>~ </a:t>
            </a:r>
            <a:r>
              <a:rPr lang="de-DE" sz="1500" b="1" dirty="0" err="1"/>
              <a:t>minutes</a:t>
            </a:r>
            <a:r>
              <a:rPr lang="de-DE" sz="1500" b="1" dirty="0"/>
              <a:t> - </a:t>
            </a:r>
            <a:r>
              <a:rPr lang="de-DE" sz="1500" b="1" dirty="0" err="1"/>
              <a:t>hours</a:t>
            </a:r>
            <a:endParaRPr lang="de-DE" sz="1500" b="1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A31FA12F-D167-3655-3288-7D7A37524C37}"/>
              </a:ext>
            </a:extLst>
          </p:cNvPr>
          <p:cNvSpPr txBox="1"/>
          <p:nvPr/>
        </p:nvSpPr>
        <p:spPr>
          <a:xfrm>
            <a:off x="9963617" y="5399831"/>
            <a:ext cx="1492717" cy="3231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500" b="1" dirty="0"/>
              <a:t>~ </a:t>
            </a:r>
            <a:r>
              <a:rPr lang="de-DE" sz="1500" b="1" dirty="0" err="1"/>
              <a:t>hours</a:t>
            </a:r>
            <a:r>
              <a:rPr lang="de-DE" sz="1500" b="1" dirty="0"/>
              <a:t> - </a:t>
            </a:r>
            <a:r>
              <a:rPr lang="de-DE" sz="1500" b="1" dirty="0" err="1"/>
              <a:t>days</a:t>
            </a:r>
            <a:endParaRPr lang="de-DE" sz="1500" b="1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1F38C14-983B-8103-39F0-50335A74AC0F}"/>
              </a:ext>
            </a:extLst>
          </p:cNvPr>
          <p:cNvSpPr txBox="1"/>
          <p:nvPr/>
        </p:nvSpPr>
        <p:spPr>
          <a:xfrm>
            <a:off x="9995675" y="5046339"/>
            <a:ext cx="16097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b="1" dirty="0" err="1">
                <a:solidFill>
                  <a:schemeClr val="bg1"/>
                </a:solidFill>
              </a:rPr>
              <a:t>Hemera</a:t>
            </a:r>
            <a:r>
              <a:rPr lang="de-DE" sz="1500" b="1" dirty="0">
                <a:solidFill>
                  <a:schemeClr val="bg1"/>
                </a:solidFill>
              </a:rPr>
              <a:t> (HZDR)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03E987C7-DC41-D01A-C4AE-5F63491822C7}"/>
              </a:ext>
            </a:extLst>
          </p:cNvPr>
          <p:cNvSpPr/>
          <p:nvPr/>
        </p:nvSpPr>
        <p:spPr>
          <a:xfrm>
            <a:off x="-1080644" y="3981687"/>
            <a:ext cx="735055" cy="747433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A35DF0E9-E9DA-5D12-2363-9B4F3473AF63}"/>
              </a:ext>
            </a:extLst>
          </p:cNvPr>
          <p:cNvSpPr txBox="1"/>
          <p:nvPr/>
        </p:nvSpPr>
        <p:spPr>
          <a:xfrm>
            <a:off x="0" y="5400292"/>
            <a:ext cx="6857385" cy="1200329"/>
          </a:xfrm>
          <a:prstGeom prst="rect">
            <a:avLst/>
          </a:prstGeom>
          <a:solidFill>
            <a:srgbClr val="005AA0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Quantitatively</a:t>
            </a:r>
            <a:r>
              <a:rPr lang="de-DE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predictive</a:t>
            </a:r>
            <a:r>
              <a:rPr lang="de-DE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simulations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including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complex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plasma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dynamics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require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full</a:t>
            </a:r>
            <a:r>
              <a:rPr lang="de-DE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3D </a:t>
            </a:r>
            <a:r>
              <a:rPr lang="de-DE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treatment</a:t>
            </a:r>
            <a:r>
              <a:rPr lang="de-DE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!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E2A6D2CA-64E1-CEB7-EC09-FE7EFC5C938F}"/>
              </a:ext>
            </a:extLst>
          </p:cNvPr>
          <p:cNvSpPr txBox="1"/>
          <p:nvPr/>
        </p:nvSpPr>
        <p:spPr>
          <a:xfrm>
            <a:off x="9814535" y="1600848"/>
            <a:ext cx="1975032" cy="1287532"/>
          </a:xfrm>
          <a:prstGeom prst="rect">
            <a:avLst/>
          </a:prstGeom>
          <a:solidFill>
            <a:srgbClr val="ED7E38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>
                <a:solidFill>
                  <a:schemeClr val="bg1"/>
                </a:solidFill>
              </a:rPr>
              <a:t>Temporal &amp; Longitudinal Dynamics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A3A00BFA-70FF-1B10-B277-FC854DEDF816}"/>
              </a:ext>
            </a:extLst>
          </p:cNvPr>
          <p:cNvSpPr txBox="1"/>
          <p:nvPr/>
        </p:nvSpPr>
        <p:spPr>
          <a:xfrm>
            <a:off x="6933304" y="5039631"/>
            <a:ext cx="2769644" cy="1287532"/>
          </a:xfrm>
          <a:prstGeom prst="rect">
            <a:avLst/>
          </a:prstGeom>
          <a:solidFill>
            <a:srgbClr val="ED7E38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 err="1">
                <a:solidFill>
                  <a:schemeClr val="bg1"/>
                </a:solidFill>
              </a:rPr>
              <a:t>Incidence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Angles</a:t>
            </a:r>
            <a:r>
              <a:rPr lang="de-DE" b="1" dirty="0">
                <a:solidFill>
                  <a:schemeClr val="bg1"/>
                </a:solidFill>
              </a:rPr>
              <a:t>, Transverse Expansion Distribution, …</a:t>
            </a:r>
          </a:p>
        </p:txBody>
      </p:sp>
    </p:spTree>
    <p:extLst>
      <p:ext uri="{BB962C8B-B14F-4D97-AF65-F5344CB8AC3E}">
        <p14:creationId xmlns:p14="http://schemas.microsoft.com/office/powerpoint/2010/main" val="325733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3" grpId="0"/>
      <p:bldP spid="44" grpId="0"/>
      <p:bldP spid="44" grpId="1"/>
      <p:bldP spid="45" grpId="0"/>
      <p:bldP spid="33" grpId="0" animBg="1"/>
      <p:bldP spid="34" grpId="0" animBg="1"/>
      <p:bldP spid="2" grpId="0"/>
      <p:bldP spid="36" grpId="0" animBg="1"/>
      <p:bldP spid="37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 3">
            <a:extLst>
              <a:ext uri="{FF2B5EF4-FFF2-40B4-BE49-F238E27FC236}">
                <a16:creationId xmlns:a16="http://schemas.microsoft.com/office/drawing/2014/main" id="{A676281B-8DA2-529B-B1D5-80F0C03AC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387259" y="5624400"/>
            <a:ext cx="2191760" cy="958829"/>
          </a:xfrm>
          <a:prstGeom prst="rect">
            <a:avLst/>
          </a:prstGeom>
          <a:ln>
            <a:noFill/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3BB8182-7373-1F4A-CFFD-FA62E6781A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11" y="903473"/>
            <a:ext cx="5269402" cy="49970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2E74F4A-BDD3-B25A-0909-204182CC3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0781E"/>
                </a:solidFill>
                <a:cs typeface="Arial"/>
              </a:rPr>
              <a:t>Explorative 3D </a:t>
            </a:r>
            <a:r>
              <a:rPr lang="de-DE" dirty="0">
                <a:cs typeface="Arial"/>
              </a:rPr>
              <a:t>PIC-</a:t>
            </a:r>
            <a:r>
              <a:rPr lang="de-DE" dirty="0" err="1">
                <a:cs typeface="Arial"/>
              </a:rPr>
              <a:t>Simulations</a:t>
            </a:r>
            <a:r>
              <a:rPr lang="de-DE" dirty="0">
                <a:cs typeface="Arial"/>
              </a:rPr>
              <a:t> </a:t>
            </a:r>
            <a:r>
              <a:rPr lang="de-DE" dirty="0" err="1">
                <a:cs typeface="Arial"/>
              </a:rPr>
              <a:t>are</a:t>
            </a:r>
            <a:r>
              <a:rPr lang="de-DE" dirty="0">
                <a:cs typeface="Arial"/>
              </a:rPr>
              <a:t> </a:t>
            </a:r>
            <a:r>
              <a:rPr lang="de-DE" dirty="0">
                <a:solidFill>
                  <a:srgbClr val="F0781E"/>
                </a:solidFill>
                <a:cs typeface="Arial"/>
              </a:rPr>
              <a:t>Even More Expensive</a:t>
            </a:r>
            <a:r>
              <a:rPr lang="de-DE" dirty="0">
                <a:cs typeface="Arial"/>
              </a:rPr>
              <a:t>!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60264AE-206B-F738-9675-CCA542FB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dirty="0"/>
              <a:t>Disputation | Marco Garten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0B7DD6-3517-5620-E48A-3DB1578F3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12</a:t>
            </a:fld>
            <a:r>
              <a:rPr lang="de-DE"/>
              <a:t> of 25</a:t>
            </a:r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05207E5D-59BA-DB42-26A6-A8A58C8EFD2E}"/>
              </a:ext>
            </a:extLst>
          </p:cNvPr>
          <p:cNvGrpSpPr/>
          <p:nvPr/>
        </p:nvGrpSpPr>
        <p:grpSpPr>
          <a:xfrm>
            <a:off x="14109362" y="146411"/>
            <a:ext cx="1676170" cy="1260358"/>
            <a:chOff x="6544858" y="2494084"/>
            <a:chExt cx="1676170" cy="1260358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B56D5E9F-A0AB-FE0E-A07B-5A99577550C1}"/>
                </a:ext>
              </a:extLst>
            </p:cNvPr>
            <p:cNvSpPr/>
            <p:nvPr/>
          </p:nvSpPr>
          <p:spPr>
            <a:xfrm>
              <a:off x="6544858" y="2494084"/>
              <a:ext cx="1676170" cy="126035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 dirty="0">
                <a:solidFill>
                  <a:schemeClr val="bg1"/>
                </a:solidFill>
              </a:endParaRP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5759EDB0-ACE8-3A9B-2331-2CC9E0179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472" y="2688870"/>
              <a:ext cx="1044943" cy="870786"/>
            </a:xfrm>
            <a:prstGeom prst="rect">
              <a:avLst/>
            </a:prstGeom>
          </p:spPr>
        </p:pic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382BFF37-6E6F-A214-1C09-4EAFD144486A}"/>
              </a:ext>
            </a:extLst>
          </p:cNvPr>
          <p:cNvSpPr txBox="1"/>
          <p:nvPr/>
        </p:nvSpPr>
        <p:spPr>
          <a:xfrm>
            <a:off x="12826579" y="1538003"/>
            <a:ext cx="1358064" cy="553998"/>
          </a:xfrm>
          <a:prstGeom prst="rect">
            <a:avLst/>
          </a:prstGeom>
          <a:solidFill>
            <a:srgbClr val="FFFFFF">
              <a:alpha val="30000"/>
            </a:srgbClr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3000" b="1" dirty="0">
                <a:solidFill>
                  <a:schemeClr val="accent4">
                    <a:lumMod val="50000"/>
                  </a:schemeClr>
                </a:solidFill>
              </a:rPr>
              <a:t>2400 x</a:t>
            </a:r>
          </a:p>
        </p:txBody>
      </p:sp>
      <p:sp>
        <p:nvSpPr>
          <p:cNvPr id="14" name="Nach links gekrümmter Pfeil 91">
            <a:extLst>
              <a:ext uri="{FF2B5EF4-FFF2-40B4-BE49-F238E27FC236}">
                <a16:creationId xmlns:a16="http://schemas.microsoft.com/office/drawing/2014/main" id="{0B2638A8-1DB2-D594-6B38-AC3246ECCB89}"/>
              </a:ext>
            </a:extLst>
          </p:cNvPr>
          <p:cNvSpPr/>
          <p:nvPr/>
        </p:nvSpPr>
        <p:spPr>
          <a:xfrm rot="15926066">
            <a:off x="13442235" y="-860506"/>
            <a:ext cx="858574" cy="2328310"/>
          </a:xfrm>
          <a:prstGeom prst="curvedLeftArrow">
            <a:avLst>
              <a:gd name="adj1" fmla="val 20204"/>
              <a:gd name="adj2" fmla="val 50000"/>
              <a:gd name="adj3" fmla="val 25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BEC55C1-C615-4742-94E6-BE8BFC32B3F8}"/>
              </a:ext>
            </a:extLst>
          </p:cNvPr>
          <p:cNvSpPr txBox="1"/>
          <p:nvPr/>
        </p:nvSpPr>
        <p:spPr>
          <a:xfrm>
            <a:off x="321937" y="3977264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>
                <a:solidFill>
                  <a:srgbClr val="005AA0"/>
                </a:solidFill>
              </a:rPr>
              <a:t>3D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21E3B39-BEB8-BE63-7E15-E63161206517}"/>
              </a:ext>
            </a:extLst>
          </p:cNvPr>
          <p:cNvSpPr txBox="1"/>
          <p:nvPr/>
        </p:nvSpPr>
        <p:spPr>
          <a:xfrm>
            <a:off x="5594849" y="1745772"/>
            <a:ext cx="184731" cy="461665"/>
          </a:xfrm>
          <a:prstGeom prst="rect">
            <a:avLst/>
          </a:prstGeom>
          <a:solidFill>
            <a:srgbClr val="FFFFFF">
              <a:alpha val="30000"/>
            </a:srgbClr>
          </a:solidFill>
        </p:spPr>
        <p:txBody>
          <a:bodyPr wrap="none" rtlCol="0">
            <a:spAutoFit/>
          </a:bodyPr>
          <a:lstStyle/>
          <a:p>
            <a:endParaRPr lang="de-DE" sz="2400" dirty="0">
              <a:solidFill>
                <a:srgbClr val="F0781E"/>
              </a:solidFill>
            </a:endParaRPr>
          </a:p>
        </p:txBody>
      </p:sp>
      <p:sp>
        <p:nvSpPr>
          <p:cNvPr id="23" name="Rechteck 37">
            <a:extLst>
              <a:ext uri="{FF2B5EF4-FFF2-40B4-BE49-F238E27FC236}">
                <a16:creationId xmlns:a16="http://schemas.microsoft.com/office/drawing/2014/main" id="{0BF846B1-8330-EDEE-5028-EE9D5A0BFC3C}"/>
              </a:ext>
            </a:extLst>
          </p:cNvPr>
          <p:cNvSpPr/>
          <p:nvPr/>
        </p:nvSpPr>
        <p:spPr>
          <a:xfrm>
            <a:off x="5880819" y="1153927"/>
            <a:ext cx="5298555" cy="2800333"/>
          </a:xfrm>
          <a:prstGeom prst="rect">
            <a:avLst/>
          </a:prstGeom>
        </p:spPr>
        <p:txBody>
          <a:bodyPr wrap="square" lIns="91452" tIns="45727" rIns="91452" bIns="45727">
            <a:spAutoFit/>
          </a:bodyPr>
          <a:lstStyle/>
          <a:p>
            <a:pPr marL="268317" indent="-268317">
              <a:spcAft>
                <a:spcPts val="1600"/>
              </a:spcAft>
              <a:buBlip>
                <a:blip r:embed="rId6"/>
              </a:buBlip>
            </a:pPr>
            <a:r>
              <a:rPr lang="en-US" sz="2133" b="1" dirty="0">
                <a:cs typeface="Arial" panose="020B0604020202020204" pitchFamily="34" charset="0"/>
              </a:rPr>
              <a:t>~ 2 TB</a:t>
            </a:r>
            <a:r>
              <a:rPr lang="en-US" sz="2133" dirty="0">
                <a:cs typeface="Arial" panose="020B0604020202020204" pitchFamily="34" charset="0"/>
              </a:rPr>
              <a:t> </a:t>
            </a:r>
            <a:r>
              <a:rPr lang="en-US" sz="2133" b="1" dirty="0">
                <a:cs typeface="Arial" panose="020B0604020202020204" pitchFamily="34" charset="0"/>
              </a:rPr>
              <a:t>per single full output </a:t>
            </a:r>
            <a:r>
              <a:rPr lang="en-US" sz="2133" dirty="0">
                <a:cs typeface="Arial" panose="020B0604020202020204" pitchFamily="34" charset="0"/>
              </a:rPr>
              <a:t>of fields &amp; particles</a:t>
            </a:r>
            <a:br>
              <a:rPr lang="en-US" sz="2133" dirty="0">
                <a:cs typeface="Arial" panose="020B0604020202020204" pitchFamily="34" charset="0"/>
              </a:rPr>
            </a:br>
            <a:r>
              <a:rPr lang="en-US" sz="2133" dirty="0">
                <a:cs typeface="Arial" panose="020B0604020202020204" pitchFamily="34" charset="0"/>
              </a:rPr>
              <a:t>≙ 250 x RAM</a:t>
            </a:r>
            <a:r>
              <a:rPr lang="en-US" sz="2133" baseline="30000" dirty="0">
                <a:cs typeface="Arial" panose="020B0604020202020204" pitchFamily="34" charset="0"/>
              </a:rPr>
              <a:t>(1)</a:t>
            </a:r>
            <a:r>
              <a:rPr lang="en-US" sz="2133" dirty="0">
                <a:cs typeface="Arial" panose="020B0604020202020204" pitchFamily="34" charset="0"/>
              </a:rPr>
              <a:t> of typical laptop</a:t>
            </a:r>
          </a:p>
          <a:p>
            <a:pPr marL="268317" indent="-268317">
              <a:spcAft>
                <a:spcPts val="1600"/>
              </a:spcAft>
              <a:buBlip>
                <a:blip r:embed="rId6"/>
              </a:buBlip>
            </a:pPr>
            <a:r>
              <a:rPr lang="de-DE" sz="2133" dirty="0">
                <a:cs typeface="Arial" panose="020B0604020202020204" pitchFamily="34" charset="0"/>
              </a:rPr>
              <a:t>Need </a:t>
            </a:r>
            <a:r>
              <a:rPr lang="de-DE" sz="2133" b="1" dirty="0">
                <a:cs typeface="Arial" panose="020B0604020202020204" pitchFamily="34" charset="0"/>
              </a:rPr>
              <a:t>time </a:t>
            </a:r>
            <a:r>
              <a:rPr lang="de-DE" sz="2133" b="1" dirty="0" err="1">
                <a:cs typeface="Arial" panose="020B0604020202020204" pitchFamily="34" charset="0"/>
              </a:rPr>
              <a:t>series</a:t>
            </a:r>
            <a:r>
              <a:rPr lang="de-DE" sz="2133" dirty="0">
                <a:cs typeface="Arial" panose="020B0604020202020204" pitchFamily="34" charset="0"/>
              </a:rPr>
              <a:t> </a:t>
            </a:r>
            <a:r>
              <a:rPr lang="de-DE" sz="2133" dirty="0" err="1">
                <a:cs typeface="Arial" panose="020B0604020202020204" pitchFamily="34" charset="0"/>
              </a:rPr>
              <a:t>for</a:t>
            </a:r>
            <a:r>
              <a:rPr lang="de-DE" sz="2133" dirty="0">
                <a:cs typeface="Arial" panose="020B0604020202020204" pitchFamily="34" charset="0"/>
              </a:rPr>
              <a:t> explorative </a:t>
            </a:r>
            <a:r>
              <a:rPr lang="de-DE" sz="2133" dirty="0" err="1">
                <a:cs typeface="Arial" panose="020B0604020202020204" pitchFamily="34" charset="0"/>
              </a:rPr>
              <a:t>studies</a:t>
            </a:r>
            <a:endParaRPr lang="de-DE" sz="2133" dirty="0">
              <a:cs typeface="Arial" panose="020B0604020202020204" pitchFamily="34" charset="0"/>
            </a:endParaRPr>
          </a:p>
          <a:p>
            <a:pPr marL="268317" indent="-268317">
              <a:spcAft>
                <a:spcPts val="1600"/>
              </a:spcAft>
              <a:buBlip>
                <a:blip r:embed="rId6"/>
              </a:buBlip>
            </a:pPr>
            <a:r>
              <a:rPr lang="de-DE" sz="2133" dirty="0">
                <a:cs typeface="Arial" panose="020B0604020202020204" pitchFamily="34" charset="0"/>
              </a:rPr>
              <a:t>Total </a:t>
            </a:r>
            <a:r>
              <a:rPr lang="de-DE" sz="2133" dirty="0" err="1">
                <a:cs typeface="Arial" panose="020B0604020202020204" pitchFamily="34" charset="0"/>
              </a:rPr>
              <a:t>of</a:t>
            </a:r>
            <a:r>
              <a:rPr lang="de-DE" sz="2133" dirty="0">
                <a:cs typeface="Arial" panose="020B0604020202020204" pitchFamily="34" charset="0"/>
              </a:rPr>
              <a:t> 4 </a:t>
            </a:r>
            <a:r>
              <a:rPr lang="de-DE" sz="2133" dirty="0" err="1">
                <a:cs typeface="Arial" panose="020B0604020202020204" pitchFamily="34" charset="0"/>
              </a:rPr>
              <a:t>petabytes</a:t>
            </a:r>
            <a:r>
              <a:rPr lang="de-DE" sz="2133" dirty="0">
                <a:cs typeface="Arial" panose="020B0604020202020204" pitchFamily="34" charset="0"/>
              </a:rPr>
              <a:t> (1 PB = 1000 TB) </a:t>
            </a:r>
            <a:r>
              <a:rPr lang="de-DE" sz="2133" dirty="0" err="1">
                <a:cs typeface="Arial" panose="020B0604020202020204" pitchFamily="34" charset="0"/>
              </a:rPr>
              <a:t>that</a:t>
            </a:r>
            <a:r>
              <a:rPr lang="de-DE" sz="2133" dirty="0">
                <a:cs typeface="Arial" panose="020B0604020202020204" pitchFamily="34" charset="0"/>
              </a:rPr>
              <a:t> </a:t>
            </a:r>
            <a:r>
              <a:rPr lang="de-DE" sz="2133" dirty="0" err="1">
                <a:cs typeface="Arial" panose="020B0604020202020204" pitchFamily="34" charset="0"/>
              </a:rPr>
              <a:t>needed</a:t>
            </a:r>
            <a:r>
              <a:rPr lang="de-DE" sz="2133" dirty="0">
                <a:cs typeface="Arial" panose="020B0604020202020204" pitchFamily="34" charset="0"/>
              </a:rPr>
              <a:t> </a:t>
            </a:r>
            <a:r>
              <a:rPr lang="de-DE" sz="2133" dirty="0" err="1">
                <a:cs typeface="Arial" panose="020B0604020202020204" pitchFamily="34" charset="0"/>
              </a:rPr>
              <a:t>to</a:t>
            </a:r>
            <a:r>
              <a:rPr lang="de-DE" sz="2133" dirty="0">
                <a:cs typeface="Arial" panose="020B0604020202020204" pitchFamily="34" charset="0"/>
              </a:rPr>
              <a:t> </a:t>
            </a:r>
            <a:r>
              <a:rPr lang="de-DE" sz="2133" dirty="0" err="1">
                <a:cs typeface="Arial" panose="020B0604020202020204" pitchFamily="34" charset="0"/>
              </a:rPr>
              <a:t>be</a:t>
            </a:r>
            <a:r>
              <a:rPr lang="de-DE" sz="2133" dirty="0">
                <a:cs typeface="Arial" panose="020B0604020202020204" pitchFamily="34" charset="0"/>
              </a:rPr>
              <a:t> </a:t>
            </a:r>
            <a:r>
              <a:rPr lang="de-DE" sz="2133" dirty="0" err="1">
                <a:cs typeface="Arial" panose="020B0604020202020204" pitchFamily="34" charset="0"/>
              </a:rPr>
              <a:t>analyzed</a:t>
            </a:r>
            <a:r>
              <a:rPr lang="de-DE" sz="2133" dirty="0">
                <a:cs typeface="Arial" panose="020B0604020202020204" pitchFamily="34" charset="0"/>
              </a:rPr>
              <a:t>, </a:t>
            </a:r>
            <a:r>
              <a:rPr lang="de-DE" sz="2133" dirty="0" err="1">
                <a:cs typeface="Arial" panose="020B0604020202020204" pitchFamily="34" charset="0"/>
              </a:rPr>
              <a:t>reduced</a:t>
            </a:r>
            <a:r>
              <a:rPr lang="de-DE" sz="2133" dirty="0">
                <a:cs typeface="Arial" panose="020B0604020202020204" pitchFamily="34" charset="0"/>
              </a:rPr>
              <a:t>  and </a:t>
            </a:r>
            <a:r>
              <a:rPr lang="de-DE" sz="2133" dirty="0" err="1">
                <a:cs typeface="Arial" panose="020B0604020202020204" pitchFamily="34" charset="0"/>
              </a:rPr>
              <a:t>transferred</a:t>
            </a:r>
            <a:endParaRPr lang="de-DE" sz="2133" dirty="0"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735B6A0-E6F0-251A-A48F-521C35EE6733}"/>
              </a:ext>
            </a:extLst>
          </p:cNvPr>
          <p:cNvSpPr txBox="1"/>
          <p:nvPr/>
        </p:nvSpPr>
        <p:spPr>
          <a:xfrm>
            <a:off x="2747022" y="1114214"/>
            <a:ext cx="25571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200" b="1" dirty="0">
                <a:solidFill>
                  <a:schemeClr val="bg1"/>
                </a:solidFill>
              </a:rPr>
              <a:t>(4000 </a:t>
            </a:r>
            <a:r>
              <a:rPr lang="de-DE" sz="2200" b="1" dirty="0" err="1">
                <a:solidFill>
                  <a:schemeClr val="bg1"/>
                </a:solidFill>
              </a:rPr>
              <a:t>cells</a:t>
            </a:r>
            <a:r>
              <a:rPr lang="de-DE" sz="2200" b="1" dirty="0">
                <a:solidFill>
                  <a:schemeClr val="bg1"/>
                </a:solidFill>
              </a:rPr>
              <a:t>)³</a:t>
            </a:r>
          </a:p>
          <a:p>
            <a:pPr algn="l"/>
            <a:r>
              <a:rPr lang="de-DE" sz="2200" b="1" dirty="0">
                <a:solidFill>
                  <a:schemeClr val="bg1"/>
                </a:solidFill>
              </a:rPr>
              <a:t>10</a:t>
            </a:r>
            <a:r>
              <a:rPr lang="de-DE" sz="2200" b="1" baseline="30000" dirty="0">
                <a:solidFill>
                  <a:schemeClr val="bg1"/>
                </a:solidFill>
              </a:rPr>
              <a:t>11</a:t>
            </a:r>
            <a:r>
              <a:rPr lang="de-DE" sz="2200" b="1" dirty="0">
                <a:solidFill>
                  <a:schemeClr val="bg1"/>
                </a:solidFill>
              </a:rPr>
              <a:t> </a:t>
            </a:r>
            <a:r>
              <a:rPr lang="de-DE" sz="2200" b="1" dirty="0" err="1">
                <a:solidFill>
                  <a:schemeClr val="bg1"/>
                </a:solidFill>
              </a:rPr>
              <a:t>particles</a:t>
            </a:r>
            <a:endParaRPr lang="de-DE" sz="2200" b="1" dirty="0">
              <a:solidFill>
                <a:schemeClr val="bg1"/>
              </a:solidFill>
            </a:endParaRPr>
          </a:p>
          <a:p>
            <a:pPr algn="l"/>
            <a:r>
              <a:rPr lang="de-DE" sz="2200" b="1" dirty="0">
                <a:solidFill>
                  <a:schemeClr val="bg1"/>
                </a:solidFill>
              </a:rPr>
              <a:t>100,000 </a:t>
            </a:r>
            <a:r>
              <a:rPr lang="de-DE" sz="2200" b="1" dirty="0" err="1">
                <a:solidFill>
                  <a:schemeClr val="bg1"/>
                </a:solidFill>
              </a:rPr>
              <a:t>iterations</a:t>
            </a:r>
            <a:endParaRPr lang="de-DE" sz="2200" b="1" dirty="0">
              <a:solidFill>
                <a:schemeClr val="bg1"/>
              </a:solidFill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A1590962-F2B1-02EF-3F6E-09A6F6CAB068}"/>
              </a:ext>
            </a:extLst>
          </p:cNvPr>
          <p:cNvGrpSpPr/>
          <p:nvPr/>
        </p:nvGrpSpPr>
        <p:grpSpPr>
          <a:xfrm>
            <a:off x="6609689" y="3775680"/>
            <a:ext cx="5459240" cy="2295074"/>
            <a:chOff x="6609689" y="3775680"/>
            <a:chExt cx="5459240" cy="2295074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D20EE633-F814-AB69-17EC-9F3A87C2EC27}"/>
                </a:ext>
              </a:extLst>
            </p:cNvPr>
            <p:cNvGrpSpPr/>
            <p:nvPr/>
          </p:nvGrpSpPr>
          <p:grpSpPr>
            <a:xfrm>
              <a:off x="6609689" y="3775680"/>
              <a:ext cx="5459240" cy="2295074"/>
              <a:chOff x="7713087" y="764918"/>
              <a:chExt cx="3816423" cy="1596873"/>
            </a:xfrm>
          </p:grpSpPr>
          <p:pic>
            <p:nvPicPr>
              <p:cNvPr id="7" name="Grafik 6">
                <a:extLst>
                  <a:ext uri="{FF2B5EF4-FFF2-40B4-BE49-F238E27FC236}">
                    <a16:creationId xmlns:a16="http://schemas.microsoft.com/office/drawing/2014/main" id="{9CC9FDB7-AB99-4C69-F505-E6E6B613C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13087" y="764918"/>
                <a:ext cx="3765990" cy="1568464"/>
              </a:xfrm>
              <a:prstGeom prst="rect">
                <a:avLst/>
              </a:prstGeom>
            </p:spPr>
          </p:pic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09C8A787-2ECD-5BA6-53E9-653CE57AFA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/>
            </p:blipFill>
            <p:spPr>
              <a:xfrm>
                <a:off x="10550384" y="1694865"/>
                <a:ext cx="979126" cy="666926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2C9450E8-0A5E-12C6-A7A3-5562C9770CE7}"/>
                </a:ext>
              </a:extLst>
            </p:cNvPr>
            <p:cNvSpPr txBox="1"/>
            <p:nvPr/>
          </p:nvSpPr>
          <p:spPr>
            <a:xfrm>
              <a:off x="9807173" y="4045614"/>
              <a:ext cx="1978427" cy="32316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500" b="1" dirty="0"/>
                <a:t>6 - 18 </a:t>
              </a:r>
              <a:r>
                <a:rPr lang="de-DE" sz="1500" b="1" dirty="0" err="1"/>
                <a:t>hours</a:t>
              </a:r>
              <a:r>
                <a:rPr lang="de-DE" sz="1500" b="1" dirty="0"/>
                <a:t> per </a:t>
              </a:r>
              <a:r>
                <a:rPr lang="de-DE" sz="1500" b="1" dirty="0" err="1"/>
                <a:t>run</a:t>
              </a:r>
              <a:endParaRPr lang="de-DE" sz="1500" b="1" dirty="0"/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CEB1EF58-22C0-8AF0-8090-716B985DA9CD}"/>
              </a:ext>
            </a:extLst>
          </p:cNvPr>
          <p:cNvSpPr txBox="1"/>
          <p:nvPr/>
        </p:nvSpPr>
        <p:spPr>
          <a:xfrm>
            <a:off x="-29028" y="6632543"/>
            <a:ext cx="40687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000" dirty="0">
                <a:solidFill>
                  <a:schemeClr val="accent6">
                    <a:lumMod val="50000"/>
                  </a:schemeClr>
                </a:solidFill>
              </a:rPr>
              <a:t>(1) Random Access Memory – on </a:t>
            </a:r>
            <a:r>
              <a:rPr lang="de-DE" sz="1000" dirty="0" err="1">
                <a:solidFill>
                  <a:schemeClr val="accent6">
                    <a:lumMod val="50000"/>
                  </a:schemeClr>
                </a:solidFill>
              </a:rPr>
              <a:t>average</a:t>
            </a:r>
            <a:r>
              <a:rPr lang="de-DE" sz="1000" dirty="0">
                <a:solidFill>
                  <a:schemeClr val="accent6">
                    <a:lumMod val="50000"/>
                  </a:schemeClr>
                </a:solidFill>
              </a:rPr>
              <a:t> 8GB in </a:t>
            </a:r>
            <a:r>
              <a:rPr lang="de-DE" sz="1000" dirty="0" err="1">
                <a:solidFill>
                  <a:schemeClr val="accent6">
                    <a:lumMod val="50000"/>
                  </a:schemeClr>
                </a:solidFill>
              </a:rPr>
              <a:t>today‘s</a:t>
            </a:r>
            <a:r>
              <a:rPr lang="de-DE" sz="1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accent6">
                    <a:lumMod val="50000"/>
                  </a:schemeClr>
                </a:solidFill>
              </a:rPr>
              <a:t>notebooks</a:t>
            </a:r>
            <a:endParaRPr lang="de-DE" sz="1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7B67330-16F1-A7F3-3EE9-6DA4DDA6C25E}"/>
              </a:ext>
            </a:extLst>
          </p:cNvPr>
          <p:cNvSpPr txBox="1"/>
          <p:nvPr/>
        </p:nvSpPr>
        <p:spPr>
          <a:xfrm>
            <a:off x="3945" y="4446825"/>
            <a:ext cx="6440231" cy="1292662"/>
          </a:xfrm>
          <a:prstGeom prst="rect">
            <a:avLst/>
          </a:prstGeom>
          <a:solidFill>
            <a:srgbClr val="005AA0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2600" dirty="0">
                <a:solidFill>
                  <a:schemeClr val="bg1"/>
                </a:solidFill>
              </a:rPr>
              <a:t>First 3D high-resolution solid </a:t>
            </a:r>
            <a:r>
              <a:rPr lang="de-DE" sz="2600" dirty="0" err="1">
                <a:solidFill>
                  <a:schemeClr val="bg1"/>
                </a:solidFill>
              </a:rPr>
              <a:t>density</a:t>
            </a:r>
            <a:r>
              <a:rPr lang="de-DE" sz="2600" dirty="0">
                <a:solidFill>
                  <a:schemeClr val="bg1"/>
                </a:solidFill>
              </a:rPr>
              <a:t> PIC </a:t>
            </a:r>
            <a:r>
              <a:rPr lang="de-DE" sz="2600" dirty="0" err="1">
                <a:solidFill>
                  <a:schemeClr val="bg1"/>
                </a:solidFill>
              </a:rPr>
              <a:t>simulation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campaign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including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realistic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laser</a:t>
            </a:r>
            <a:r>
              <a:rPr lang="de-DE" sz="2600" dirty="0">
                <a:solidFill>
                  <a:schemeClr val="bg1"/>
                </a:solidFill>
              </a:rPr>
              <a:t> pulse </a:t>
            </a:r>
            <a:r>
              <a:rPr lang="de-DE" sz="2600" dirty="0" err="1">
                <a:solidFill>
                  <a:schemeClr val="bg1"/>
                </a:solidFill>
              </a:rPr>
              <a:t>shapes</a:t>
            </a:r>
            <a:endParaRPr lang="de-DE" sz="2600" dirty="0">
              <a:solidFill>
                <a:schemeClr val="bg1"/>
              </a:solidFill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D0931AC9-DB4A-A5D2-D2F2-34AD3A974113}"/>
              </a:ext>
            </a:extLst>
          </p:cNvPr>
          <p:cNvSpPr/>
          <p:nvPr/>
        </p:nvSpPr>
        <p:spPr>
          <a:xfrm>
            <a:off x="4564396" y="6275452"/>
            <a:ext cx="1875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(</a:t>
            </a:r>
            <a:r>
              <a:rPr lang="de-DE" sz="1400" dirty="0" err="1"/>
              <a:t>developed</a:t>
            </a:r>
            <a:r>
              <a:rPr lang="de-DE" sz="1400" dirty="0"/>
              <a:t> at HZDR)</a:t>
            </a:r>
          </a:p>
        </p:txBody>
      </p:sp>
      <p:sp>
        <p:nvSpPr>
          <p:cNvPr id="24" name="TextShape 7">
            <a:extLst>
              <a:ext uri="{FF2B5EF4-FFF2-40B4-BE49-F238E27FC236}">
                <a16:creationId xmlns:a16="http://schemas.microsoft.com/office/drawing/2014/main" id="{AD262F7F-115A-39BA-2215-46DDC9EEA8C3}"/>
              </a:ext>
            </a:extLst>
          </p:cNvPr>
          <p:cNvSpPr txBox="1"/>
          <p:nvPr/>
        </p:nvSpPr>
        <p:spPr>
          <a:xfrm>
            <a:off x="6977242" y="5943190"/>
            <a:ext cx="4202132" cy="486150"/>
          </a:xfrm>
          <a:prstGeom prst="rect">
            <a:avLst/>
          </a:prstGeom>
          <a:noFill/>
          <a:ln>
            <a:noFill/>
          </a:ln>
        </p:spPr>
        <p:txBody>
          <a:bodyPr lIns="67509" tIns="33755" rIns="67509" bIns="33755"/>
          <a:lstStyle/>
          <a:p>
            <a:r>
              <a:rPr lang="de-DE" sz="1200" b="1" spc="-1" dirty="0">
                <a:latin typeface="Arial"/>
              </a:rPr>
              <a:t>Piz </a:t>
            </a:r>
            <a:r>
              <a:rPr lang="de-DE" sz="1200" b="1" spc="-1" dirty="0" err="1">
                <a:latin typeface="Arial"/>
              </a:rPr>
              <a:t>Daint</a:t>
            </a:r>
            <a:r>
              <a:rPr lang="de-DE" sz="1200" b="1" spc="-1" dirty="0">
                <a:latin typeface="Arial"/>
              </a:rPr>
              <a:t>, </a:t>
            </a:r>
            <a:r>
              <a:rPr lang="de-DE" sz="1200" spc="-1" dirty="0" err="1">
                <a:latin typeface="Arial"/>
              </a:rPr>
              <a:t>formerly</a:t>
            </a:r>
            <a:r>
              <a:rPr lang="de-DE" sz="1200" spc="-1" dirty="0">
                <a:latin typeface="Arial"/>
              </a:rPr>
              <a:t> 3rd </a:t>
            </a:r>
            <a:r>
              <a:rPr lang="de-DE" sz="1200" spc="-1" dirty="0" err="1">
                <a:latin typeface="Arial"/>
              </a:rPr>
              <a:t>most</a:t>
            </a:r>
            <a:r>
              <a:rPr lang="de-DE" sz="1200" spc="-1" dirty="0">
                <a:latin typeface="Arial"/>
              </a:rPr>
              <a:t> powerful in </a:t>
            </a:r>
            <a:r>
              <a:rPr lang="de-DE" sz="1200" spc="-1" dirty="0" err="1">
                <a:latin typeface="Arial"/>
              </a:rPr>
              <a:t>the</a:t>
            </a:r>
            <a:r>
              <a:rPr lang="de-DE" sz="1200" spc="-1" dirty="0">
                <a:latin typeface="Arial"/>
              </a:rPr>
              <a:t> </a:t>
            </a:r>
            <a:r>
              <a:rPr lang="de-DE" sz="1200" spc="-1" dirty="0" err="1">
                <a:latin typeface="Arial"/>
              </a:rPr>
              <a:t>world</a:t>
            </a:r>
            <a:r>
              <a:rPr lang="de-DE" sz="1200" spc="-1" dirty="0">
                <a:latin typeface="Arial"/>
              </a:rPr>
              <a:t> &amp; </a:t>
            </a:r>
            <a:r>
              <a:rPr lang="de-DE" sz="1200" spc="-1" dirty="0" err="1">
                <a:latin typeface="Arial"/>
              </a:rPr>
              <a:t>most</a:t>
            </a:r>
            <a:r>
              <a:rPr lang="de-DE" sz="1200" spc="-1" dirty="0">
                <a:latin typeface="Arial"/>
              </a:rPr>
              <a:t> powerful European </a:t>
            </a:r>
            <a:r>
              <a:rPr lang="de-DE" sz="1200" spc="-1" dirty="0" err="1">
                <a:latin typeface="Arial"/>
              </a:rPr>
              <a:t>supercomputer</a:t>
            </a:r>
            <a:endParaRPr lang="en-US" sz="1200" spc="-1" dirty="0">
              <a:latin typeface="Arial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127539B3-8C39-FDAA-D297-E6426A26A1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>
          <a:xfrm>
            <a:off x="11125316" y="3302165"/>
            <a:ext cx="939289" cy="49469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370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1" grpId="0" animBg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2">
            <a:extLst>
              <a:ext uri="{FF2B5EF4-FFF2-40B4-BE49-F238E27FC236}">
                <a16:creationId xmlns:a16="http://schemas.microsoft.com/office/drawing/2014/main" id="{55DA2D7D-2E74-3413-66AF-85B3F08F45FC}"/>
              </a:ext>
            </a:extLst>
          </p:cNvPr>
          <p:cNvSpPr txBox="1">
            <a:spLocks/>
          </p:cNvSpPr>
          <p:nvPr/>
        </p:nvSpPr>
        <p:spPr>
          <a:xfrm>
            <a:off x="117354" y="6384927"/>
            <a:ext cx="56844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52C2EB-AC18-4292-AF1A-75F520D6393B}" type="slidenum">
              <a:rPr lang="de-DE" sz="800" smtClean="0">
                <a:solidFill>
                  <a:srgbClr val="005AA0"/>
                </a:solidFill>
              </a:rPr>
              <a:pPr/>
              <a:t>13</a:t>
            </a:fld>
            <a:r>
              <a:rPr lang="de-DE" sz="800" dirty="0">
                <a:solidFill>
                  <a:srgbClr val="005AA0"/>
                </a:solidFill>
              </a:rPr>
              <a:t> </a:t>
            </a:r>
            <a:r>
              <a:rPr lang="de-DE" sz="800" dirty="0" err="1">
                <a:solidFill>
                  <a:srgbClr val="005AA0"/>
                </a:solidFill>
              </a:rPr>
              <a:t>of</a:t>
            </a:r>
            <a:r>
              <a:rPr lang="de-DE" sz="800" dirty="0">
                <a:solidFill>
                  <a:srgbClr val="005AA0"/>
                </a:solidFill>
              </a:rPr>
              <a:t> 25</a:t>
            </a:r>
          </a:p>
        </p:txBody>
      </p:sp>
      <p:sp>
        <p:nvSpPr>
          <p:cNvPr id="19" name="Fußzeilenplatzhalter 2">
            <a:extLst>
              <a:ext uri="{FF2B5EF4-FFF2-40B4-BE49-F238E27FC236}">
                <a16:creationId xmlns:a16="http://schemas.microsoft.com/office/drawing/2014/main" id="{D93CDBBD-6B3F-0F67-4FEC-DFED3FA68496}"/>
              </a:ext>
            </a:extLst>
          </p:cNvPr>
          <p:cNvSpPr txBox="1">
            <a:spLocks/>
          </p:cNvSpPr>
          <p:nvPr/>
        </p:nvSpPr>
        <p:spPr>
          <a:xfrm>
            <a:off x="1423535" y="6384927"/>
            <a:ext cx="4529668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800" dirty="0">
                <a:solidFill>
                  <a:srgbClr val="005AA0"/>
                </a:solidFill>
              </a:rPr>
              <a:t>Disputation | Marco Garten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Study </a:t>
            </a:r>
            <a:r>
              <a:rPr lang="de-DE" dirty="0" err="1"/>
              <a:t>influence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last-</a:t>
            </a:r>
            <a:r>
              <a:rPr lang="de-DE" dirty="0" err="1"/>
              <a:t>ps</a:t>
            </a:r>
            <a:r>
              <a:rPr lang="de-DE" dirty="0"/>
              <a:t> </a:t>
            </a:r>
            <a:r>
              <a:rPr lang="de-DE" dirty="0" err="1"/>
              <a:t>intensity</a:t>
            </a:r>
            <a:r>
              <a:rPr lang="de-DE" dirty="0"/>
              <a:t> </a:t>
            </a:r>
            <a:r>
              <a:rPr lang="de-DE" dirty="0" err="1"/>
              <a:t>ramp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simulations</a:t>
            </a:r>
            <a:endParaRPr lang="en-US" dirty="0"/>
          </a:p>
        </p:txBody>
      </p:sp>
      <p:pic>
        <p:nvPicPr>
          <p:cNvPr id="1026" name="Picture 2" descr="M:\fwt\presentations\garten70\2019\2019_09_17_EAAC\materials\scientific_figures\piz_daint_3D_sim_pulse_set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685" y="1474171"/>
            <a:ext cx="4593710" cy="344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83">
            <a:extLst>
              <a:ext uri="{FF2B5EF4-FFF2-40B4-BE49-F238E27FC236}">
                <a16:creationId xmlns:a16="http://schemas.microsoft.com/office/drawing/2014/main" id="{6E71C710-95E7-4928-A261-A03E615D0E16}"/>
              </a:ext>
            </a:extLst>
          </p:cNvPr>
          <p:cNvSpPr txBox="1"/>
          <p:nvPr/>
        </p:nvSpPr>
        <p:spPr>
          <a:xfrm>
            <a:off x="4847862" y="3813043"/>
            <a:ext cx="394660" cy="3181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67" dirty="0">
                <a:cs typeface="Arial" pitchFamily="34" charset="0"/>
              </a:rPr>
              <a:t>[1]</a:t>
            </a:r>
          </a:p>
        </p:txBody>
      </p:sp>
      <p:sp>
        <p:nvSpPr>
          <p:cNvPr id="11" name="Pfeil nach rechts 3"/>
          <p:cNvSpPr/>
          <p:nvPr/>
        </p:nvSpPr>
        <p:spPr>
          <a:xfrm>
            <a:off x="5231904" y="2276873"/>
            <a:ext cx="1152128" cy="134314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3" name="Rechteck 37"/>
          <p:cNvSpPr/>
          <p:nvPr/>
        </p:nvSpPr>
        <p:spPr>
          <a:xfrm>
            <a:off x="6096000" y="4677140"/>
            <a:ext cx="5472608" cy="953993"/>
          </a:xfrm>
          <a:prstGeom prst="rect">
            <a:avLst/>
          </a:prstGeom>
        </p:spPr>
        <p:txBody>
          <a:bodyPr wrap="square" lIns="91452" tIns="45727" rIns="91452" bIns="45727">
            <a:spAutoFit/>
          </a:bodyPr>
          <a:lstStyle/>
          <a:p>
            <a:pPr marL="268317" indent="-268317">
              <a:spcAft>
                <a:spcPts val="1600"/>
              </a:spcAft>
              <a:buBlip>
                <a:blip r:embed="rId4"/>
              </a:buBlip>
            </a:pPr>
            <a:r>
              <a:rPr lang="de-DE" sz="2133" dirty="0">
                <a:cs typeface="Arial" panose="020B0604020202020204" pitchFamily="34" charset="0"/>
              </a:rPr>
              <a:t>Extract </a:t>
            </a:r>
            <a:r>
              <a:rPr lang="de-DE" sz="2133" dirty="0" err="1">
                <a:cs typeface="Arial" panose="020B0604020202020204" pitchFamily="34" charset="0"/>
              </a:rPr>
              <a:t>characteristic</a:t>
            </a:r>
            <a:r>
              <a:rPr lang="de-DE" sz="2133" dirty="0">
                <a:cs typeface="Arial" panose="020B0604020202020204" pitchFamily="34" charset="0"/>
              </a:rPr>
              <a:t> </a:t>
            </a:r>
            <a:r>
              <a:rPr lang="de-DE" sz="2133" dirty="0" err="1">
                <a:cs typeface="Arial" panose="020B0604020202020204" pitchFamily="34" charset="0"/>
              </a:rPr>
              <a:t>features</a:t>
            </a:r>
            <a:endParaRPr lang="de-DE" sz="2133" dirty="0">
              <a:cs typeface="Arial" panose="020B0604020202020204" pitchFamily="34" charset="0"/>
            </a:endParaRPr>
          </a:p>
          <a:p>
            <a:pPr marL="268317" indent="-268317">
              <a:spcAft>
                <a:spcPts val="1600"/>
              </a:spcAft>
              <a:buBlip>
                <a:blip r:embed="rId4"/>
              </a:buBlip>
            </a:pPr>
            <a:r>
              <a:rPr lang="de-DE" sz="2133" dirty="0" err="1">
                <a:cs typeface="Arial" panose="020B0604020202020204" pitchFamily="34" charset="0"/>
              </a:rPr>
              <a:t>Understand</a:t>
            </a:r>
            <a:r>
              <a:rPr lang="de-DE" sz="2133" dirty="0">
                <a:cs typeface="Arial" panose="020B0604020202020204" pitchFamily="34" charset="0"/>
              </a:rPr>
              <a:t> </a:t>
            </a:r>
            <a:r>
              <a:rPr lang="de-DE" sz="2133" dirty="0" err="1">
                <a:cs typeface="Arial" panose="020B0604020202020204" pitchFamily="34" charset="0"/>
              </a:rPr>
              <a:t>interaction</a:t>
            </a:r>
            <a:r>
              <a:rPr lang="de-DE" sz="2133" dirty="0">
                <a:cs typeface="Arial" panose="020B0604020202020204" pitchFamily="34" charset="0"/>
              </a:rPr>
              <a:t> </a:t>
            </a:r>
            <a:r>
              <a:rPr lang="de-DE" sz="2133" dirty="0" err="1">
                <a:cs typeface="Arial" panose="020B0604020202020204" pitchFamily="34" charset="0"/>
              </a:rPr>
              <a:t>systematically</a:t>
            </a:r>
            <a:endParaRPr lang="de-DE" sz="2133" dirty="0"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09023" y="4582127"/>
            <a:ext cx="40324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600"/>
              </a:spcAft>
            </a:pPr>
            <a:r>
              <a:rPr lang="de-DE" sz="2400" dirty="0">
                <a:cs typeface="Arial" panose="020B0604020202020204" pitchFamily="34" charset="0"/>
              </a:rPr>
              <a:t>Include </a:t>
            </a:r>
            <a:r>
              <a:rPr lang="de-DE" sz="2400" dirty="0" err="1">
                <a:cs typeface="Arial" panose="020B0604020202020204" pitchFamily="34" charset="0"/>
              </a:rPr>
              <a:t>more</a:t>
            </a:r>
            <a:r>
              <a:rPr lang="de-DE" sz="2400" dirty="0"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589C"/>
                </a:solidFill>
                <a:cs typeface="Arial" panose="020B0604020202020204" pitchFamily="34" charset="0"/>
              </a:rPr>
              <a:t>realistic</a:t>
            </a:r>
            <a:r>
              <a:rPr lang="de-DE" sz="2400" dirty="0">
                <a:solidFill>
                  <a:srgbClr val="00589C"/>
                </a:solidFill>
                <a:cs typeface="Arial" panose="020B0604020202020204" pitchFamily="34" charset="0"/>
              </a:rPr>
              <a:t> pulse </a:t>
            </a:r>
            <a:r>
              <a:rPr lang="de-DE" sz="2400" dirty="0" err="1">
                <a:solidFill>
                  <a:srgbClr val="00589C"/>
                </a:solidFill>
                <a:cs typeface="Arial" panose="020B0604020202020204" pitchFamily="34" charset="0"/>
              </a:rPr>
              <a:t>shape</a:t>
            </a:r>
            <a:r>
              <a:rPr lang="de-DE" sz="2400" dirty="0">
                <a:cs typeface="Arial" panose="020B0604020202020204" pitchFamily="34" charset="0"/>
              </a:rPr>
              <a:t> </a:t>
            </a:r>
            <a:r>
              <a:rPr lang="de-DE" sz="2400" dirty="0" err="1">
                <a:cs typeface="Arial" panose="020B0604020202020204" pitchFamily="34" charset="0"/>
              </a:rPr>
              <a:t>into</a:t>
            </a:r>
            <a:r>
              <a:rPr lang="de-DE" sz="2400" dirty="0">
                <a:cs typeface="Arial" panose="020B0604020202020204" pitchFamily="34" charset="0"/>
              </a:rPr>
              <a:t> </a:t>
            </a:r>
            <a:r>
              <a:rPr lang="de-DE" sz="2400" dirty="0" err="1">
                <a:cs typeface="Arial" panose="020B0604020202020204" pitchFamily="34" charset="0"/>
              </a:rPr>
              <a:t>simulations</a:t>
            </a:r>
            <a:r>
              <a:rPr lang="de-DE" sz="2400" dirty="0">
                <a:cs typeface="Arial" panose="020B0604020202020204" pitchFamily="34" charset="0"/>
              </a:rPr>
              <a:t> </a:t>
            </a:r>
            <a:r>
              <a:rPr lang="de-DE" sz="2400" dirty="0" err="1">
                <a:cs typeface="Arial" panose="020B0604020202020204" pitchFamily="34" charset="0"/>
              </a:rPr>
              <a:t>of</a:t>
            </a:r>
            <a:r>
              <a:rPr lang="de-DE" sz="2400" dirty="0"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5AA0"/>
                </a:solidFill>
                <a:cs typeface="Arial" panose="020B0604020202020204" pitchFamily="34" charset="0"/>
              </a:rPr>
              <a:t>laser</a:t>
            </a:r>
            <a:r>
              <a:rPr lang="de-DE" sz="2400" dirty="0">
                <a:solidFill>
                  <a:srgbClr val="005AA0"/>
                </a:solidFill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5AA0"/>
                </a:solidFill>
                <a:cs typeface="Arial" panose="020B0604020202020204" pitchFamily="34" charset="0"/>
              </a:rPr>
              <a:t>ion</a:t>
            </a:r>
            <a:r>
              <a:rPr lang="de-DE" sz="2400" dirty="0">
                <a:solidFill>
                  <a:srgbClr val="005AA0"/>
                </a:solidFill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5AA0"/>
                </a:solidFill>
                <a:cs typeface="Arial" panose="020B0604020202020204" pitchFamily="34" charset="0"/>
              </a:rPr>
              <a:t>acceleration</a:t>
            </a:r>
            <a:endParaRPr lang="de-DE" sz="2400" dirty="0">
              <a:solidFill>
                <a:srgbClr val="005AA0"/>
              </a:solidFill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45241BB-34AB-474F-AA93-C0AE781A16BF}"/>
              </a:ext>
            </a:extLst>
          </p:cNvPr>
          <p:cNvSpPr txBox="1"/>
          <p:nvPr/>
        </p:nvSpPr>
        <p:spPr>
          <a:xfrm>
            <a:off x="2063553" y="1124745"/>
            <a:ext cx="2221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/>
              <a:t>measurement</a:t>
            </a:r>
            <a:endParaRPr lang="de-DE" sz="24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0DBA2CF-6A40-452A-8D33-4829B9B50CFA}"/>
              </a:ext>
            </a:extLst>
          </p:cNvPr>
          <p:cNvSpPr txBox="1"/>
          <p:nvPr/>
        </p:nvSpPr>
        <p:spPr>
          <a:xfrm>
            <a:off x="7522671" y="1124745"/>
            <a:ext cx="2221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/>
              <a:t>simulation</a:t>
            </a:r>
            <a:endParaRPr lang="de-DE" sz="24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76" y="1501053"/>
            <a:ext cx="4000059" cy="300004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65684D0-4CFC-A129-B4D4-B2A2DD44D6F4}"/>
              </a:ext>
            </a:extLst>
          </p:cNvPr>
          <p:cNvSpPr txBox="1"/>
          <p:nvPr/>
        </p:nvSpPr>
        <p:spPr>
          <a:xfrm>
            <a:off x="1894113" y="3575054"/>
            <a:ext cx="54373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pPr algn="l"/>
            <a:r>
              <a:rPr lang="de-DE" b="1" dirty="0" err="1">
                <a:solidFill>
                  <a:schemeClr val="bg2">
                    <a:lumMod val="75000"/>
                  </a:schemeClr>
                </a:solidFill>
              </a:rPr>
              <a:t>pre</a:t>
            </a:r>
            <a:endParaRPr lang="de-DE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478A285-0108-E483-4E7A-80CCA50B5AF2}"/>
              </a:ext>
            </a:extLst>
          </p:cNvPr>
          <p:cNvSpPr txBox="1"/>
          <p:nvPr/>
        </p:nvSpPr>
        <p:spPr>
          <a:xfrm>
            <a:off x="4167601" y="3575054"/>
            <a:ext cx="67197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pPr algn="l"/>
            <a:r>
              <a:rPr lang="de-DE" b="1" dirty="0" err="1">
                <a:solidFill>
                  <a:schemeClr val="bg2">
                    <a:lumMod val="75000"/>
                  </a:schemeClr>
                </a:solidFill>
              </a:rPr>
              <a:t>post</a:t>
            </a:r>
            <a:endParaRPr lang="de-DE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2D0FFD2-54BC-877F-4D78-4762C6042C3E}"/>
              </a:ext>
            </a:extLst>
          </p:cNvPr>
          <p:cNvSpPr txBox="1"/>
          <p:nvPr/>
        </p:nvSpPr>
        <p:spPr>
          <a:xfrm>
            <a:off x="7154286" y="3945807"/>
            <a:ext cx="54373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pPr algn="l"/>
            <a:r>
              <a:rPr lang="de-DE" b="1" dirty="0" err="1">
                <a:solidFill>
                  <a:schemeClr val="bg2">
                    <a:lumMod val="75000"/>
                  </a:schemeClr>
                </a:solidFill>
              </a:rPr>
              <a:t>pre</a:t>
            </a:r>
            <a:endParaRPr lang="de-DE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11DA923-F767-7CC3-5954-8E0131D28D30}"/>
              </a:ext>
            </a:extLst>
          </p:cNvPr>
          <p:cNvSpPr txBox="1"/>
          <p:nvPr/>
        </p:nvSpPr>
        <p:spPr>
          <a:xfrm>
            <a:off x="9354478" y="3945807"/>
            <a:ext cx="67197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pPr algn="l"/>
            <a:r>
              <a:rPr lang="de-DE" b="1" dirty="0" err="1">
                <a:solidFill>
                  <a:schemeClr val="bg2">
                    <a:lumMod val="75000"/>
                  </a:schemeClr>
                </a:solidFill>
              </a:rPr>
              <a:t>post</a:t>
            </a:r>
            <a:endParaRPr lang="de-DE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48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18" grpId="0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oliennummernplatzhalter 2">
            <a:extLst>
              <a:ext uri="{FF2B5EF4-FFF2-40B4-BE49-F238E27FC236}">
                <a16:creationId xmlns:a16="http://schemas.microsoft.com/office/drawing/2014/main" id="{87DBE9F9-C442-D5BB-99BF-83DAE3DD7F1F}"/>
              </a:ext>
            </a:extLst>
          </p:cNvPr>
          <p:cNvSpPr txBox="1">
            <a:spLocks/>
          </p:cNvSpPr>
          <p:nvPr/>
        </p:nvSpPr>
        <p:spPr>
          <a:xfrm>
            <a:off x="117354" y="6384927"/>
            <a:ext cx="56844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52C2EB-AC18-4292-AF1A-75F520D6393B}" type="slidenum">
              <a:rPr lang="de-DE" sz="800" smtClean="0">
                <a:solidFill>
                  <a:srgbClr val="005AA0"/>
                </a:solidFill>
              </a:rPr>
              <a:pPr/>
              <a:t>14</a:t>
            </a:fld>
            <a:r>
              <a:rPr lang="de-DE" sz="800" dirty="0">
                <a:solidFill>
                  <a:srgbClr val="005AA0"/>
                </a:solidFill>
              </a:rPr>
              <a:t> </a:t>
            </a:r>
            <a:r>
              <a:rPr lang="de-DE" sz="800" dirty="0" err="1">
                <a:solidFill>
                  <a:srgbClr val="005AA0"/>
                </a:solidFill>
              </a:rPr>
              <a:t>of</a:t>
            </a:r>
            <a:r>
              <a:rPr lang="de-DE" sz="800" dirty="0">
                <a:solidFill>
                  <a:srgbClr val="005AA0"/>
                </a:solidFill>
              </a:rPr>
              <a:t> 25</a:t>
            </a:r>
          </a:p>
        </p:txBody>
      </p:sp>
      <p:sp>
        <p:nvSpPr>
          <p:cNvPr id="48" name="Fußzeilenplatzhalter 2">
            <a:extLst>
              <a:ext uri="{FF2B5EF4-FFF2-40B4-BE49-F238E27FC236}">
                <a16:creationId xmlns:a16="http://schemas.microsoft.com/office/drawing/2014/main" id="{82D794BE-4F10-C891-B41E-9B867169D9A0}"/>
              </a:ext>
            </a:extLst>
          </p:cNvPr>
          <p:cNvSpPr txBox="1">
            <a:spLocks/>
          </p:cNvSpPr>
          <p:nvPr/>
        </p:nvSpPr>
        <p:spPr>
          <a:xfrm>
            <a:off x="1423535" y="6384927"/>
            <a:ext cx="4529668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800" dirty="0">
                <a:solidFill>
                  <a:srgbClr val="005AA0"/>
                </a:solidFill>
              </a:rPr>
              <a:t>Disputation | Marco Garten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E242D64-3F22-8D99-A83A-44518840F713}"/>
              </a:ext>
            </a:extLst>
          </p:cNvPr>
          <p:cNvSpPr txBox="1"/>
          <p:nvPr/>
        </p:nvSpPr>
        <p:spPr>
          <a:xfrm>
            <a:off x="1527591" y="5414676"/>
            <a:ext cx="20028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500" dirty="0" err="1"/>
              <a:t>copper</a:t>
            </a:r>
            <a:r>
              <a:rPr lang="de-DE" sz="1500" dirty="0"/>
              <a:t> </a:t>
            </a:r>
            <a:r>
              <a:rPr lang="de-DE" sz="1500" dirty="0" err="1"/>
              <a:t>foils</a:t>
            </a:r>
            <a:r>
              <a:rPr lang="de-DE" sz="1500" dirty="0"/>
              <a:t> w/ </a:t>
            </a:r>
            <a:r>
              <a:rPr lang="de-DE" sz="1500" dirty="0" err="1"/>
              <a:t>organic</a:t>
            </a:r>
            <a:r>
              <a:rPr lang="de-DE" sz="1500" dirty="0"/>
              <a:t> </a:t>
            </a:r>
            <a:r>
              <a:rPr lang="de-DE" sz="1500" dirty="0" err="1"/>
              <a:t>contaminants</a:t>
            </a:r>
            <a:r>
              <a:rPr lang="de-DE" sz="1500" dirty="0"/>
              <a:t> </a:t>
            </a:r>
            <a:r>
              <a:rPr lang="de-DE" sz="1500" dirty="0">
                <a:solidFill>
                  <a:srgbClr val="005AA0"/>
                </a:solidFill>
              </a:rPr>
              <a:t>→ </a:t>
            </a:r>
            <a:r>
              <a:rPr lang="de-DE" sz="1500" dirty="0" err="1">
                <a:solidFill>
                  <a:srgbClr val="005AA0"/>
                </a:solidFill>
              </a:rPr>
              <a:t>proton</a:t>
            </a:r>
            <a:r>
              <a:rPr lang="de-DE" sz="1500" dirty="0">
                <a:solidFill>
                  <a:srgbClr val="005AA0"/>
                </a:solidFill>
              </a:rPr>
              <a:t> source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91" y="752282"/>
            <a:ext cx="3244207" cy="24331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7893"/>
            <a:ext cx="10971840" cy="446400"/>
          </a:xfrm>
        </p:spPr>
        <p:txBody>
          <a:bodyPr/>
          <a:lstStyle/>
          <a:p>
            <a:r>
              <a:rPr lang="de-DE" dirty="0"/>
              <a:t>Bottom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>
                <a:solidFill>
                  <a:srgbClr val="F0781E"/>
                </a:solidFill>
              </a:rPr>
              <a:t>1.6 </a:t>
            </a:r>
            <a:r>
              <a:rPr lang="de-DE" dirty="0" err="1">
                <a:solidFill>
                  <a:srgbClr val="F0781E"/>
                </a:solidFill>
              </a:rPr>
              <a:t>million</a:t>
            </a:r>
            <a:r>
              <a:rPr lang="de-DE" dirty="0">
                <a:solidFill>
                  <a:srgbClr val="F0781E"/>
                </a:solidFill>
              </a:rPr>
              <a:t> </a:t>
            </a:r>
            <a:r>
              <a:rPr lang="de-DE" dirty="0" err="1">
                <a:solidFill>
                  <a:srgbClr val="F0781E"/>
                </a:solidFill>
              </a:rPr>
              <a:t>GPUh</a:t>
            </a:r>
            <a:r>
              <a:rPr lang="de-DE" dirty="0">
                <a:solidFill>
                  <a:srgbClr val="F0781E"/>
                </a:solidFill>
              </a:rPr>
              <a:t> </a:t>
            </a:r>
            <a:r>
              <a:rPr lang="de-DE" dirty="0"/>
              <a:t>&amp; </a:t>
            </a:r>
            <a:r>
              <a:rPr lang="de-DE" dirty="0">
                <a:solidFill>
                  <a:srgbClr val="F0781E"/>
                </a:solidFill>
              </a:rPr>
              <a:t>4PB</a:t>
            </a:r>
            <a:r>
              <a:rPr lang="de-DE" dirty="0">
                <a:solidFill>
                  <a:srgbClr val="00589C"/>
                </a:solidFill>
              </a:rPr>
              <a:t> </a:t>
            </a:r>
            <a:r>
              <a:rPr lang="de-DE" dirty="0" err="1">
                <a:solidFill>
                  <a:srgbClr val="00589C"/>
                </a:solidFill>
              </a:rPr>
              <a:t>of</a:t>
            </a:r>
            <a:r>
              <a:rPr lang="de-DE" dirty="0">
                <a:solidFill>
                  <a:srgbClr val="00589C"/>
                </a:solidFill>
              </a:rPr>
              <a:t> </a:t>
            </a:r>
            <a:r>
              <a:rPr lang="de-DE" dirty="0" err="1">
                <a:solidFill>
                  <a:srgbClr val="00589C"/>
                </a:solidFill>
              </a:rPr>
              <a:t>data</a:t>
            </a:r>
            <a:endParaRPr lang="en-US" dirty="0">
              <a:solidFill>
                <a:srgbClr val="00589C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30577" y="1700808"/>
            <a:ext cx="5328139" cy="355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93014" y="1220755"/>
            <a:ext cx="4646916" cy="384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Maximum Proton </a:t>
            </a:r>
            <a:r>
              <a:rPr lang="de-DE" sz="2400" dirty="0" err="1"/>
              <a:t>Energy</a:t>
            </a:r>
            <a:endParaRPr lang="en-US" sz="2400" dirty="0"/>
          </a:p>
        </p:txBody>
      </p:sp>
      <p:sp>
        <p:nvSpPr>
          <p:cNvPr id="5" name="Oval 4"/>
          <p:cNvSpPr/>
          <p:nvPr/>
        </p:nvSpPr>
        <p:spPr>
          <a:xfrm>
            <a:off x="8401366" y="1841453"/>
            <a:ext cx="373441" cy="384043"/>
          </a:xfrm>
          <a:prstGeom prst="ellipse">
            <a:avLst/>
          </a:prstGeom>
          <a:noFill/>
          <a:ln w="38100">
            <a:solidFill>
              <a:srgbClr val="007D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Oval 25"/>
          <p:cNvSpPr/>
          <p:nvPr/>
        </p:nvSpPr>
        <p:spPr>
          <a:xfrm>
            <a:off x="8401367" y="2642120"/>
            <a:ext cx="373441" cy="384043"/>
          </a:xfrm>
          <a:prstGeom prst="ellipse">
            <a:avLst/>
          </a:prstGeom>
          <a:noFill/>
          <a:ln w="38100">
            <a:solidFill>
              <a:srgbClr val="00589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7" name="Bild 3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6791324" y="4155516"/>
            <a:ext cx="1043849" cy="456653"/>
          </a:xfrm>
          <a:prstGeom prst="rect">
            <a:avLst/>
          </a:prstGeom>
          <a:ln>
            <a:noFill/>
          </a:ln>
        </p:spPr>
      </p:pic>
      <p:sp>
        <p:nvSpPr>
          <p:cNvPr id="25" name="Textfeld 32">
            <a:extLst>
              <a:ext uri="{FF2B5EF4-FFF2-40B4-BE49-F238E27FC236}">
                <a16:creationId xmlns:a16="http://schemas.microsoft.com/office/drawing/2014/main" id="{75AEA28F-533D-472C-A0C0-2DBDA7E58693}"/>
              </a:ext>
            </a:extLst>
          </p:cNvPr>
          <p:cNvSpPr txBox="1"/>
          <p:nvPr/>
        </p:nvSpPr>
        <p:spPr>
          <a:xfrm>
            <a:off x="-48683" y="5438829"/>
            <a:ext cx="6912768" cy="461665"/>
          </a:xfrm>
          <a:prstGeom prst="rect">
            <a:avLst/>
          </a:prstGeom>
          <a:solidFill>
            <a:srgbClr val="CF6800"/>
          </a:solidFill>
        </p:spPr>
        <p:txBody>
          <a:bodyPr wrap="square" lIns="528000" rtlCol="0">
            <a:spAutoFit/>
          </a:bodyPr>
          <a:lstStyle/>
          <a:p>
            <a:pPr>
              <a:buClr>
                <a:srgbClr val="D5540D"/>
              </a:buClr>
            </a:pPr>
            <a:r>
              <a:rPr lang="de-DE" sz="2400" b="1" dirty="0">
                <a:solidFill>
                  <a:schemeClr val="bg1"/>
                </a:solidFill>
              </a:rPr>
              <a:t>Optimum </a:t>
            </a:r>
            <a:r>
              <a:rPr lang="de-DE" sz="2400" b="1" dirty="0" err="1">
                <a:solidFill>
                  <a:schemeClr val="bg1"/>
                </a:solidFill>
              </a:rPr>
              <a:t>thickness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exists</a:t>
            </a:r>
            <a:r>
              <a:rPr lang="de-DE" sz="2400" b="1" dirty="0">
                <a:solidFill>
                  <a:schemeClr val="bg1"/>
                </a:solidFill>
              </a:rPr>
              <a:t> in </a:t>
            </a:r>
            <a:r>
              <a:rPr lang="de-DE" sz="2400" b="1" dirty="0" err="1">
                <a:solidFill>
                  <a:schemeClr val="bg1"/>
                </a:solidFill>
              </a:rPr>
              <a:t>each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case</a:t>
            </a:r>
            <a:endParaRPr lang="de-DE" sz="2400" b="1" dirty="0">
              <a:solidFill>
                <a:schemeClr val="bg1"/>
              </a:solidFill>
            </a:endParaRPr>
          </a:p>
        </p:txBody>
      </p:sp>
      <p:sp>
        <p:nvSpPr>
          <p:cNvPr id="23" name="Textfeld 32">
            <a:extLst>
              <a:ext uri="{FF2B5EF4-FFF2-40B4-BE49-F238E27FC236}">
                <a16:creationId xmlns:a16="http://schemas.microsoft.com/office/drawing/2014/main" id="{75AEA28F-533D-472C-A0C0-2DBDA7E58693}"/>
              </a:ext>
            </a:extLst>
          </p:cNvPr>
          <p:cNvSpPr txBox="1"/>
          <p:nvPr/>
        </p:nvSpPr>
        <p:spPr>
          <a:xfrm>
            <a:off x="-23151" y="6014893"/>
            <a:ext cx="10958088" cy="461665"/>
          </a:xfrm>
          <a:prstGeom prst="rect">
            <a:avLst/>
          </a:prstGeom>
          <a:solidFill>
            <a:srgbClr val="CF6800"/>
          </a:solidFill>
        </p:spPr>
        <p:txBody>
          <a:bodyPr wrap="square" lIns="528000" rtlCol="0">
            <a:spAutoFit/>
          </a:bodyPr>
          <a:lstStyle/>
          <a:p>
            <a:pPr>
              <a:buClr>
                <a:srgbClr val="D5540D"/>
              </a:buClr>
            </a:pPr>
            <a:r>
              <a:rPr lang="de-DE" sz="2400" b="1" dirty="0" err="1">
                <a:solidFill>
                  <a:schemeClr val="bg1"/>
                </a:solidFill>
              </a:rPr>
              <a:t>Perfect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contrast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  <a:cs typeface="Arial" panose="020B0604020202020204" pitchFamily="34" charset="0"/>
              </a:rPr>
              <a:t>setup does not deliver the highest proton energies 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8FE35607-00CF-99AB-94A8-9FC83CDE17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159" y="4155516"/>
            <a:ext cx="3824935" cy="1699971"/>
          </a:xfrm>
          <a:prstGeom prst="rect">
            <a:avLst/>
          </a:prstGeom>
        </p:spPr>
      </p:pic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1EC5CBC-54D7-C48A-45F4-1C75F8F951D4}"/>
              </a:ext>
            </a:extLst>
          </p:cNvPr>
          <p:cNvGrpSpPr/>
          <p:nvPr/>
        </p:nvGrpSpPr>
        <p:grpSpPr>
          <a:xfrm>
            <a:off x="1382660" y="3325581"/>
            <a:ext cx="1931863" cy="1973104"/>
            <a:chOff x="1475839" y="1085735"/>
            <a:chExt cx="1931863" cy="1973104"/>
          </a:xfrm>
        </p:grpSpPr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7AE3E135-1B27-9DC9-1960-7F932DDDECCC}"/>
                </a:ext>
              </a:extLst>
            </p:cNvPr>
            <p:cNvGrpSpPr/>
            <p:nvPr/>
          </p:nvGrpSpPr>
          <p:grpSpPr>
            <a:xfrm>
              <a:off x="1475839" y="1085735"/>
              <a:ext cx="1931863" cy="1973104"/>
              <a:chOff x="243540" y="1131589"/>
              <a:chExt cx="2847819" cy="2908615"/>
            </a:xfrm>
          </p:grpSpPr>
          <p:sp>
            <p:nvSpPr>
              <p:cNvPr id="33" name="Trapezoid 32">
                <a:extLst>
                  <a:ext uri="{FF2B5EF4-FFF2-40B4-BE49-F238E27FC236}">
                    <a16:creationId xmlns:a16="http://schemas.microsoft.com/office/drawing/2014/main" id="{565F39BF-79ED-F57D-F95C-DD519D524226}"/>
                  </a:ext>
                </a:extLst>
              </p:cNvPr>
              <p:cNvSpPr/>
              <p:nvPr/>
            </p:nvSpPr>
            <p:spPr>
              <a:xfrm rot="5400000">
                <a:off x="1113873" y="1309513"/>
                <a:ext cx="950507" cy="1872208"/>
              </a:xfrm>
              <a:prstGeom prst="trapezoid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r>
                  <a:rPr lang="de-DE" sz="1200" b="1" dirty="0"/>
                  <a:t>30J </a:t>
                </a:r>
                <a:br>
                  <a:rPr lang="de-DE" sz="1200" b="1" dirty="0"/>
                </a:br>
                <a:r>
                  <a:rPr lang="de-DE" sz="1200" b="1" dirty="0"/>
                  <a:t>30fs </a:t>
                </a:r>
                <a:br>
                  <a:rPr lang="de-DE" sz="1200" b="1" dirty="0"/>
                </a:br>
                <a:r>
                  <a:rPr lang="de-DE" sz="1200" b="1" dirty="0"/>
                  <a:t>800nm</a:t>
                </a:r>
                <a:endParaRPr lang="en-US" sz="1200" b="1" dirty="0"/>
              </a:p>
            </p:txBody>
          </p:sp>
          <p:sp>
            <p:nvSpPr>
              <p:cNvPr id="34" name="Rectangle 2">
                <a:extLst>
                  <a:ext uri="{FF2B5EF4-FFF2-40B4-BE49-F238E27FC236}">
                    <a16:creationId xmlns:a16="http://schemas.microsoft.com/office/drawing/2014/main" id="{2DE9F716-F60B-B840-E434-838C20686CFB}"/>
                  </a:ext>
                </a:extLst>
              </p:cNvPr>
              <p:cNvSpPr/>
              <p:nvPr/>
            </p:nvSpPr>
            <p:spPr>
              <a:xfrm rot="16200000">
                <a:off x="1483598" y="2031690"/>
                <a:ext cx="2232249" cy="432048"/>
              </a:xfrm>
              <a:prstGeom prst="rect">
                <a:avLst/>
              </a:prstGeom>
              <a:solidFill>
                <a:srgbClr val="CAA6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867" b="1" dirty="0" err="1"/>
                  <a:t>Cu</a:t>
                </a:r>
                <a:endParaRPr lang="de-DE" sz="1867" b="1" dirty="0"/>
              </a:p>
            </p:txBody>
          </p:sp>
          <p:sp>
            <p:nvSpPr>
              <p:cNvPr id="35" name="Rectangle 5">
                <a:extLst>
                  <a:ext uri="{FF2B5EF4-FFF2-40B4-BE49-F238E27FC236}">
                    <a16:creationId xmlns:a16="http://schemas.microsoft.com/office/drawing/2014/main" id="{492C6801-F959-5999-04E6-4FE68CC08957}"/>
                  </a:ext>
                </a:extLst>
              </p:cNvPr>
              <p:cNvSpPr/>
              <p:nvPr/>
            </p:nvSpPr>
            <p:spPr>
              <a:xfrm rot="16200000">
                <a:off x="1832409" y="2104890"/>
                <a:ext cx="2232248" cy="28565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067" b="1" dirty="0"/>
                  <a:t>(C</a:t>
                </a:r>
                <a:r>
                  <a:rPr lang="de-DE" sz="1067" b="1" baseline="-25000" dirty="0"/>
                  <a:t>x</a:t>
                </a:r>
                <a:r>
                  <a:rPr lang="de-DE" sz="1067" b="1" dirty="0"/>
                  <a:t>H</a:t>
                </a:r>
                <a:r>
                  <a:rPr lang="de-DE" sz="1067" b="1" baseline="-25000" dirty="0"/>
                  <a:t>2x</a:t>
                </a:r>
                <a:r>
                  <a:rPr lang="de-DE" sz="1067" b="1" dirty="0"/>
                  <a:t>)</a:t>
                </a:r>
                <a:r>
                  <a:rPr lang="de-DE" sz="1067" b="1" baseline="-25000" dirty="0"/>
                  <a:t>n</a:t>
                </a:r>
              </a:p>
            </p:txBody>
          </p:sp>
          <p:cxnSp>
            <p:nvCxnSpPr>
              <p:cNvPr id="36" name="Straight Arrow Connector 9">
                <a:extLst>
                  <a:ext uri="{FF2B5EF4-FFF2-40B4-BE49-F238E27FC236}">
                    <a16:creationId xmlns:a16="http://schemas.microsoft.com/office/drawing/2014/main" id="{8DB74956-D800-8A99-FAC3-89508D39A7C1}"/>
                  </a:ext>
                </a:extLst>
              </p:cNvPr>
              <p:cNvCxnSpPr/>
              <p:nvPr/>
            </p:nvCxnSpPr>
            <p:spPr>
              <a:xfrm>
                <a:off x="789484" y="2931791"/>
                <a:ext cx="1296144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10">
                <a:extLst>
                  <a:ext uri="{FF2B5EF4-FFF2-40B4-BE49-F238E27FC236}">
                    <a16:creationId xmlns:a16="http://schemas.microsoft.com/office/drawing/2014/main" id="{5EFFE4A8-ED02-0270-0918-689880FD115D}"/>
                  </a:ext>
                </a:extLst>
              </p:cNvPr>
              <p:cNvSpPr txBox="1"/>
              <p:nvPr/>
            </p:nvSpPr>
            <p:spPr>
              <a:xfrm>
                <a:off x="243540" y="2950258"/>
                <a:ext cx="2054423" cy="740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333" dirty="0">
                    <a:solidFill>
                      <a:schemeClr val="accent1">
                        <a:lumMod val="75000"/>
                      </a:schemeClr>
                    </a:solidFill>
                  </a:rPr>
                  <a:t>0° </a:t>
                </a:r>
                <a:r>
                  <a:rPr lang="de-DE" sz="1333" dirty="0" err="1">
                    <a:solidFill>
                      <a:schemeClr val="accent1">
                        <a:lumMod val="75000"/>
                      </a:schemeClr>
                    </a:solidFill>
                  </a:rPr>
                  <a:t>incidence</a:t>
                </a:r>
                <a:br>
                  <a:rPr lang="de-DE" sz="1333" dirty="0">
                    <a:solidFill>
                      <a:schemeClr val="accent1">
                        <a:lumMod val="75000"/>
                      </a:schemeClr>
                    </a:solidFill>
                  </a:rPr>
                </a:br>
                <a:r>
                  <a:rPr lang="de-DE" sz="1333" dirty="0" err="1">
                    <a:solidFill>
                      <a:schemeClr val="accent1">
                        <a:lumMod val="75000"/>
                      </a:schemeClr>
                    </a:solidFill>
                  </a:rPr>
                  <a:t>w</a:t>
                </a:r>
                <a:r>
                  <a:rPr lang="de-DE" sz="1333" baseline="-25000" dirty="0" err="1">
                    <a:solidFill>
                      <a:schemeClr val="accent1">
                        <a:lumMod val="75000"/>
                      </a:schemeClr>
                    </a:solidFill>
                  </a:rPr>
                  <a:t>FWHM</a:t>
                </a:r>
                <a:r>
                  <a:rPr lang="de-DE" sz="1333" dirty="0">
                    <a:solidFill>
                      <a:schemeClr val="accent1">
                        <a:lumMod val="75000"/>
                      </a:schemeClr>
                    </a:solidFill>
                  </a:rPr>
                  <a:t> = 3 µm</a:t>
                </a:r>
                <a:endParaRPr lang="en-US" sz="1333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grpSp>
            <p:nvGrpSpPr>
              <p:cNvPr id="38" name="Group 19">
                <a:extLst>
                  <a:ext uri="{FF2B5EF4-FFF2-40B4-BE49-F238E27FC236}">
                    <a16:creationId xmlns:a16="http://schemas.microsoft.com/office/drawing/2014/main" id="{6541F05A-44F8-51CA-5927-0BF9D8D27689}"/>
                  </a:ext>
                </a:extLst>
              </p:cNvPr>
              <p:cNvGrpSpPr/>
              <p:nvPr/>
            </p:nvGrpSpPr>
            <p:grpSpPr>
              <a:xfrm>
                <a:off x="2092771" y="3393456"/>
                <a:ext cx="998588" cy="288032"/>
                <a:chOff x="1410791" y="3507854"/>
                <a:chExt cx="998588" cy="288032"/>
              </a:xfrm>
            </p:grpSpPr>
            <p:cxnSp>
              <p:nvCxnSpPr>
                <p:cNvPr id="40" name="Straight Arrow Connector 13">
                  <a:extLst>
                    <a:ext uri="{FF2B5EF4-FFF2-40B4-BE49-F238E27FC236}">
                      <a16:creationId xmlns:a16="http://schemas.microsoft.com/office/drawing/2014/main" id="{A8E1BA18-CCB4-344C-5CA8-D28B9C28D613}"/>
                    </a:ext>
                  </a:extLst>
                </p:cNvPr>
                <p:cNvCxnSpPr/>
                <p:nvPr/>
              </p:nvCxnSpPr>
              <p:spPr>
                <a:xfrm>
                  <a:off x="1410791" y="3651870"/>
                  <a:ext cx="288032" cy="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17">
                  <a:extLst>
                    <a:ext uri="{FF2B5EF4-FFF2-40B4-BE49-F238E27FC236}">
                      <a16:creationId xmlns:a16="http://schemas.microsoft.com/office/drawing/2014/main" id="{3BB88976-9C32-544A-F350-BC4E62371413}"/>
                    </a:ext>
                  </a:extLst>
                </p:cNvPr>
                <p:cNvCxnSpPr/>
                <p:nvPr/>
              </p:nvCxnSpPr>
              <p:spPr>
                <a:xfrm rot="10800000">
                  <a:off x="2121347" y="3651870"/>
                  <a:ext cx="288032" cy="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18">
                  <a:extLst>
                    <a:ext uri="{FF2B5EF4-FFF2-40B4-BE49-F238E27FC236}">
                      <a16:creationId xmlns:a16="http://schemas.microsoft.com/office/drawing/2014/main" id="{7946355D-A096-E683-C82E-9FB47E171166}"/>
                    </a:ext>
                  </a:extLst>
                </p:cNvPr>
                <p:cNvCxnSpPr/>
                <p:nvPr/>
              </p:nvCxnSpPr>
              <p:spPr>
                <a:xfrm>
                  <a:off x="1698823" y="3507854"/>
                  <a:ext cx="0" cy="28803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20">
                  <a:extLst>
                    <a:ext uri="{FF2B5EF4-FFF2-40B4-BE49-F238E27FC236}">
                      <a16:creationId xmlns:a16="http://schemas.microsoft.com/office/drawing/2014/main" id="{4C82A345-DED1-29EC-0E1D-38CD6B7805F8}"/>
                    </a:ext>
                  </a:extLst>
                </p:cNvPr>
                <p:cNvCxnSpPr/>
                <p:nvPr/>
              </p:nvCxnSpPr>
              <p:spPr>
                <a:xfrm>
                  <a:off x="2121347" y="3507854"/>
                  <a:ext cx="0" cy="28803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9" name="TextBox 21">
                <a:extLst>
                  <a:ext uri="{FF2B5EF4-FFF2-40B4-BE49-F238E27FC236}">
                    <a16:creationId xmlns:a16="http://schemas.microsoft.com/office/drawing/2014/main" id="{F4EE42ED-550D-3CD6-3105-690A34552991}"/>
                  </a:ext>
                </a:extLst>
              </p:cNvPr>
              <p:cNvSpPr txBox="1"/>
              <p:nvPr/>
            </p:nvSpPr>
            <p:spPr>
              <a:xfrm>
                <a:off x="2297964" y="3359649"/>
                <a:ext cx="525068" cy="680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i="1" dirty="0">
                    <a:solidFill>
                      <a:schemeClr val="bg1">
                        <a:lumMod val="50000"/>
                      </a:schemeClr>
                    </a:solidFill>
                  </a:rPr>
                  <a:t>d</a:t>
                </a:r>
                <a:endParaRPr lang="en-US" sz="2400" i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2" name="Rectangle 5">
              <a:extLst>
                <a:ext uri="{FF2B5EF4-FFF2-40B4-BE49-F238E27FC236}">
                  <a16:creationId xmlns:a16="http://schemas.microsoft.com/office/drawing/2014/main" id="{F3B9975E-7E86-0024-2249-D4A4AC43B5AA}"/>
                </a:ext>
              </a:extLst>
            </p:cNvPr>
            <p:cNvSpPr/>
            <p:nvPr/>
          </p:nvSpPr>
          <p:spPr>
            <a:xfrm rot="16200000">
              <a:off x="2075612" y="1747908"/>
              <a:ext cx="1514280" cy="193776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67" b="1" dirty="0"/>
                <a:t>(C</a:t>
              </a:r>
              <a:r>
                <a:rPr lang="de-DE" sz="1067" b="1" baseline="-25000" dirty="0"/>
                <a:t>x</a:t>
              </a:r>
              <a:r>
                <a:rPr lang="de-DE" sz="1067" b="1" dirty="0"/>
                <a:t>H</a:t>
              </a:r>
              <a:r>
                <a:rPr lang="de-DE" sz="1067" b="1" baseline="-25000" dirty="0"/>
                <a:t>2x</a:t>
              </a:r>
              <a:r>
                <a:rPr lang="de-DE" sz="1067" b="1" dirty="0"/>
                <a:t>)</a:t>
              </a:r>
              <a:r>
                <a:rPr lang="de-DE" sz="1067" b="1" baseline="-25000" dirty="0"/>
                <a:t>n</a:t>
              </a:r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7BF1C3CA-E5F2-01F4-56A8-FBB55B52427B}"/>
              </a:ext>
            </a:extLst>
          </p:cNvPr>
          <p:cNvSpPr txBox="1"/>
          <p:nvPr/>
        </p:nvSpPr>
        <p:spPr>
          <a:xfrm>
            <a:off x="8924846" y="4198138"/>
            <a:ext cx="173637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b="1" dirty="0" err="1">
                <a:solidFill>
                  <a:schemeClr val="bg2">
                    <a:lumMod val="75000"/>
                  </a:schemeClr>
                </a:solidFill>
              </a:rPr>
              <a:t>energy</a:t>
            </a:r>
            <a:r>
              <a:rPr lang="de-DE" sz="15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1500" b="1" dirty="0" err="1">
                <a:solidFill>
                  <a:schemeClr val="bg2">
                    <a:lumMod val="75000"/>
                  </a:schemeClr>
                </a:solidFill>
              </a:rPr>
              <a:t>spectrum</a:t>
            </a:r>
            <a:endParaRPr lang="de-DE" sz="15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F822FC61-B24F-8B38-24BA-B2BD3E248ADA}"/>
              </a:ext>
            </a:extLst>
          </p:cNvPr>
          <p:cNvSpPr txBox="1"/>
          <p:nvPr/>
        </p:nvSpPr>
        <p:spPr>
          <a:xfrm>
            <a:off x="672229" y="3239225"/>
            <a:ext cx="17107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b="1" dirty="0" err="1">
                <a:solidFill>
                  <a:schemeClr val="bg2">
                    <a:lumMod val="75000"/>
                  </a:schemeClr>
                </a:solidFill>
              </a:rPr>
              <a:t>simulation</a:t>
            </a:r>
            <a:r>
              <a:rPr lang="de-DE" sz="15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1500" b="1" dirty="0" err="1">
                <a:solidFill>
                  <a:schemeClr val="bg2">
                    <a:lumMod val="75000"/>
                  </a:schemeClr>
                </a:solidFill>
              </a:rPr>
              <a:t>setup</a:t>
            </a:r>
            <a:endParaRPr lang="de-DE" sz="1500" b="1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D4D113F-9CCF-609D-3E1E-9896C036649B}"/>
              </a:ext>
            </a:extLst>
          </p:cNvPr>
          <p:cNvGrpSpPr/>
          <p:nvPr/>
        </p:nvGrpSpPr>
        <p:grpSpPr>
          <a:xfrm>
            <a:off x="3556206" y="2518150"/>
            <a:ext cx="2159885" cy="784830"/>
            <a:chOff x="3430084" y="2473107"/>
            <a:chExt cx="2159885" cy="784830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8B90A706-7241-4DEC-0583-BA109D8E4597}"/>
                </a:ext>
              </a:extLst>
            </p:cNvPr>
            <p:cNvSpPr txBox="1"/>
            <p:nvPr/>
          </p:nvSpPr>
          <p:spPr>
            <a:xfrm>
              <a:off x="4045957" y="2473107"/>
              <a:ext cx="1544012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500" b="1" dirty="0" err="1">
                  <a:solidFill>
                    <a:srgbClr val="005AA0"/>
                  </a:solidFill>
                </a:rPr>
                <a:t>Thickness</a:t>
              </a:r>
              <a:endParaRPr lang="de-DE" sz="1500" b="1" dirty="0">
                <a:solidFill>
                  <a:srgbClr val="005AA0"/>
                </a:solidFill>
              </a:endParaRPr>
            </a:p>
            <a:p>
              <a:pPr algn="ctr"/>
              <a:r>
                <a:rPr lang="de-DE" sz="1500" b="1" dirty="0"/>
                <a:t>x</a:t>
              </a:r>
            </a:p>
            <a:p>
              <a:pPr algn="ctr"/>
              <a:r>
                <a:rPr lang="de-DE" sz="1500" b="1" dirty="0">
                  <a:solidFill>
                    <a:srgbClr val="005AA0"/>
                  </a:solidFill>
                </a:rPr>
                <a:t>Laser </a:t>
              </a:r>
              <a:r>
                <a:rPr lang="de-DE" sz="1500" b="1" dirty="0" err="1">
                  <a:solidFill>
                    <a:srgbClr val="005AA0"/>
                  </a:solidFill>
                </a:rPr>
                <a:t>Contrast</a:t>
              </a:r>
              <a:endParaRPr lang="de-DE" sz="1500" b="1" dirty="0">
                <a:solidFill>
                  <a:srgbClr val="005AA0"/>
                </a:solidFill>
              </a:endParaRP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FE3F70EB-9C13-CE14-E19E-4959C6ED1119}"/>
                </a:ext>
              </a:extLst>
            </p:cNvPr>
            <p:cNvSpPr txBox="1"/>
            <p:nvPr/>
          </p:nvSpPr>
          <p:spPr>
            <a:xfrm>
              <a:off x="3430084" y="2672558"/>
              <a:ext cx="71045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1500" dirty="0" err="1"/>
                <a:t>varied</a:t>
              </a:r>
              <a:endParaRPr lang="de-DE" sz="1500" dirty="0"/>
            </a:p>
          </p:txBody>
        </p:sp>
      </p:grpSp>
      <p:sp>
        <p:nvSpPr>
          <p:cNvPr id="44" name="Freihandform: Form 3">
            <a:extLst>
              <a:ext uri="{FF2B5EF4-FFF2-40B4-BE49-F238E27FC236}">
                <a16:creationId xmlns:a16="http://schemas.microsoft.com/office/drawing/2014/main" id="{63ECC86F-18B5-2D76-3231-EA37CB3EF4C6}"/>
              </a:ext>
            </a:extLst>
          </p:cNvPr>
          <p:cNvSpPr/>
          <p:nvPr/>
        </p:nvSpPr>
        <p:spPr>
          <a:xfrm>
            <a:off x="10122980" y="5126832"/>
            <a:ext cx="776001" cy="422213"/>
          </a:xfrm>
          <a:custGeom>
            <a:avLst/>
            <a:gdLst>
              <a:gd name="connsiteX0" fmla="*/ 0 w 774853"/>
              <a:gd name="connsiteY0" fmla="*/ 0 h 345195"/>
              <a:gd name="connsiteX1" fmla="*/ 3673 w 774853"/>
              <a:gd name="connsiteY1" fmla="*/ 345195 h 345195"/>
              <a:gd name="connsiteX2" fmla="*/ 774853 w 774853"/>
              <a:gd name="connsiteY2" fmla="*/ 345195 h 345195"/>
              <a:gd name="connsiteX3" fmla="*/ 701407 w 774853"/>
              <a:gd name="connsiteY3" fmla="*/ 271749 h 345195"/>
              <a:gd name="connsiteX4" fmla="*/ 616945 w 774853"/>
              <a:gd name="connsiteY4" fmla="*/ 231354 h 345195"/>
              <a:gd name="connsiteX5" fmla="*/ 503104 w 774853"/>
              <a:gd name="connsiteY5" fmla="*/ 198303 h 345195"/>
              <a:gd name="connsiteX6" fmla="*/ 433330 w 774853"/>
              <a:gd name="connsiteY6" fmla="*/ 179942 h 345195"/>
              <a:gd name="connsiteX7" fmla="*/ 290111 w 774853"/>
              <a:gd name="connsiteY7" fmla="*/ 88135 h 345195"/>
              <a:gd name="connsiteX8" fmla="*/ 172598 w 774853"/>
              <a:gd name="connsiteY8" fmla="*/ 25706 h 345195"/>
              <a:gd name="connsiteX9" fmla="*/ 135875 w 774853"/>
              <a:gd name="connsiteY9" fmla="*/ 7344 h 345195"/>
              <a:gd name="connsiteX10" fmla="*/ 0 w 774853"/>
              <a:gd name="connsiteY10" fmla="*/ 0 h 345195"/>
              <a:gd name="connsiteX0" fmla="*/ 0 w 771678"/>
              <a:gd name="connsiteY0" fmla="*/ 0 h 538870"/>
              <a:gd name="connsiteX1" fmla="*/ 498 w 771678"/>
              <a:gd name="connsiteY1" fmla="*/ 538870 h 538870"/>
              <a:gd name="connsiteX2" fmla="*/ 771678 w 771678"/>
              <a:gd name="connsiteY2" fmla="*/ 538870 h 538870"/>
              <a:gd name="connsiteX3" fmla="*/ 698232 w 771678"/>
              <a:gd name="connsiteY3" fmla="*/ 465424 h 538870"/>
              <a:gd name="connsiteX4" fmla="*/ 613770 w 771678"/>
              <a:gd name="connsiteY4" fmla="*/ 425029 h 538870"/>
              <a:gd name="connsiteX5" fmla="*/ 499929 w 771678"/>
              <a:gd name="connsiteY5" fmla="*/ 391978 h 538870"/>
              <a:gd name="connsiteX6" fmla="*/ 430155 w 771678"/>
              <a:gd name="connsiteY6" fmla="*/ 373617 h 538870"/>
              <a:gd name="connsiteX7" fmla="*/ 286936 w 771678"/>
              <a:gd name="connsiteY7" fmla="*/ 281810 h 538870"/>
              <a:gd name="connsiteX8" fmla="*/ 169423 w 771678"/>
              <a:gd name="connsiteY8" fmla="*/ 219381 h 538870"/>
              <a:gd name="connsiteX9" fmla="*/ 132700 w 771678"/>
              <a:gd name="connsiteY9" fmla="*/ 201019 h 538870"/>
              <a:gd name="connsiteX10" fmla="*/ 0 w 771678"/>
              <a:gd name="connsiteY10" fmla="*/ 0 h 538870"/>
              <a:gd name="connsiteX0" fmla="*/ 0 w 771678"/>
              <a:gd name="connsiteY0" fmla="*/ 0 h 538870"/>
              <a:gd name="connsiteX1" fmla="*/ 498 w 771678"/>
              <a:gd name="connsiteY1" fmla="*/ 538870 h 538870"/>
              <a:gd name="connsiteX2" fmla="*/ 771678 w 771678"/>
              <a:gd name="connsiteY2" fmla="*/ 538870 h 538870"/>
              <a:gd name="connsiteX3" fmla="*/ 698232 w 771678"/>
              <a:gd name="connsiteY3" fmla="*/ 465424 h 538870"/>
              <a:gd name="connsiteX4" fmla="*/ 613770 w 771678"/>
              <a:gd name="connsiteY4" fmla="*/ 425029 h 538870"/>
              <a:gd name="connsiteX5" fmla="*/ 499929 w 771678"/>
              <a:gd name="connsiteY5" fmla="*/ 391978 h 538870"/>
              <a:gd name="connsiteX6" fmla="*/ 430155 w 771678"/>
              <a:gd name="connsiteY6" fmla="*/ 373617 h 538870"/>
              <a:gd name="connsiteX7" fmla="*/ 286936 w 771678"/>
              <a:gd name="connsiteY7" fmla="*/ 281810 h 538870"/>
              <a:gd name="connsiteX8" fmla="*/ 169423 w 771678"/>
              <a:gd name="connsiteY8" fmla="*/ 219381 h 538870"/>
              <a:gd name="connsiteX9" fmla="*/ 212075 w 771678"/>
              <a:gd name="connsiteY9" fmla="*/ 134344 h 538870"/>
              <a:gd name="connsiteX10" fmla="*/ 0 w 771678"/>
              <a:gd name="connsiteY10" fmla="*/ 0 h 538870"/>
              <a:gd name="connsiteX0" fmla="*/ 0 w 771678"/>
              <a:gd name="connsiteY0" fmla="*/ 0 h 538870"/>
              <a:gd name="connsiteX1" fmla="*/ 498 w 771678"/>
              <a:gd name="connsiteY1" fmla="*/ 538870 h 538870"/>
              <a:gd name="connsiteX2" fmla="*/ 771678 w 771678"/>
              <a:gd name="connsiteY2" fmla="*/ 538870 h 538870"/>
              <a:gd name="connsiteX3" fmla="*/ 698232 w 771678"/>
              <a:gd name="connsiteY3" fmla="*/ 465424 h 538870"/>
              <a:gd name="connsiteX4" fmla="*/ 613770 w 771678"/>
              <a:gd name="connsiteY4" fmla="*/ 425029 h 538870"/>
              <a:gd name="connsiteX5" fmla="*/ 499929 w 771678"/>
              <a:gd name="connsiteY5" fmla="*/ 391978 h 538870"/>
              <a:gd name="connsiteX6" fmla="*/ 430155 w 771678"/>
              <a:gd name="connsiteY6" fmla="*/ 373617 h 538870"/>
              <a:gd name="connsiteX7" fmla="*/ 286936 w 771678"/>
              <a:gd name="connsiteY7" fmla="*/ 281810 h 538870"/>
              <a:gd name="connsiteX8" fmla="*/ 340873 w 771678"/>
              <a:gd name="connsiteY8" fmla="*/ 193981 h 538870"/>
              <a:gd name="connsiteX9" fmla="*/ 212075 w 771678"/>
              <a:gd name="connsiteY9" fmla="*/ 134344 h 538870"/>
              <a:gd name="connsiteX10" fmla="*/ 0 w 771678"/>
              <a:gd name="connsiteY10" fmla="*/ 0 h 538870"/>
              <a:gd name="connsiteX0" fmla="*/ 0 w 771678"/>
              <a:gd name="connsiteY0" fmla="*/ 0 h 538870"/>
              <a:gd name="connsiteX1" fmla="*/ 498 w 771678"/>
              <a:gd name="connsiteY1" fmla="*/ 538870 h 538870"/>
              <a:gd name="connsiteX2" fmla="*/ 771678 w 771678"/>
              <a:gd name="connsiteY2" fmla="*/ 538870 h 538870"/>
              <a:gd name="connsiteX3" fmla="*/ 698232 w 771678"/>
              <a:gd name="connsiteY3" fmla="*/ 465424 h 538870"/>
              <a:gd name="connsiteX4" fmla="*/ 613770 w 771678"/>
              <a:gd name="connsiteY4" fmla="*/ 425029 h 538870"/>
              <a:gd name="connsiteX5" fmla="*/ 499929 w 771678"/>
              <a:gd name="connsiteY5" fmla="*/ 391978 h 538870"/>
              <a:gd name="connsiteX6" fmla="*/ 430155 w 771678"/>
              <a:gd name="connsiteY6" fmla="*/ 373617 h 538870"/>
              <a:gd name="connsiteX7" fmla="*/ 471086 w 771678"/>
              <a:gd name="connsiteY7" fmla="*/ 246885 h 538870"/>
              <a:gd name="connsiteX8" fmla="*/ 340873 w 771678"/>
              <a:gd name="connsiteY8" fmla="*/ 193981 h 538870"/>
              <a:gd name="connsiteX9" fmla="*/ 212075 w 771678"/>
              <a:gd name="connsiteY9" fmla="*/ 134344 h 538870"/>
              <a:gd name="connsiteX10" fmla="*/ 0 w 771678"/>
              <a:gd name="connsiteY10" fmla="*/ 0 h 538870"/>
              <a:gd name="connsiteX0" fmla="*/ 0 w 771678"/>
              <a:gd name="connsiteY0" fmla="*/ 0 h 538870"/>
              <a:gd name="connsiteX1" fmla="*/ 498 w 771678"/>
              <a:gd name="connsiteY1" fmla="*/ 538870 h 538870"/>
              <a:gd name="connsiteX2" fmla="*/ 771678 w 771678"/>
              <a:gd name="connsiteY2" fmla="*/ 538870 h 538870"/>
              <a:gd name="connsiteX3" fmla="*/ 698232 w 771678"/>
              <a:gd name="connsiteY3" fmla="*/ 465424 h 538870"/>
              <a:gd name="connsiteX4" fmla="*/ 613770 w 771678"/>
              <a:gd name="connsiteY4" fmla="*/ 425029 h 538870"/>
              <a:gd name="connsiteX5" fmla="*/ 499929 w 771678"/>
              <a:gd name="connsiteY5" fmla="*/ 391978 h 538870"/>
              <a:gd name="connsiteX6" fmla="*/ 630180 w 771678"/>
              <a:gd name="connsiteY6" fmla="*/ 303767 h 538870"/>
              <a:gd name="connsiteX7" fmla="*/ 471086 w 771678"/>
              <a:gd name="connsiteY7" fmla="*/ 246885 h 538870"/>
              <a:gd name="connsiteX8" fmla="*/ 340873 w 771678"/>
              <a:gd name="connsiteY8" fmla="*/ 193981 h 538870"/>
              <a:gd name="connsiteX9" fmla="*/ 212075 w 771678"/>
              <a:gd name="connsiteY9" fmla="*/ 134344 h 538870"/>
              <a:gd name="connsiteX10" fmla="*/ 0 w 771678"/>
              <a:gd name="connsiteY10" fmla="*/ 0 h 538870"/>
              <a:gd name="connsiteX0" fmla="*/ 0 w 771678"/>
              <a:gd name="connsiteY0" fmla="*/ 0 h 538870"/>
              <a:gd name="connsiteX1" fmla="*/ 498 w 771678"/>
              <a:gd name="connsiteY1" fmla="*/ 538870 h 538870"/>
              <a:gd name="connsiteX2" fmla="*/ 771678 w 771678"/>
              <a:gd name="connsiteY2" fmla="*/ 538870 h 538870"/>
              <a:gd name="connsiteX3" fmla="*/ 698232 w 771678"/>
              <a:gd name="connsiteY3" fmla="*/ 465424 h 538870"/>
              <a:gd name="connsiteX4" fmla="*/ 613770 w 771678"/>
              <a:gd name="connsiteY4" fmla="*/ 425029 h 538870"/>
              <a:gd name="connsiteX5" fmla="*/ 750754 w 771678"/>
              <a:gd name="connsiteY5" fmla="*/ 372928 h 538870"/>
              <a:gd name="connsiteX6" fmla="*/ 630180 w 771678"/>
              <a:gd name="connsiteY6" fmla="*/ 303767 h 538870"/>
              <a:gd name="connsiteX7" fmla="*/ 471086 w 771678"/>
              <a:gd name="connsiteY7" fmla="*/ 246885 h 538870"/>
              <a:gd name="connsiteX8" fmla="*/ 340873 w 771678"/>
              <a:gd name="connsiteY8" fmla="*/ 193981 h 538870"/>
              <a:gd name="connsiteX9" fmla="*/ 212075 w 771678"/>
              <a:gd name="connsiteY9" fmla="*/ 134344 h 538870"/>
              <a:gd name="connsiteX10" fmla="*/ 0 w 771678"/>
              <a:gd name="connsiteY10" fmla="*/ 0 h 538870"/>
              <a:gd name="connsiteX0" fmla="*/ 0 w 851895"/>
              <a:gd name="connsiteY0" fmla="*/ 0 h 538870"/>
              <a:gd name="connsiteX1" fmla="*/ 498 w 851895"/>
              <a:gd name="connsiteY1" fmla="*/ 538870 h 538870"/>
              <a:gd name="connsiteX2" fmla="*/ 771678 w 851895"/>
              <a:gd name="connsiteY2" fmla="*/ 538870 h 538870"/>
              <a:gd name="connsiteX3" fmla="*/ 698232 w 851895"/>
              <a:gd name="connsiteY3" fmla="*/ 465424 h 538870"/>
              <a:gd name="connsiteX4" fmla="*/ 851895 w 851895"/>
              <a:gd name="connsiteY4" fmla="*/ 425029 h 538870"/>
              <a:gd name="connsiteX5" fmla="*/ 750754 w 851895"/>
              <a:gd name="connsiteY5" fmla="*/ 372928 h 538870"/>
              <a:gd name="connsiteX6" fmla="*/ 630180 w 851895"/>
              <a:gd name="connsiteY6" fmla="*/ 303767 h 538870"/>
              <a:gd name="connsiteX7" fmla="*/ 471086 w 851895"/>
              <a:gd name="connsiteY7" fmla="*/ 246885 h 538870"/>
              <a:gd name="connsiteX8" fmla="*/ 340873 w 851895"/>
              <a:gd name="connsiteY8" fmla="*/ 193981 h 538870"/>
              <a:gd name="connsiteX9" fmla="*/ 212075 w 851895"/>
              <a:gd name="connsiteY9" fmla="*/ 134344 h 538870"/>
              <a:gd name="connsiteX10" fmla="*/ 0 w 851895"/>
              <a:gd name="connsiteY10" fmla="*/ 0 h 538870"/>
              <a:gd name="connsiteX0" fmla="*/ 0 w 926832"/>
              <a:gd name="connsiteY0" fmla="*/ 0 h 538870"/>
              <a:gd name="connsiteX1" fmla="*/ 498 w 926832"/>
              <a:gd name="connsiteY1" fmla="*/ 538870 h 538870"/>
              <a:gd name="connsiteX2" fmla="*/ 771678 w 926832"/>
              <a:gd name="connsiteY2" fmla="*/ 538870 h 538870"/>
              <a:gd name="connsiteX3" fmla="*/ 926832 w 926832"/>
              <a:gd name="connsiteY3" fmla="*/ 493999 h 538870"/>
              <a:gd name="connsiteX4" fmla="*/ 851895 w 926832"/>
              <a:gd name="connsiteY4" fmla="*/ 425029 h 538870"/>
              <a:gd name="connsiteX5" fmla="*/ 750754 w 926832"/>
              <a:gd name="connsiteY5" fmla="*/ 372928 h 538870"/>
              <a:gd name="connsiteX6" fmla="*/ 630180 w 926832"/>
              <a:gd name="connsiteY6" fmla="*/ 303767 h 538870"/>
              <a:gd name="connsiteX7" fmla="*/ 471086 w 926832"/>
              <a:gd name="connsiteY7" fmla="*/ 246885 h 538870"/>
              <a:gd name="connsiteX8" fmla="*/ 340873 w 926832"/>
              <a:gd name="connsiteY8" fmla="*/ 193981 h 538870"/>
              <a:gd name="connsiteX9" fmla="*/ 212075 w 926832"/>
              <a:gd name="connsiteY9" fmla="*/ 134344 h 538870"/>
              <a:gd name="connsiteX10" fmla="*/ 0 w 926832"/>
              <a:gd name="connsiteY10" fmla="*/ 0 h 538870"/>
              <a:gd name="connsiteX0" fmla="*/ 0 w 981228"/>
              <a:gd name="connsiteY0" fmla="*/ 0 h 538870"/>
              <a:gd name="connsiteX1" fmla="*/ 498 w 981228"/>
              <a:gd name="connsiteY1" fmla="*/ 538870 h 538870"/>
              <a:gd name="connsiteX2" fmla="*/ 981228 w 981228"/>
              <a:gd name="connsiteY2" fmla="*/ 538870 h 538870"/>
              <a:gd name="connsiteX3" fmla="*/ 926832 w 981228"/>
              <a:gd name="connsiteY3" fmla="*/ 493999 h 538870"/>
              <a:gd name="connsiteX4" fmla="*/ 851895 w 981228"/>
              <a:gd name="connsiteY4" fmla="*/ 425029 h 538870"/>
              <a:gd name="connsiteX5" fmla="*/ 750754 w 981228"/>
              <a:gd name="connsiteY5" fmla="*/ 372928 h 538870"/>
              <a:gd name="connsiteX6" fmla="*/ 630180 w 981228"/>
              <a:gd name="connsiteY6" fmla="*/ 303767 h 538870"/>
              <a:gd name="connsiteX7" fmla="*/ 471086 w 981228"/>
              <a:gd name="connsiteY7" fmla="*/ 246885 h 538870"/>
              <a:gd name="connsiteX8" fmla="*/ 340873 w 981228"/>
              <a:gd name="connsiteY8" fmla="*/ 193981 h 538870"/>
              <a:gd name="connsiteX9" fmla="*/ 212075 w 981228"/>
              <a:gd name="connsiteY9" fmla="*/ 134344 h 538870"/>
              <a:gd name="connsiteX10" fmla="*/ 0 w 981228"/>
              <a:gd name="connsiteY10" fmla="*/ 0 h 53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228" h="538870">
                <a:moveTo>
                  <a:pt x="0" y="0"/>
                </a:moveTo>
                <a:cubicBezTo>
                  <a:pt x="1224" y="115065"/>
                  <a:pt x="-726" y="423805"/>
                  <a:pt x="498" y="538870"/>
                </a:cubicBezTo>
                <a:lnTo>
                  <a:pt x="981228" y="538870"/>
                </a:lnTo>
                <a:lnTo>
                  <a:pt x="926832" y="493999"/>
                </a:lnTo>
                <a:lnTo>
                  <a:pt x="851895" y="425029"/>
                </a:lnTo>
                <a:lnTo>
                  <a:pt x="750754" y="372928"/>
                </a:lnTo>
                <a:lnTo>
                  <a:pt x="630180" y="303767"/>
                </a:lnTo>
                <a:lnTo>
                  <a:pt x="471086" y="246885"/>
                </a:lnTo>
                <a:lnTo>
                  <a:pt x="340873" y="193981"/>
                </a:lnTo>
                <a:lnTo>
                  <a:pt x="212075" y="134344"/>
                </a:lnTo>
                <a:cubicBezTo>
                  <a:pt x="166783" y="131896"/>
                  <a:pt x="45292" y="2448"/>
                  <a:pt x="0" y="0"/>
                </a:cubicBezTo>
                <a:close/>
              </a:path>
            </a:pathLst>
          </a:custGeom>
          <a:solidFill>
            <a:srgbClr val="FF0066">
              <a:alpha val="85098"/>
            </a:srgbClr>
          </a:solidFill>
          <a:ln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Textfeld 32">
            <a:extLst>
              <a:ext uri="{FF2B5EF4-FFF2-40B4-BE49-F238E27FC236}">
                <a16:creationId xmlns:a16="http://schemas.microsoft.com/office/drawing/2014/main" id="{F96AD9E3-43C1-9794-1161-0DEA65993DEF}"/>
              </a:ext>
            </a:extLst>
          </p:cNvPr>
          <p:cNvSpPr txBox="1"/>
          <p:nvPr/>
        </p:nvSpPr>
        <p:spPr>
          <a:xfrm>
            <a:off x="-14763" y="6008312"/>
            <a:ext cx="10958088" cy="461665"/>
          </a:xfrm>
          <a:prstGeom prst="rect">
            <a:avLst/>
          </a:prstGeom>
          <a:noFill/>
          <a:ln w="57150">
            <a:solidFill>
              <a:srgbClr val="FF2B9A"/>
            </a:solidFill>
          </a:ln>
        </p:spPr>
        <p:txBody>
          <a:bodyPr wrap="square" lIns="528000" rtlCol="0">
            <a:spAutoFit/>
          </a:bodyPr>
          <a:lstStyle/>
          <a:p>
            <a:pPr>
              <a:buClr>
                <a:srgbClr val="D5540D"/>
              </a:buClr>
            </a:pPr>
            <a:endParaRPr lang="de-D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29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5" dur="indefinite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6" grpId="0" animBg="1"/>
      <p:bldP spid="25" grpId="0" animBg="1"/>
      <p:bldP spid="23" grpId="0" animBg="1"/>
      <p:bldP spid="3" grpId="0"/>
      <p:bldP spid="44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liennummernplatzhalter 2">
            <a:extLst>
              <a:ext uri="{FF2B5EF4-FFF2-40B4-BE49-F238E27FC236}">
                <a16:creationId xmlns:a16="http://schemas.microsoft.com/office/drawing/2014/main" id="{FF88234B-466E-FD70-2DEE-C8E7FE2E4F40}"/>
              </a:ext>
            </a:extLst>
          </p:cNvPr>
          <p:cNvSpPr txBox="1">
            <a:spLocks/>
          </p:cNvSpPr>
          <p:nvPr/>
        </p:nvSpPr>
        <p:spPr>
          <a:xfrm>
            <a:off x="117354" y="6384927"/>
            <a:ext cx="56844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52C2EB-AC18-4292-AF1A-75F520D6393B}" type="slidenum">
              <a:rPr lang="de-DE" sz="800" smtClean="0">
                <a:solidFill>
                  <a:srgbClr val="005AA0"/>
                </a:solidFill>
              </a:rPr>
              <a:pPr/>
              <a:t>15</a:t>
            </a:fld>
            <a:r>
              <a:rPr lang="de-DE" sz="800" dirty="0">
                <a:solidFill>
                  <a:srgbClr val="005AA0"/>
                </a:solidFill>
              </a:rPr>
              <a:t> </a:t>
            </a:r>
            <a:r>
              <a:rPr lang="de-DE" sz="800" dirty="0" err="1">
                <a:solidFill>
                  <a:srgbClr val="005AA0"/>
                </a:solidFill>
              </a:rPr>
              <a:t>of</a:t>
            </a:r>
            <a:r>
              <a:rPr lang="de-DE" sz="800" dirty="0">
                <a:solidFill>
                  <a:srgbClr val="005AA0"/>
                </a:solidFill>
              </a:rPr>
              <a:t> 25</a:t>
            </a:r>
          </a:p>
        </p:txBody>
      </p:sp>
      <p:sp>
        <p:nvSpPr>
          <p:cNvPr id="25" name="Fußzeilenplatzhalter 2">
            <a:extLst>
              <a:ext uri="{FF2B5EF4-FFF2-40B4-BE49-F238E27FC236}">
                <a16:creationId xmlns:a16="http://schemas.microsoft.com/office/drawing/2014/main" id="{2739648B-3181-8C52-C44F-ECABEAFD95DC}"/>
              </a:ext>
            </a:extLst>
          </p:cNvPr>
          <p:cNvSpPr txBox="1">
            <a:spLocks/>
          </p:cNvSpPr>
          <p:nvPr/>
        </p:nvSpPr>
        <p:spPr>
          <a:xfrm>
            <a:off x="1423535" y="6384927"/>
            <a:ext cx="4529668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800" dirty="0">
                <a:solidFill>
                  <a:srgbClr val="005AA0"/>
                </a:solidFill>
              </a:rPr>
              <a:t>Disputation | Marco Garten</a:t>
            </a:r>
          </a:p>
        </p:txBody>
      </p:sp>
      <p:pic>
        <p:nvPicPr>
          <p:cNvPr id="1027" name="Picture 3" descr="M:\fwt\presentations\garten70\2019\2019_09_17_EAAC\materials\scientific_figures\electron_proton_density_a0=63_30nm_PC_T=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77"/>
          <a:stretch/>
        </p:blipFill>
        <p:spPr bwMode="auto">
          <a:xfrm>
            <a:off x="1495973" y="954604"/>
            <a:ext cx="4845561" cy="255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:\fwt\presentations\garten70\2019\2019_09_17_EAAC\materials\scientific_figures\electron_proton_density_a0=63_30nm_1E-3_T=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53"/>
          <a:stretch/>
        </p:blipFill>
        <p:spPr bwMode="auto">
          <a:xfrm>
            <a:off x="1456500" y="3742883"/>
            <a:ext cx="4885035" cy="256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Target at </a:t>
            </a:r>
            <a:r>
              <a:rPr lang="de-DE" dirty="0" err="1">
                <a:solidFill>
                  <a:srgbClr val="FF6600"/>
                </a:solidFill>
              </a:rPr>
              <a:t>maximum</a:t>
            </a:r>
            <a:r>
              <a:rPr lang="de-DE" dirty="0">
                <a:solidFill>
                  <a:srgbClr val="FF6600"/>
                </a:solidFill>
              </a:rPr>
              <a:t> </a:t>
            </a:r>
            <a:r>
              <a:rPr lang="de-DE" dirty="0" err="1">
                <a:solidFill>
                  <a:srgbClr val="FF6600"/>
                </a:solidFill>
              </a:rPr>
              <a:t>laser</a:t>
            </a:r>
            <a:r>
              <a:rPr lang="de-DE" dirty="0">
                <a:solidFill>
                  <a:srgbClr val="FF6600"/>
                </a:solidFill>
              </a:rPr>
              <a:t> </a:t>
            </a:r>
            <a:r>
              <a:rPr lang="de-DE" dirty="0" err="1">
                <a:solidFill>
                  <a:srgbClr val="FF6600"/>
                </a:solidFill>
              </a:rPr>
              <a:t>intensity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25" y="3525011"/>
            <a:ext cx="1628715" cy="384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133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with</a:t>
            </a:r>
            <a:r>
              <a:rPr lang="de-DE" sz="2133" b="1" dirty="0">
                <a:solidFill>
                  <a:srgbClr val="FF6600"/>
                </a:solidFill>
              </a:rPr>
              <a:t> </a:t>
            </a:r>
            <a:r>
              <a:rPr lang="de-DE" sz="2133" b="1" dirty="0" err="1"/>
              <a:t>ramp</a:t>
            </a:r>
            <a:endParaRPr lang="de-DE" sz="2133" b="1" dirty="0"/>
          </a:p>
        </p:txBody>
      </p:sp>
      <p:sp>
        <p:nvSpPr>
          <p:cNvPr id="4" name="Rectangle 3"/>
          <p:cNvSpPr/>
          <p:nvPr/>
        </p:nvSpPr>
        <p:spPr>
          <a:xfrm>
            <a:off x="23135" y="751901"/>
            <a:ext cx="1628715" cy="384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133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no</a:t>
            </a:r>
            <a:r>
              <a:rPr lang="de-DE" sz="2133" b="1" dirty="0"/>
              <a:t> </a:t>
            </a:r>
            <a:r>
              <a:rPr lang="de-DE" sz="2133" b="1" dirty="0" err="1"/>
              <a:t>ramp</a:t>
            </a:r>
            <a:endParaRPr lang="de-DE" sz="2133" b="1" dirty="0"/>
          </a:p>
        </p:txBody>
      </p:sp>
      <p:sp>
        <p:nvSpPr>
          <p:cNvPr id="5" name="Down Arrow 4"/>
          <p:cNvSpPr/>
          <p:nvPr/>
        </p:nvSpPr>
        <p:spPr>
          <a:xfrm>
            <a:off x="3289168" y="954603"/>
            <a:ext cx="288032" cy="1059780"/>
          </a:xfrm>
          <a:prstGeom prst="down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Down Arrow 9"/>
          <p:cNvSpPr/>
          <p:nvPr/>
        </p:nvSpPr>
        <p:spPr>
          <a:xfrm>
            <a:off x="4119397" y="3747237"/>
            <a:ext cx="288032" cy="1059780"/>
          </a:xfrm>
          <a:prstGeom prst="down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" name="Picture 3" descr="M:\fwt\presentations\garten70\2019\2019_09_17_EAAC\materials\scientific_figures\electron_proton_density_a0=63_30nm_PC_T=0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3" r="-278" b="12302"/>
          <a:stretch/>
        </p:blipFill>
        <p:spPr bwMode="auto">
          <a:xfrm>
            <a:off x="6388870" y="2682653"/>
            <a:ext cx="1450506" cy="153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37"/>
          <p:cNvSpPr/>
          <p:nvPr/>
        </p:nvSpPr>
        <p:spPr>
          <a:xfrm>
            <a:off x="7935089" y="1158010"/>
            <a:ext cx="3737865" cy="1569483"/>
          </a:xfrm>
          <a:prstGeom prst="rect">
            <a:avLst/>
          </a:prstGeom>
        </p:spPr>
        <p:txBody>
          <a:bodyPr wrap="square" lIns="91452" tIns="45727" rIns="91452" bIns="45727">
            <a:spAutoFit/>
          </a:bodyPr>
          <a:lstStyle/>
          <a:p>
            <a:pPr marL="268317" indent="-268317">
              <a:lnSpc>
                <a:spcPct val="150000"/>
              </a:lnSpc>
              <a:buBlip>
                <a:blip r:embed="rId6"/>
              </a:buBlip>
            </a:pPr>
            <a:r>
              <a:rPr lang="de-DE" sz="2133" dirty="0">
                <a:solidFill>
                  <a:srgbClr val="FF0000"/>
                </a:solidFill>
                <a:cs typeface="Arial" panose="020B0604020202020204" pitchFamily="34" charset="0"/>
              </a:rPr>
              <a:t>Proton</a:t>
            </a:r>
            <a:r>
              <a:rPr lang="de-DE" sz="2133" dirty="0">
                <a:cs typeface="Arial" panose="020B0604020202020204" pitchFamily="34" charset="0"/>
              </a:rPr>
              <a:t> </a:t>
            </a:r>
            <a:r>
              <a:rPr lang="de-DE" sz="2133" dirty="0" err="1">
                <a:cs typeface="Arial" panose="020B0604020202020204" pitchFamily="34" charset="0"/>
              </a:rPr>
              <a:t>and</a:t>
            </a:r>
            <a:r>
              <a:rPr lang="de-DE" sz="2133" dirty="0">
                <a:cs typeface="Arial" panose="020B0604020202020204" pitchFamily="34" charset="0"/>
              </a:rPr>
              <a:t> </a:t>
            </a:r>
            <a:r>
              <a:rPr lang="de-DE" sz="2133" dirty="0" err="1">
                <a:solidFill>
                  <a:srgbClr val="0000FA"/>
                </a:solidFill>
                <a:cs typeface="Arial" panose="020B0604020202020204" pitchFamily="34" charset="0"/>
              </a:rPr>
              <a:t>electron</a:t>
            </a:r>
            <a:r>
              <a:rPr lang="de-DE" sz="2133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de-DE" sz="2133" dirty="0" err="1">
                <a:cs typeface="Arial" panose="020B0604020202020204" pitchFamily="34" charset="0"/>
              </a:rPr>
              <a:t>density</a:t>
            </a:r>
            <a:r>
              <a:rPr lang="de-DE" sz="2133" dirty="0">
                <a:cs typeface="Arial" panose="020B0604020202020204" pitchFamily="34" charset="0"/>
              </a:rPr>
              <a:t> </a:t>
            </a:r>
            <a:br>
              <a:rPr lang="de-DE" sz="2133" dirty="0">
                <a:cs typeface="Arial" panose="020B0604020202020204" pitchFamily="34" charset="0"/>
              </a:rPr>
            </a:br>
            <a:r>
              <a:rPr lang="de-DE" sz="2133" dirty="0">
                <a:cs typeface="Arial" panose="020B0604020202020204" pitchFamily="34" charset="0"/>
              </a:rPr>
              <a:t>(</a:t>
            </a:r>
            <a:r>
              <a:rPr lang="de-DE" sz="2133" dirty="0" err="1">
                <a:cs typeface="Arial" panose="020B0604020202020204" pitchFamily="34" charset="0"/>
              </a:rPr>
              <a:t>Cu</a:t>
            </a:r>
            <a:r>
              <a:rPr lang="de-DE" sz="2133" dirty="0">
                <a:cs typeface="Arial" panose="020B0604020202020204" pitchFamily="34" charset="0"/>
              </a:rPr>
              <a:t> </a:t>
            </a:r>
            <a:r>
              <a:rPr lang="de-DE" sz="2133" dirty="0" err="1">
                <a:cs typeface="Arial" panose="020B0604020202020204" pitchFamily="34" charset="0"/>
              </a:rPr>
              <a:t>and</a:t>
            </a:r>
            <a:r>
              <a:rPr lang="de-DE" sz="2133" dirty="0">
                <a:cs typeface="Arial" panose="020B0604020202020204" pitchFamily="34" charset="0"/>
              </a:rPr>
              <a:t> C not </a:t>
            </a:r>
            <a:r>
              <a:rPr lang="de-DE" sz="2133" dirty="0" err="1">
                <a:cs typeface="Arial" panose="020B0604020202020204" pitchFamily="34" charset="0"/>
              </a:rPr>
              <a:t>shown</a:t>
            </a:r>
            <a:r>
              <a:rPr lang="de-DE" sz="2133" dirty="0"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2721571" y="1726027"/>
            <a:ext cx="3456384" cy="615008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/>
          <p:cNvSpPr/>
          <p:nvPr/>
        </p:nvSpPr>
        <p:spPr>
          <a:xfrm>
            <a:off x="2737141" y="4510431"/>
            <a:ext cx="3456384" cy="615008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echteck 37"/>
          <p:cNvSpPr/>
          <p:nvPr/>
        </p:nvSpPr>
        <p:spPr>
          <a:xfrm>
            <a:off x="7936972" y="2857297"/>
            <a:ext cx="3737865" cy="2001075"/>
          </a:xfrm>
          <a:prstGeom prst="rect">
            <a:avLst/>
          </a:prstGeom>
        </p:spPr>
        <p:txBody>
          <a:bodyPr wrap="square" lIns="91452" tIns="45727" rIns="91452" bIns="45727">
            <a:spAutoFit/>
          </a:bodyPr>
          <a:lstStyle/>
          <a:p>
            <a:pPr marL="268317" indent="-268317">
              <a:lnSpc>
                <a:spcPct val="150000"/>
              </a:lnSpc>
              <a:buBlip>
                <a:blip r:embed="rId6"/>
              </a:buBlip>
            </a:pPr>
            <a:r>
              <a:rPr lang="de-DE" sz="2133" dirty="0">
                <a:cs typeface="Arial" panose="020B0604020202020204" pitchFamily="34" charset="0"/>
              </a:rPr>
              <a:t>Proton </a:t>
            </a:r>
            <a:r>
              <a:rPr lang="de-DE" sz="2133" dirty="0" err="1">
                <a:cs typeface="Arial" panose="020B0604020202020204" pitchFamily="34" charset="0"/>
              </a:rPr>
              <a:t>layer</a:t>
            </a:r>
            <a:r>
              <a:rPr lang="de-DE" sz="2133" dirty="0">
                <a:cs typeface="Arial" panose="020B0604020202020204" pitchFamily="34" charset="0"/>
              </a:rPr>
              <a:t> in </a:t>
            </a:r>
            <a:r>
              <a:rPr lang="de-DE" sz="2133" dirty="0" err="1">
                <a:cs typeface="Arial" panose="020B0604020202020204" pitchFamily="34" charset="0"/>
              </a:rPr>
              <a:t>ramp</a:t>
            </a:r>
            <a:r>
              <a:rPr lang="de-DE" sz="2133" dirty="0">
                <a:cs typeface="Arial" panose="020B0604020202020204" pitchFamily="34" charset="0"/>
              </a:rPr>
              <a:t> </a:t>
            </a:r>
            <a:r>
              <a:rPr lang="de-DE" sz="2133" dirty="0" err="1">
                <a:cs typeface="Arial" panose="020B0604020202020204" pitchFamily="34" charset="0"/>
              </a:rPr>
              <a:t>case</a:t>
            </a:r>
            <a:r>
              <a:rPr lang="de-DE" sz="2133" dirty="0">
                <a:cs typeface="Arial" panose="020B0604020202020204" pitchFamily="34" charset="0"/>
              </a:rPr>
              <a:t> </a:t>
            </a:r>
            <a:r>
              <a:rPr lang="de-DE" sz="2133" dirty="0" err="1">
                <a:cs typeface="Arial" panose="020B0604020202020204" pitchFamily="34" charset="0"/>
              </a:rPr>
              <a:t>significantly</a:t>
            </a:r>
            <a:r>
              <a:rPr lang="de-DE" sz="2133" dirty="0">
                <a:cs typeface="Arial" panose="020B0604020202020204" pitchFamily="34" charset="0"/>
              </a:rPr>
              <a:t> </a:t>
            </a:r>
            <a:r>
              <a:rPr lang="de-DE" sz="2133" b="1" dirty="0" err="1">
                <a:solidFill>
                  <a:srgbClr val="005AA0"/>
                </a:solidFill>
                <a:cs typeface="Arial" panose="020B0604020202020204" pitchFamily="34" charset="0"/>
              </a:rPr>
              <a:t>pre-expanded</a:t>
            </a:r>
            <a:br>
              <a:rPr lang="de-DE" sz="2133" b="1" dirty="0">
                <a:solidFill>
                  <a:srgbClr val="005AA0"/>
                </a:solidFill>
                <a:cs typeface="Arial" panose="020B0604020202020204" pitchFamily="34" charset="0"/>
              </a:rPr>
            </a:br>
            <a:r>
              <a:rPr lang="de-DE" sz="2133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so </a:t>
            </a:r>
            <a:r>
              <a:rPr lang="de-DE" sz="2133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why</a:t>
            </a:r>
            <a:r>
              <a:rPr lang="de-DE" sz="2133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do </a:t>
            </a:r>
            <a:r>
              <a:rPr lang="de-DE" sz="2133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we</a:t>
            </a:r>
            <a:r>
              <a:rPr lang="de-DE" sz="2133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de-DE" sz="2133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see</a:t>
            </a:r>
            <a:r>
              <a:rPr lang="de-DE" sz="2133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de-DE" sz="2133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higher</a:t>
            </a:r>
            <a:r>
              <a:rPr lang="de-DE" sz="2133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de-DE" sz="2133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proton</a:t>
            </a:r>
            <a:r>
              <a:rPr lang="de-DE" sz="2133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de-DE" sz="2133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energies</a:t>
            </a:r>
            <a:r>
              <a:rPr lang="de-DE" sz="2133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02777" y="5237626"/>
            <a:ext cx="4589223" cy="830997"/>
          </a:xfrm>
          <a:prstGeom prst="rect">
            <a:avLst/>
          </a:prstGeom>
          <a:solidFill>
            <a:srgbClr val="FF9900">
              <a:alpha val="25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2400" dirty="0" err="1"/>
              <a:t>Now</a:t>
            </a:r>
            <a:r>
              <a:rPr lang="de-DE" sz="2400" dirty="0"/>
              <a:t> </a:t>
            </a:r>
            <a:r>
              <a:rPr lang="de-DE" sz="2400" dirty="0" err="1"/>
              <a:t>we</a:t>
            </a:r>
            <a:r>
              <a:rPr lang="de-DE" sz="2400" dirty="0"/>
              <a:t> </a:t>
            </a:r>
            <a:r>
              <a:rPr lang="de-DE" sz="2400" dirty="0" err="1"/>
              <a:t>look</a:t>
            </a:r>
            <a:r>
              <a:rPr lang="de-DE" sz="2400" dirty="0"/>
              <a:t> </a:t>
            </a:r>
            <a:r>
              <a:rPr lang="de-DE" sz="2400" dirty="0" err="1"/>
              <a:t>more</a:t>
            </a:r>
            <a:r>
              <a:rPr lang="de-DE" sz="2400" dirty="0"/>
              <a:t> </a:t>
            </a:r>
            <a:r>
              <a:rPr lang="de-DE" sz="2400" dirty="0" err="1"/>
              <a:t>closely</a:t>
            </a:r>
            <a:r>
              <a:rPr lang="de-DE" sz="2400" dirty="0"/>
              <a:t> at </a:t>
            </a:r>
            <a:r>
              <a:rPr lang="de-DE" sz="2400" dirty="0" err="1"/>
              <a:t>densities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accelerating</a:t>
            </a:r>
            <a:r>
              <a:rPr lang="de-DE" sz="2400" dirty="0"/>
              <a:t> </a:t>
            </a:r>
            <a:r>
              <a:rPr lang="de-DE" sz="2400" dirty="0" err="1"/>
              <a:t>fields</a:t>
            </a:r>
            <a:r>
              <a:rPr lang="de-DE" sz="2400" dirty="0"/>
              <a:t> </a:t>
            </a:r>
            <a:endParaRPr lang="en-US" sz="240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E6F066CD-7E60-B76F-38AD-715DB6934086}"/>
              </a:ext>
            </a:extLst>
          </p:cNvPr>
          <p:cNvGrpSpPr/>
          <p:nvPr/>
        </p:nvGrpSpPr>
        <p:grpSpPr>
          <a:xfrm>
            <a:off x="0" y="2651342"/>
            <a:ext cx="1556019" cy="681647"/>
            <a:chOff x="245411" y="2483595"/>
            <a:chExt cx="1556019" cy="681647"/>
          </a:xfrm>
        </p:grpSpPr>
        <p:sp>
          <p:nvSpPr>
            <p:cNvPr id="16" name="Trapezoid 15">
              <a:extLst>
                <a:ext uri="{FF2B5EF4-FFF2-40B4-BE49-F238E27FC236}">
                  <a16:creationId xmlns:a16="http://schemas.microsoft.com/office/drawing/2014/main" id="{5D63EF4B-8C72-52F8-AF95-159EF72644BB}"/>
                </a:ext>
              </a:extLst>
            </p:cNvPr>
            <p:cNvSpPr/>
            <p:nvPr/>
          </p:nvSpPr>
          <p:spPr>
            <a:xfrm rot="5400000">
              <a:off x="558036" y="2189581"/>
              <a:ext cx="644791" cy="1270042"/>
            </a:xfrm>
            <a:prstGeom prst="trapezoid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r>
                <a:rPr lang="en-US" sz="1200" b="1" dirty="0"/>
                <a:t>Laser Pulse</a:t>
              </a:r>
            </a:p>
          </p:txBody>
        </p:sp>
        <p:sp>
          <p:nvSpPr>
            <p:cNvPr id="7" name="Gleichschenkliges Dreieck 6">
              <a:extLst>
                <a:ext uri="{FF2B5EF4-FFF2-40B4-BE49-F238E27FC236}">
                  <a16:creationId xmlns:a16="http://schemas.microsoft.com/office/drawing/2014/main" id="{B1DFDEBE-E36D-CB9B-AB29-E45B9E3A65BF}"/>
                </a:ext>
              </a:extLst>
            </p:cNvPr>
            <p:cNvSpPr/>
            <p:nvPr/>
          </p:nvSpPr>
          <p:spPr>
            <a:xfrm rot="5400000">
              <a:off x="1228390" y="2592202"/>
              <a:ext cx="681647" cy="464433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732E8F99-46BD-B648-101D-6EBF9402FA9D}"/>
              </a:ext>
            </a:extLst>
          </p:cNvPr>
          <p:cNvGrpSpPr/>
          <p:nvPr/>
        </p:nvGrpSpPr>
        <p:grpSpPr>
          <a:xfrm>
            <a:off x="1007359" y="1250544"/>
            <a:ext cx="425979" cy="1349089"/>
            <a:chOff x="1007359" y="1250544"/>
            <a:chExt cx="425979" cy="1349089"/>
          </a:xfrm>
        </p:grpSpPr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701A9941-E3B0-C81B-34F4-3977F3EC146E}"/>
                </a:ext>
              </a:extLst>
            </p:cNvPr>
            <p:cNvSpPr/>
            <p:nvPr/>
          </p:nvSpPr>
          <p:spPr>
            <a:xfrm>
              <a:off x="1007359" y="1389388"/>
              <a:ext cx="425979" cy="1071403"/>
            </a:xfrm>
            <a:custGeom>
              <a:avLst/>
              <a:gdLst>
                <a:gd name="connsiteX0" fmla="*/ 0 w 628650"/>
                <a:gd name="connsiteY0" fmla="*/ 1581150 h 1581150"/>
                <a:gd name="connsiteX1" fmla="*/ 38100 w 628650"/>
                <a:gd name="connsiteY1" fmla="*/ 1252538 h 1581150"/>
                <a:gd name="connsiteX2" fmla="*/ 76200 w 628650"/>
                <a:gd name="connsiteY2" fmla="*/ 900113 h 1581150"/>
                <a:gd name="connsiteX3" fmla="*/ 138112 w 628650"/>
                <a:gd name="connsiteY3" fmla="*/ 481013 h 1581150"/>
                <a:gd name="connsiteX4" fmla="*/ 209550 w 628650"/>
                <a:gd name="connsiteY4" fmla="*/ 166688 h 1581150"/>
                <a:gd name="connsiteX5" fmla="*/ 261937 w 628650"/>
                <a:gd name="connsiteY5" fmla="*/ 23813 h 1581150"/>
                <a:gd name="connsiteX6" fmla="*/ 314325 w 628650"/>
                <a:gd name="connsiteY6" fmla="*/ 0 h 1581150"/>
                <a:gd name="connsiteX7" fmla="*/ 357187 w 628650"/>
                <a:gd name="connsiteY7" fmla="*/ 28575 h 1581150"/>
                <a:gd name="connsiteX8" fmla="*/ 404812 w 628650"/>
                <a:gd name="connsiteY8" fmla="*/ 133350 h 1581150"/>
                <a:gd name="connsiteX9" fmla="*/ 476250 w 628650"/>
                <a:gd name="connsiteY9" fmla="*/ 438150 h 1581150"/>
                <a:gd name="connsiteX10" fmla="*/ 533400 w 628650"/>
                <a:gd name="connsiteY10" fmla="*/ 800100 h 1581150"/>
                <a:gd name="connsiteX11" fmla="*/ 623887 w 628650"/>
                <a:gd name="connsiteY11" fmla="*/ 1581150 h 1581150"/>
                <a:gd name="connsiteX12" fmla="*/ 628650 w 628650"/>
                <a:gd name="connsiteY12" fmla="*/ 1576388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8650" h="1581150">
                  <a:moveTo>
                    <a:pt x="0" y="1581150"/>
                  </a:moveTo>
                  <a:lnTo>
                    <a:pt x="38100" y="1252538"/>
                  </a:lnTo>
                  <a:lnTo>
                    <a:pt x="76200" y="900113"/>
                  </a:lnTo>
                  <a:lnTo>
                    <a:pt x="138112" y="481013"/>
                  </a:lnTo>
                  <a:lnTo>
                    <a:pt x="209550" y="166688"/>
                  </a:lnTo>
                  <a:lnTo>
                    <a:pt x="261937" y="23813"/>
                  </a:lnTo>
                  <a:lnTo>
                    <a:pt x="314325" y="0"/>
                  </a:lnTo>
                  <a:lnTo>
                    <a:pt x="357187" y="28575"/>
                  </a:lnTo>
                  <a:lnTo>
                    <a:pt x="404812" y="133350"/>
                  </a:lnTo>
                  <a:lnTo>
                    <a:pt x="476250" y="438150"/>
                  </a:lnTo>
                  <a:lnTo>
                    <a:pt x="533400" y="800100"/>
                  </a:lnTo>
                  <a:lnTo>
                    <a:pt x="623887" y="1581150"/>
                  </a:lnTo>
                  <a:lnTo>
                    <a:pt x="628650" y="1576388"/>
                  </a:lnTo>
                </a:path>
              </a:pathLst>
            </a:cu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4EDFC8C2-898F-772A-564E-6359AA346F84}"/>
                </a:ext>
              </a:extLst>
            </p:cNvPr>
            <p:cNvCxnSpPr/>
            <p:nvPr/>
          </p:nvCxnSpPr>
          <p:spPr>
            <a:xfrm>
              <a:off x="1207096" y="1250544"/>
              <a:ext cx="0" cy="13490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F0959756-3225-9F52-85D5-0210FB7A1365}"/>
              </a:ext>
            </a:extLst>
          </p:cNvPr>
          <p:cNvGrpSpPr/>
          <p:nvPr/>
        </p:nvGrpSpPr>
        <p:grpSpPr>
          <a:xfrm>
            <a:off x="197353" y="4310249"/>
            <a:ext cx="1235985" cy="1349089"/>
            <a:chOff x="197353" y="4310249"/>
            <a:chExt cx="1235985" cy="1349089"/>
          </a:xfrm>
        </p:grpSpPr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345A06E2-3918-8728-83C5-6CB153ED0A01}"/>
                </a:ext>
              </a:extLst>
            </p:cNvPr>
            <p:cNvSpPr/>
            <p:nvPr/>
          </p:nvSpPr>
          <p:spPr>
            <a:xfrm>
              <a:off x="197353" y="4519971"/>
              <a:ext cx="1235985" cy="1068176"/>
            </a:xfrm>
            <a:custGeom>
              <a:avLst/>
              <a:gdLst>
                <a:gd name="connsiteX0" fmla="*/ 0 w 1824038"/>
                <a:gd name="connsiteY0" fmla="*/ 1576388 h 1576388"/>
                <a:gd name="connsiteX1" fmla="*/ 47625 w 1824038"/>
                <a:gd name="connsiteY1" fmla="*/ 1419225 h 1576388"/>
                <a:gd name="connsiteX2" fmla="*/ 104775 w 1824038"/>
                <a:gd name="connsiteY2" fmla="*/ 1319213 h 1576388"/>
                <a:gd name="connsiteX3" fmla="*/ 1152525 w 1824038"/>
                <a:gd name="connsiteY3" fmla="*/ 1014413 h 1576388"/>
                <a:gd name="connsiteX4" fmla="*/ 1219200 w 1824038"/>
                <a:gd name="connsiteY4" fmla="*/ 971550 h 1576388"/>
                <a:gd name="connsiteX5" fmla="*/ 1285875 w 1824038"/>
                <a:gd name="connsiteY5" fmla="*/ 766763 h 1576388"/>
                <a:gd name="connsiteX6" fmla="*/ 1357313 w 1824038"/>
                <a:gd name="connsiteY6" fmla="*/ 400050 h 1576388"/>
                <a:gd name="connsiteX7" fmla="*/ 1414463 w 1824038"/>
                <a:gd name="connsiteY7" fmla="*/ 152400 h 1576388"/>
                <a:gd name="connsiteX8" fmla="*/ 1447800 w 1824038"/>
                <a:gd name="connsiteY8" fmla="*/ 57150 h 1576388"/>
                <a:gd name="connsiteX9" fmla="*/ 1514475 w 1824038"/>
                <a:gd name="connsiteY9" fmla="*/ 0 h 1576388"/>
                <a:gd name="connsiteX10" fmla="*/ 1576388 w 1824038"/>
                <a:gd name="connsiteY10" fmla="*/ 52388 h 1576388"/>
                <a:gd name="connsiteX11" fmla="*/ 1638300 w 1824038"/>
                <a:gd name="connsiteY11" fmla="*/ 233363 h 1576388"/>
                <a:gd name="connsiteX12" fmla="*/ 1724025 w 1824038"/>
                <a:gd name="connsiteY12" fmla="*/ 695325 h 1576388"/>
                <a:gd name="connsiteX13" fmla="*/ 1785938 w 1824038"/>
                <a:gd name="connsiteY13" fmla="*/ 1176338 h 1576388"/>
                <a:gd name="connsiteX14" fmla="*/ 1824038 w 1824038"/>
                <a:gd name="connsiteY14" fmla="*/ 1576388 h 1576388"/>
                <a:gd name="connsiteX15" fmla="*/ 1824038 w 1824038"/>
                <a:gd name="connsiteY15" fmla="*/ 1576388 h 1576388"/>
                <a:gd name="connsiteX0" fmla="*/ 0 w 1824038"/>
                <a:gd name="connsiteY0" fmla="*/ 1576388 h 1576388"/>
                <a:gd name="connsiteX1" fmla="*/ 47625 w 1824038"/>
                <a:gd name="connsiteY1" fmla="*/ 1419225 h 1576388"/>
                <a:gd name="connsiteX2" fmla="*/ 104775 w 1824038"/>
                <a:gd name="connsiteY2" fmla="*/ 1319213 h 1576388"/>
                <a:gd name="connsiteX3" fmla="*/ 1152525 w 1824038"/>
                <a:gd name="connsiteY3" fmla="*/ 1014413 h 1576388"/>
                <a:gd name="connsiteX4" fmla="*/ 1219200 w 1824038"/>
                <a:gd name="connsiteY4" fmla="*/ 971550 h 1576388"/>
                <a:gd name="connsiteX5" fmla="*/ 1285875 w 1824038"/>
                <a:gd name="connsiteY5" fmla="*/ 766763 h 1576388"/>
                <a:gd name="connsiteX6" fmla="*/ 1357313 w 1824038"/>
                <a:gd name="connsiteY6" fmla="*/ 400050 h 1576388"/>
                <a:gd name="connsiteX7" fmla="*/ 1414463 w 1824038"/>
                <a:gd name="connsiteY7" fmla="*/ 152400 h 1576388"/>
                <a:gd name="connsiteX8" fmla="*/ 1447800 w 1824038"/>
                <a:gd name="connsiteY8" fmla="*/ 57150 h 1576388"/>
                <a:gd name="connsiteX9" fmla="*/ 1514475 w 1824038"/>
                <a:gd name="connsiteY9" fmla="*/ 0 h 1576388"/>
                <a:gd name="connsiteX10" fmla="*/ 1576388 w 1824038"/>
                <a:gd name="connsiteY10" fmla="*/ 52388 h 1576388"/>
                <a:gd name="connsiteX11" fmla="*/ 1638300 w 1824038"/>
                <a:gd name="connsiteY11" fmla="*/ 233363 h 1576388"/>
                <a:gd name="connsiteX12" fmla="*/ 1724025 w 1824038"/>
                <a:gd name="connsiteY12" fmla="*/ 695325 h 1576388"/>
                <a:gd name="connsiteX13" fmla="*/ 1785938 w 1824038"/>
                <a:gd name="connsiteY13" fmla="*/ 1176338 h 1576388"/>
                <a:gd name="connsiteX14" fmla="*/ 1824038 w 1824038"/>
                <a:gd name="connsiteY14" fmla="*/ 1576388 h 1576388"/>
                <a:gd name="connsiteX15" fmla="*/ 1824038 w 1824038"/>
                <a:gd name="connsiteY15" fmla="*/ 1576388 h 1576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24038" h="1576388">
                  <a:moveTo>
                    <a:pt x="0" y="1576388"/>
                  </a:moveTo>
                  <a:lnTo>
                    <a:pt x="47625" y="1419225"/>
                  </a:lnTo>
                  <a:lnTo>
                    <a:pt x="104775" y="1319213"/>
                  </a:lnTo>
                  <a:lnTo>
                    <a:pt x="1152525" y="1014413"/>
                  </a:lnTo>
                  <a:lnTo>
                    <a:pt x="1219200" y="971550"/>
                  </a:lnTo>
                  <a:lnTo>
                    <a:pt x="1285875" y="766763"/>
                  </a:lnTo>
                  <a:lnTo>
                    <a:pt x="1357313" y="400050"/>
                  </a:lnTo>
                  <a:lnTo>
                    <a:pt x="1414463" y="152400"/>
                  </a:lnTo>
                  <a:lnTo>
                    <a:pt x="1447800" y="57150"/>
                  </a:lnTo>
                  <a:cubicBezTo>
                    <a:pt x="1470025" y="38100"/>
                    <a:pt x="1475581" y="0"/>
                    <a:pt x="1514475" y="0"/>
                  </a:cubicBezTo>
                  <a:cubicBezTo>
                    <a:pt x="1553369" y="0"/>
                    <a:pt x="1555750" y="34925"/>
                    <a:pt x="1576388" y="52388"/>
                  </a:cubicBezTo>
                  <a:lnTo>
                    <a:pt x="1638300" y="233363"/>
                  </a:lnTo>
                  <a:lnTo>
                    <a:pt x="1724025" y="695325"/>
                  </a:lnTo>
                  <a:lnTo>
                    <a:pt x="1785938" y="1176338"/>
                  </a:lnTo>
                  <a:lnTo>
                    <a:pt x="1824038" y="1576388"/>
                  </a:lnTo>
                  <a:lnTo>
                    <a:pt x="1824038" y="1576388"/>
                  </a:lnTo>
                </a:path>
              </a:pathLst>
            </a:cu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52C745DC-F466-74FD-D5F3-75454422DDCF}"/>
                </a:ext>
              </a:extLst>
            </p:cNvPr>
            <p:cNvCxnSpPr/>
            <p:nvPr/>
          </p:nvCxnSpPr>
          <p:spPr>
            <a:xfrm>
              <a:off x="1220348" y="4310249"/>
              <a:ext cx="0" cy="13490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6478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0" grpId="1" animBg="1"/>
      <p:bldP spid="6" grpId="0" animBg="1"/>
      <p:bldP spid="14" grpId="0" animBg="1"/>
      <p:bldP spid="15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fik 40">
            <a:extLst>
              <a:ext uri="{FF2B5EF4-FFF2-40B4-BE49-F238E27FC236}">
                <a16:creationId xmlns:a16="http://schemas.microsoft.com/office/drawing/2014/main" id="{C3977594-F877-6FD9-5F2B-BE47556F0D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4"/>
          <a:stretch/>
        </p:blipFill>
        <p:spPr>
          <a:xfrm>
            <a:off x="193621" y="3799400"/>
            <a:ext cx="5807470" cy="2728087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78F7BC18-0CD9-269D-6C22-D19A23355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6" y="764089"/>
            <a:ext cx="5807470" cy="300960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E9733531-84B6-0507-80A2-9B5D3A3B6C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5"/>
          <a:stretch/>
        </p:blipFill>
        <p:spPr>
          <a:xfrm>
            <a:off x="194994" y="3767780"/>
            <a:ext cx="5913335" cy="2770786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B40ECB16-1185-7692-B056-6CC90E1F1E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72" y="767433"/>
            <a:ext cx="5913335" cy="3009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 On-Axis </a:t>
            </a:r>
            <a:r>
              <a:rPr lang="de-DE" sz="2800" dirty="0" err="1"/>
              <a:t>Densities</a:t>
            </a:r>
            <a:r>
              <a:rPr lang="de-DE" sz="2800" dirty="0"/>
              <a:t> </a:t>
            </a:r>
            <a:r>
              <a:rPr lang="de-DE" sz="2800" dirty="0" err="1"/>
              <a:t>and</a:t>
            </a:r>
            <a:r>
              <a:rPr lang="de-DE" sz="2800" dirty="0"/>
              <a:t> Fields at Maximum Laser </a:t>
            </a:r>
            <a:r>
              <a:rPr lang="de-DE" sz="2800" dirty="0" err="1"/>
              <a:t>Intensity</a:t>
            </a:r>
            <a:r>
              <a:rPr lang="de-DE" sz="2800" dirty="0"/>
              <a:t> (t = 0)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16</a:t>
            </a:fld>
            <a:r>
              <a:rPr lang="de-DE"/>
              <a:t> of 25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857" y="1086694"/>
            <a:ext cx="4773886" cy="2121727"/>
          </a:xfrm>
          <a:prstGeom prst="rect">
            <a:avLst/>
          </a:prstGeom>
        </p:spPr>
      </p:pic>
      <p:sp>
        <p:nvSpPr>
          <p:cNvPr id="7" name="Rechteck 37">
            <a:extLst>
              <a:ext uri="{FF2B5EF4-FFF2-40B4-BE49-F238E27FC236}">
                <a16:creationId xmlns:a16="http://schemas.microsoft.com/office/drawing/2014/main" id="{7941629F-00B1-47EC-876E-FF4F32C9EDD6}"/>
              </a:ext>
            </a:extLst>
          </p:cNvPr>
          <p:cNvSpPr/>
          <p:nvPr/>
        </p:nvSpPr>
        <p:spPr>
          <a:xfrm>
            <a:off x="7044928" y="3802746"/>
            <a:ext cx="4213622" cy="935587"/>
          </a:xfrm>
          <a:prstGeom prst="rect">
            <a:avLst/>
          </a:prstGeom>
        </p:spPr>
        <p:txBody>
          <a:bodyPr wrap="square" lIns="68589" tIns="34295" rIns="68589" bIns="34295">
            <a:spAutoFit/>
          </a:bodyPr>
          <a:lstStyle/>
          <a:p>
            <a:pPr marL="201243" indent="-201243">
              <a:lnSpc>
                <a:spcPct val="150000"/>
              </a:lnSpc>
              <a:buBlip>
                <a:blip r:embed="rId8"/>
              </a:buBlip>
            </a:pPr>
            <a:r>
              <a:rPr lang="de-DE" sz="2000" dirty="0">
                <a:solidFill>
                  <a:srgbClr val="00589C"/>
                </a:solidFill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589C"/>
                </a:solidFill>
                <a:cs typeface="Arial" panose="020B0604020202020204" pitchFamily="34" charset="0"/>
              </a:rPr>
              <a:t>early</a:t>
            </a:r>
            <a:r>
              <a:rPr lang="de-DE" sz="2000" dirty="0">
                <a:solidFill>
                  <a:srgbClr val="00589C"/>
                </a:solidFill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589C"/>
                </a:solidFill>
                <a:cs typeface="Arial" panose="020B0604020202020204" pitchFamily="34" charset="0"/>
              </a:rPr>
              <a:t>expanding</a:t>
            </a:r>
            <a:r>
              <a:rPr lang="de-DE" sz="2000" dirty="0">
                <a:solidFill>
                  <a:srgbClr val="00589C"/>
                </a:solidFill>
                <a:cs typeface="Arial" panose="020B0604020202020204" pitchFamily="34" charset="0"/>
              </a:rPr>
              <a:t> </a:t>
            </a:r>
            <a:r>
              <a:rPr lang="de-DE" sz="2000" dirty="0" err="1">
                <a:cs typeface="Arial" panose="020B0604020202020204" pitchFamily="34" charset="0"/>
              </a:rPr>
              <a:t>protons</a:t>
            </a:r>
            <a:r>
              <a:rPr lang="de-DE" sz="2000" dirty="0">
                <a:cs typeface="Arial" panose="020B0604020202020204" pitchFamily="34" charset="0"/>
              </a:rPr>
              <a:t> do not </a:t>
            </a:r>
            <a:r>
              <a:rPr lang="de-DE" sz="2000" dirty="0" err="1">
                <a:cs typeface="Arial" panose="020B0604020202020204" pitchFamily="34" charset="0"/>
              </a:rPr>
              <a:t>see</a:t>
            </a:r>
            <a:r>
              <a:rPr lang="de-DE" sz="2000" dirty="0">
                <a:cs typeface="Arial" panose="020B0604020202020204" pitchFamily="34" charset="0"/>
              </a:rPr>
              <a:t> </a:t>
            </a:r>
            <a:r>
              <a:rPr lang="de-DE" sz="2000" dirty="0" err="1">
                <a:cs typeface="Arial" panose="020B0604020202020204" pitchFamily="34" charset="0"/>
              </a:rPr>
              <a:t>strongest</a:t>
            </a:r>
            <a:r>
              <a:rPr lang="de-DE" sz="2000" dirty="0">
                <a:cs typeface="Arial" panose="020B0604020202020204" pitchFamily="34" charset="0"/>
              </a:rPr>
              <a:t> </a:t>
            </a:r>
            <a:r>
              <a:rPr lang="de-DE" sz="2000" dirty="0" err="1">
                <a:cs typeface="Arial" panose="020B0604020202020204" pitchFamily="34" charset="0"/>
              </a:rPr>
              <a:t>fields</a:t>
            </a:r>
            <a:endParaRPr lang="de-DE" sz="2000" dirty="0">
              <a:cs typeface="Arial" panose="020B0604020202020204" pitchFamily="34" charset="0"/>
            </a:endParaRPr>
          </a:p>
        </p:txBody>
      </p:sp>
      <p:sp>
        <p:nvSpPr>
          <p:cNvPr id="8" name="Rechteck 37">
            <a:extLst>
              <a:ext uri="{FF2B5EF4-FFF2-40B4-BE49-F238E27FC236}">
                <a16:creationId xmlns:a16="http://schemas.microsoft.com/office/drawing/2014/main" id="{14B2F761-4379-4BD0-A55A-1B28C6E4DEC6}"/>
              </a:ext>
            </a:extLst>
          </p:cNvPr>
          <p:cNvSpPr/>
          <p:nvPr/>
        </p:nvSpPr>
        <p:spPr>
          <a:xfrm>
            <a:off x="7044928" y="4972770"/>
            <a:ext cx="4282815" cy="935587"/>
          </a:xfrm>
          <a:prstGeom prst="rect">
            <a:avLst/>
          </a:prstGeom>
        </p:spPr>
        <p:txBody>
          <a:bodyPr wrap="square" lIns="68589" tIns="34295" rIns="68589" bIns="34295">
            <a:spAutoFit/>
          </a:bodyPr>
          <a:lstStyle/>
          <a:p>
            <a:pPr marL="201243" indent="-201243">
              <a:lnSpc>
                <a:spcPct val="150000"/>
              </a:lnSpc>
              <a:buBlip>
                <a:blip r:embed="rId8"/>
              </a:buBlip>
            </a:pPr>
            <a:r>
              <a:rPr lang="de-DE" sz="2000" dirty="0">
                <a:cs typeface="Arial" panose="020B0604020202020204" pitchFamily="34" charset="0"/>
              </a:rPr>
              <a:t> </a:t>
            </a:r>
            <a:r>
              <a:rPr lang="de-DE" sz="2000" dirty="0" err="1">
                <a:cs typeface="Arial" panose="020B0604020202020204" pitchFamily="34" charset="0"/>
              </a:rPr>
              <a:t>need</a:t>
            </a:r>
            <a:r>
              <a:rPr lang="de-DE" sz="2000" dirty="0">
                <a:cs typeface="Arial" panose="020B0604020202020204" pitchFamily="34" charset="0"/>
              </a:rPr>
              <a:t> </a:t>
            </a:r>
            <a:r>
              <a:rPr lang="de-DE" sz="2000" dirty="0" err="1">
                <a:cs typeface="Arial" panose="020B0604020202020204" pitchFamily="34" charset="0"/>
              </a:rPr>
              <a:t>protons</a:t>
            </a:r>
            <a:r>
              <a:rPr lang="de-DE" sz="2000" dirty="0">
                <a:cs typeface="Arial" panose="020B0604020202020204" pitchFamily="34" charset="0"/>
              </a:rPr>
              <a:t> at </a:t>
            </a:r>
            <a:br>
              <a:rPr lang="de-DE" sz="2000" dirty="0">
                <a:cs typeface="Arial" panose="020B0604020202020204" pitchFamily="34" charset="0"/>
              </a:rPr>
            </a:br>
            <a:r>
              <a:rPr lang="de-DE" sz="2000" b="1" dirty="0" err="1">
                <a:solidFill>
                  <a:srgbClr val="FF6600"/>
                </a:solidFill>
                <a:cs typeface="Arial" panose="020B0604020202020204" pitchFamily="34" charset="0"/>
              </a:rPr>
              <a:t>right</a:t>
            </a:r>
            <a:r>
              <a:rPr lang="de-DE" sz="2000" b="1" dirty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FF6600"/>
                </a:solidFill>
                <a:cs typeface="Arial" panose="020B0604020202020204" pitchFamily="34" charset="0"/>
              </a:rPr>
              <a:t>place</a:t>
            </a:r>
            <a:r>
              <a:rPr lang="de-DE" sz="2000" b="1" dirty="0">
                <a:solidFill>
                  <a:srgbClr val="FF9900"/>
                </a:solidFill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005AA0"/>
                </a:solidFill>
                <a:cs typeface="Arial" panose="020B0604020202020204" pitchFamily="34" charset="0"/>
              </a:rPr>
              <a:t>at</a:t>
            </a:r>
            <a:r>
              <a:rPr lang="de-DE" sz="2000" b="1" dirty="0">
                <a:solidFill>
                  <a:srgbClr val="FF9900"/>
                </a:solidFill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FF6600"/>
                </a:solidFill>
                <a:cs typeface="Arial" panose="020B0604020202020204" pitchFamily="34" charset="0"/>
              </a:rPr>
              <a:t>right</a:t>
            </a:r>
            <a:r>
              <a:rPr lang="de-DE" sz="2000" b="1" dirty="0">
                <a:solidFill>
                  <a:srgbClr val="FF6600"/>
                </a:solidFill>
                <a:cs typeface="Arial" panose="020B0604020202020204" pitchFamily="34" charset="0"/>
              </a:rPr>
              <a:t> time</a:t>
            </a:r>
          </a:p>
        </p:txBody>
      </p:sp>
      <p:sp>
        <p:nvSpPr>
          <p:cNvPr id="9" name="Rectangle 2"/>
          <p:cNvSpPr/>
          <p:nvPr/>
        </p:nvSpPr>
        <p:spPr>
          <a:xfrm>
            <a:off x="3637815" y="3987857"/>
            <a:ext cx="1628715" cy="384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133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with</a:t>
            </a:r>
            <a:r>
              <a:rPr lang="de-DE" sz="2133" b="1" dirty="0">
                <a:solidFill>
                  <a:srgbClr val="FF6600"/>
                </a:solidFill>
              </a:rPr>
              <a:t> </a:t>
            </a:r>
            <a:r>
              <a:rPr lang="de-DE" sz="2133" b="1" dirty="0" err="1"/>
              <a:t>ramp</a:t>
            </a:r>
            <a:endParaRPr lang="de-DE" sz="2133" b="1" dirty="0"/>
          </a:p>
        </p:txBody>
      </p:sp>
      <p:sp>
        <p:nvSpPr>
          <p:cNvPr id="10" name="Rectangle 3"/>
          <p:cNvSpPr/>
          <p:nvPr/>
        </p:nvSpPr>
        <p:spPr>
          <a:xfrm>
            <a:off x="3634825" y="1214747"/>
            <a:ext cx="1628715" cy="384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133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no</a:t>
            </a:r>
            <a:r>
              <a:rPr lang="de-DE" sz="2133" b="1" dirty="0"/>
              <a:t> </a:t>
            </a:r>
            <a:r>
              <a:rPr lang="de-DE" sz="2133" b="1" dirty="0" err="1"/>
              <a:t>ramp</a:t>
            </a:r>
            <a:endParaRPr lang="de-DE" sz="2133" b="1" dirty="0"/>
          </a:p>
        </p:txBody>
      </p:sp>
      <p:sp>
        <p:nvSpPr>
          <p:cNvPr id="11" name="Freihandform: Form 3">
            <a:extLst>
              <a:ext uri="{FF2B5EF4-FFF2-40B4-BE49-F238E27FC236}">
                <a16:creationId xmlns:a16="http://schemas.microsoft.com/office/drawing/2014/main" id="{5BC54C12-C066-4CB7-AD36-59D396ACAC3F}"/>
              </a:ext>
            </a:extLst>
          </p:cNvPr>
          <p:cNvSpPr/>
          <p:nvPr/>
        </p:nvSpPr>
        <p:spPr>
          <a:xfrm>
            <a:off x="9102038" y="2290629"/>
            <a:ext cx="981228" cy="538870"/>
          </a:xfrm>
          <a:custGeom>
            <a:avLst/>
            <a:gdLst>
              <a:gd name="connsiteX0" fmla="*/ 0 w 774853"/>
              <a:gd name="connsiteY0" fmla="*/ 0 h 345195"/>
              <a:gd name="connsiteX1" fmla="*/ 3673 w 774853"/>
              <a:gd name="connsiteY1" fmla="*/ 345195 h 345195"/>
              <a:gd name="connsiteX2" fmla="*/ 774853 w 774853"/>
              <a:gd name="connsiteY2" fmla="*/ 345195 h 345195"/>
              <a:gd name="connsiteX3" fmla="*/ 701407 w 774853"/>
              <a:gd name="connsiteY3" fmla="*/ 271749 h 345195"/>
              <a:gd name="connsiteX4" fmla="*/ 616945 w 774853"/>
              <a:gd name="connsiteY4" fmla="*/ 231354 h 345195"/>
              <a:gd name="connsiteX5" fmla="*/ 503104 w 774853"/>
              <a:gd name="connsiteY5" fmla="*/ 198303 h 345195"/>
              <a:gd name="connsiteX6" fmla="*/ 433330 w 774853"/>
              <a:gd name="connsiteY6" fmla="*/ 179942 h 345195"/>
              <a:gd name="connsiteX7" fmla="*/ 290111 w 774853"/>
              <a:gd name="connsiteY7" fmla="*/ 88135 h 345195"/>
              <a:gd name="connsiteX8" fmla="*/ 172598 w 774853"/>
              <a:gd name="connsiteY8" fmla="*/ 25706 h 345195"/>
              <a:gd name="connsiteX9" fmla="*/ 135875 w 774853"/>
              <a:gd name="connsiteY9" fmla="*/ 7344 h 345195"/>
              <a:gd name="connsiteX10" fmla="*/ 0 w 774853"/>
              <a:gd name="connsiteY10" fmla="*/ 0 h 345195"/>
              <a:gd name="connsiteX0" fmla="*/ 0 w 771678"/>
              <a:gd name="connsiteY0" fmla="*/ 0 h 538870"/>
              <a:gd name="connsiteX1" fmla="*/ 498 w 771678"/>
              <a:gd name="connsiteY1" fmla="*/ 538870 h 538870"/>
              <a:gd name="connsiteX2" fmla="*/ 771678 w 771678"/>
              <a:gd name="connsiteY2" fmla="*/ 538870 h 538870"/>
              <a:gd name="connsiteX3" fmla="*/ 698232 w 771678"/>
              <a:gd name="connsiteY3" fmla="*/ 465424 h 538870"/>
              <a:gd name="connsiteX4" fmla="*/ 613770 w 771678"/>
              <a:gd name="connsiteY4" fmla="*/ 425029 h 538870"/>
              <a:gd name="connsiteX5" fmla="*/ 499929 w 771678"/>
              <a:gd name="connsiteY5" fmla="*/ 391978 h 538870"/>
              <a:gd name="connsiteX6" fmla="*/ 430155 w 771678"/>
              <a:gd name="connsiteY6" fmla="*/ 373617 h 538870"/>
              <a:gd name="connsiteX7" fmla="*/ 286936 w 771678"/>
              <a:gd name="connsiteY7" fmla="*/ 281810 h 538870"/>
              <a:gd name="connsiteX8" fmla="*/ 169423 w 771678"/>
              <a:gd name="connsiteY8" fmla="*/ 219381 h 538870"/>
              <a:gd name="connsiteX9" fmla="*/ 132700 w 771678"/>
              <a:gd name="connsiteY9" fmla="*/ 201019 h 538870"/>
              <a:gd name="connsiteX10" fmla="*/ 0 w 771678"/>
              <a:gd name="connsiteY10" fmla="*/ 0 h 538870"/>
              <a:gd name="connsiteX0" fmla="*/ 0 w 771678"/>
              <a:gd name="connsiteY0" fmla="*/ 0 h 538870"/>
              <a:gd name="connsiteX1" fmla="*/ 498 w 771678"/>
              <a:gd name="connsiteY1" fmla="*/ 538870 h 538870"/>
              <a:gd name="connsiteX2" fmla="*/ 771678 w 771678"/>
              <a:gd name="connsiteY2" fmla="*/ 538870 h 538870"/>
              <a:gd name="connsiteX3" fmla="*/ 698232 w 771678"/>
              <a:gd name="connsiteY3" fmla="*/ 465424 h 538870"/>
              <a:gd name="connsiteX4" fmla="*/ 613770 w 771678"/>
              <a:gd name="connsiteY4" fmla="*/ 425029 h 538870"/>
              <a:gd name="connsiteX5" fmla="*/ 499929 w 771678"/>
              <a:gd name="connsiteY5" fmla="*/ 391978 h 538870"/>
              <a:gd name="connsiteX6" fmla="*/ 430155 w 771678"/>
              <a:gd name="connsiteY6" fmla="*/ 373617 h 538870"/>
              <a:gd name="connsiteX7" fmla="*/ 286936 w 771678"/>
              <a:gd name="connsiteY7" fmla="*/ 281810 h 538870"/>
              <a:gd name="connsiteX8" fmla="*/ 169423 w 771678"/>
              <a:gd name="connsiteY8" fmla="*/ 219381 h 538870"/>
              <a:gd name="connsiteX9" fmla="*/ 212075 w 771678"/>
              <a:gd name="connsiteY9" fmla="*/ 134344 h 538870"/>
              <a:gd name="connsiteX10" fmla="*/ 0 w 771678"/>
              <a:gd name="connsiteY10" fmla="*/ 0 h 538870"/>
              <a:gd name="connsiteX0" fmla="*/ 0 w 771678"/>
              <a:gd name="connsiteY0" fmla="*/ 0 h 538870"/>
              <a:gd name="connsiteX1" fmla="*/ 498 w 771678"/>
              <a:gd name="connsiteY1" fmla="*/ 538870 h 538870"/>
              <a:gd name="connsiteX2" fmla="*/ 771678 w 771678"/>
              <a:gd name="connsiteY2" fmla="*/ 538870 h 538870"/>
              <a:gd name="connsiteX3" fmla="*/ 698232 w 771678"/>
              <a:gd name="connsiteY3" fmla="*/ 465424 h 538870"/>
              <a:gd name="connsiteX4" fmla="*/ 613770 w 771678"/>
              <a:gd name="connsiteY4" fmla="*/ 425029 h 538870"/>
              <a:gd name="connsiteX5" fmla="*/ 499929 w 771678"/>
              <a:gd name="connsiteY5" fmla="*/ 391978 h 538870"/>
              <a:gd name="connsiteX6" fmla="*/ 430155 w 771678"/>
              <a:gd name="connsiteY6" fmla="*/ 373617 h 538870"/>
              <a:gd name="connsiteX7" fmla="*/ 286936 w 771678"/>
              <a:gd name="connsiteY7" fmla="*/ 281810 h 538870"/>
              <a:gd name="connsiteX8" fmla="*/ 340873 w 771678"/>
              <a:gd name="connsiteY8" fmla="*/ 193981 h 538870"/>
              <a:gd name="connsiteX9" fmla="*/ 212075 w 771678"/>
              <a:gd name="connsiteY9" fmla="*/ 134344 h 538870"/>
              <a:gd name="connsiteX10" fmla="*/ 0 w 771678"/>
              <a:gd name="connsiteY10" fmla="*/ 0 h 538870"/>
              <a:gd name="connsiteX0" fmla="*/ 0 w 771678"/>
              <a:gd name="connsiteY0" fmla="*/ 0 h 538870"/>
              <a:gd name="connsiteX1" fmla="*/ 498 w 771678"/>
              <a:gd name="connsiteY1" fmla="*/ 538870 h 538870"/>
              <a:gd name="connsiteX2" fmla="*/ 771678 w 771678"/>
              <a:gd name="connsiteY2" fmla="*/ 538870 h 538870"/>
              <a:gd name="connsiteX3" fmla="*/ 698232 w 771678"/>
              <a:gd name="connsiteY3" fmla="*/ 465424 h 538870"/>
              <a:gd name="connsiteX4" fmla="*/ 613770 w 771678"/>
              <a:gd name="connsiteY4" fmla="*/ 425029 h 538870"/>
              <a:gd name="connsiteX5" fmla="*/ 499929 w 771678"/>
              <a:gd name="connsiteY5" fmla="*/ 391978 h 538870"/>
              <a:gd name="connsiteX6" fmla="*/ 430155 w 771678"/>
              <a:gd name="connsiteY6" fmla="*/ 373617 h 538870"/>
              <a:gd name="connsiteX7" fmla="*/ 471086 w 771678"/>
              <a:gd name="connsiteY7" fmla="*/ 246885 h 538870"/>
              <a:gd name="connsiteX8" fmla="*/ 340873 w 771678"/>
              <a:gd name="connsiteY8" fmla="*/ 193981 h 538870"/>
              <a:gd name="connsiteX9" fmla="*/ 212075 w 771678"/>
              <a:gd name="connsiteY9" fmla="*/ 134344 h 538870"/>
              <a:gd name="connsiteX10" fmla="*/ 0 w 771678"/>
              <a:gd name="connsiteY10" fmla="*/ 0 h 538870"/>
              <a:gd name="connsiteX0" fmla="*/ 0 w 771678"/>
              <a:gd name="connsiteY0" fmla="*/ 0 h 538870"/>
              <a:gd name="connsiteX1" fmla="*/ 498 w 771678"/>
              <a:gd name="connsiteY1" fmla="*/ 538870 h 538870"/>
              <a:gd name="connsiteX2" fmla="*/ 771678 w 771678"/>
              <a:gd name="connsiteY2" fmla="*/ 538870 h 538870"/>
              <a:gd name="connsiteX3" fmla="*/ 698232 w 771678"/>
              <a:gd name="connsiteY3" fmla="*/ 465424 h 538870"/>
              <a:gd name="connsiteX4" fmla="*/ 613770 w 771678"/>
              <a:gd name="connsiteY4" fmla="*/ 425029 h 538870"/>
              <a:gd name="connsiteX5" fmla="*/ 499929 w 771678"/>
              <a:gd name="connsiteY5" fmla="*/ 391978 h 538870"/>
              <a:gd name="connsiteX6" fmla="*/ 630180 w 771678"/>
              <a:gd name="connsiteY6" fmla="*/ 303767 h 538870"/>
              <a:gd name="connsiteX7" fmla="*/ 471086 w 771678"/>
              <a:gd name="connsiteY7" fmla="*/ 246885 h 538870"/>
              <a:gd name="connsiteX8" fmla="*/ 340873 w 771678"/>
              <a:gd name="connsiteY8" fmla="*/ 193981 h 538870"/>
              <a:gd name="connsiteX9" fmla="*/ 212075 w 771678"/>
              <a:gd name="connsiteY9" fmla="*/ 134344 h 538870"/>
              <a:gd name="connsiteX10" fmla="*/ 0 w 771678"/>
              <a:gd name="connsiteY10" fmla="*/ 0 h 538870"/>
              <a:gd name="connsiteX0" fmla="*/ 0 w 771678"/>
              <a:gd name="connsiteY0" fmla="*/ 0 h 538870"/>
              <a:gd name="connsiteX1" fmla="*/ 498 w 771678"/>
              <a:gd name="connsiteY1" fmla="*/ 538870 h 538870"/>
              <a:gd name="connsiteX2" fmla="*/ 771678 w 771678"/>
              <a:gd name="connsiteY2" fmla="*/ 538870 h 538870"/>
              <a:gd name="connsiteX3" fmla="*/ 698232 w 771678"/>
              <a:gd name="connsiteY3" fmla="*/ 465424 h 538870"/>
              <a:gd name="connsiteX4" fmla="*/ 613770 w 771678"/>
              <a:gd name="connsiteY4" fmla="*/ 425029 h 538870"/>
              <a:gd name="connsiteX5" fmla="*/ 750754 w 771678"/>
              <a:gd name="connsiteY5" fmla="*/ 372928 h 538870"/>
              <a:gd name="connsiteX6" fmla="*/ 630180 w 771678"/>
              <a:gd name="connsiteY6" fmla="*/ 303767 h 538870"/>
              <a:gd name="connsiteX7" fmla="*/ 471086 w 771678"/>
              <a:gd name="connsiteY7" fmla="*/ 246885 h 538870"/>
              <a:gd name="connsiteX8" fmla="*/ 340873 w 771678"/>
              <a:gd name="connsiteY8" fmla="*/ 193981 h 538870"/>
              <a:gd name="connsiteX9" fmla="*/ 212075 w 771678"/>
              <a:gd name="connsiteY9" fmla="*/ 134344 h 538870"/>
              <a:gd name="connsiteX10" fmla="*/ 0 w 771678"/>
              <a:gd name="connsiteY10" fmla="*/ 0 h 538870"/>
              <a:gd name="connsiteX0" fmla="*/ 0 w 851895"/>
              <a:gd name="connsiteY0" fmla="*/ 0 h 538870"/>
              <a:gd name="connsiteX1" fmla="*/ 498 w 851895"/>
              <a:gd name="connsiteY1" fmla="*/ 538870 h 538870"/>
              <a:gd name="connsiteX2" fmla="*/ 771678 w 851895"/>
              <a:gd name="connsiteY2" fmla="*/ 538870 h 538870"/>
              <a:gd name="connsiteX3" fmla="*/ 698232 w 851895"/>
              <a:gd name="connsiteY3" fmla="*/ 465424 h 538870"/>
              <a:gd name="connsiteX4" fmla="*/ 851895 w 851895"/>
              <a:gd name="connsiteY4" fmla="*/ 425029 h 538870"/>
              <a:gd name="connsiteX5" fmla="*/ 750754 w 851895"/>
              <a:gd name="connsiteY5" fmla="*/ 372928 h 538870"/>
              <a:gd name="connsiteX6" fmla="*/ 630180 w 851895"/>
              <a:gd name="connsiteY6" fmla="*/ 303767 h 538870"/>
              <a:gd name="connsiteX7" fmla="*/ 471086 w 851895"/>
              <a:gd name="connsiteY7" fmla="*/ 246885 h 538870"/>
              <a:gd name="connsiteX8" fmla="*/ 340873 w 851895"/>
              <a:gd name="connsiteY8" fmla="*/ 193981 h 538870"/>
              <a:gd name="connsiteX9" fmla="*/ 212075 w 851895"/>
              <a:gd name="connsiteY9" fmla="*/ 134344 h 538870"/>
              <a:gd name="connsiteX10" fmla="*/ 0 w 851895"/>
              <a:gd name="connsiteY10" fmla="*/ 0 h 538870"/>
              <a:gd name="connsiteX0" fmla="*/ 0 w 926832"/>
              <a:gd name="connsiteY0" fmla="*/ 0 h 538870"/>
              <a:gd name="connsiteX1" fmla="*/ 498 w 926832"/>
              <a:gd name="connsiteY1" fmla="*/ 538870 h 538870"/>
              <a:gd name="connsiteX2" fmla="*/ 771678 w 926832"/>
              <a:gd name="connsiteY2" fmla="*/ 538870 h 538870"/>
              <a:gd name="connsiteX3" fmla="*/ 926832 w 926832"/>
              <a:gd name="connsiteY3" fmla="*/ 493999 h 538870"/>
              <a:gd name="connsiteX4" fmla="*/ 851895 w 926832"/>
              <a:gd name="connsiteY4" fmla="*/ 425029 h 538870"/>
              <a:gd name="connsiteX5" fmla="*/ 750754 w 926832"/>
              <a:gd name="connsiteY5" fmla="*/ 372928 h 538870"/>
              <a:gd name="connsiteX6" fmla="*/ 630180 w 926832"/>
              <a:gd name="connsiteY6" fmla="*/ 303767 h 538870"/>
              <a:gd name="connsiteX7" fmla="*/ 471086 w 926832"/>
              <a:gd name="connsiteY7" fmla="*/ 246885 h 538870"/>
              <a:gd name="connsiteX8" fmla="*/ 340873 w 926832"/>
              <a:gd name="connsiteY8" fmla="*/ 193981 h 538870"/>
              <a:gd name="connsiteX9" fmla="*/ 212075 w 926832"/>
              <a:gd name="connsiteY9" fmla="*/ 134344 h 538870"/>
              <a:gd name="connsiteX10" fmla="*/ 0 w 926832"/>
              <a:gd name="connsiteY10" fmla="*/ 0 h 538870"/>
              <a:gd name="connsiteX0" fmla="*/ 0 w 981228"/>
              <a:gd name="connsiteY0" fmla="*/ 0 h 538870"/>
              <a:gd name="connsiteX1" fmla="*/ 498 w 981228"/>
              <a:gd name="connsiteY1" fmla="*/ 538870 h 538870"/>
              <a:gd name="connsiteX2" fmla="*/ 981228 w 981228"/>
              <a:gd name="connsiteY2" fmla="*/ 538870 h 538870"/>
              <a:gd name="connsiteX3" fmla="*/ 926832 w 981228"/>
              <a:gd name="connsiteY3" fmla="*/ 493999 h 538870"/>
              <a:gd name="connsiteX4" fmla="*/ 851895 w 981228"/>
              <a:gd name="connsiteY4" fmla="*/ 425029 h 538870"/>
              <a:gd name="connsiteX5" fmla="*/ 750754 w 981228"/>
              <a:gd name="connsiteY5" fmla="*/ 372928 h 538870"/>
              <a:gd name="connsiteX6" fmla="*/ 630180 w 981228"/>
              <a:gd name="connsiteY6" fmla="*/ 303767 h 538870"/>
              <a:gd name="connsiteX7" fmla="*/ 471086 w 981228"/>
              <a:gd name="connsiteY7" fmla="*/ 246885 h 538870"/>
              <a:gd name="connsiteX8" fmla="*/ 340873 w 981228"/>
              <a:gd name="connsiteY8" fmla="*/ 193981 h 538870"/>
              <a:gd name="connsiteX9" fmla="*/ 212075 w 981228"/>
              <a:gd name="connsiteY9" fmla="*/ 134344 h 538870"/>
              <a:gd name="connsiteX10" fmla="*/ 0 w 981228"/>
              <a:gd name="connsiteY10" fmla="*/ 0 h 53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228" h="538870">
                <a:moveTo>
                  <a:pt x="0" y="0"/>
                </a:moveTo>
                <a:cubicBezTo>
                  <a:pt x="1224" y="115065"/>
                  <a:pt x="-726" y="423805"/>
                  <a:pt x="498" y="538870"/>
                </a:cubicBezTo>
                <a:lnTo>
                  <a:pt x="981228" y="538870"/>
                </a:lnTo>
                <a:lnTo>
                  <a:pt x="926832" y="493999"/>
                </a:lnTo>
                <a:lnTo>
                  <a:pt x="851895" y="425029"/>
                </a:lnTo>
                <a:lnTo>
                  <a:pt x="750754" y="372928"/>
                </a:lnTo>
                <a:lnTo>
                  <a:pt x="630180" y="303767"/>
                </a:lnTo>
                <a:lnTo>
                  <a:pt x="471086" y="246885"/>
                </a:lnTo>
                <a:lnTo>
                  <a:pt x="340873" y="193981"/>
                </a:lnTo>
                <a:lnTo>
                  <a:pt x="212075" y="134344"/>
                </a:lnTo>
                <a:cubicBezTo>
                  <a:pt x="166783" y="131896"/>
                  <a:pt x="45292" y="2448"/>
                  <a:pt x="0" y="0"/>
                </a:cubicBezTo>
                <a:close/>
              </a:path>
            </a:pathLst>
          </a:custGeom>
          <a:solidFill>
            <a:srgbClr val="FF0066">
              <a:alpha val="85098"/>
            </a:srgbClr>
          </a:solidFill>
          <a:ln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reihandform: Form 5">
            <a:extLst>
              <a:ext uri="{FF2B5EF4-FFF2-40B4-BE49-F238E27FC236}">
                <a16:creationId xmlns:a16="http://schemas.microsoft.com/office/drawing/2014/main" id="{3E454FA3-96F1-4A4B-A56F-049AC4451337}"/>
              </a:ext>
            </a:extLst>
          </p:cNvPr>
          <p:cNvSpPr/>
          <p:nvPr/>
        </p:nvSpPr>
        <p:spPr>
          <a:xfrm>
            <a:off x="1758949" y="5423252"/>
            <a:ext cx="535125" cy="713951"/>
          </a:xfrm>
          <a:custGeom>
            <a:avLst/>
            <a:gdLst>
              <a:gd name="connsiteX0" fmla="*/ 1567103 w 1567103"/>
              <a:gd name="connsiteY0" fmla="*/ 511078 h 511078"/>
              <a:gd name="connsiteX1" fmla="*/ 1567103 w 1567103"/>
              <a:gd name="connsiteY1" fmla="*/ 83127 h 511078"/>
              <a:gd name="connsiteX2" fmla="*/ 1490133 w 1567103"/>
              <a:gd name="connsiteY2" fmla="*/ 98521 h 511078"/>
              <a:gd name="connsiteX3" fmla="*/ 1437794 w 1567103"/>
              <a:gd name="connsiteY3" fmla="*/ 86206 h 511078"/>
              <a:gd name="connsiteX4" fmla="*/ 1373139 w 1567103"/>
              <a:gd name="connsiteY4" fmla="*/ 86206 h 511078"/>
              <a:gd name="connsiteX5" fmla="*/ 1388533 w 1567103"/>
              <a:gd name="connsiteY5" fmla="*/ 86206 h 511078"/>
              <a:gd name="connsiteX6" fmla="*/ 1320800 w 1567103"/>
              <a:gd name="connsiteY6" fmla="*/ 110836 h 511078"/>
              <a:gd name="connsiteX7" fmla="*/ 1283855 w 1567103"/>
              <a:gd name="connsiteY7" fmla="*/ 129309 h 511078"/>
              <a:gd name="connsiteX8" fmla="*/ 1206885 w 1567103"/>
              <a:gd name="connsiteY8" fmla="*/ 141624 h 511078"/>
              <a:gd name="connsiteX9" fmla="*/ 1225358 w 1567103"/>
              <a:gd name="connsiteY9" fmla="*/ 141624 h 511078"/>
              <a:gd name="connsiteX10" fmla="*/ 1142230 w 1567103"/>
              <a:gd name="connsiteY10" fmla="*/ 138545 h 511078"/>
              <a:gd name="connsiteX11" fmla="*/ 1068339 w 1567103"/>
              <a:gd name="connsiteY11" fmla="*/ 157018 h 511078"/>
              <a:gd name="connsiteX12" fmla="*/ 988291 w 1567103"/>
              <a:gd name="connsiteY12" fmla="*/ 132388 h 511078"/>
              <a:gd name="connsiteX13" fmla="*/ 828194 w 1567103"/>
              <a:gd name="connsiteY13" fmla="*/ 120072 h 511078"/>
              <a:gd name="connsiteX14" fmla="*/ 726594 w 1567103"/>
              <a:gd name="connsiteY14" fmla="*/ 135466 h 511078"/>
              <a:gd name="connsiteX15" fmla="*/ 624994 w 1567103"/>
              <a:gd name="connsiteY15" fmla="*/ 157018 h 511078"/>
              <a:gd name="connsiteX16" fmla="*/ 541867 w 1567103"/>
              <a:gd name="connsiteY16" fmla="*/ 113915 h 511078"/>
              <a:gd name="connsiteX17" fmla="*/ 427952 w 1567103"/>
              <a:gd name="connsiteY17" fmla="*/ 0 h 511078"/>
              <a:gd name="connsiteX18" fmla="*/ 320194 w 1567103"/>
              <a:gd name="connsiteY18" fmla="*/ 76969 h 511078"/>
              <a:gd name="connsiteX19" fmla="*/ 181649 w 1567103"/>
              <a:gd name="connsiteY19" fmla="*/ 76969 h 511078"/>
              <a:gd name="connsiteX20" fmla="*/ 64655 w 1567103"/>
              <a:gd name="connsiteY20" fmla="*/ 6157 h 511078"/>
              <a:gd name="connsiteX21" fmla="*/ 0 w 1567103"/>
              <a:gd name="connsiteY21" fmla="*/ 221672 h 511078"/>
              <a:gd name="connsiteX22" fmla="*/ 0 w 1567103"/>
              <a:gd name="connsiteY22" fmla="*/ 511078 h 511078"/>
              <a:gd name="connsiteX23" fmla="*/ 1567103 w 1567103"/>
              <a:gd name="connsiteY23" fmla="*/ 511078 h 511078"/>
              <a:gd name="connsiteX0" fmla="*/ 843203 w 1567103"/>
              <a:gd name="connsiteY0" fmla="*/ 517428 h 517428"/>
              <a:gd name="connsiteX1" fmla="*/ 1567103 w 1567103"/>
              <a:gd name="connsiteY1" fmla="*/ 83127 h 517428"/>
              <a:gd name="connsiteX2" fmla="*/ 1490133 w 1567103"/>
              <a:gd name="connsiteY2" fmla="*/ 98521 h 517428"/>
              <a:gd name="connsiteX3" fmla="*/ 1437794 w 1567103"/>
              <a:gd name="connsiteY3" fmla="*/ 86206 h 517428"/>
              <a:gd name="connsiteX4" fmla="*/ 1373139 w 1567103"/>
              <a:gd name="connsiteY4" fmla="*/ 86206 h 517428"/>
              <a:gd name="connsiteX5" fmla="*/ 1388533 w 1567103"/>
              <a:gd name="connsiteY5" fmla="*/ 86206 h 517428"/>
              <a:gd name="connsiteX6" fmla="*/ 1320800 w 1567103"/>
              <a:gd name="connsiteY6" fmla="*/ 110836 h 517428"/>
              <a:gd name="connsiteX7" fmla="*/ 1283855 w 1567103"/>
              <a:gd name="connsiteY7" fmla="*/ 129309 h 517428"/>
              <a:gd name="connsiteX8" fmla="*/ 1206885 w 1567103"/>
              <a:gd name="connsiteY8" fmla="*/ 141624 h 517428"/>
              <a:gd name="connsiteX9" fmla="*/ 1225358 w 1567103"/>
              <a:gd name="connsiteY9" fmla="*/ 141624 h 517428"/>
              <a:gd name="connsiteX10" fmla="*/ 1142230 w 1567103"/>
              <a:gd name="connsiteY10" fmla="*/ 138545 h 517428"/>
              <a:gd name="connsiteX11" fmla="*/ 1068339 w 1567103"/>
              <a:gd name="connsiteY11" fmla="*/ 157018 h 517428"/>
              <a:gd name="connsiteX12" fmla="*/ 988291 w 1567103"/>
              <a:gd name="connsiteY12" fmla="*/ 132388 h 517428"/>
              <a:gd name="connsiteX13" fmla="*/ 828194 w 1567103"/>
              <a:gd name="connsiteY13" fmla="*/ 120072 h 517428"/>
              <a:gd name="connsiteX14" fmla="*/ 726594 w 1567103"/>
              <a:gd name="connsiteY14" fmla="*/ 135466 h 517428"/>
              <a:gd name="connsiteX15" fmla="*/ 624994 w 1567103"/>
              <a:gd name="connsiteY15" fmla="*/ 157018 h 517428"/>
              <a:gd name="connsiteX16" fmla="*/ 541867 w 1567103"/>
              <a:gd name="connsiteY16" fmla="*/ 113915 h 517428"/>
              <a:gd name="connsiteX17" fmla="*/ 427952 w 1567103"/>
              <a:gd name="connsiteY17" fmla="*/ 0 h 517428"/>
              <a:gd name="connsiteX18" fmla="*/ 320194 w 1567103"/>
              <a:gd name="connsiteY18" fmla="*/ 76969 h 517428"/>
              <a:gd name="connsiteX19" fmla="*/ 181649 w 1567103"/>
              <a:gd name="connsiteY19" fmla="*/ 76969 h 517428"/>
              <a:gd name="connsiteX20" fmla="*/ 64655 w 1567103"/>
              <a:gd name="connsiteY20" fmla="*/ 6157 h 517428"/>
              <a:gd name="connsiteX21" fmla="*/ 0 w 1567103"/>
              <a:gd name="connsiteY21" fmla="*/ 221672 h 517428"/>
              <a:gd name="connsiteX22" fmla="*/ 0 w 1567103"/>
              <a:gd name="connsiteY22" fmla="*/ 511078 h 517428"/>
              <a:gd name="connsiteX23" fmla="*/ 843203 w 1567103"/>
              <a:gd name="connsiteY23" fmla="*/ 517428 h 517428"/>
              <a:gd name="connsiteX0" fmla="*/ 843203 w 1567103"/>
              <a:gd name="connsiteY0" fmla="*/ 544127 h 544127"/>
              <a:gd name="connsiteX1" fmla="*/ 1567103 w 1567103"/>
              <a:gd name="connsiteY1" fmla="*/ 109826 h 544127"/>
              <a:gd name="connsiteX2" fmla="*/ 1490133 w 1567103"/>
              <a:gd name="connsiteY2" fmla="*/ 125220 h 544127"/>
              <a:gd name="connsiteX3" fmla="*/ 1437794 w 1567103"/>
              <a:gd name="connsiteY3" fmla="*/ 112905 h 544127"/>
              <a:gd name="connsiteX4" fmla="*/ 1373139 w 1567103"/>
              <a:gd name="connsiteY4" fmla="*/ 112905 h 544127"/>
              <a:gd name="connsiteX5" fmla="*/ 1388533 w 1567103"/>
              <a:gd name="connsiteY5" fmla="*/ 112905 h 544127"/>
              <a:gd name="connsiteX6" fmla="*/ 1320800 w 1567103"/>
              <a:gd name="connsiteY6" fmla="*/ 137535 h 544127"/>
              <a:gd name="connsiteX7" fmla="*/ 1283855 w 1567103"/>
              <a:gd name="connsiteY7" fmla="*/ 156008 h 544127"/>
              <a:gd name="connsiteX8" fmla="*/ 1206885 w 1567103"/>
              <a:gd name="connsiteY8" fmla="*/ 168323 h 544127"/>
              <a:gd name="connsiteX9" fmla="*/ 1225358 w 1567103"/>
              <a:gd name="connsiteY9" fmla="*/ 168323 h 544127"/>
              <a:gd name="connsiteX10" fmla="*/ 1142230 w 1567103"/>
              <a:gd name="connsiteY10" fmla="*/ 165244 h 544127"/>
              <a:gd name="connsiteX11" fmla="*/ 1068339 w 1567103"/>
              <a:gd name="connsiteY11" fmla="*/ 183717 h 544127"/>
              <a:gd name="connsiteX12" fmla="*/ 988291 w 1567103"/>
              <a:gd name="connsiteY12" fmla="*/ 159087 h 544127"/>
              <a:gd name="connsiteX13" fmla="*/ 828194 w 1567103"/>
              <a:gd name="connsiteY13" fmla="*/ 146771 h 544127"/>
              <a:gd name="connsiteX14" fmla="*/ 726594 w 1567103"/>
              <a:gd name="connsiteY14" fmla="*/ 162165 h 544127"/>
              <a:gd name="connsiteX15" fmla="*/ 624994 w 1567103"/>
              <a:gd name="connsiteY15" fmla="*/ 183717 h 544127"/>
              <a:gd name="connsiteX16" fmla="*/ 541867 w 1567103"/>
              <a:gd name="connsiteY16" fmla="*/ 140614 h 544127"/>
              <a:gd name="connsiteX17" fmla="*/ 427952 w 1567103"/>
              <a:gd name="connsiteY17" fmla="*/ 26699 h 544127"/>
              <a:gd name="connsiteX18" fmla="*/ 320194 w 1567103"/>
              <a:gd name="connsiteY18" fmla="*/ 103668 h 544127"/>
              <a:gd name="connsiteX19" fmla="*/ 181649 w 1567103"/>
              <a:gd name="connsiteY19" fmla="*/ 103668 h 544127"/>
              <a:gd name="connsiteX20" fmla="*/ 32693 w 1567103"/>
              <a:gd name="connsiteY20" fmla="*/ 0 h 544127"/>
              <a:gd name="connsiteX21" fmla="*/ 0 w 1567103"/>
              <a:gd name="connsiteY21" fmla="*/ 248371 h 544127"/>
              <a:gd name="connsiteX22" fmla="*/ 0 w 1567103"/>
              <a:gd name="connsiteY22" fmla="*/ 537777 h 544127"/>
              <a:gd name="connsiteX23" fmla="*/ 843203 w 1567103"/>
              <a:gd name="connsiteY23" fmla="*/ 544127 h 544127"/>
              <a:gd name="connsiteX0" fmla="*/ 843203 w 1567103"/>
              <a:gd name="connsiteY0" fmla="*/ 544127 h 544127"/>
              <a:gd name="connsiteX1" fmla="*/ 1567103 w 1567103"/>
              <a:gd name="connsiteY1" fmla="*/ 109826 h 544127"/>
              <a:gd name="connsiteX2" fmla="*/ 1490133 w 1567103"/>
              <a:gd name="connsiteY2" fmla="*/ 125220 h 544127"/>
              <a:gd name="connsiteX3" fmla="*/ 1437794 w 1567103"/>
              <a:gd name="connsiteY3" fmla="*/ 112905 h 544127"/>
              <a:gd name="connsiteX4" fmla="*/ 1373139 w 1567103"/>
              <a:gd name="connsiteY4" fmla="*/ 112905 h 544127"/>
              <a:gd name="connsiteX5" fmla="*/ 1388533 w 1567103"/>
              <a:gd name="connsiteY5" fmla="*/ 112905 h 544127"/>
              <a:gd name="connsiteX6" fmla="*/ 1320800 w 1567103"/>
              <a:gd name="connsiteY6" fmla="*/ 137535 h 544127"/>
              <a:gd name="connsiteX7" fmla="*/ 1283855 w 1567103"/>
              <a:gd name="connsiteY7" fmla="*/ 156008 h 544127"/>
              <a:gd name="connsiteX8" fmla="*/ 1206885 w 1567103"/>
              <a:gd name="connsiteY8" fmla="*/ 168323 h 544127"/>
              <a:gd name="connsiteX9" fmla="*/ 1225358 w 1567103"/>
              <a:gd name="connsiteY9" fmla="*/ 168323 h 544127"/>
              <a:gd name="connsiteX10" fmla="*/ 1142230 w 1567103"/>
              <a:gd name="connsiteY10" fmla="*/ 165244 h 544127"/>
              <a:gd name="connsiteX11" fmla="*/ 1068339 w 1567103"/>
              <a:gd name="connsiteY11" fmla="*/ 183717 h 544127"/>
              <a:gd name="connsiteX12" fmla="*/ 988291 w 1567103"/>
              <a:gd name="connsiteY12" fmla="*/ 159087 h 544127"/>
              <a:gd name="connsiteX13" fmla="*/ 828194 w 1567103"/>
              <a:gd name="connsiteY13" fmla="*/ 146771 h 544127"/>
              <a:gd name="connsiteX14" fmla="*/ 726594 w 1567103"/>
              <a:gd name="connsiteY14" fmla="*/ 162165 h 544127"/>
              <a:gd name="connsiteX15" fmla="*/ 624994 w 1567103"/>
              <a:gd name="connsiteY15" fmla="*/ 183717 h 544127"/>
              <a:gd name="connsiteX16" fmla="*/ 541867 w 1567103"/>
              <a:gd name="connsiteY16" fmla="*/ 140614 h 544127"/>
              <a:gd name="connsiteX17" fmla="*/ 427952 w 1567103"/>
              <a:gd name="connsiteY17" fmla="*/ 26699 h 544127"/>
              <a:gd name="connsiteX18" fmla="*/ 320194 w 1567103"/>
              <a:gd name="connsiteY18" fmla="*/ 103668 h 544127"/>
              <a:gd name="connsiteX19" fmla="*/ 188042 w 1567103"/>
              <a:gd name="connsiteY19" fmla="*/ 37955 h 544127"/>
              <a:gd name="connsiteX20" fmla="*/ 32693 w 1567103"/>
              <a:gd name="connsiteY20" fmla="*/ 0 h 544127"/>
              <a:gd name="connsiteX21" fmla="*/ 0 w 1567103"/>
              <a:gd name="connsiteY21" fmla="*/ 248371 h 544127"/>
              <a:gd name="connsiteX22" fmla="*/ 0 w 1567103"/>
              <a:gd name="connsiteY22" fmla="*/ 537777 h 544127"/>
              <a:gd name="connsiteX23" fmla="*/ 843203 w 1567103"/>
              <a:gd name="connsiteY23" fmla="*/ 544127 h 544127"/>
              <a:gd name="connsiteX0" fmla="*/ 843203 w 1567103"/>
              <a:gd name="connsiteY0" fmla="*/ 615694 h 615694"/>
              <a:gd name="connsiteX1" fmla="*/ 1567103 w 1567103"/>
              <a:gd name="connsiteY1" fmla="*/ 181393 h 615694"/>
              <a:gd name="connsiteX2" fmla="*/ 1490133 w 1567103"/>
              <a:gd name="connsiteY2" fmla="*/ 196787 h 615694"/>
              <a:gd name="connsiteX3" fmla="*/ 1437794 w 1567103"/>
              <a:gd name="connsiteY3" fmla="*/ 184472 h 615694"/>
              <a:gd name="connsiteX4" fmla="*/ 1373139 w 1567103"/>
              <a:gd name="connsiteY4" fmla="*/ 184472 h 615694"/>
              <a:gd name="connsiteX5" fmla="*/ 1388533 w 1567103"/>
              <a:gd name="connsiteY5" fmla="*/ 184472 h 615694"/>
              <a:gd name="connsiteX6" fmla="*/ 1320800 w 1567103"/>
              <a:gd name="connsiteY6" fmla="*/ 209102 h 615694"/>
              <a:gd name="connsiteX7" fmla="*/ 1283855 w 1567103"/>
              <a:gd name="connsiteY7" fmla="*/ 227575 h 615694"/>
              <a:gd name="connsiteX8" fmla="*/ 1206885 w 1567103"/>
              <a:gd name="connsiteY8" fmla="*/ 239890 h 615694"/>
              <a:gd name="connsiteX9" fmla="*/ 1225358 w 1567103"/>
              <a:gd name="connsiteY9" fmla="*/ 239890 h 615694"/>
              <a:gd name="connsiteX10" fmla="*/ 1142230 w 1567103"/>
              <a:gd name="connsiteY10" fmla="*/ 236811 h 615694"/>
              <a:gd name="connsiteX11" fmla="*/ 1068339 w 1567103"/>
              <a:gd name="connsiteY11" fmla="*/ 255284 h 615694"/>
              <a:gd name="connsiteX12" fmla="*/ 988291 w 1567103"/>
              <a:gd name="connsiteY12" fmla="*/ 230654 h 615694"/>
              <a:gd name="connsiteX13" fmla="*/ 828194 w 1567103"/>
              <a:gd name="connsiteY13" fmla="*/ 218338 h 615694"/>
              <a:gd name="connsiteX14" fmla="*/ 726594 w 1567103"/>
              <a:gd name="connsiteY14" fmla="*/ 233732 h 615694"/>
              <a:gd name="connsiteX15" fmla="*/ 624994 w 1567103"/>
              <a:gd name="connsiteY15" fmla="*/ 255284 h 615694"/>
              <a:gd name="connsiteX16" fmla="*/ 541867 w 1567103"/>
              <a:gd name="connsiteY16" fmla="*/ 212181 h 615694"/>
              <a:gd name="connsiteX17" fmla="*/ 427952 w 1567103"/>
              <a:gd name="connsiteY17" fmla="*/ 98266 h 615694"/>
              <a:gd name="connsiteX18" fmla="*/ 256270 w 1567103"/>
              <a:gd name="connsiteY18" fmla="*/ 0 h 615694"/>
              <a:gd name="connsiteX19" fmla="*/ 188042 w 1567103"/>
              <a:gd name="connsiteY19" fmla="*/ 109522 h 615694"/>
              <a:gd name="connsiteX20" fmla="*/ 32693 w 1567103"/>
              <a:gd name="connsiteY20" fmla="*/ 71567 h 615694"/>
              <a:gd name="connsiteX21" fmla="*/ 0 w 1567103"/>
              <a:gd name="connsiteY21" fmla="*/ 319938 h 615694"/>
              <a:gd name="connsiteX22" fmla="*/ 0 w 1567103"/>
              <a:gd name="connsiteY22" fmla="*/ 609344 h 615694"/>
              <a:gd name="connsiteX23" fmla="*/ 843203 w 1567103"/>
              <a:gd name="connsiteY23" fmla="*/ 615694 h 615694"/>
              <a:gd name="connsiteX0" fmla="*/ 843203 w 1567103"/>
              <a:gd name="connsiteY0" fmla="*/ 615694 h 615694"/>
              <a:gd name="connsiteX1" fmla="*/ 1567103 w 1567103"/>
              <a:gd name="connsiteY1" fmla="*/ 181393 h 615694"/>
              <a:gd name="connsiteX2" fmla="*/ 1490133 w 1567103"/>
              <a:gd name="connsiteY2" fmla="*/ 196787 h 615694"/>
              <a:gd name="connsiteX3" fmla="*/ 1437794 w 1567103"/>
              <a:gd name="connsiteY3" fmla="*/ 184472 h 615694"/>
              <a:gd name="connsiteX4" fmla="*/ 1373139 w 1567103"/>
              <a:gd name="connsiteY4" fmla="*/ 184472 h 615694"/>
              <a:gd name="connsiteX5" fmla="*/ 1388533 w 1567103"/>
              <a:gd name="connsiteY5" fmla="*/ 184472 h 615694"/>
              <a:gd name="connsiteX6" fmla="*/ 1320800 w 1567103"/>
              <a:gd name="connsiteY6" fmla="*/ 209102 h 615694"/>
              <a:gd name="connsiteX7" fmla="*/ 1283855 w 1567103"/>
              <a:gd name="connsiteY7" fmla="*/ 227575 h 615694"/>
              <a:gd name="connsiteX8" fmla="*/ 1206885 w 1567103"/>
              <a:gd name="connsiteY8" fmla="*/ 239890 h 615694"/>
              <a:gd name="connsiteX9" fmla="*/ 1225358 w 1567103"/>
              <a:gd name="connsiteY9" fmla="*/ 239890 h 615694"/>
              <a:gd name="connsiteX10" fmla="*/ 1142230 w 1567103"/>
              <a:gd name="connsiteY10" fmla="*/ 236811 h 615694"/>
              <a:gd name="connsiteX11" fmla="*/ 1068339 w 1567103"/>
              <a:gd name="connsiteY11" fmla="*/ 255284 h 615694"/>
              <a:gd name="connsiteX12" fmla="*/ 988291 w 1567103"/>
              <a:gd name="connsiteY12" fmla="*/ 230654 h 615694"/>
              <a:gd name="connsiteX13" fmla="*/ 828194 w 1567103"/>
              <a:gd name="connsiteY13" fmla="*/ 218338 h 615694"/>
              <a:gd name="connsiteX14" fmla="*/ 726594 w 1567103"/>
              <a:gd name="connsiteY14" fmla="*/ 233732 h 615694"/>
              <a:gd name="connsiteX15" fmla="*/ 624994 w 1567103"/>
              <a:gd name="connsiteY15" fmla="*/ 255284 h 615694"/>
              <a:gd name="connsiteX16" fmla="*/ 541867 w 1567103"/>
              <a:gd name="connsiteY16" fmla="*/ 212181 h 615694"/>
              <a:gd name="connsiteX17" fmla="*/ 370420 w 1567103"/>
              <a:gd name="connsiteY17" fmla="*/ 169455 h 615694"/>
              <a:gd name="connsiteX18" fmla="*/ 256270 w 1567103"/>
              <a:gd name="connsiteY18" fmla="*/ 0 h 615694"/>
              <a:gd name="connsiteX19" fmla="*/ 188042 w 1567103"/>
              <a:gd name="connsiteY19" fmla="*/ 109522 h 615694"/>
              <a:gd name="connsiteX20" fmla="*/ 32693 w 1567103"/>
              <a:gd name="connsiteY20" fmla="*/ 71567 h 615694"/>
              <a:gd name="connsiteX21" fmla="*/ 0 w 1567103"/>
              <a:gd name="connsiteY21" fmla="*/ 319938 h 615694"/>
              <a:gd name="connsiteX22" fmla="*/ 0 w 1567103"/>
              <a:gd name="connsiteY22" fmla="*/ 609344 h 615694"/>
              <a:gd name="connsiteX23" fmla="*/ 843203 w 1567103"/>
              <a:gd name="connsiteY23" fmla="*/ 615694 h 615694"/>
              <a:gd name="connsiteX0" fmla="*/ 843203 w 1567103"/>
              <a:gd name="connsiteY0" fmla="*/ 615694 h 615694"/>
              <a:gd name="connsiteX1" fmla="*/ 1567103 w 1567103"/>
              <a:gd name="connsiteY1" fmla="*/ 181393 h 615694"/>
              <a:gd name="connsiteX2" fmla="*/ 1490133 w 1567103"/>
              <a:gd name="connsiteY2" fmla="*/ 196787 h 615694"/>
              <a:gd name="connsiteX3" fmla="*/ 1437794 w 1567103"/>
              <a:gd name="connsiteY3" fmla="*/ 184472 h 615694"/>
              <a:gd name="connsiteX4" fmla="*/ 1373139 w 1567103"/>
              <a:gd name="connsiteY4" fmla="*/ 184472 h 615694"/>
              <a:gd name="connsiteX5" fmla="*/ 1388533 w 1567103"/>
              <a:gd name="connsiteY5" fmla="*/ 184472 h 615694"/>
              <a:gd name="connsiteX6" fmla="*/ 1320800 w 1567103"/>
              <a:gd name="connsiteY6" fmla="*/ 209102 h 615694"/>
              <a:gd name="connsiteX7" fmla="*/ 1283855 w 1567103"/>
              <a:gd name="connsiteY7" fmla="*/ 227575 h 615694"/>
              <a:gd name="connsiteX8" fmla="*/ 1206885 w 1567103"/>
              <a:gd name="connsiteY8" fmla="*/ 239890 h 615694"/>
              <a:gd name="connsiteX9" fmla="*/ 1225358 w 1567103"/>
              <a:gd name="connsiteY9" fmla="*/ 239890 h 615694"/>
              <a:gd name="connsiteX10" fmla="*/ 1142230 w 1567103"/>
              <a:gd name="connsiteY10" fmla="*/ 236811 h 615694"/>
              <a:gd name="connsiteX11" fmla="*/ 1068339 w 1567103"/>
              <a:gd name="connsiteY11" fmla="*/ 255284 h 615694"/>
              <a:gd name="connsiteX12" fmla="*/ 988291 w 1567103"/>
              <a:gd name="connsiteY12" fmla="*/ 230654 h 615694"/>
              <a:gd name="connsiteX13" fmla="*/ 828194 w 1567103"/>
              <a:gd name="connsiteY13" fmla="*/ 218338 h 615694"/>
              <a:gd name="connsiteX14" fmla="*/ 726594 w 1567103"/>
              <a:gd name="connsiteY14" fmla="*/ 233732 h 615694"/>
              <a:gd name="connsiteX15" fmla="*/ 624994 w 1567103"/>
              <a:gd name="connsiteY15" fmla="*/ 255284 h 615694"/>
              <a:gd name="connsiteX16" fmla="*/ 414019 w 1567103"/>
              <a:gd name="connsiteY16" fmla="*/ 157420 h 615694"/>
              <a:gd name="connsiteX17" fmla="*/ 370420 w 1567103"/>
              <a:gd name="connsiteY17" fmla="*/ 169455 h 615694"/>
              <a:gd name="connsiteX18" fmla="*/ 256270 w 1567103"/>
              <a:gd name="connsiteY18" fmla="*/ 0 h 615694"/>
              <a:gd name="connsiteX19" fmla="*/ 188042 w 1567103"/>
              <a:gd name="connsiteY19" fmla="*/ 109522 h 615694"/>
              <a:gd name="connsiteX20" fmla="*/ 32693 w 1567103"/>
              <a:gd name="connsiteY20" fmla="*/ 71567 h 615694"/>
              <a:gd name="connsiteX21" fmla="*/ 0 w 1567103"/>
              <a:gd name="connsiteY21" fmla="*/ 319938 h 615694"/>
              <a:gd name="connsiteX22" fmla="*/ 0 w 1567103"/>
              <a:gd name="connsiteY22" fmla="*/ 609344 h 615694"/>
              <a:gd name="connsiteX23" fmla="*/ 843203 w 1567103"/>
              <a:gd name="connsiteY23" fmla="*/ 615694 h 615694"/>
              <a:gd name="connsiteX0" fmla="*/ 843203 w 1567103"/>
              <a:gd name="connsiteY0" fmla="*/ 615694 h 615694"/>
              <a:gd name="connsiteX1" fmla="*/ 1567103 w 1567103"/>
              <a:gd name="connsiteY1" fmla="*/ 181393 h 615694"/>
              <a:gd name="connsiteX2" fmla="*/ 1490133 w 1567103"/>
              <a:gd name="connsiteY2" fmla="*/ 196787 h 615694"/>
              <a:gd name="connsiteX3" fmla="*/ 1437794 w 1567103"/>
              <a:gd name="connsiteY3" fmla="*/ 184472 h 615694"/>
              <a:gd name="connsiteX4" fmla="*/ 1373139 w 1567103"/>
              <a:gd name="connsiteY4" fmla="*/ 184472 h 615694"/>
              <a:gd name="connsiteX5" fmla="*/ 1388533 w 1567103"/>
              <a:gd name="connsiteY5" fmla="*/ 184472 h 615694"/>
              <a:gd name="connsiteX6" fmla="*/ 1320800 w 1567103"/>
              <a:gd name="connsiteY6" fmla="*/ 209102 h 615694"/>
              <a:gd name="connsiteX7" fmla="*/ 1283855 w 1567103"/>
              <a:gd name="connsiteY7" fmla="*/ 227575 h 615694"/>
              <a:gd name="connsiteX8" fmla="*/ 1206885 w 1567103"/>
              <a:gd name="connsiteY8" fmla="*/ 239890 h 615694"/>
              <a:gd name="connsiteX9" fmla="*/ 1225358 w 1567103"/>
              <a:gd name="connsiteY9" fmla="*/ 239890 h 615694"/>
              <a:gd name="connsiteX10" fmla="*/ 1142230 w 1567103"/>
              <a:gd name="connsiteY10" fmla="*/ 236811 h 615694"/>
              <a:gd name="connsiteX11" fmla="*/ 1068339 w 1567103"/>
              <a:gd name="connsiteY11" fmla="*/ 255284 h 615694"/>
              <a:gd name="connsiteX12" fmla="*/ 988291 w 1567103"/>
              <a:gd name="connsiteY12" fmla="*/ 230654 h 615694"/>
              <a:gd name="connsiteX13" fmla="*/ 828194 w 1567103"/>
              <a:gd name="connsiteY13" fmla="*/ 218338 h 615694"/>
              <a:gd name="connsiteX14" fmla="*/ 726594 w 1567103"/>
              <a:gd name="connsiteY14" fmla="*/ 233732 h 615694"/>
              <a:gd name="connsiteX15" fmla="*/ 624994 w 1567103"/>
              <a:gd name="connsiteY15" fmla="*/ 255284 h 615694"/>
              <a:gd name="connsiteX16" fmla="*/ 414019 w 1567103"/>
              <a:gd name="connsiteY16" fmla="*/ 157420 h 615694"/>
              <a:gd name="connsiteX17" fmla="*/ 370420 w 1567103"/>
              <a:gd name="connsiteY17" fmla="*/ 169455 h 615694"/>
              <a:gd name="connsiteX18" fmla="*/ 256270 w 1567103"/>
              <a:gd name="connsiteY18" fmla="*/ 0 h 615694"/>
              <a:gd name="connsiteX19" fmla="*/ 188042 w 1567103"/>
              <a:gd name="connsiteY19" fmla="*/ 109522 h 615694"/>
              <a:gd name="connsiteX20" fmla="*/ 32693 w 1567103"/>
              <a:gd name="connsiteY20" fmla="*/ 71567 h 615694"/>
              <a:gd name="connsiteX21" fmla="*/ 0 w 1567103"/>
              <a:gd name="connsiteY21" fmla="*/ 319938 h 615694"/>
              <a:gd name="connsiteX22" fmla="*/ 0 w 1567103"/>
              <a:gd name="connsiteY22" fmla="*/ 609344 h 615694"/>
              <a:gd name="connsiteX23" fmla="*/ 843203 w 1567103"/>
              <a:gd name="connsiteY23" fmla="*/ 615694 h 615694"/>
              <a:gd name="connsiteX0" fmla="*/ 843203 w 1567103"/>
              <a:gd name="connsiteY0" fmla="*/ 615694 h 615694"/>
              <a:gd name="connsiteX1" fmla="*/ 1567103 w 1567103"/>
              <a:gd name="connsiteY1" fmla="*/ 181393 h 615694"/>
              <a:gd name="connsiteX2" fmla="*/ 1490133 w 1567103"/>
              <a:gd name="connsiteY2" fmla="*/ 196787 h 615694"/>
              <a:gd name="connsiteX3" fmla="*/ 1437794 w 1567103"/>
              <a:gd name="connsiteY3" fmla="*/ 184472 h 615694"/>
              <a:gd name="connsiteX4" fmla="*/ 1373139 w 1567103"/>
              <a:gd name="connsiteY4" fmla="*/ 184472 h 615694"/>
              <a:gd name="connsiteX5" fmla="*/ 1388533 w 1567103"/>
              <a:gd name="connsiteY5" fmla="*/ 184472 h 615694"/>
              <a:gd name="connsiteX6" fmla="*/ 1320800 w 1567103"/>
              <a:gd name="connsiteY6" fmla="*/ 209102 h 615694"/>
              <a:gd name="connsiteX7" fmla="*/ 1283855 w 1567103"/>
              <a:gd name="connsiteY7" fmla="*/ 227575 h 615694"/>
              <a:gd name="connsiteX8" fmla="*/ 1206885 w 1567103"/>
              <a:gd name="connsiteY8" fmla="*/ 239890 h 615694"/>
              <a:gd name="connsiteX9" fmla="*/ 1225358 w 1567103"/>
              <a:gd name="connsiteY9" fmla="*/ 239890 h 615694"/>
              <a:gd name="connsiteX10" fmla="*/ 1142230 w 1567103"/>
              <a:gd name="connsiteY10" fmla="*/ 236811 h 615694"/>
              <a:gd name="connsiteX11" fmla="*/ 1068339 w 1567103"/>
              <a:gd name="connsiteY11" fmla="*/ 255284 h 615694"/>
              <a:gd name="connsiteX12" fmla="*/ 988291 w 1567103"/>
              <a:gd name="connsiteY12" fmla="*/ 230654 h 615694"/>
              <a:gd name="connsiteX13" fmla="*/ 828194 w 1567103"/>
              <a:gd name="connsiteY13" fmla="*/ 218338 h 615694"/>
              <a:gd name="connsiteX14" fmla="*/ 726594 w 1567103"/>
              <a:gd name="connsiteY14" fmla="*/ 233732 h 615694"/>
              <a:gd name="connsiteX15" fmla="*/ 538697 w 1567103"/>
              <a:gd name="connsiteY15" fmla="*/ 299093 h 615694"/>
              <a:gd name="connsiteX16" fmla="*/ 414019 w 1567103"/>
              <a:gd name="connsiteY16" fmla="*/ 157420 h 615694"/>
              <a:gd name="connsiteX17" fmla="*/ 370420 w 1567103"/>
              <a:gd name="connsiteY17" fmla="*/ 169455 h 615694"/>
              <a:gd name="connsiteX18" fmla="*/ 256270 w 1567103"/>
              <a:gd name="connsiteY18" fmla="*/ 0 h 615694"/>
              <a:gd name="connsiteX19" fmla="*/ 188042 w 1567103"/>
              <a:gd name="connsiteY19" fmla="*/ 109522 h 615694"/>
              <a:gd name="connsiteX20" fmla="*/ 32693 w 1567103"/>
              <a:gd name="connsiteY20" fmla="*/ 71567 h 615694"/>
              <a:gd name="connsiteX21" fmla="*/ 0 w 1567103"/>
              <a:gd name="connsiteY21" fmla="*/ 319938 h 615694"/>
              <a:gd name="connsiteX22" fmla="*/ 0 w 1567103"/>
              <a:gd name="connsiteY22" fmla="*/ 609344 h 615694"/>
              <a:gd name="connsiteX23" fmla="*/ 843203 w 1567103"/>
              <a:gd name="connsiteY23" fmla="*/ 615694 h 615694"/>
              <a:gd name="connsiteX0" fmla="*/ 533172 w 1567103"/>
              <a:gd name="connsiteY0" fmla="*/ 615694 h 615694"/>
              <a:gd name="connsiteX1" fmla="*/ 1567103 w 1567103"/>
              <a:gd name="connsiteY1" fmla="*/ 181393 h 615694"/>
              <a:gd name="connsiteX2" fmla="*/ 1490133 w 1567103"/>
              <a:gd name="connsiteY2" fmla="*/ 196787 h 615694"/>
              <a:gd name="connsiteX3" fmla="*/ 1437794 w 1567103"/>
              <a:gd name="connsiteY3" fmla="*/ 184472 h 615694"/>
              <a:gd name="connsiteX4" fmla="*/ 1373139 w 1567103"/>
              <a:gd name="connsiteY4" fmla="*/ 184472 h 615694"/>
              <a:gd name="connsiteX5" fmla="*/ 1388533 w 1567103"/>
              <a:gd name="connsiteY5" fmla="*/ 184472 h 615694"/>
              <a:gd name="connsiteX6" fmla="*/ 1320800 w 1567103"/>
              <a:gd name="connsiteY6" fmla="*/ 209102 h 615694"/>
              <a:gd name="connsiteX7" fmla="*/ 1283855 w 1567103"/>
              <a:gd name="connsiteY7" fmla="*/ 227575 h 615694"/>
              <a:gd name="connsiteX8" fmla="*/ 1206885 w 1567103"/>
              <a:gd name="connsiteY8" fmla="*/ 239890 h 615694"/>
              <a:gd name="connsiteX9" fmla="*/ 1225358 w 1567103"/>
              <a:gd name="connsiteY9" fmla="*/ 239890 h 615694"/>
              <a:gd name="connsiteX10" fmla="*/ 1142230 w 1567103"/>
              <a:gd name="connsiteY10" fmla="*/ 236811 h 615694"/>
              <a:gd name="connsiteX11" fmla="*/ 1068339 w 1567103"/>
              <a:gd name="connsiteY11" fmla="*/ 255284 h 615694"/>
              <a:gd name="connsiteX12" fmla="*/ 988291 w 1567103"/>
              <a:gd name="connsiteY12" fmla="*/ 230654 h 615694"/>
              <a:gd name="connsiteX13" fmla="*/ 828194 w 1567103"/>
              <a:gd name="connsiteY13" fmla="*/ 218338 h 615694"/>
              <a:gd name="connsiteX14" fmla="*/ 726594 w 1567103"/>
              <a:gd name="connsiteY14" fmla="*/ 233732 h 615694"/>
              <a:gd name="connsiteX15" fmla="*/ 538697 w 1567103"/>
              <a:gd name="connsiteY15" fmla="*/ 299093 h 615694"/>
              <a:gd name="connsiteX16" fmla="*/ 414019 w 1567103"/>
              <a:gd name="connsiteY16" fmla="*/ 157420 h 615694"/>
              <a:gd name="connsiteX17" fmla="*/ 370420 w 1567103"/>
              <a:gd name="connsiteY17" fmla="*/ 169455 h 615694"/>
              <a:gd name="connsiteX18" fmla="*/ 256270 w 1567103"/>
              <a:gd name="connsiteY18" fmla="*/ 0 h 615694"/>
              <a:gd name="connsiteX19" fmla="*/ 188042 w 1567103"/>
              <a:gd name="connsiteY19" fmla="*/ 109522 h 615694"/>
              <a:gd name="connsiteX20" fmla="*/ 32693 w 1567103"/>
              <a:gd name="connsiteY20" fmla="*/ 71567 h 615694"/>
              <a:gd name="connsiteX21" fmla="*/ 0 w 1567103"/>
              <a:gd name="connsiteY21" fmla="*/ 319938 h 615694"/>
              <a:gd name="connsiteX22" fmla="*/ 0 w 1567103"/>
              <a:gd name="connsiteY22" fmla="*/ 609344 h 615694"/>
              <a:gd name="connsiteX23" fmla="*/ 533172 w 1567103"/>
              <a:gd name="connsiteY23" fmla="*/ 615694 h 615694"/>
              <a:gd name="connsiteX0" fmla="*/ 533172 w 1567103"/>
              <a:gd name="connsiteY0" fmla="*/ 615694 h 615694"/>
              <a:gd name="connsiteX1" fmla="*/ 1567103 w 1567103"/>
              <a:gd name="connsiteY1" fmla="*/ 181393 h 615694"/>
              <a:gd name="connsiteX2" fmla="*/ 1490133 w 1567103"/>
              <a:gd name="connsiteY2" fmla="*/ 196787 h 615694"/>
              <a:gd name="connsiteX3" fmla="*/ 1437794 w 1567103"/>
              <a:gd name="connsiteY3" fmla="*/ 184472 h 615694"/>
              <a:gd name="connsiteX4" fmla="*/ 1373139 w 1567103"/>
              <a:gd name="connsiteY4" fmla="*/ 184472 h 615694"/>
              <a:gd name="connsiteX5" fmla="*/ 1388533 w 1567103"/>
              <a:gd name="connsiteY5" fmla="*/ 184472 h 615694"/>
              <a:gd name="connsiteX6" fmla="*/ 1320800 w 1567103"/>
              <a:gd name="connsiteY6" fmla="*/ 209102 h 615694"/>
              <a:gd name="connsiteX7" fmla="*/ 1283855 w 1567103"/>
              <a:gd name="connsiteY7" fmla="*/ 227575 h 615694"/>
              <a:gd name="connsiteX8" fmla="*/ 1206885 w 1567103"/>
              <a:gd name="connsiteY8" fmla="*/ 239890 h 615694"/>
              <a:gd name="connsiteX9" fmla="*/ 1225358 w 1567103"/>
              <a:gd name="connsiteY9" fmla="*/ 239890 h 615694"/>
              <a:gd name="connsiteX10" fmla="*/ 1142230 w 1567103"/>
              <a:gd name="connsiteY10" fmla="*/ 236811 h 615694"/>
              <a:gd name="connsiteX11" fmla="*/ 1068339 w 1567103"/>
              <a:gd name="connsiteY11" fmla="*/ 255284 h 615694"/>
              <a:gd name="connsiteX12" fmla="*/ 988291 w 1567103"/>
              <a:gd name="connsiteY12" fmla="*/ 230654 h 615694"/>
              <a:gd name="connsiteX13" fmla="*/ 828194 w 1567103"/>
              <a:gd name="connsiteY13" fmla="*/ 218338 h 615694"/>
              <a:gd name="connsiteX14" fmla="*/ 538697 w 1567103"/>
              <a:gd name="connsiteY14" fmla="*/ 299093 h 615694"/>
              <a:gd name="connsiteX15" fmla="*/ 414019 w 1567103"/>
              <a:gd name="connsiteY15" fmla="*/ 157420 h 615694"/>
              <a:gd name="connsiteX16" fmla="*/ 370420 w 1567103"/>
              <a:gd name="connsiteY16" fmla="*/ 169455 h 615694"/>
              <a:gd name="connsiteX17" fmla="*/ 256270 w 1567103"/>
              <a:gd name="connsiteY17" fmla="*/ 0 h 615694"/>
              <a:gd name="connsiteX18" fmla="*/ 188042 w 1567103"/>
              <a:gd name="connsiteY18" fmla="*/ 109522 h 615694"/>
              <a:gd name="connsiteX19" fmla="*/ 32693 w 1567103"/>
              <a:gd name="connsiteY19" fmla="*/ 71567 h 615694"/>
              <a:gd name="connsiteX20" fmla="*/ 0 w 1567103"/>
              <a:gd name="connsiteY20" fmla="*/ 319938 h 615694"/>
              <a:gd name="connsiteX21" fmla="*/ 0 w 1567103"/>
              <a:gd name="connsiteY21" fmla="*/ 609344 h 615694"/>
              <a:gd name="connsiteX22" fmla="*/ 533172 w 1567103"/>
              <a:gd name="connsiteY22" fmla="*/ 615694 h 615694"/>
              <a:gd name="connsiteX0" fmla="*/ 533172 w 1567103"/>
              <a:gd name="connsiteY0" fmla="*/ 615694 h 615694"/>
              <a:gd name="connsiteX1" fmla="*/ 1567103 w 1567103"/>
              <a:gd name="connsiteY1" fmla="*/ 181393 h 615694"/>
              <a:gd name="connsiteX2" fmla="*/ 1490133 w 1567103"/>
              <a:gd name="connsiteY2" fmla="*/ 196787 h 615694"/>
              <a:gd name="connsiteX3" fmla="*/ 1437794 w 1567103"/>
              <a:gd name="connsiteY3" fmla="*/ 184472 h 615694"/>
              <a:gd name="connsiteX4" fmla="*/ 1373139 w 1567103"/>
              <a:gd name="connsiteY4" fmla="*/ 184472 h 615694"/>
              <a:gd name="connsiteX5" fmla="*/ 1388533 w 1567103"/>
              <a:gd name="connsiteY5" fmla="*/ 184472 h 615694"/>
              <a:gd name="connsiteX6" fmla="*/ 1320800 w 1567103"/>
              <a:gd name="connsiteY6" fmla="*/ 209102 h 615694"/>
              <a:gd name="connsiteX7" fmla="*/ 1283855 w 1567103"/>
              <a:gd name="connsiteY7" fmla="*/ 227575 h 615694"/>
              <a:gd name="connsiteX8" fmla="*/ 1206885 w 1567103"/>
              <a:gd name="connsiteY8" fmla="*/ 239890 h 615694"/>
              <a:gd name="connsiteX9" fmla="*/ 1225358 w 1567103"/>
              <a:gd name="connsiteY9" fmla="*/ 239890 h 615694"/>
              <a:gd name="connsiteX10" fmla="*/ 1142230 w 1567103"/>
              <a:gd name="connsiteY10" fmla="*/ 236811 h 615694"/>
              <a:gd name="connsiteX11" fmla="*/ 1068339 w 1567103"/>
              <a:gd name="connsiteY11" fmla="*/ 255284 h 615694"/>
              <a:gd name="connsiteX12" fmla="*/ 988291 w 1567103"/>
              <a:gd name="connsiteY12" fmla="*/ 230654 h 615694"/>
              <a:gd name="connsiteX13" fmla="*/ 538697 w 1567103"/>
              <a:gd name="connsiteY13" fmla="*/ 299093 h 615694"/>
              <a:gd name="connsiteX14" fmla="*/ 414019 w 1567103"/>
              <a:gd name="connsiteY14" fmla="*/ 157420 h 615694"/>
              <a:gd name="connsiteX15" fmla="*/ 370420 w 1567103"/>
              <a:gd name="connsiteY15" fmla="*/ 169455 h 615694"/>
              <a:gd name="connsiteX16" fmla="*/ 256270 w 1567103"/>
              <a:gd name="connsiteY16" fmla="*/ 0 h 615694"/>
              <a:gd name="connsiteX17" fmla="*/ 188042 w 1567103"/>
              <a:gd name="connsiteY17" fmla="*/ 109522 h 615694"/>
              <a:gd name="connsiteX18" fmla="*/ 32693 w 1567103"/>
              <a:gd name="connsiteY18" fmla="*/ 71567 h 615694"/>
              <a:gd name="connsiteX19" fmla="*/ 0 w 1567103"/>
              <a:gd name="connsiteY19" fmla="*/ 319938 h 615694"/>
              <a:gd name="connsiteX20" fmla="*/ 0 w 1567103"/>
              <a:gd name="connsiteY20" fmla="*/ 609344 h 615694"/>
              <a:gd name="connsiteX21" fmla="*/ 533172 w 1567103"/>
              <a:gd name="connsiteY21" fmla="*/ 615694 h 615694"/>
              <a:gd name="connsiteX0" fmla="*/ 533172 w 1567103"/>
              <a:gd name="connsiteY0" fmla="*/ 615694 h 615694"/>
              <a:gd name="connsiteX1" fmla="*/ 1567103 w 1567103"/>
              <a:gd name="connsiteY1" fmla="*/ 181393 h 615694"/>
              <a:gd name="connsiteX2" fmla="*/ 1490133 w 1567103"/>
              <a:gd name="connsiteY2" fmla="*/ 196787 h 615694"/>
              <a:gd name="connsiteX3" fmla="*/ 1437794 w 1567103"/>
              <a:gd name="connsiteY3" fmla="*/ 184472 h 615694"/>
              <a:gd name="connsiteX4" fmla="*/ 1373139 w 1567103"/>
              <a:gd name="connsiteY4" fmla="*/ 184472 h 615694"/>
              <a:gd name="connsiteX5" fmla="*/ 1388533 w 1567103"/>
              <a:gd name="connsiteY5" fmla="*/ 184472 h 615694"/>
              <a:gd name="connsiteX6" fmla="*/ 1320800 w 1567103"/>
              <a:gd name="connsiteY6" fmla="*/ 209102 h 615694"/>
              <a:gd name="connsiteX7" fmla="*/ 1283855 w 1567103"/>
              <a:gd name="connsiteY7" fmla="*/ 227575 h 615694"/>
              <a:gd name="connsiteX8" fmla="*/ 1206885 w 1567103"/>
              <a:gd name="connsiteY8" fmla="*/ 239890 h 615694"/>
              <a:gd name="connsiteX9" fmla="*/ 1225358 w 1567103"/>
              <a:gd name="connsiteY9" fmla="*/ 239890 h 615694"/>
              <a:gd name="connsiteX10" fmla="*/ 1142230 w 1567103"/>
              <a:gd name="connsiteY10" fmla="*/ 236811 h 615694"/>
              <a:gd name="connsiteX11" fmla="*/ 1068339 w 1567103"/>
              <a:gd name="connsiteY11" fmla="*/ 255284 h 615694"/>
              <a:gd name="connsiteX12" fmla="*/ 538697 w 1567103"/>
              <a:gd name="connsiteY12" fmla="*/ 299093 h 615694"/>
              <a:gd name="connsiteX13" fmla="*/ 414019 w 1567103"/>
              <a:gd name="connsiteY13" fmla="*/ 157420 h 615694"/>
              <a:gd name="connsiteX14" fmla="*/ 370420 w 1567103"/>
              <a:gd name="connsiteY14" fmla="*/ 169455 h 615694"/>
              <a:gd name="connsiteX15" fmla="*/ 256270 w 1567103"/>
              <a:gd name="connsiteY15" fmla="*/ 0 h 615694"/>
              <a:gd name="connsiteX16" fmla="*/ 188042 w 1567103"/>
              <a:gd name="connsiteY16" fmla="*/ 109522 h 615694"/>
              <a:gd name="connsiteX17" fmla="*/ 32693 w 1567103"/>
              <a:gd name="connsiteY17" fmla="*/ 71567 h 615694"/>
              <a:gd name="connsiteX18" fmla="*/ 0 w 1567103"/>
              <a:gd name="connsiteY18" fmla="*/ 319938 h 615694"/>
              <a:gd name="connsiteX19" fmla="*/ 0 w 1567103"/>
              <a:gd name="connsiteY19" fmla="*/ 609344 h 615694"/>
              <a:gd name="connsiteX20" fmla="*/ 533172 w 1567103"/>
              <a:gd name="connsiteY20" fmla="*/ 615694 h 615694"/>
              <a:gd name="connsiteX0" fmla="*/ 533172 w 1567103"/>
              <a:gd name="connsiteY0" fmla="*/ 615694 h 615694"/>
              <a:gd name="connsiteX1" fmla="*/ 1567103 w 1567103"/>
              <a:gd name="connsiteY1" fmla="*/ 181393 h 615694"/>
              <a:gd name="connsiteX2" fmla="*/ 1490133 w 1567103"/>
              <a:gd name="connsiteY2" fmla="*/ 196787 h 615694"/>
              <a:gd name="connsiteX3" fmla="*/ 1437794 w 1567103"/>
              <a:gd name="connsiteY3" fmla="*/ 184472 h 615694"/>
              <a:gd name="connsiteX4" fmla="*/ 1373139 w 1567103"/>
              <a:gd name="connsiteY4" fmla="*/ 184472 h 615694"/>
              <a:gd name="connsiteX5" fmla="*/ 1388533 w 1567103"/>
              <a:gd name="connsiteY5" fmla="*/ 184472 h 615694"/>
              <a:gd name="connsiteX6" fmla="*/ 1320800 w 1567103"/>
              <a:gd name="connsiteY6" fmla="*/ 209102 h 615694"/>
              <a:gd name="connsiteX7" fmla="*/ 1283855 w 1567103"/>
              <a:gd name="connsiteY7" fmla="*/ 227575 h 615694"/>
              <a:gd name="connsiteX8" fmla="*/ 1206885 w 1567103"/>
              <a:gd name="connsiteY8" fmla="*/ 239890 h 615694"/>
              <a:gd name="connsiteX9" fmla="*/ 1225358 w 1567103"/>
              <a:gd name="connsiteY9" fmla="*/ 239890 h 615694"/>
              <a:gd name="connsiteX10" fmla="*/ 1142230 w 1567103"/>
              <a:gd name="connsiteY10" fmla="*/ 236811 h 615694"/>
              <a:gd name="connsiteX11" fmla="*/ 538697 w 1567103"/>
              <a:gd name="connsiteY11" fmla="*/ 299093 h 615694"/>
              <a:gd name="connsiteX12" fmla="*/ 414019 w 1567103"/>
              <a:gd name="connsiteY12" fmla="*/ 157420 h 615694"/>
              <a:gd name="connsiteX13" fmla="*/ 370420 w 1567103"/>
              <a:gd name="connsiteY13" fmla="*/ 169455 h 615694"/>
              <a:gd name="connsiteX14" fmla="*/ 256270 w 1567103"/>
              <a:gd name="connsiteY14" fmla="*/ 0 h 615694"/>
              <a:gd name="connsiteX15" fmla="*/ 188042 w 1567103"/>
              <a:gd name="connsiteY15" fmla="*/ 109522 h 615694"/>
              <a:gd name="connsiteX16" fmla="*/ 32693 w 1567103"/>
              <a:gd name="connsiteY16" fmla="*/ 71567 h 615694"/>
              <a:gd name="connsiteX17" fmla="*/ 0 w 1567103"/>
              <a:gd name="connsiteY17" fmla="*/ 319938 h 615694"/>
              <a:gd name="connsiteX18" fmla="*/ 0 w 1567103"/>
              <a:gd name="connsiteY18" fmla="*/ 609344 h 615694"/>
              <a:gd name="connsiteX19" fmla="*/ 533172 w 1567103"/>
              <a:gd name="connsiteY19" fmla="*/ 615694 h 615694"/>
              <a:gd name="connsiteX0" fmla="*/ 533172 w 1567103"/>
              <a:gd name="connsiteY0" fmla="*/ 615694 h 615694"/>
              <a:gd name="connsiteX1" fmla="*/ 1567103 w 1567103"/>
              <a:gd name="connsiteY1" fmla="*/ 181393 h 615694"/>
              <a:gd name="connsiteX2" fmla="*/ 1490133 w 1567103"/>
              <a:gd name="connsiteY2" fmla="*/ 196787 h 615694"/>
              <a:gd name="connsiteX3" fmla="*/ 1437794 w 1567103"/>
              <a:gd name="connsiteY3" fmla="*/ 184472 h 615694"/>
              <a:gd name="connsiteX4" fmla="*/ 1373139 w 1567103"/>
              <a:gd name="connsiteY4" fmla="*/ 184472 h 615694"/>
              <a:gd name="connsiteX5" fmla="*/ 1388533 w 1567103"/>
              <a:gd name="connsiteY5" fmla="*/ 184472 h 615694"/>
              <a:gd name="connsiteX6" fmla="*/ 1320800 w 1567103"/>
              <a:gd name="connsiteY6" fmla="*/ 209102 h 615694"/>
              <a:gd name="connsiteX7" fmla="*/ 1283855 w 1567103"/>
              <a:gd name="connsiteY7" fmla="*/ 227575 h 615694"/>
              <a:gd name="connsiteX8" fmla="*/ 1206885 w 1567103"/>
              <a:gd name="connsiteY8" fmla="*/ 239890 h 615694"/>
              <a:gd name="connsiteX9" fmla="*/ 1225358 w 1567103"/>
              <a:gd name="connsiteY9" fmla="*/ 239890 h 615694"/>
              <a:gd name="connsiteX10" fmla="*/ 538697 w 1567103"/>
              <a:gd name="connsiteY10" fmla="*/ 299093 h 615694"/>
              <a:gd name="connsiteX11" fmla="*/ 414019 w 1567103"/>
              <a:gd name="connsiteY11" fmla="*/ 157420 h 615694"/>
              <a:gd name="connsiteX12" fmla="*/ 370420 w 1567103"/>
              <a:gd name="connsiteY12" fmla="*/ 169455 h 615694"/>
              <a:gd name="connsiteX13" fmla="*/ 256270 w 1567103"/>
              <a:gd name="connsiteY13" fmla="*/ 0 h 615694"/>
              <a:gd name="connsiteX14" fmla="*/ 188042 w 1567103"/>
              <a:gd name="connsiteY14" fmla="*/ 109522 h 615694"/>
              <a:gd name="connsiteX15" fmla="*/ 32693 w 1567103"/>
              <a:gd name="connsiteY15" fmla="*/ 71567 h 615694"/>
              <a:gd name="connsiteX16" fmla="*/ 0 w 1567103"/>
              <a:gd name="connsiteY16" fmla="*/ 319938 h 615694"/>
              <a:gd name="connsiteX17" fmla="*/ 0 w 1567103"/>
              <a:gd name="connsiteY17" fmla="*/ 609344 h 615694"/>
              <a:gd name="connsiteX18" fmla="*/ 533172 w 1567103"/>
              <a:gd name="connsiteY18" fmla="*/ 615694 h 615694"/>
              <a:gd name="connsiteX0" fmla="*/ 533172 w 1567103"/>
              <a:gd name="connsiteY0" fmla="*/ 615694 h 615694"/>
              <a:gd name="connsiteX1" fmla="*/ 1567103 w 1567103"/>
              <a:gd name="connsiteY1" fmla="*/ 181393 h 615694"/>
              <a:gd name="connsiteX2" fmla="*/ 1490133 w 1567103"/>
              <a:gd name="connsiteY2" fmla="*/ 196787 h 615694"/>
              <a:gd name="connsiteX3" fmla="*/ 1437794 w 1567103"/>
              <a:gd name="connsiteY3" fmla="*/ 184472 h 615694"/>
              <a:gd name="connsiteX4" fmla="*/ 1373139 w 1567103"/>
              <a:gd name="connsiteY4" fmla="*/ 184472 h 615694"/>
              <a:gd name="connsiteX5" fmla="*/ 1388533 w 1567103"/>
              <a:gd name="connsiteY5" fmla="*/ 184472 h 615694"/>
              <a:gd name="connsiteX6" fmla="*/ 1320800 w 1567103"/>
              <a:gd name="connsiteY6" fmla="*/ 209102 h 615694"/>
              <a:gd name="connsiteX7" fmla="*/ 1283855 w 1567103"/>
              <a:gd name="connsiteY7" fmla="*/ 227575 h 615694"/>
              <a:gd name="connsiteX8" fmla="*/ 1225358 w 1567103"/>
              <a:gd name="connsiteY8" fmla="*/ 239890 h 615694"/>
              <a:gd name="connsiteX9" fmla="*/ 538697 w 1567103"/>
              <a:gd name="connsiteY9" fmla="*/ 299093 h 615694"/>
              <a:gd name="connsiteX10" fmla="*/ 414019 w 1567103"/>
              <a:gd name="connsiteY10" fmla="*/ 157420 h 615694"/>
              <a:gd name="connsiteX11" fmla="*/ 370420 w 1567103"/>
              <a:gd name="connsiteY11" fmla="*/ 169455 h 615694"/>
              <a:gd name="connsiteX12" fmla="*/ 256270 w 1567103"/>
              <a:gd name="connsiteY12" fmla="*/ 0 h 615694"/>
              <a:gd name="connsiteX13" fmla="*/ 188042 w 1567103"/>
              <a:gd name="connsiteY13" fmla="*/ 109522 h 615694"/>
              <a:gd name="connsiteX14" fmla="*/ 32693 w 1567103"/>
              <a:gd name="connsiteY14" fmla="*/ 71567 h 615694"/>
              <a:gd name="connsiteX15" fmla="*/ 0 w 1567103"/>
              <a:gd name="connsiteY15" fmla="*/ 319938 h 615694"/>
              <a:gd name="connsiteX16" fmla="*/ 0 w 1567103"/>
              <a:gd name="connsiteY16" fmla="*/ 609344 h 615694"/>
              <a:gd name="connsiteX17" fmla="*/ 533172 w 1567103"/>
              <a:gd name="connsiteY17" fmla="*/ 615694 h 615694"/>
              <a:gd name="connsiteX0" fmla="*/ 533172 w 1567103"/>
              <a:gd name="connsiteY0" fmla="*/ 615694 h 615694"/>
              <a:gd name="connsiteX1" fmla="*/ 1567103 w 1567103"/>
              <a:gd name="connsiteY1" fmla="*/ 181393 h 615694"/>
              <a:gd name="connsiteX2" fmla="*/ 1490133 w 1567103"/>
              <a:gd name="connsiteY2" fmla="*/ 196787 h 615694"/>
              <a:gd name="connsiteX3" fmla="*/ 1437794 w 1567103"/>
              <a:gd name="connsiteY3" fmla="*/ 184472 h 615694"/>
              <a:gd name="connsiteX4" fmla="*/ 1373139 w 1567103"/>
              <a:gd name="connsiteY4" fmla="*/ 184472 h 615694"/>
              <a:gd name="connsiteX5" fmla="*/ 1388533 w 1567103"/>
              <a:gd name="connsiteY5" fmla="*/ 184472 h 615694"/>
              <a:gd name="connsiteX6" fmla="*/ 1320800 w 1567103"/>
              <a:gd name="connsiteY6" fmla="*/ 209102 h 615694"/>
              <a:gd name="connsiteX7" fmla="*/ 1283855 w 1567103"/>
              <a:gd name="connsiteY7" fmla="*/ 227575 h 615694"/>
              <a:gd name="connsiteX8" fmla="*/ 538697 w 1567103"/>
              <a:gd name="connsiteY8" fmla="*/ 299093 h 615694"/>
              <a:gd name="connsiteX9" fmla="*/ 414019 w 1567103"/>
              <a:gd name="connsiteY9" fmla="*/ 157420 h 615694"/>
              <a:gd name="connsiteX10" fmla="*/ 370420 w 1567103"/>
              <a:gd name="connsiteY10" fmla="*/ 169455 h 615694"/>
              <a:gd name="connsiteX11" fmla="*/ 256270 w 1567103"/>
              <a:gd name="connsiteY11" fmla="*/ 0 h 615694"/>
              <a:gd name="connsiteX12" fmla="*/ 188042 w 1567103"/>
              <a:gd name="connsiteY12" fmla="*/ 109522 h 615694"/>
              <a:gd name="connsiteX13" fmla="*/ 32693 w 1567103"/>
              <a:gd name="connsiteY13" fmla="*/ 71567 h 615694"/>
              <a:gd name="connsiteX14" fmla="*/ 0 w 1567103"/>
              <a:gd name="connsiteY14" fmla="*/ 319938 h 615694"/>
              <a:gd name="connsiteX15" fmla="*/ 0 w 1567103"/>
              <a:gd name="connsiteY15" fmla="*/ 609344 h 615694"/>
              <a:gd name="connsiteX16" fmla="*/ 533172 w 1567103"/>
              <a:gd name="connsiteY16" fmla="*/ 615694 h 615694"/>
              <a:gd name="connsiteX0" fmla="*/ 533172 w 1567103"/>
              <a:gd name="connsiteY0" fmla="*/ 615694 h 615694"/>
              <a:gd name="connsiteX1" fmla="*/ 1567103 w 1567103"/>
              <a:gd name="connsiteY1" fmla="*/ 181393 h 615694"/>
              <a:gd name="connsiteX2" fmla="*/ 1490133 w 1567103"/>
              <a:gd name="connsiteY2" fmla="*/ 196787 h 615694"/>
              <a:gd name="connsiteX3" fmla="*/ 1437794 w 1567103"/>
              <a:gd name="connsiteY3" fmla="*/ 184472 h 615694"/>
              <a:gd name="connsiteX4" fmla="*/ 1373139 w 1567103"/>
              <a:gd name="connsiteY4" fmla="*/ 184472 h 615694"/>
              <a:gd name="connsiteX5" fmla="*/ 1388533 w 1567103"/>
              <a:gd name="connsiteY5" fmla="*/ 184472 h 615694"/>
              <a:gd name="connsiteX6" fmla="*/ 1320800 w 1567103"/>
              <a:gd name="connsiteY6" fmla="*/ 209102 h 615694"/>
              <a:gd name="connsiteX7" fmla="*/ 538697 w 1567103"/>
              <a:gd name="connsiteY7" fmla="*/ 299093 h 615694"/>
              <a:gd name="connsiteX8" fmla="*/ 414019 w 1567103"/>
              <a:gd name="connsiteY8" fmla="*/ 157420 h 615694"/>
              <a:gd name="connsiteX9" fmla="*/ 370420 w 1567103"/>
              <a:gd name="connsiteY9" fmla="*/ 169455 h 615694"/>
              <a:gd name="connsiteX10" fmla="*/ 256270 w 1567103"/>
              <a:gd name="connsiteY10" fmla="*/ 0 h 615694"/>
              <a:gd name="connsiteX11" fmla="*/ 188042 w 1567103"/>
              <a:gd name="connsiteY11" fmla="*/ 109522 h 615694"/>
              <a:gd name="connsiteX12" fmla="*/ 32693 w 1567103"/>
              <a:gd name="connsiteY12" fmla="*/ 71567 h 615694"/>
              <a:gd name="connsiteX13" fmla="*/ 0 w 1567103"/>
              <a:gd name="connsiteY13" fmla="*/ 319938 h 615694"/>
              <a:gd name="connsiteX14" fmla="*/ 0 w 1567103"/>
              <a:gd name="connsiteY14" fmla="*/ 609344 h 615694"/>
              <a:gd name="connsiteX15" fmla="*/ 533172 w 1567103"/>
              <a:gd name="connsiteY15" fmla="*/ 615694 h 615694"/>
              <a:gd name="connsiteX0" fmla="*/ 533172 w 1567103"/>
              <a:gd name="connsiteY0" fmla="*/ 615694 h 615694"/>
              <a:gd name="connsiteX1" fmla="*/ 1567103 w 1567103"/>
              <a:gd name="connsiteY1" fmla="*/ 181393 h 615694"/>
              <a:gd name="connsiteX2" fmla="*/ 1490133 w 1567103"/>
              <a:gd name="connsiteY2" fmla="*/ 196787 h 615694"/>
              <a:gd name="connsiteX3" fmla="*/ 1437794 w 1567103"/>
              <a:gd name="connsiteY3" fmla="*/ 184472 h 615694"/>
              <a:gd name="connsiteX4" fmla="*/ 1373139 w 1567103"/>
              <a:gd name="connsiteY4" fmla="*/ 184472 h 615694"/>
              <a:gd name="connsiteX5" fmla="*/ 1388533 w 1567103"/>
              <a:gd name="connsiteY5" fmla="*/ 184472 h 615694"/>
              <a:gd name="connsiteX6" fmla="*/ 538697 w 1567103"/>
              <a:gd name="connsiteY6" fmla="*/ 299093 h 615694"/>
              <a:gd name="connsiteX7" fmla="*/ 414019 w 1567103"/>
              <a:gd name="connsiteY7" fmla="*/ 157420 h 615694"/>
              <a:gd name="connsiteX8" fmla="*/ 370420 w 1567103"/>
              <a:gd name="connsiteY8" fmla="*/ 169455 h 615694"/>
              <a:gd name="connsiteX9" fmla="*/ 256270 w 1567103"/>
              <a:gd name="connsiteY9" fmla="*/ 0 h 615694"/>
              <a:gd name="connsiteX10" fmla="*/ 188042 w 1567103"/>
              <a:gd name="connsiteY10" fmla="*/ 109522 h 615694"/>
              <a:gd name="connsiteX11" fmla="*/ 32693 w 1567103"/>
              <a:gd name="connsiteY11" fmla="*/ 71567 h 615694"/>
              <a:gd name="connsiteX12" fmla="*/ 0 w 1567103"/>
              <a:gd name="connsiteY12" fmla="*/ 319938 h 615694"/>
              <a:gd name="connsiteX13" fmla="*/ 0 w 1567103"/>
              <a:gd name="connsiteY13" fmla="*/ 609344 h 615694"/>
              <a:gd name="connsiteX14" fmla="*/ 533172 w 1567103"/>
              <a:gd name="connsiteY14" fmla="*/ 615694 h 615694"/>
              <a:gd name="connsiteX0" fmla="*/ 533172 w 1567103"/>
              <a:gd name="connsiteY0" fmla="*/ 615694 h 615694"/>
              <a:gd name="connsiteX1" fmla="*/ 1567103 w 1567103"/>
              <a:gd name="connsiteY1" fmla="*/ 181393 h 615694"/>
              <a:gd name="connsiteX2" fmla="*/ 1490133 w 1567103"/>
              <a:gd name="connsiteY2" fmla="*/ 196787 h 615694"/>
              <a:gd name="connsiteX3" fmla="*/ 1437794 w 1567103"/>
              <a:gd name="connsiteY3" fmla="*/ 184472 h 615694"/>
              <a:gd name="connsiteX4" fmla="*/ 1373139 w 1567103"/>
              <a:gd name="connsiteY4" fmla="*/ 184472 h 615694"/>
              <a:gd name="connsiteX5" fmla="*/ 538697 w 1567103"/>
              <a:gd name="connsiteY5" fmla="*/ 299093 h 615694"/>
              <a:gd name="connsiteX6" fmla="*/ 414019 w 1567103"/>
              <a:gd name="connsiteY6" fmla="*/ 157420 h 615694"/>
              <a:gd name="connsiteX7" fmla="*/ 370420 w 1567103"/>
              <a:gd name="connsiteY7" fmla="*/ 169455 h 615694"/>
              <a:gd name="connsiteX8" fmla="*/ 256270 w 1567103"/>
              <a:gd name="connsiteY8" fmla="*/ 0 h 615694"/>
              <a:gd name="connsiteX9" fmla="*/ 188042 w 1567103"/>
              <a:gd name="connsiteY9" fmla="*/ 109522 h 615694"/>
              <a:gd name="connsiteX10" fmla="*/ 32693 w 1567103"/>
              <a:gd name="connsiteY10" fmla="*/ 71567 h 615694"/>
              <a:gd name="connsiteX11" fmla="*/ 0 w 1567103"/>
              <a:gd name="connsiteY11" fmla="*/ 319938 h 615694"/>
              <a:gd name="connsiteX12" fmla="*/ 0 w 1567103"/>
              <a:gd name="connsiteY12" fmla="*/ 609344 h 615694"/>
              <a:gd name="connsiteX13" fmla="*/ 533172 w 1567103"/>
              <a:gd name="connsiteY13" fmla="*/ 615694 h 615694"/>
              <a:gd name="connsiteX0" fmla="*/ 533172 w 1567103"/>
              <a:gd name="connsiteY0" fmla="*/ 615694 h 615694"/>
              <a:gd name="connsiteX1" fmla="*/ 1567103 w 1567103"/>
              <a:gd name="connsiteY1" fmla="*/ 181393 h 615694"/>
              <a:gd name="connsiteX2" fmla="*/ 1490133 w 1567103"/>
              <a:gd name="connsiteY2" fmla="*/ 196787 h 615694"/>
              <a:gd name="connsiteX3" fmla="*/ 1437794 w 1567103"/>
              <a:gd name="connsiteY3" fmla="*/ 184472 h 615694"/>
              <a:gd name="connsiteX4" fmla="*/ 538697 w 1567103"/>
              <a:gd name="connsiteY4" fmla="*/ 299093 h 615694"/>
              <a:gd name="connsiteX5" fmla="*/ 414019 w 1567103"/>
              <a:gd name="connsiteY5" fmla="*/ 157420 h 615694"/>
              <a:gd name="connsiteX6" fmla="*/ 370420 w 1567103"/>
              <a:gd name="connsiteY6" fmla="*/ 169455 h 615694"/>
              <a:gd name="connsiteX7" fmla="*/ 256270 w 1567103"/>
              <a:gd name="connsiteY7" fmla="*/ 0 h 615694"/>
              <a:gd name="connsiteX8" fmla="*/ 188042 w 1567103"/>
              <a:gd name="connsiteY8" fmla="*/ 109522 h 615694"/>
              <a:gd name="connsiteX9" fmla="*/ 32693 w 1567103"/>
              <a:gd name="connsiteY9" fmla="*/ 71567 h 615694"/>
              <a:gd name="connsiteX10" fmla="*/ 0 w 1567103"/>
              <a:gd name="connsiteY10" fmla="*/ 319938 h 615694"/>
              <a:gd name="connsiteX11" fmla="*/ 0 w 1567103"/>
              <a:gd name="connsiteY11" fmla="*/ 609344 h 615694"/>
              <a:gd name="connsiteX12" fmla="*/ 533172 w 1567103"/>
              <a:gd name="connsiteY12" fmla="*/ 615694 h 615694"/>
              <a:gd name="connsiteX0" fmla="*/ 533172 w 1567103"/>
              <a:gd name="connsiteY0" fmla="*/ 615694 h 615694"/>
              <a:gd name="connsiteX1" fmla="*/ 1567103 w 1567103"/>
              <a:gd name="connsiteY1" fmla="*/ 181393 h 615694"/>
              <a:gd name="connsiteX2" fmla="*/ 1490133 w 1567103"/>
              <a:gd name="connsiteY2" fmla="*/ 196787 h 615694"/>
              <a:gd name="connsiteX3" fmla="*/ 538697 w 1567103"/>
              <a:gd name="connsiteY3" fmla="*/ 299093 h 615694"/>
              <a:gd name="connsiteX4" fmla="*/ 414019 w 1567103"/>
              <a:gd name="connsiteY4" fmla="*/ 157420 h 615694"/>
              <a:gd name="connsiteX5" fmla="*/ 370420 w 1567103"/>
              <a:gd name="connsiteY5" fmla="*/ 169455 h 615694"/>
              <a:gd name="connsiteX6" fmla="*/ 256270 w 1567103"/>
              <a:gd name="connsiteY6" fmla="*/ 0 h 615694"/>
              <a:gd name="connsiteX7" fmla="*/ 188042 w 1567103"/>
              <a:gd name="connsiteY7" fmla="*/ 109522 h 615694"/>
              <a:gd name="connsiteX8" fmla="*/ 32693 w 1567103"/>
              <a:gd name="connsiteY8" fmla="*/ 71567 h 615694"/>
              <a:gd name="connsiteX9" fmla="*/ 0 w 1567103"/>
              <a:gd name="connsiteY9" fmla="*/ 319938 h 615694"/>
              <a:gd name="connsiteX10" fmla="*/ 0 w 1567103"/>
              <a:gd name="connsiteY10" fmla="*/ 609344 h 615694"/>
              <a:gd name="connsiteX11" fmla="*/ 533172 w 1567103"/>
              <a:gd name="connsiteY11" fmla="*/ 615694 h 615694"/>
              <a:gd name="connsiteX0" fmla="*/ 533172 w 1567103"/>
              <a:gd name="connsiteY0" fmla="*/ 615694 h 615694"/>
              <a:gd name="connsiteX1" fmla="*/ 1567103 w 1567103"/>
              <a:gd name="connsiteY1" fmla="*/ 181393 h 615694"/>
              <a:gd name="connsiteX2" fmla="*/ 538697 w 1567103"/>
              <a:gd name="connsiteY2" fmla="*/ 299093 h 615694"/>
              <a:gd name="connsiteX3" fmla="*/ 414019 w 1567103"/>
              <a:gd name="connsiteY3" fmla="*/ 157420 h 615694"/>
              <a:gd name="connsiteX4" fmla="*/ 370420 w 1567103"/>
              <a:gd name="connsiteY4" fmla="*/ 169455 h 615694"/>
              <a:gd name="connsiteX5" fmla="*/ 256270 w 1567103"/>
              <a:gd name="connsiteY5" fmla="*/ 0 h 615694"/>
              <a:gd name="connsiteX6" fmla="*/ 188042 w 1567103"/>
              <a:gd name="connsiteY6" fmla="*/ 109522 h 615694"/>
              <a:gd name="connsiteX7" fmla="*/ 32693 w 1567103"/>
              <a:gd name="connsiteY7" fmla="*/ 71567 h 615694"/>
              <a:gd name="connsiteX8" fmla="*/ 0 w 1567103"/>
              <a:gd name="connsiteY8" fmla="*/ 319938 h 615694"/>
              <a:gd name="connsiteX9" fmla="*/ 0 w 1567103"/>
              <a:gd name="connsiteY9" fmla="*/ 609344 h 615694"/>
              <a:gd name="connsiteX10" fmla="*/ 533172 w 1567103"/>
              <a:gd name="connsiteY10" fmla="*/ 615694 h 615694"/>
              <a:gd name="connsiteX0" fmla="*/ 533172 w 538697"/>
              <a:gd name="connsiteY0" fmla="*/ 615694 h 615694"/>
              <a:gd name="connsiteX1" fmla="*/ 538697 w 538697"/>
              <a:gd name="connsiteY1" fmla="*/ 299093 h 615694"/>
              <a:gd name="connsiteX2" fmla="*/ 414019 w 538697"/>
              <a:gd name="connsiteY2" fmla="*/ 157420 h 615694"/>
              <a:gd name="connsiteX3" fmla="*/ 370420 w 538697"/>
              <a:gd name="connsiteY3" fmla="*/ 169455 h 615694"/>
              <a:gd name="connsiteX4" fmla="*/ 256270 w 538697"/>
              <a:gd name="connsiteY4" fmla="*/ 0 h 615694"/>
              <a:gd name="connsiteX5" fmla="*/ 188042 w 538697"/>
              <a:gd name="connsiteY5" fmla="*/ 109522 h 615694"/>
              <a:gd name="connsiteX6" fmla="*/ 32693 w 538697"/>
              <a:gd name="connsiteY6" fmla="*/ 71567 h 615694"/>
              <a:gd name="connsiteX7" fmla="*/ 0 w 538697"/>
              <a:gd name="connsiteY7" fmla="*/ 319938 h 615694"/>
              <a:gd name="connsiteX8" fmla="*/ 0 w 538697"/>
              <a:gd name="connsiteY8" fmla="*/ 609344 h 615694"/>
              <a:gd name="connsiteX9" fmla="*/ 533172 w 538697"/>
              <a:gd name="connsiteY9" fmla="*/ 615694 h 61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8697" h="615694">
                <a:moveTo>
                  <a:pt x="533172" y="615694"/>
                </a:moveTo>
                <a:cubicBezTo>
                  <a:pt x="535014" y="510160"/>
                  <a:pt x="536855" y="404627"/>
                  <a:pt x="538697" y="299093"/>
                </a:cubicBezTo>
                <a:cubicBezTo>
                  <a:pt x="468372" y="266472"/>
                  <a:pt x="490736" y="266706"/>
                  <a:pt x="414019" y="157420"/>
                </a:cubicBezTo>
                <a:lnTo>
                  <a:pt x="370420" y="169455"/>
                </a:lnTo>
                <a:lnTo>
                  <a:pt x="256270" y="0"/>
                </a:lnTo>
                <a:lnTo>
                  <a:pt x="188042" y="109522"/>
                </a:lnTo>
                <a:lnTo>
                  <a:pt x="32693" y="71567"/>
                </a:lnTo>
                <a:lnTo>
                  <a:pt x="0" y="319938"/>
                </a:lnTo>
                <a:lnTo>
                  <a:pt x="0" y="609344"/>
                </a:lnTo>
                <a:lnTo>
                  <a:pt x="533172" y="615694"/>
                </a:lnTo>
                <a:close/>
              </a:path>
            </a:pathLst>
          </a:custGeom>
          <a:solidFill>
            <a:srgbClr val="FF0066">
              <a:alpha val="85098"/>
            </a:srgbClr>
          </a:solidFill>
          <a:ln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Right Arrow 2048">
            <a:extLst>
              <a:ext uri="{FF2B5EF4-FFF2-40B4-BE49-F238E27FC236}">
                <a16:creationId xmlns:a16="http://schemas.microsoft.com/office/drawing/2014/main" id="{5BFEAAED-4C0E-4409-BFD6-8A87A3DAA023}"/>
              </a:ext>
            </a:extLst>
          </p:cNvPr>
          <p:cNvSpPr/>
          <p:nvPr/>
        </p:nvSpPr>
        <p:spPr>
          <a:xfrm rot="9362615" flipH="1">
            <a:off x="2103299" y="4008653"/>
            <a:ext cx="7262718" cy="601169"/>
          </a:xfrm>
          <a:prstGeom prst="rightArrow">
            <a:avLst/>
          </a:prstGeom>
          <a:solidFill>
            <a:srgbClr val="FF0066">
              <a:alpha val="58039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Arrow 2048">
            <a:extLst>
              <a:ext uri="{FF2B5EF4-FFF2-40B4-BE49-F238E27FC236}">
                <a16:creationId xmlns:a16="http://schemas.microsoft.com/office/drawing/2014/main" id="{5BFEAAED-4C0E-4409-BFD6-8A87A3DAA023}"/>
              </a:ext>
            </a:extLst>
          </p:cNvPr>
          <p:cNvSpPr/>
          <p:nvPr/>
        </p:nvSpPr>
        <p:spPr>
          <a:xfrm rot="16200000" flipH="1">
            <a:off x="1776818" y="1127475"/>
            <a:ext cx="1034511" cy="520534"/>
          </a:xfrm>
          <a:prstGeom prst="rightArrow">
            <a:avLst/>
          </a:prstGeom>
          <a:solidFill>
            <a:srgbClr val="005AA0">
              <a:alpha val="58039"/>
            </a:srgbClr>
          </a:solidFill>
          <a:ln>
            <a:solidFill>
              <a:srgbClr val="005AA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ight Arrow 2048">
            <a:extLst>
              <a:ext uri="{FF2B5EF4-FFF2-40B4-BE49-F238E27FC236}">
                <a16:creationId xmlns:a16="http://schemas.microsoft.com/office/drawing/2014/main" id="{5BFEAAED-4C0E-4409-BFD6-8A87A3DAA023}"/>
              </a:ext>
            </a:extLst>
          </p:cNvPr>
          <p:cNvSpPr/>
          <p:nvPr/>
        </p:nvSpPr>
        <p:spPr>
          <a:xfrm rot="16200000" flipH="1">
            <a:off x="8584783" y="1032470"/>
            <a:ext cx="1034511" cy="520534"/>
          </a:xfrm>
          <a:prstGeom prst="rightArrow">
            <a:avLst/>
          </a:prstGeom>
          <a:solidFill>
            <a:srgbClr val="005AA0">
              <a:alpha val="58039"/>
            </a:srgbClr>
          </a:solidFill>
          <a:ln>
            <a:solidFill>
              <a:srgbClr val="005AA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3685FC88-8EEA-CB16-CA6A-E31B21BF7573}"/>
              </a:ext>
            </a:extLst>
          </p:cNvPr>
          <p:cNvCxnSpPr>
            <a:cxnSpLocks/>
          </p:cNvCxnSpPr>
          <p:nvPr/>
        </p:nvCxnSpPr>
        <p:spPr>
          <a:xfrm>
            <a:off x="933450" y="2162175"/>
            <a:ext cx="4461510" cy="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glow rad="1016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57DC574A-2E4D-43E4-2A3D-EC8C583C6D8A}"/>
              </a:ext>
            </a:extLst>
          </p:cNvPr>
          <p:cNvCxnSpPr>
            <a:cxnSpLocks/>
          </p:cNvCxnSpPr>
          <p:nvPr/>
        </p:nvCxnSpPr>
        <p:spPr>
          <a:xfrm>
            <a:off x="933450" y="4882515"/>
            <a:ext cx="4461510" cy="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glow rad="1016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EEDB39C2-6E7C-D4C2-0D45-236FFE863CEF}"/>
              </a:ext>
            </a:extLst>
          </p:cNvPr>
          <p:cNvSpPr txBox="1"/>
          <p:nvPr/>
        </p:nvSpPr>
        <p:spPr>
          <a:xfrm>
            <a:off x="2578575" y="2412492"/>
            <a:ext cx="1981200" cy="78483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500" dirty="0"/>
              <a:t>In </a:t>
            </a:r>
            <a:r>
              <a:rPr lang="de-DE" sz="1500" dirty="0" err="1"/>
              <a:t>both</a:t>
            </a:r>
            <a:r>
              <a:rPr lang="de-DE" sz="1500" dirty="0"/>
              <a:t> </a:t>
            </a:r>
            <a:r>
              <a:rPr lang="de-DE" sz="1500" dirty="0" err="1"/>
              <a:t>cases</a:t>
            </a:r>
            <a:r>
              <a:rPr lang="de-DE" sz="1500" dirty="0"/>
              <a:t> </a:t>
            </a:r>
            <a:r>
              <a:rPr lang="de-DE" sz="1500" dirty="0" err="1"/>
              <a:t>the</a:t>
            </a:r>
            <a:r>
              <a:rPr lang="de-DE" sz="1500" dirty="0"/>
              <a:t> </a:t>
            </a:r>
            <a:r>
              <a:rPr lang="de-DE" sz="1500" dirty="0" err="1"/>
              <a:t>targets</a:t>
            </a:r>
            <a:r>
              <a:rPr lang="de-DE" sz="1500" dirty="0"/>
              <a:t> </a:t>
            </a:r>
            <a:r>
              <a:rPr lang="de-DE" sz="1500" dirty="0" err="1"/>
              <a:t>are</a:t>
            </a:r>
            <a:r>
              <a:rPr lang="de-DE" sz="1500" dirty="0"/>
              <a:t> still </a:t>
            </a:r>
            <a:r>
              <a:rPr lang="de-DE" sz="1500" dirty="0" err="1"/>
              <a:t>opaque</a:t>
            </a:r>
            <a:r>
              <a:rPr lang="de-DE" sz="1500" dirty="0"/>
              <a:t> </a:t>
            </a:r>
            <a:r>
              <a:rPr lang="de-DE" sz="1500" dirty="0" err="1"/>
              <a:t>to</a:t>
            </a:r>
            <a:r>
              <a:rPr lang="de-DE" sz="1500" dirty="0"/>
              <a:t> </a:t>
            </a:r>
            <a:r>
              <a:rPr lang="de-DE" sz="1500" dirty="0" err="1"/>
              <a:t>the</a:t>
            </a:r>
            <a:r>
              <a:rPr lang="de-DE" sz="1500" dirty="0"/>
              <a:t> </a:t>
            </a:r>
            <a:r>
              <a:rPr lang="de-DE" sz="1500" dirty="0" err="1"/>
              <a:t>laser</a:t>
            </a:r>
            <a:endParaRPr lang="de-DE" sz="1500" dirty="0"/>
          </a:p>
        </p:txBody>
      </p: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66C23B09-5531-8971-0908-D46455A88F32}"/>
              </a:ext>
            </a:extLst>
          </p:cNvPr>
          <p:cNvGrpSpPr/>
          <p:nvPr/>
        </p:nvGrpSpPr>
        <p:grpSpPr>
          <a:xfrm>
            <a:off x="4629658" y="2620293"/>
            <a:ext cx="764248" cy="369332"/>
            <a:chOff x="4627538" y="5383142"/>
            <a:chExt cx="764248" cy="369332"/>
          </a:xfrm>
        </p:grpSpPr>
        <p:cxnSp>
          <p:nvCxnSpPr>
            <p:cNvPr id="64" name="Gerader Verbinder 63">
              <a:extLst>
                <a:ext uri="{FF2B5EF4-FFF2-40B4-BE49-F238E27FC236}">
                  <a16:creationId xmlns:a16="http://schemas.microsoft.com/office/drawing/2014/main" id="{C0564411-1FC1-7950-C01A-3FFDAADC3407}"/>
                </a:ext>
              </a:extLst>
            </p:cNvPr>
            <p:cNvCxnSpPr>
              <a:cxnSpLocks/>
            </p:cNvCxnSpPr>
            <p:nvPr/>
          </p:nvCxnSpPr>
          <p:spPr>
            <a:xfrm>
              <a:off x="4627538" y="5601465"/>
              <a:ext cx="352290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68D8B389-1B9F-FFE9-1931-5341327ED49E}"/>
                </a:ext>
              </a:extLst>
            </p:cNvPr>
            <p:cNvSpPr txBox="1"/>
            <p:nvPr/>
          </p:nvSpPr>
          <p:spPr>
            <a:xfrm>
              <a:off x="4978401" y="5383142"/>
              <a:ext cx="41338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800" i="1" dirty="0"/>
                <a:t>n</a:t>
              </a:r>
              <a:r>
                <a:rPr lang="de-DE" sz="1800" baseline="-25000" dirty="0"/>
                <a:t>e</a:t>
              </a:r>
            </a:p>
          </p:txBody>
        </p:sp>
      </p:grpSp>
      <p:sp>
        <p:nvSpPr>
          <p:cNvPr id="66" name="Textfeld 65">
            <a:extLst>
              <a:ext uri="{FF2B5EF4-FFF2-40B4-BE49-F238E27FC236}">
                <a16:creationId xmlns:a16="http://schemas.microsoft.com/office/drawing/2014/main" id="{2A14B763-30C6-15EC-5107-1C7B27FFC5B3}"/>
              </a:ext>
            </a:extLst>
          </p:cNvPr>
          <p:cNvSpPr txBox="1"/>
          <p:nvPr/>
        </p:nvSpPr>
        <p:spPr>
          <a:xfrm>
            <a:off x="9215079" y="916689"/>
            <a:ext cx="173637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b="1" dirty="0" err="1">
                <a:solidFill>
                  <a:schemeClr val="bg2">
                    <a:lumMod val="75000"/>
                  </a:schemeClr>
                </a:solidFill>
              </a:rPr>
              <a:t>energy</a:t>
            </a:r>
            <a:r>
              <a:rPr lang="de-DE" sz="15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1500" b="1" dirty="0" err="1">
                <a:solidFill>
                  <a:schemeClr val="bg2">
                    <a:lumMod val="75000"/>
                  </a:schemeClr>
                </a:solidFill>
              </a:rPr>
              <a:t>spectrum</a:t>
            </a:r>
            <a:endParaRPr lang="de-DE" sz="1500" b="1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0B0D45C0-F7C5-C378-2B22-A806370E6970}"/>
              </a:ext>
            </a:extLst>
          </p:cNvPr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C0981488-9A28-1E89-52BD-6057BC085661}"/>
                </a:ext>
              </a:extLst>
            </p:cNvPr>
            <p:cNvGrpSpPr/>
            <p:nvPr/>
          </p:nvGrpSpPr>
          <p:grpSpPr>
            <a:xfrm>
              <a:off x="0" y="0"/>
              <a:ext cx="12191999" cy="6858000"/>
              <a:chOff x="0" y="0"/>
              <a:chExt cx="12191999" cy="6858000"/>
            </a:xfrm>
          </p:grpSpPr>
          <p:grpSp>
            <p:nvGrpSpPr>
              <p:cNvPr id="17" name="Gruppieren 16">
                <a:extLst>
                  <a:ext uri="{FF2B5EF4-FFF2-40B4-BE49-F238E27FC236}">
                    <a16:creationId xmlns:a16="http://schemas.microsoft.com/office/drawing/2014/main" id="{BD03F131-4128-B74E-274B-5896B473995E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1999" cy="6858000"/>
                <a:chOff x="0" y="0"/>
                <a:chExt cx="12191999" cy="6858000"/>
              </a:xfrm>
            </p:grpSpPr>
            <p:sp>
              <p:nvSpPr>
                <p:cNvPr id="22" name="Rechteck 21">
                  <a:extLst>
                    <a:ext uri="{FF2B5EF4-FFF2-40B4-BE49-F238E27FC236}">
                      <a16:creationId xmlns:a16="http://schemas.microsoft.com/office/drawing/2014/main" id="{4B55323B-7650-3112-1528-6D5B4B924EE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1999" cy="6858000"/>
                </a:xfrm>
                <a:prstGeom prst="rect">
                  <a:avLst/>
                </a:prstGeom>
                <a:solidFill>
                  <a:srgbClr val="FFFFFF">
                    <a:alpha val="85098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baseline="-25000" dirty="0">
                    <a:solidFill>
                      <a:srgbClr val="005AA0"/>
                    </a:solidFill>
                  </a:endParaRPr>
                </a:p>
              </p:txBody>
            </p:sp>
            <p:pic>
              <p:nvPicPr>
                <p:cNvPr id="23" name="Grafik 22">
                  <a:extLst>
                    <a:ext uri="{FF2B5EF4-FFF2-40B4-BE49-F238E27FC236}">
                      <a16:creationId xmlns:a16="http://schemas.microsoft.com/office/drawing/2014/main" id="{59AB1F15-85C6-63B4-A667-9401E8D856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432" b="-1098"/>
                <a:stretch/>
              </p:blipFill>
              <p:spPr>
                <a:xfrm>
                  <a:off x="193621" y="3624579"/>
                  <a:ext cx="5913335" cy="2939387"/>
                </a:xfrm>
                <a:prstGeom prst="rect">
                  <a:avLst/>
                </a:prstGeom>
              </p:spPr>
            </p:pic>
          </p:grp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F2A8E923-406C-D0B1-84A7-9A8A4A895A2D}"/>
                  </a:ext>
                </a:extLst>
              </p:cNvPr>
              <p:cNvSpPr txBox="1"/>
              <p:nvPr/>
            </p:nvSpPr>
            <p:spPr>
              <a:xfrm>
                <a:off x="6611016" y="5106064"/>
                <a:ext cx="4461509" cy="707886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2000" b="1" dirty="0"/>
                  <a:t>Take a </a:t>
                </a:r>
                <a:r>
                  <a:rPr lang="de-DE" sz="2000" b="1" dirty="0" err="1"/>
                  <a:t>look</a:t>
                </a:r>
                <a:r>
                  <a:rPr lang="de-DE" sz="2000" b="1" dirty="0"/>
                  <a:t> at </a:t>
                </a:r>
                <a:r>
                  <a:rPr lang="de-DE" sz="2000" b="1" dirty="0">
                    <a:solidFill>
                      <a:srgbClr val="005AA0"/>
                    </a:solidFill>
                  </a:rPr>
                  <a:t>temporal </a:t>
                </a:r>
                <a:r>
                  <a:rPr lang="de-DE" sz="2000" b="1" dirty="0" err="1">
                    <a:solidFill>
                      <a:srgbClr val="005AA0"/>
                    </a:solidFill>
                  </a:rPr>
                  <a:t>evolution</a:t>
                </a:r>
                <a:r>
                  <a:rPr lang="de-DE" sz="2000" b="1" dirty="0">
                    <a:solidFill>
                      <a:srgbClr val="ED7E38"/>
                    </a:solidFill>
                  </a:rPr>
                  <a:t> </a:t>
                </a:r>
                <a:r>
                  <a:rPr lang="de-DE" sz="2000" b="1" dirty="0" err="1"/>
                  <a:t>of</a:t>
                </a:r>
                <a:r>
                  <a:rPr lang="de-DE" sz="2000" b="1" dirty="0"/>
                  <a:t> </a:t>
                </a:r>
                <a:r>
                  <a:rPr lang="de-DE" sz="2000" b="1" dirty="0" err="1"/>
                  <a:t>ion</a:t>
                </a:r>
                <a:r>
                  <a:rPr lang="de-DE" sz="2000" b="1" dirty="0"/>
                  <a:t> </a:t>
                </a:r>
                <a:r>
                  <a:rPr lang="de-DE" sz="2000" b="1" dirty="0" err="1"/>
                  <a:t>acceleration</a:t>
                </a:r>
                <a:r>
                  <a:rPr lang="de-DE" sz="2000" b="1" dirty="0"/>
                  <a:t> in </a:t>
                </a:r>
                <a:r>
                  <a:rPr lang="de-DE" sz="2000" b="1" dirty="0" err="1">
                    <a:solidFill>
                      <a:srgbClr val="ED7E38"/>
                    </a:solidFill>
                  </a:rPr>
                  <a:t>phase</a:t>
                </a:r>
                <a:r>
                  <a:rPr lang="de-DE" sz="2000" b="1" dirty="0">
                    <a:solidFill>
                      <a:srgbClr val="ED7E38"/>
                    </a:solidFill>
                  </a:rPr>
                  <a:t> </a:t>
                </a:r>
                <a:r>
                  <a:rPr lang="de-DE" sz="2000" b="1" dirty="0" err="1">
                    <a:solidFill>
                      <a:srgbClr val="ED7E38"/>
                    </a:solidFill>
                  </a:rPr>
                  <a:t>space</a:t>
                </a:r>
                <a:endParaRPr lang="de-DE" sz="2000" b="1" dirty="0">
                  <a:solidFill>
                    <a:srgbClr val="ED7E38"/>
                  </a:solidFill>
                </a:endParaRPr>
              </a:p>
            </p:txBody>
          </p:sp>
        </p:grpSp>
        <p:sp>
          <p:nvSpPr>
            <p:cNvPr id="27" name="Rectangle 2">
              <a:extLst>
                <a:ext uri="{FF2B5EF4-FFF2-40B4-BE49-F238E27FC236}">
                  <a16:creationId xmlns:a16="http://schemas.microsoft.com/office/drawing/2014/main" id="{289D7D02-EA44-07BE-6789-1DF0DEB90243}"/>
                </a:ext>
              </a:extLst>
            </p:cNvPr>
            <p:cNvSpPr/>
            <p:nvPr/>
          </p:nvSpPr>
          <p:spPr>
            <a:xfrm>
              <a:off x="3636195" y="3988920"/>
              <a:ext cx="1628715" cy="3840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133" b="1" dirty="0" err="1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with</a:t>
              </a:r>
              <a:r>
                <a:rPr lang="de-DE" sz="2133" b="1" dirty="0">
                  <a:solidFill>
                    <a:srgbClr val="FF6600"/>
                  </a:solidFill>
                </a:rPr>
                <a:t> </a:t>
              </a:r>
              <a:r>
                <a:rPr lang="de-DE" sz="2133" b="1" dirty="0" err="1"/>
                <a:t>ramp</a:t>
              </a:r>
              <a:endParaRPr lang="de-DE" sz="2133" b="1" dirty="0"/>
            </a:p>
          </p:txBody>
        </p:sp>
      </p:grpSp>
      <p:sp>
        <p:nvSpPr>
          <p:cNvPr id="46" name="Freihandform: Form 45">
            <a:extLst>
              <a:ext uri="{FF2B5EF4-FFF2-40B4-BE49-F238E27FC236}">
                <a16:creationId xmlns:a16="http://schemas.microsoft.com/office/drawing/2014/main" id="{FE590185-FFE0-3969-EFA1-A08E01F0C0A1}"/>
              </a:ext>
            </a:extLst>
          </p:cNvPr>
          <p:cNvSpPr/>
          <p:nvPr/>
        </p:nvSpPr>
        <p:spPr>
          <a:xfrm>
            <a:off x="2248614" y="2036773"/>
            <a:ext cx="100886" cy="1333119"/>
          </a:xfrm>
          <a:custGeom>
            <a:avLst/>
            <a:gdLst>
              <a:gd name="connsiteX0" fmla="*/ 0 w 552660"/>
              <a:gd name="connsiteY0" fmla="*/ 1135464 h 1140488"/>
              <a:gd name="connsiteX1" fmla="*/ 0 w 552660"/>
              <a:gd name="connsiteY1" fmla="*/ 738554 h 1140488"/>
              <a:gd name="connsiteX2" fmla="*/ 15073 w 552660"/>
              <a:gd name="connsiteY2" fmla="*/ 281354 h 1140488"/>
              <a:gd name="connsiteX3" fmla="*/ 35169 w 552660"/>
              <a:gd name="connsiteY3" fmla="*/ 40194 h 1140488"/>
              <a:gd name="connsiteX4" fmla="*/ 50242 w 552660"/>
              <a:gd name="connsiteY4" fmla="*/ 0 h 1140488"/>
              <a:gd name="connsiteX5" fmla="*/ 85411 w 552660"/>
              <a:gd name="connsiteY5" fmla="*/ 381838 h 1140488"/>
              <a:gd name="connsiteX6" fmla="*/ 80387 w 552660"/>
              <a:gd name="connsiteY6" fmla="*/ 803869 h 1140488"/>
              <a:gd name="connsiteX7" fmla="*/ 90435 w 552660"/>
              <a:gd name="connsiteY7" fmla="*/ 1140488 h 1140488"/>
              <a:gd name="connsiteX8" fmla="*/ 256233 w 552660"/>
              <a:gd name="connsiteY8" fmla="*/ 994787 h 1140488"/>
              <a:gd name="connsiteX9" fmla="*/ 552660 w 552660"/>
              <a:gd name="connsiteY9" fmla="*/ 567732 h 1140488"/>
              <a:gd name="connsiteX0" fmla="*/ 0 w 587829"/>
              <a:gd name="connsiteY0" fmla="*/ 1135464 h 1140488"/>
              <a:gd name="connsiteX1" fmla="*/ 0 w 587829"/>
              <a:gd name="connsiteY1" fmla="*/ 738554 h 1140488"/>
              <a:gd name="connsiteX2" fmla="*/ 15073 w 587829"/>
              <a:gd name="connsiteY2" fmla="*/ 281354 h 1140488"/>
              <a:gd name="connsiteX3" fmla="*/ 35169 w 587829"/>
              <a:gd name="connsiteY3" fmla="*/ 40194 h 1140488"/>
              <a:gd name="connsiteX4" fmla="*/ 50242 w 587829"/>
              <a:gd name="connsiteY4" fmla="*/ 0 h 1140488"/>
              <a:gd name="connsiteX5" fmla="*/ 85411 w 587829"/>
              <a:gd name="connsiteY5" fmla="*/ 381838 h 1140488"/>
              <a:gd name="connsiteX6" fmla="*/ 80387 w 587829"/>
              <a:gd name="connsiteY6" fmla="*/ 803869 h 1140488"/>
              <a:gd name="connsiteX7" fmla="*/ 90435 w 587829"/>
              <a:gd name="connsiteY7" fmla="*/ 1140488 h 1140488"/>
              <a:gd name="connsiteX8" fmla="*/ 256233 w 587829"/>
              <a:gd name="connsiteY8" fmla="*/ 994787 h 1140488"/>
              <a:gd name="connsiteX9" fmla="*/ 587829 w 587829"/>
              <a:gd name="connsiteY9" fmla="*/ 798844 h 1140488"/>
              <a:gd name="connsiteX0" fmla="*/ 0 w 256233"/>
              <a:gd name="connsiteY0" fmla="*/ 1135464 h 1140488"/>
              <a:gd name="connsiteX1" fmla="*/ 0 w 256233"/>
              <a:gd name="connsiteY1" fmla="*/ 738554 h 1140488"/>
              <a:gd name="connsiteX2" fmla="*/ 15073 w 256233"/>
              <a:gd name="connsiteY2" fmla="*/ 281354 h 1140488"/>
              <a:gd name="connsiteX3" fmla="*/ 35169 w 256233"/>
              <a:gd name="connsiteY3" fmla="*/ 40194 h 1140488"/>
              <a:gd name="connsiteX4" fmla="*/ 50242 w 256233"/>
              <a:gd name="connsiteY4" fmla="*/ 0 h 1140488"/>
              <a:gd name="connsiteX5" fmla="*/ 85411 w 256233"/>
              <a:gd name="connsiteY5" fmla="*/ 381838 h 1140488"/>
              <a:gd name="connsiteX6" fmla="*/ 80387 w 256233"/>
              <a:gd name="connsiteY6" fmla="*/ 803869 h 1140488"/>
              <a:gd name="connsiteX7" fmla="*/ 90435 w 256233"/>
              <a:gd name="connsiteY7" fmla="*/ 1140488 h 1140488"/>
              <a:gd name="connsiteX8" fmla="*/ 256233 w 256233"/>
              <a:gd name="connsiteY8" fmla="*/ 994787 h 1140488"/>
              <a:gd name="connsiteX0" fmla="*/ 0 w 90435"/>
              <a:gd name="connsiteY0" fmla="*/ 1135464 h 1140488"/>
              <a:gd name="connsiteX1" fmla="*/ 0 w 90435"/>
              <a:gd name="connsiteY1" fmla="*/ 738554 h 1140488"/>
              <a:gd name="connsiteX2" fmla="*/ 15073 w 90435"/>
              <a:gd name="connsiteY2" fmla="*/ 281354 h 1140488"/>
              <a:gd name="connsiteX3" fmla="*/ 35169 w 90435"/>
              <a:gd name="connsiteY3" fmla="*/ 40194 h 1140488"/>
              <a:gd name="connsiteX4" fmla="*/ 50242 w 90435"/>
              <a:gd name="connsiteY4" fmla="*/ 0 h 1140488"/>
              <a:gd name="connsiteX5" fmla="*/ 85411 w 90435"/>
              <a:gd name="connsiteY5" fmla="*/ 381838 h 1140488"/>
              <a:gd name="connsiteX6" fmla="*/ 80387 w 90435"/>
              <a:gd name="connsiteY6" fmla="*/ 803869 h 1140488"/>
              <a:gd name="connsiteX7" fmla="*/ 90435 w 90435"/>
              <a:gd name="connsiteY7" fmla="*/ 1140488 h 1140488"/>
              <a:gd name="connsiteX0" fmla="*/ 0 w 95604"/>
              <a:gd name="connsiteY0" fmla="*/ 1135464 h 1140488"/>
              <a:gd name="connsiteX1" fmla="*/ 0 w 95604"/>
              <a:gd name="connsiteY1" fmla="*/ 738554 h 1140488"/>
              <a:gd name="connsiteX2" fmla="*/ 15073 w 95604"/>
              <a:gd name="connsiteY2" fmla="*/ 281354 h 1140488"/>
              <a:gd name="connsiteX3" fmla="*/ 35169 w 95604"/>
              <a:gd name="connsiteY3" fmla="*/ 40194 h 1140488"/>
              <a:gd name="connsiteX4" fmla="*/ 50242 w 95604"/>
              <a:gd name="connsiteY4" fmla="*/ 0 h 1140488"/>
              <a:gd name="connsiteX5" fmla="*/ 85411 w 95604"/>
              <a:gd name="connsiteY5" fmla="*/ 381838 h 1140488"/>
              <a:gd name="connsiteX6" fmla="*/ 95459 w 95604"/>
              <a:gd name="connsiteY6" fmla="*/ 813918 h 1140488"/>
              <a:gd name="connsiteX7" fmla="*/ 90435 w 95604"/>
              <a:gd name="connsiteY7" fmla="*/ 1140488 h 1140488"/>
              <a:gd name="connsiteX0" fmla="*/ 0 w 90918"/>
              <a:gd name="connsiteY0" fmla="*/ 1135464 h 1140488"/>
              <a:gd name="connsiteX1" fmla="*/ 0 w 90918"/>
              <a:gd name="connsiteY1" fmla="*/ 738554 h 1140488"/>
              <a:gd name="connsiteX2" fmla="*/ 15073 w 90918"/>
              <a:gd name="connsiteY2" fmla="*/ 281354 h 1140488"/>
              <a:gd name="connsiteX3" fmla="*/ 35169 w 90918"/>
              <a:gd name="connsiteY3" fmla="*/ 40194 h 1140488"/>
              <a:gd name="connsiteX4" fmla="*/ 50242 w 90918"/>
              <a:gd name="connsiteY4" fmla="*/ 0 h 1140488"/>
              <a:gd name="connsiteX5" fmla="*/ 85411 w 90918"/>
              <a:gd name="connsiteY5" fmla="*/ 381838 h 1140488"/>
              <a:gd name="connsiteX6" fmla="*/ 90435 w 90918"/>
              <a:gd name="connsiteY6" fmla="*/ 808894 h 1140488"/>
              <a:gd name="connsiteX7" fmla="*/ 90435 w 90918"/>
              <a:gd name="connsiteY7" fmla="*/ 1140488 h 114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918" h="1140488">
                <a:moveTo>
                  <a:pt x="0" y="1135464"/>
                </a:moveTo>
                <a:lnTo>
                  <a:pt x="0" y="738554"/>
                </a:lnTo>
                <a:lnTo>
                  <a:pt x="15073" y="281354"/>
                </a:lnTo>
                <a:lnTo>
                  <a:pt x="35169" y="40194"/>
                </a:lnTo>
                <a:lnTo>
                  <a:pt x="50242" y="0"/>
                </a:lnTo>
                <a:lnTo>
                  <a:pt x="85411" y="381838"/>
                </a:lnTo>
                <a:cubicBezTo>
                  <a:pt x="83736" y="522515"/>
                  <a:pt x="92110" y="668217"/>
                  <a:pt x="90435" y="808894"/>
                </a:cubicBezTo>
                <a:cubicBezTo>
                  <a:pt x="88760" y="917751"/>
                  <a:pt x="92110" y="1031631"/>
                  <a:pt x="90435" y="1140488"/>
                </a:cubicBezTo>
              </a:path>
            </a:pathLst>
          </a:custGeom>
          <a:noFill/>
          <a:ln w="38100">
            <a:prstDash val="sysDot"/>
          </a:ln>
          <a:effectLst>
            <a:glow rad="38100">
              <a:schemeClr val="bg1">
                <a:alpha val="7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22C0E166-0A88-39C1-592D-5EC420236AA2}"/>
              </a:ext>
            </a:extLst>
          </p:cNvPr>
          <p:cNvSpPr txBox="1"/>
          <p:nvPr/>
        </p:nvSpPr>
        <p:spPr>
          <a:xfrm>
            <a:off x="2484762" y="2501896"/>
            <a:ext cx="2104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 err="1">
                <a:solidFill>
                  <a:srgbClr val="FF0000"/>
                </a:solidFill>
              </a:rPr>
              <a:t>Accelerating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fields</a:t>
            </a:r>
            <a:endParaRPr lang="de-DE" sz="1600" b="1" dirty="0">
              <a:solidFill>
                <a:srgbClr val="FF0000"/>
              </a:solidFill>
            </a:endParaRPr>
          </a:p>
          <a:p>
            <a:pPr algn="l"/>
            <a:r>
              <a:rPr lang="de-DE" sz="1600" b="1" dirty="0" err="1">
                <a:solidFill>
                  <a:srgbClr val="FF0000"/>
                </a:solidFill>
              </a:rPr>
              <a:t>have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similar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strength</a:t>
            </a:r>
            <a:endParaRPr lang="de-DE" sz="1600" b="1" dirty="0">
              <a:solidFill>
                <a:srgbClr val="FF0000"/>
              </a:solidFill>
            </a:endParaRPr>
          </a:p>
        </p:txBody>
      </p: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0B888F70-1C90-B4EF-A3BD-D0D66BFC690D}"/>
              </a:ext>
            </a:extLst>
          </p:cNvPr>
          <p:cNvCxnSpPr>
            <a:cxnSpLocks/>
          </p:cNvCxnSpPr>
          <p:nvPr/>
        </p:nvCxnSpPr>
        <p:spPr>
          <a:xfrm flipH="1" flipV="1">
            <a:off x="2689809" y="1956802"/>
            <a:ext cx="163673" cy="5330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2801D16F-FCB9-E19F-5F6B-C09F45ACB299}"/>
              </a:ext>
            </a:extLst>
          </p:cNvPr>
          <p:cNvCxnSpPr>
            <a:cxnSpLocks/>
          </p:cNvCxnSpPr>
          <p:nvPr/>
        </p:nvCxnSpPr>
        <p:spPr>
          <a:xfrm flipH="1">
            <a:off x="2806950" y="3294644"/>
            <a:ext cx="93064" cy="11804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ight Arrow 2048">
            <a:extLst>
              <a:ext uri="{FF2B5EF4-FFF2-40B4-BE49-F238E27FC236}">
                <a16:creationId xmlns:a16="http://schemas.microsoft.com/office/drawing/2014/main" id="{0CCDA42C-E02D-3351-D4E4-5F7862A70281}"/>
              </a:ext>
            </a:extLst>
          </p:cNvPr>
          <p:cNvSpPr/>
          <p:nvPr/>
        </p:nvSpPr>
        <p:spPr>
          <a:xfrm rot="16200000" flipH="1">
            <a:off x="3198641" y="4037366"/>
            <a:ext cx="1034511" cy="520534"/>
          </a:xfrm>
          <a:prstGeom prst="rightArrow">
            <a:avLst/>
          </a:prstGeom>
          <a:solidFill>
            <a:srgbClr val="005AA0">
              <a:alpha val="58039"/>
            </a:srgbClr>
          </a:solidFill>
          <a:ln>
            <a:solidFill>
              <a:srgbClr val="005AA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ight Arrow 2048">
            <a:extLst>
              <a:ext uri="{FF2B5EF4-FFF2-40B4-BE49-F238E27FC236}">
                <a16:creationId xmlns:a16="http://schemas.microsoft.com/office/drawing/2014/main" id="{32DE093D-9B62-6299-459E-87CE6F858316}"/>
              </a:ext>
            </a:extLst>
          </p:cNvPr>
          <p:cNvSpPr/>
          <p:nvPr/>
        </p:nvSpPr>
        <p:spPr>
          <a:xfrm rot="16200000" flipH="1">
            <a:off x="8005875" y="919411"/>
            <a:ext cx="1034511" cy="520534"/>
          </a:xfrm>
          <a:prstGeom prst="rightArrow">
            <a:avLst/>
          </a:prstGeom>
          <a:solidFill>
            <a:srgbClr val="005AA0">
              <a:alpha val="58039"/>
            </a:srgbClr>
          </a:solidFill>
          <a:ln>
            <a:solidFill>
              <a:srgbClr val="005AA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68C9285F-B284-AF5A-F98C-4DD78D3FAFA7}"/>
              </a:ext>
            </a:extLst>
          </p:cNvPr>
          <p:cNvGrpSpPr/>
          <p:nvPr/>
        </p:nvGrpSpPr>
        <p:grpSpPr>
          <a:xfrm>
            <a:off x="4627538" y="5383142"/>
            <a:ext cx="764248" cy="369332"/>
            <a:chOff x="4627538" y="5383142"/>
            <a:chExt cx="764248" cy="369332"/>
          </a:xfrm>
        </p:grpSpPr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id="{53F8C63C-FB40-4AD4-8665-9D3774E1EFCA}"/>
                </a:ext>
              </a:extLst>
            </p:cNvPr>
            <p:cNvCxnSpPr>
              <a:cxnSpLocks/>
            </p:cNvCxnSpPr>
            <p:nvPr/>
          </p:nvCxnSpPr>
          <p:spPr>
            <a:xfrm>
              <a:off x="4627538" y="5601465"/>
              <a:ext cx="352290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2A407B69-6C4B-E738-D0A5-25B2FE5D0608}"/>
                </a:ext>
              </a:extLst>
            </p:cNvPr>
            <p:cNvSpPr txBox="1"/>
            <p:nvPr/>
          </p:nvSpPr>
          <p:spPr>
            <a:xfrm>
              <a:off x="4978401" y="5383142"/>
              <a:ext cx="41338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800" i="1" dirty="0"/>
                <a:t>n</a:t>
              </a:r>
              <a:r>
                <a:rPr lang="de-DE" sz="1800" baseline="-25000" dirty="0"/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772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0143 0.4099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 animBg="1"/>
      <p:bldP spid="12" grpId="0" animBg="1"/>
      <p:bldP spid="13" grpId="0" animBg="1"/>
      <p:bldP spid="14" grpId="0" animBg="1"/>
      <p:bldP spid="14" grpId="1" animBg="1"/>
      <p:bldP spid="15" grpId="0" animBg="1"/>
      <p:bldP spid="15" grpId="1" animBg="1"/>
      <p:bldP spid="26" grpId="0" animBg="1"/>
      <p:bldP spid="26" grpId="1" animBg="1"/>
      <p:bldP spid="66" grpId="0"/>
      <p:bldP spid="46" grpId="0" animBg="1"/>
      <p:bldP spid="46" grpId="1" animBg="1"/>
      <p:bldP spid="46" grpId="2" animBg="1"/>
      <p:bldP spid="47" grpId="0"/>
      <p:bldP spid="47" grpId="1"/>
      <p:bldP spid="55" grpId="0" animBg="1"/>
      <p:bldP spid="55" grpId="1" animBg="1"/>
      <p:bldP spid="56" grpId="0" animBg="1"/>
      <p:bldP spid="5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Gerader Verbinder 68">
            <a:extLst>
              <a:ext uri="{FF2B5EF4-FFF2-40B4-BE49-F238E27FC236}">
                <a16:creationId xmlns:a16="http://schemas.microsoft.com/office/drawing/2014/main" id="{2F38E7A8-DCDD-E01F-B34B-9E215CA327D2}"/>
              </a:ext>
            </a:extLst>
          </p:cNvPr>
          <p:cNvCxnSpPr/>
          <p:nvPr/>
        </p:nvCxnSpPr>
        <p:spPr>
          <a:xfrm>
            <a:off x="1592798" y="3533775"/>
            <a:ext cx="3531652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Phase Space Analysis </a:t>
            </a:r>
            <a:r>
              <a:rPr lang="de-DE" dirty="0" err="1"/>
              <a:t>Reveals</a:t>
            </a:r>
            <a:r>
              <a:rPr lang="de-DE" dirty="0"/>
              <a:t> </a:t>
            </a:r>
            <a:r>
              <a:rPr lang="de-DE" dirty="0" err="1"/>
              <a:t>Acceleration</a:t>
            </a:r>
            <a:r>
              <a:rPr lang="de-DE" dirty="0"/>
              <a:t> Stages</a:t>
            </a:r>
            <a:endParaRPr lang="en-US" dirty="0"/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7578AD02-B8EC-4BCA-BE44-A26313D3F09D}"/>
              </a:ext>
            </a:extLst>
          </p:cNvPr>
          <p:cNvGrpSpPr/>
          <p:nvPr/>
        </p:nvGrpSpPr>
        <p:grpSpPr>
          <a:xfrm>
            <a:off x="2809953" y="3429000"/>
            <a:ext cx="576582" cy="185738"/>
            <a:chOff x="2831114" y="1085734"/>
            <a:chExt cx="576582" cy="1516202"/>
          </a:xfrm>
        </p:grpSpPr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id="{0949772F-3AAC-AA57-BFAC-ACA54268BF79}"/>
                </a:ext>
              </a:extLst>
            </p:cNvPr>
            <p:cNvGrpSpPr/>
            <p:nvPr/>
          </p:nvGrpSpPr>
          <p:grpSpPr>
            <a:xfrm>
              <a:off x="3023655" y="1085734"/>
              <a:ext cx="384041" cy="1514283"/>
              <a:chOff x="2525230" y="1131588"/>
              <a:chExt cx="566128" cy="2232252"/>
            </a:xfrm>
          </p:grpSpPr>
          <p:sp>
            <p:nvSpPr>
              <p:cNvPr id="45" name="Rectangle 2">
                <a:extLst>
                  <a:ext uri="{FF2B5EF4-FFF2-40B4-BE49-F238E27FC236}">
                    <a16:creationId xmlns:a16="http://schemas.microsoft.com/office/drawing/2014/main" id="{0E1C2A8B-DFB2-76D9-E759-690405D9E1ED}"/>
                  </a:ext>
                </a:extLst>
              </p:cNvPr>
              <p:cNvSpPr/>
              <p:nvPr/>
            </p:nvSpPr>
            <p:spPr>
              <a:xfrm rot="16200000">
                <a:off x="1554363" y="2102455"/>
                <a:ext cx="2232250" cy="290516"/>
              </a:xfrm>
              <a:prstGeom prst="rect">
                <a:avLst/>
              </a:prstGeom>
              <a:solidFill>
                <a:srgbClr val="CAA6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b="1" dirty="0"/>
              </a:p>
            </p:txBody>
          </p:sp>
          <p:sp>
            <p:nvSpPr>
              <p:cNvPr id="46" name="Rectangle 5">
                <a:extLst>
                  <a:ext uri="{FF2B5EF4-FFF2-40B4-BE49-F238E27FC236}">
                    <a16:creationId xmlns:a16="http://schemas.microsoft.com/office/drawing/2014/main" id="{2789CD18-D077-6C3C-04A4-382610271897}"/>
                  </a:ext>
                </a:extLst>
              </p:cNvPr>
              <p:cNvSpPr/>
              <p:nvPr/>
            </p:nvSpPr>
            <p:spPr>
              <a:xfrm rot="16200000">
                <a:off x="1832409" y="2104890"/>
                <a:ext cx="2232248" cy="28565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67" b="1" baseline="-25000" dirty="0"/>
              </a:p>
            </p:txBody>
          </p:sp>
        </p:grpSp>
        <p:sp>
          <p:nvSpPr>
            <p:cNvPr id="43" name="Rectangle 5">
              <a:extLst>
                <a:ext uri="{FF2B5EF4-FFF2-40B4-BE49-F238E27FC236}">
                  <a16:creationId xmlns:a16="http://schemas.microsoft.com/office/drawing/2014/main" id="{AE8B1B7B-ADA0-98C0-F3DC-EF47E6362949}"/>
                </a:ext>
              </a:extLst>
            </p:cNvPr>
            <p:cNvSpPr/>
            <p:nvPr/>
          </p:nvSpPr>
          <p:spPr>
            <a:xfrm rot="16200000">
              <a:off x="2170862" y="1747908"/>
              <a:ext cx="1514280" cy="193776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67" b="1" baseline="-25000" dirty="0"/>
            </a:p>
          </p:txBody>
        </p:sp>
      </p:grp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76F637D7-6748-B5AD-FF70-037F6397500A}"/>
              </a:ext>
            </a:extLst>
          </p:cNvPr>
          <p:cNvCxnSpPr/>
          <p:nvPr/>
        </p:nvCxnSpPr>
        <p:spPr>
          <a:xfrm>
            <a:off x="3002498" y="1222075"/>
            <a:ext cx="0" cy="4173438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656B6E02-5284-89C6-E890-8233F8830E1D}"/>
              </a:ext>
            </a:extLst>
          </p:cNvPr>
          <p:cNvCxnSpPr/>
          <p:nvPr/>
        </p:nvCxnSpPr>
        <p:spPr>
          <a:xfrm>
            <a:off x="3191149" y="1222075"/>
            <a:ext cx="0" cy="4173438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B49D8A63-905E-1DAB-BCD8-2D559F4291EC}"/>
              </a:ext>
            </a:extLst>
          </p:cNvPr>
          <p:cNvCxnSpPr>
            <a:cxnSpLocks/>
          </p:cNvCxnSpPr>
          <p:nvPr/>
        </p:nvCxnSpPr>
        <p:spPr>
          <a:xfrm flipV="1">
            <a:off x="1592798" y="1222075"/>
            <a:ext cx="0" cy="4173438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  <a:prstDash val="solid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346BFD44-714B-72EE-8489-9EAC734C145E}"/>
              </a:ext>
            </a:extLst>
          </p:cNvPr>
          <p:cNvCxnSpPr>
            <a:cxnSpLocks/>
          </p:cNvCxnSpPr>
          <p:nvPr/>
        </p:nvCxnSpPr>
        <p:spPr>
          <a:xfrm>
            <a:off x="1592798" y="5366938"/>
            <a:ext cx="353165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  <a:prstDash val="solid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0425EE97-4A61-901D-FBE0-DC9ABC5F1828}"/>
              </a:ext>
            </a:extLst>
          </p:cNvPr>
          <p:cNvSpPr txBox="1"/>
          <p:nvPr/>
        </p:nvSpPr>
        <p:spPr>
          <a:xfrm>
            <a:off x="1870429" y="5648010"/>
            <a:ext cx="2525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i="1" dirty="0"/>
              <a:t>longitudinal</a:t>
            </a:r>
            <a:r>
              <a:rPr lang="de-DE" sz="2000" dirty="0"/>
              <a:t> </a:t>
            </a:r>
            <a:r>
              <a:rPr lang="de-DE" sz="2000" dirty="0" err="1"/>
              <a:t>direction</a:t>
            </a:r>
            <a:endParaRPr lang="de-DE" sz="2000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D920ACB9-AD46-C9F5-103C-8C3E2E7A3C6A}"/>
              </a:ext>
            </a:extLst>
          </p:cNvPr>
          <p:cNvGrpSpPr/>
          <p:nvPr/>
        </p:nvGrpSpPr>
        <p:grpSpPr>
          <a:xfrm>
            <a:off x="1618154" y="2782970"/>
            <a:ext cx="2037781" cy="1517216"/>
            <a:chOff x="1618154" y="2782970"/>
            <a:chExt cx="2037781" cy="1517216"/>
          </a:xfrm>
        </p:grpSpPr>
        <p:sp>
          <p:nvSpPr>
            <p:cNvPr id="62" name="Trapezoid 61">
              <a:extLst>
                <a:ext uri="{FF2B5EF4-FFF2-40B4-BE49-F238E27FC236}">
                  <a16:creationId xmlns:a16="http://schemas.microsoft.com/office/drawing/2014/main" id="{97F9D794-7112-D431-2E92-AD2DC8CAADA4}"/>
                </a:ext>
              </a:extLst>
            </p:cNvPr>
            <p:cNvSpPr/>
            <p:nvPr/>
          </p:nvSpPr>
          <p:spPr>
            <a:xfrm rot="5400000">
              <a:off x="1930780" y="2911205"/>
              <a:ext cx="644791" cy="1270043"/>
            </a:xfrm>
            <a:prstGeom prst="trapezoid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r>
                <a:rPr lang="de-DE" sz="1200" b="1" dirty="0"/>
                <a:t>Laser Pulse</a:t>
              </a:r>
              <a:endParaRPr lang="en-US" sz="1200" b="1" dirty="0"/>
            </a:p>
          </p:txBody>
        </p: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319CE886-AF58-A691-53D3-E1578B5F1209}"/>
                </a:ext>
              </a:extLst>
            </p:cNvPr>
            <p:cNvGrpSpPr/>
            <p:nvPr/>
          </p:nvGrpSpPr>
          <p:grpSpPr>
            <a:xfrm>
              <a:off x="2540674" y="2782970"/>
              <a:ext cx="1115261" cy="1517216"/>
              <a:chOff x="3206201" y="3026156"/>
              <a:chExt cx="1115261" cy="1517216"/>
            </a:xfrm>
          </p:grpSpPr>
          <p:sp>
            <p:nvSpPr>
              <p:cNvPr id="58" name="Rectangle 5">
                <a:extLst>
                  <a:ext uri="{FF2B5EF4-FFF2-40B4-BE49-F238E27FC236}">
                    <a16:creationId xmlns:a16="http://schemas.microsoft.com/office/drawing/2014/main" id="{B010A13B-5AF3-9831-2E10-DC92013D126E}"/>
                  </a:ext>
                </a:extLst>
              </p:cNvPr>
              <p:cNvSpPr/>
              <p:nvPr/>
            </p:nvSpPr>
            <p:spPr>
              <a:xfrm rot="16200000">
                <a:off x="3301448" y="3523358"/>
                <a:ext cx="1514280" cy="525748"/>
              </a:xfrm>
              <a:custGeom>
                <a:avLst/>
                <a:gdLst>
                  <a:gd name="connsiteX0" fmla="*/ 0 w 1514280"/>
                  <a:gd name="connsiteY0" fmla="*/ 0 h 193776"/>
                  <a:gd name="connsiteX1" fmla="*/ 1514280 w 1514280"/>
                  <a:gd name="connsiteY1" fmla="*/ 0 h 193776"/>
                  <a:gd name="connsiteX2" fmla="*/ 1514280 w 1514280"/>
                  <a:gd name="connsiteY2" fmla="*/ 193776 h 193776"/>
                  <a:gd name="connsiteX3" fmla="*/ 0 w 1514280"/>
                  <a:gd name="connsiteY3" fmla="*/ 193776 h 193776"/>
                  <a:gd name="connsiteX4" fmla="*/ 0 w 1514280"/>
                  <a:gd name="connsiteY4" fmla="*/ 0 h 193776"/>
                  <a:gd name="connsiteX0" fmla="*/ 0 w 1514280"/>
                  <a:gd name="connsiteY0" fmla="*/ 0 h 525399"/>
                  <a:gd name="connsiteX1" fmla="*/ 1514280 w 1514280"/>
                  <a:gd name="connsiteY1" fmla="*/ 0 h 525399"/>
                  <a:gd name="connsiteX2" fmla="*/ 1514280 w 1514280"/>
                  <a:gd name="connsiteY2" fmla="*/ 193776 h 525399"/>
                  <a:gd name="connsiteX3" fmla="*/ 782303 w 1514280"/>
                  <a:gd name="connsiteY3" fmla="*/ 525368 h 525399"/>
                  <a:gd name="connsiteX4" fmla="*/ 0 w 1514280"/>
                  <a:gd name="connsiteY4" fmla="*/ 193776 h 525399"/>
                  <a:gd name="connsiteX5" fmla="*/ 0 w 1514280"/>
                  <a:gd name="connsiteY5" fmla="*/ 0 h 525399"/>
                  <a:gd name="connsiteX0" fmla="*/ 0 w 1514280"/>
                  <a:gd name="connsiteY0" fmla="*/ 0 h 525399"/>
                  <a:gd name="connsiteX1" fmla="*/ 1514280 w 1514280"/>
                  <a:gd name="connsiteY1" fmla="*/ 0 h 525399"/>
                  <a:gd name="connsiteX2" fmla="*/ 1514280 w 1514280"/>
                  <a:gd name="connsiteY2" fmla="*/ 193776 h 525399"/>
                  <a:gd name="connsiteX3" fmla="*/ 782303 w 1514280"/>
                  <a:gd name="connsiteY3" fmla="*/ 525368 h 525399"/>
                  <a:gd name="connsiteX4" fmla="*/ 0 w 1514280"/>
                  <a:gd name="connsiteY4" fmla="*/ 193776 h 525399"/>
                  <a:gd name="connsiteX5" fmla="*/ 0 w 1514280"/>
                  <a:gd name="connsiteY5" fmla="*/ 0 h 525399"/>
                  <a:gd name="connsiteX0" fmla="*/ 0 w 1514280"/>
                  <a:gd name="connsiteY0" fmla="*/ 0 h 525772"/>
                  <a:gd name="connsiteX1" fmla="*/ 1514280 w 1514280"/>
                  <a:gd name="connsiteY1" fmla="*/ 0 h 525772"/>
                  <a:gd name="connsiteX2" fmla="*/ 1514280 w 1514280"/>
                  <a:gd name="connsiteY2" fmla="*/ 193776 h 525772"/>
                  <a:gd name="connsiteX3" fmla="*/ 782303 w 1514280"/>
                  <a:gd name="connsiteY3" fmla="*/ 525368 h 525772"/>
                  <a:gd name="connsiteX4" fmla="*/ 0 w 1514280"/>
                  <a:gd name="connsiteY4" fmla="*/ 193776 h 525772"/>
                  <a:gd name="connsiteX5" fmla="*/ 0 w 1514280"/>
                  <a:gd name="connsiteY5" fmla="*/ 0 h 525772"/>
                  <a:gd name="connsiteX0" fmla="*/ 0 w 1514280"/>
                  <a:gd name="connsiteY0" fmla="*/ 0 h 525691"/>
                  <a:gd name="connsiteX1" fmla="*/ 1514280 w 1514280"/>
                  <a:gd name="connsiteY1" fmla="*/ 0 h 525691"/>
                  <a:gd name="connsiteX2" fmla="*/ 1514280 w 1514280"/>
                  <a:gd name="connsiteY2" fmla="*/ 193776 h 525691"/>
                  <a:gd name="connsiteX3" fmla="*/ 782303 w 1514280"/>
                  <a:gd name="connsiteY3" fmla="*/ 525368 h 525691"/>
                  <a:gd name="connsiteX4" fmla="*/ 0 w 1514280"/>
                  <a:gd name="connsiteY4" fmla="*/ 193776 h 525691"/>
                  <a:gd name="connsiteX5" fmla="*/ 0 w 1514280"/>
                  <a:gd name="connsiteY5" fmla="*/ 0 h 525691"/>
                  <a:gd name="connsiteX0" fmla="*/ 0 w 1514280"/>
                  <a:gd name="connsiteY0" fmla="*/ 0 h 525691"/>
                  <a:gd name="connsiteX1" fmla="*/ 1514280 w 1514280"/>
                  <a:gd name="connsiteY1" fmla="*/ 0 h 525691"/>
                  <a:gd name="connsiteX2" fmla="*/ 1514280 w 1514280"/>
                  <a:gd name="connsiteY2" fmla="*/ 193776 h 525691"/>
                  <a:gd name="connsiteX3" fmla="*/ 782303 w 1514280"/>
                  <a:gd name="connsiteY3" fmla="*/ 525368 h 525691"/>
                  <a:gd name="connsiteX4" fmla="*/ 0 w 1514280"/>
                  <a:gd name="connsiteY4" fmla="*/ 193776 h 525691"/>
                  <a:gd name="connsiteX5" fmla="*/ 0 w 1514280"/>
                  <a:gd name="connsiteY5" fmla="*/ 0 h 525691"/>
                  <a:gd name="connsiteX0" fmla="*/ 0 w 1514280"/>
                  <a:gd name="connsiteY0" fmla="*/ 0 h 525691"/>
                  <a:gd name="connsiteX1" fmla="*/ 1514280 w 1514280"/>
                  <a:gd name="connsiteY1" fmla="*/ 0 h 525691"/>
                  <a:gd name="connsiteX2" fmla="*/ 1514280 w 1514280"/>
                  <a:gd name="connsiteY2" fmla="*/ 193776 h 525691"/>
                  <a:gd name="connsiteX3" fmla="*/ 782303 w 1514280"/>
                  <a:gd name="connsiteY3" fmla="*/ 525368 h 525691"/>
                  <a:gd name="connsiteX4" fmla="*/ 0 w 1514280"/>
                  <a:gd name="connsiteY4" fmla="*/ 193776 h 525691"/>
                  <a:gd name="connsiteX5" fmla="*/ 0 w 1514280"/>
                  <a:gd name="connsiteY5" fmla="*/ 0 h 525691"/>
                  <a:gd name="connsiteX0" fmla="*/ 0 w 1514280"/>
                  <a:gd name="connsiteY0" fmla="*/ 0 h 525691"/>
                  <a:gd name="connsiteX1" fmla="*/ 1514280 w 1514280"/>
                  <a:gd name="connsiteY1" fmla="*/ 0 h 525691"/>
                  <a:gd name="connsiteX2" fmla="*/ 1514280 w 1514280"/>
                  <a:gd name="connsiteY2" fmla="*/ 193776 h 525691"/>
                  <a:gd name="connsiteX3" fmla="*/ 782303 w 1514280"/>
                  <a:gd name="connsiteY3" fmla="*/ 525368 h 525691"/>
                  <a:gd name="connsiteX4" fmla="*/ 0 w 1514280"/>
                  <a:gd name="connsiteY4" fmla="*/ 193776 h 525691"/>
                  <a:gd name="connsiteX5" fmla="*/ 0 w 1514280"/>
                  <a:gd name="connsiteY5" fmla="*/ 0 h 525691"/>
                  <a:gd name="connsiteX0" fmla="*/ 0 w 1514280"/>
                  <a:gd name="connsiteY0" fmla="*/ 58 h 525749"/>
                  <a:gd name="connsiteX1" fmla="*/ 779092 w 1514280"/>
                  <a:gd name="connsiteY1" fmla="*/ 98109 h 525749"/>
                  <a:gd name="connsiteX2" fmla="*/ 1514280 w 1514280"/>
                  <a:gd name="connsiteY2" fmla="*/ 58 h 525749"/>
                  <a:gd name="connsiteX3" fmla="*/ 1514280 w 1514280"/>
                  <a:gd name="connsiteY3" fmla="*/ 193834 h 525749"/>
                  <a:gd name="connsiteX4" fmla="*/ 782303 w 1514280"/>
                  <a:gd name="connsiteY4" fmla="*/ 525426 h 525749"/>
                  <a:gd name="connsiteX5" fmla="*/ 0 w 1514280"/>
                  <a:gd name="connsiteY5" fmla="*/ 193834 h 525749"/>
                  <a:gd name="connsiteX6" fmla="*/ 0 w 1514280"/>
                  <a:gd name="connsiteY6" fmla="*/ 58 h 525749"/>
                  <a:gd name="connsiteX0" fmla="*/ 0 w 1514280"/>
                  <a:gd name="connsiteY0" fmla="*/ 58 h 525749"/>
                  <a:gd name="connsiteX1" fmla="*/ 779092 w 1514280"/>
                  <a:gd name="connsiteY1" fmla="*/ 98109 h 525749"/>
                  <a:gd name="connsiteX2" fmla="*/ 1514280 w 1514280"/>
                  <a:gd name="connsiteY2" fmla="*/ 58 h 525749"/>
                  <a:gd name="connsiteX3" fmla="*/ 1514280 w 1514280"/>
                  <a:gd name="connsiteY3" fmla="*/ 193834 h 525749"/>
                  <a:gd name="connsiteX4" fmla="*/ 782303 w 1514280"/>
                  <a:gd name="connsiteY4" fmla="*/ 525426 h 525749"/>
                  <a:gd name="connsiteX5" fmla="*/ 0 w 1514280"/>
                  <a:gd name="connsiteY5" fmla="*/ 193834 h 525749"/>
                  <a:gd name="connsiteX6" fmla="*/ 0 w 1514280"/>
                  <a:gd name="connsiteY6" fmla="*/ 58 h 525749"/>
                  <a:gd name="connsiteX0" fmla="*/ 0 w 1514280"/>
                  <a:gd name="connsiteY0" fmla="*/ 44 h 525735"/>
                  <a:gd name="connsiteX1" fmla="*/ 779092 w 1514280"/>
                  <a:gd name="connsiteY1" fmla="*/ 98095 h 525735"/>
                  <a:gd name="connsiteX2" fmla="*/ 1514280 w 1514280"/>
                  <a:gd name="connsiteY2" fmla="*/ 44 h 525735"/>
                  <a:gd name="connsiteX3" fmla="*/ 1514280 w 1514280"/>
                  <a:gd name="connsiteY3" fmla="*/ 193820 h 525735"/>
                  <a:gd name="connsiteX4" fmla="*/ 782303 w 1514280"/>
                  <a:gd name="connsiteY4" fmla="*/ 525412 h 525735"/>
                  <a:gd name="connsiteX5" fmla="*/ 0 w 1514280"/>
                  <a:gd name="connsiteY5" fmla="*/ 193820 h 525735"/>
                  <a:gd name="connsiteX6" fmla="*/ 0 w 1514280"/>
                  <a:gd name="connsiteY6" fmla="*/ 44 h 525735"/>
                  <a:gd name="connsiteX0" fmla="*/ 0 w 1514280"/>
                  <a:gd name="connsiteY0" fmla="*/ 49 h 525740"/>
                  <a:gd name="connsiteX1" fmla="*/ 779092 w 1514280"/>
                  <a:gd name="connsiteY1" fmla="*/ 98100 h 525740"/>
                  <a:gd name="connsiteX2" fmla="*/ 1514280 w 1514280"/>
                  <a:gd name="connsiteY2" fmla="*/ 49 h 525740"/>
                  <a:gd name="connsiteX3" fmla="*/ 1514280 w 1514280"/>
                  <a:gd name="connsiteY3" fmla="*/ 193825 h 525740"/>
                  <a:gd name="connsiteX4" fmla="*/ 782303 w 1514280"/>
                  <a:gd name="connsiteY4" fmla="*/ 525417 h 525740"/>
                  <a:gd name="connsiteX5" fmla="*/ 0 w 1514280"/>
                  <a:gd name="connsiteY5" fmla="*/ 193825 h 525740"/>
                  <a:gd name="connsiteX6" fmla="*/ 0 w 1514280"/>
                  <a:gd name="connsiteY6" fmla="*/ 49 h 525740"/>
                  <a:gd name="connsiteX0" fmla="*/ 0 w 1514280"/>
                  <a:gd name="connsiteY0" fmla="*/ 52 h 525743"/>
                  <a:gd name="connsiteX1" fmla="*/ 779092 w 1514280"/>
                  <a:gd name="connsiteY1" fmla="*/ 98103 h 525743"/>
                  <a:gd name="connsiteX2" fmla="*/ 1514280 w 1514280"/>
                  <a:gd name="connsiteY2" fmla="*/ 52 h 525743"/>
                  <a:gd name="connsiteX3" fmla="*/ 1514280 w 1514280"/>
                  <a:gd name="connsiteY3" fmla="*/ 193828 h 525743"/>
                  <a:gd name="connsiteX4" fmla="*/ 782303 w 1514280"/>
                  <a:gd name="connsiteY4" fmla="*/ 525420 h 525743"/>
                  <a:gd name="connsiteX5" fmla="*/ 0 w 1514280"/>
                  <a:gd name="connsiteY5" fmla="*/ 193828 h 525743"/>
                  <a:gd name="connsiteX6" fmla="*/ 0 w 1514280"/>
                  <a:gd name="connsiteY6" fmla="*/ 52 h 525743"/>
                  <a:gd name="connsiteX0" fmla="*/ 0 w 1514280"/>
                  <a:gd name="connsiteY0" fmla="*/ 52 h 525743"/>
                  <a:gd name="connsiteX1" fmla="*/ 779092 w 1514280"/>
                  <a:gd name="connsiteY1" fmla="*/ 98103 h 525743"/>
                  <a:gd name="connsiteX2" fmla="*/ 1514280 w 1514280"/>
                  <a:gd name="connsiteY2" fmla="*/ 52 h 525743"/>
                  <a:gd name="connsiteX3" fmla="*/ 1514280 w 1514280"/>
                  <a:gd name="connsiteY3" fmla="*/ 193828 h 525743"/>
                  <a:gd name="connsiteX4" fmla="*/ 782303 w 1514280"/>
                  <a:gd name="connsiteY4" fmla="*/ 525420 h 525743"/>
                  <a:gd name="connsiteX5" fmla="*/ 0 w 1514280"/>
                  <a:gd name="connsiteY5" fmla="*/ 193828 h 525743"/>
                  <a:gd name="connsiteX6" fmla="*/ 0 w 1514280"/>
                  <a:gd name="connsiteY6" fmla="*/ 52 h 525743"/>
                  <a:gd name="connsiteX0" fmla="*/ 0 w 1514280"/>
                  <a:gd name="connsiteY0" fmla="*/ 57 h 525748"/>
                  <a:gd name="connsiteX1" fmla="*/ 779092 w 1514280"/>
                  <a:gd name="connsiteY1" fmla="*/ 98108 h 525748"/>
                  <a:gd name="connsiteX2" fmla="*/ 1514280 w 1514280"/>
                  <a:gd name="connsiteY2" fmla="*/ 57 h 525748"/>
                  <a:gd name="connsiteX3" fmla="*/ 1514280 w 1514280"/>
                  <a:gd name="connsiteY3" fmla="*/ 193833 h 525748"/>
                  <a:gd name="connsiteX4" fmla="*/ 782303 w 1514280"/>
                  <a:gd name="connsiteY4" fmla="*/ 525425 h 525748"/>
                  <a:gd name="connsiteX5" fmla="*/ 0 w 1514280"/>
                  <a:gd name="connsiteY5" fmla="*/ 193833 h 525748"/>
                  <a:gd name="connsiteX6" fmla="*/ 0 w 1514280"/>
                  <a:gd name="connsiteY6" fmla="*/ 57 h 525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14280" h="525748">
                    <a:moveTo>
                      <a:pt x="0" y="57"/>
                    </a:moveTo>
                    <a:cubicBezTo>
                      <a:pt x="257157" y="-2820"/>
                      <a:pt x="523840" y="104169"/>
                      <a:pt x="779092" y="98108"/>
                    </a:cubicBezTo>
                    <a:cubicBezTo>
                      <a:pt x="1040665" y="102895"/>
                      <a:pt x="1269217" y="32741"/>
                      <a:pt x="1514280" y="57"/>
                    </a:cubicBezTo>
                    <a:lnTo>
                      <a:pt x="1514280" y="193833"/>
                    </a:lnTo>
                    <a:cubicBezTo>
                      <a:pt x="1178848" y="190067"/>
                      <a:pt x="1193935" y="521577"/>
                      <a:pt x="782303" y="525425"/>
                    </a:cubicBezTo>
                    <a:cubicBezTo>
                      <a:pt x="369135" y="536823"/>
                      <a:pt x="420788" y="243404"/>
                      <a:pt x="0" y="193833"/>
                    </a:cubicBez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67" b="1" baseline="-25000" dirty="0"/>
              </a:p>
            </p:txBody>
          </p:sp>
          <p:sp>
            <p:nvSpPr>
              <p:cNvPr id="59" name="Rectangle 5">
                <a:extLst>
                  <a:ext uri="{FF2B5EF4-FFF2-40B4-BE49-F238E27FC236}">
                    <a16:creationId xmlns:a16="http://schemas.microsoft.com/office/drawing/2014/main" id="{44BB00ED-80F5-33D2-01AB-D9A66639F115}"/>
                  </a:ext>
                </a:extLst>
              </p:cNvPr>
              <p:cNvSpPr/>
              <p:nvPr/>
            </p:nvSpPr>
            <p:spPr>
              <a:xfrm rot="5400000" flipH="1">
                <a:off x="2711935" y="3523357"/>
                <a:ext cx="1514280" cy="525748"/>
              </a:xfrm>
              <a:custGeom>
                <a:avLst/>
                <a:gdLst>
                  <a:gd name="connsiteX0" fmla="*/ 0 w 1514280"/>
                  <a:gd name="connsiteY0" fmla="*/ 0 h 193776"/>
                  <a:gd name="connsiteX1" fmla="*/ 1514280 w 1514280"/>
                  <a:gd name="connsiteY1" fmla="*/ 0 h 193776"/>
                  <a:gd name="connsiteX2" fmla="*/ 1514280 w 1514280"/>
                  <a:gd name="connsiteY2" fmla="*/ 193776 h 193776"/>
                  <a:gd name="connsiteX3" fmla="*/ 0 w 1514280"/>
                  <a:gd name="connsiteY3" fmla="*/ 193776 h 193776"/>
                  <a:gd name="connsiteX4" fmla="*/ 0 w 1514280"/>
                  <a:gd name="connsiteY4" fmla="*/ 0 h 193776"/>
                  <a:gd name="connsiteX0" fmla="*/ 0 w 1514280"/>
                  <a:gd name="connsiteY0" fmla="*/ 0 h 525399"/>
                  <a:gd name="connsiteX1" fmla="*/ 1514280 w 1514280"/>
                  <a:gd name="connsiteY1" fmla="*/ 0 h 525399"/>
                  <a:gd name="connsiteX2" fmla="*/ 1514280 w 1514280"/>
                  <a:gd name="connsiteY2" fmla="*/ 193776 h 525399"/>
                  <a:gd name="connsiteX3" fmla="*/ 782303 w 1514280"/>
                  <a:gd name="connsiteY3" fmla="*/ 525368 h 525399"/>
                  <a:gd name="connsiteX4" fmla="*/ 0 w 1514280"/>
                  <a:gd name="connsiteY4" fmla="*/ 193776 h 525399"/>
                  <a:gd name="connsiteX5" fmla="*/ 0 w 1514280"/>
                  <a:gd name="connsiteY5" fmla="*/ 0 h 525399"/>
                  <a:gd name="connsiteX0" fmla="*/ 0 w 1514280"/>
                  <a:gd name="connsiteY0" fmla="*/ 0 h 525399"/>
                  <a:gd name="connsiteX1" fmla="*/ 1514280 w 1514280"/>
                  <a:gd name="connsiteY1" fmla="*/ 0 h 525399"/>
                  <a:gd name="connsiteX2" fmla="*/ 1514280 w 1514280"/>
                  <a:gd name="connsiteY2" fmla="*/ 193776 h 525399"/>
                  <a:gd name="connsiteX3" fmla="*/ 782303 w 1514280"/>
                  <a:gd name="connsiteY3" fmla="*/ 525368 h 525399"/>
                  <a:gd name="connsiteX4" fmla="*/ 0 w 1514280"/>
                  <a:gd name="connsiteY4" fmla="*/ 193776 h 525399"/>
                  <a:gd name="connsiteX5" fmla="*/ 0 w 1514280"/>
                  <a:gd name="connsiteY5" fmla="*/ 0 h 525399"/>
                  <a:gd name="connsiteX0" fmla="*/ 0 w 1514280"/>
                  <a:gd name="connsiteY0" fmla="*/ 0 h 525772"/>
                  <a:gd name="connsiteX1" fmla="*/ 1514280 w 1514280"/>
                  <a:gd name="connsiteY1" fmla="*/ 0 h 525772"/>
                  <a:gd name="connsiteX2" fmla="*/ 1514280 w 1514280"/>
                  <a:gd name="connsiteY2" fmla="*/ 193776 h 525772"/>
                  <a:gd name="connsiteX3" fmla="*/ 782303 w 1514280"/>
                  <a:gd name="connsiteY3" fmla="*/ 525368 h 525772"/>
                  <a:gd name="connsiteX4" fmla="*/ 0 w 1514280"/>
                  <a:gd name="connsiteY4" fmla="*/ 193776 h 525772"/>
                  <a:gd name="connsiteX5" fmla="*/ 0 w 1514280"/>
                  <a:gd name="connsiteY5" fmla="*/ 0 h 525772"/>
                  <a:gd name="connsiteX0" fmla="*/ 0 w 1514280"/>
                  <a:gd name="connsiteY0" fmla="*/ 0 h 525691"/>
                  <a:gd name="connsiteX1" fmla="*/ 1514280 w 1514280"/>
                  <a:gd name="connsiteY1" fmla="*/ 0 h 525691"/>
                  <a:gd name="connsiteX2" fmla="*/ 1514280 w 1514280"/>
                  <a:gd name="connsiteY2" fmla="*/ 193776 h 525691"/>
                  <a:gd name="connsiteX3" fmla="*/ 782303 w 1514280"/>
                  <a:gd name="connsiteY3" fmla="*/ 525368 h 525691"/>
                  <a:gd name="connsiteX4" fmla="*/ 0 w 1514280"/>
                  <a:gd name="connsiteY4" fmla="*/ 193776 h 525691"/>
                  <a:gd name="connsiteX5" fmla="*/ 0 w 1514280"/>
                  <a:gd name="connsiteY5" fmla="*/ 0 h 525691"/>
                  <a:gd name="connsiteX0" fmla="*/ 0 w 1514280"/>
                  <a:gd name="connsiteY0" fmla="*/ 0 h 525691"/>
                  <a:gd name="connsiteX1" fmla="*/ 1514280 w 1514280"/>
                  <a:gd name="connsiteY1" fmla="*/ 0 h 525691"/>
                  <a:gd name="connsiteX2" fmla="*/ 1514280 w 1514280"/>
                  <a:gd name="connsiteY2" fmla="*/ 193776 h 525691"/>
                  <a:gd name="connsiteX3" fmla="*/ 782303 w 1514280"/>
                  <a:gd name="connsiteY3" fmla="*/ 525368 h 525691"/>
                  <a:gd name="connsiteX4" fmla="*/ 0 w 1514280"/>
                  <a:gd name="connsiteY4" fmla="*/ 193776 h 525691"/>
                  <a:gd name="connsiteX5" fmla="*/ 0 w 1514280"/>
                  <a:gd name="connsiteY5" fmla="*/ 0 h 525691"/>
                  <a:gd name="connsiteX0" fmla="*/ 0 w 1514280"/>
                  <a:gd name="connsiteY0" fmla="*/ 0 h 525691"/>
                  <a:gd name="connsiteX1" fmla="*/ 1514280 w 1514280"/>
                  <a:gd name="connsiteY1" fmla="*/ 0 h 525691"/>
                  <a:gd name="connsiteX2" fmla="*/ 1514280 w 1514280"/>
                  <a:gd name="connsiteY2" fmla="*/ 193776 h 525691"/>
                  <a:gd name="connsiteX3" fmla="*/ 782303 w 1514280"/>
                  <a:gd name="connsiteY3" fmla="*/ 525368 h 525691"/>
                  <a:gd name="connsiteX4" fmla="*/ 0 w 1514280"/>
                  <a:gd name="connsiteY4" fmla="*/ 193776 h 525691"/>
                  <a:gd name="connsiteX5" fmla="*/ 0 w 1514280"/>
                  <a:gd name="connsiteY5" fmla="*/ 0 h 525691"/>
                  <a:gd name="connsiteX0" fmla="*/ 0 w 1514280"/>
                  <a:gd name="connsiteY0" fmla="*/ 0 h 525691"/>
                  <a:gd name="connsiteX1" fmla="*/ 1514280 w 1514280"/>
                  <a:gd name="connsiteY1" fmla="*/ 0 h 525691"/>
                  <a:gd name="connsiteX2" fmla="*/ 1514280 w 1514280"/>
                  <a:gd name="connsiteY2" fmla="*/ 193776 h 525691"/>
                  <a:gd name="connsiteX3" fmla="*/ 782303 w 1514280"/>
                  <a:gd name="connsiteY3" fmla="*/ 525368 h 525691"/>
                  <a:gd name="connsiteX4" fmla="*/ 0 w 1514280"/>
                  <a:gd name="connsiteY4" fmla="*/ 193776 h 525691"/>
                  <a:gd name="connsiteX5" fmla="*/ 0 w 1514280"/>
                  <a:gd name="connsiteY5" fmla="*/ 0 h 525691"/>
                  <a:gd name="connsiteX0" fmla="*/ 0 w 1514280"/>
                  <a:gd name="connsiteY0" fmla="*/ 58 h 525749"/>
                  <a:gd name="connsiteX1" fmla="*/ 779092 w 1514280"/>
                  <a:gd name="connsiteY1" fmla="*/ 98109 h 525749"/>
                  <a:gd name="connsiteX2" fmla="*/ 1514280 w 1514280"/>
                  <a:gd name="connsiteY2" fmla="*/ 58 h 525749"/>
                  <a:gd name="connsiteX3" fmla="*/ 1514280 w 1514280"/>
                  <a:gd name="connsiteY3" fmla="*/ 193834 h 525749"/>
                  <a:gd name="connsiteX4" fmla="*/ 782303 w 1514280"/>
                  <a:gd name="connsiteY4" fmla="*/ 525426 h 525749"/>
                  <a:gd name="connsiteX5" fmla="*/ 0 w 1514280"/>
                  <a:gd name="connsiteY5" fmla="*/ 193834 h 525749"/>
                  <a:gd name="connsiteX6" fmla="*/ 0 w 1514280"/>
                  <a:gd name="connsiteY6" fmla="*/ 58 h 525749"/>
                  <a:gd name="connsiteX0" fmla="*/ 0 w 1514280"/>
                  <a:gd name="connsiteY0" fmla="*/ 58 h 525749"/>
                  <a:gd name="connsiteX1" fmla="*/ 779092 w 1514280"/>
                  <a:gd name="connsiteY1" fmla="*/ 98109 h 525749"/>
                  <a:gd name="connsiteX2" fmla="*/ 1514280 w 1514280"/>
                  <a:gd name="connsiteY2" fmla="*/ 58 h 525749"/>
                  <a:gd name="connsiteX3" fmla="*/ 1514280 w 1514280"/>
                  <a:gd name="connsiteY3" fmla="*/ 193834 h 525749"/>
                  <a:gd name="connsiteX4" fmla="*/ 782303 w 1514280"/>
                  <a:gd name="connsiteY4" fmla="*/ 525426 h 525749"/>
                  <a:gd name="connsiteX5" fmla="*/ 0 w 1514280"/>
                  <a:gd name="connsiteY5" fmla="*/ 193834 h 525749"/>
                  <a:gd name="connsiteX6" fmla="*/ 0 w 1514280"/>
                  <a:gd name="connsiteY6" fmla="*/ 58 h 525749"/>
                  <a:gd name="connsiteX0" fmla="*/ 0 w 1514280"/>
                  <a:gd name="connsiteY0" fmla="*/ 44 h 525735"/>
                  <a:gd name="connsiteX1" fmla="*/ 779092 w 1514280"/>
                  <a:gd name="connsiteY1" fmla="*/ 98095 h 525735"/>
                  <a:gd name="connsiteX2" fmla="*/ 1514280 w 1514280"/>
                  <a:gd name="connsiteY2" fmla="*/ 44 h 525735"/>
                  <a:gd name="connsiteX3" fmla="*/ 1514280 w 1514280"/>
                  <a:gd name="connsiteY3" fmla="*/ 193820 h 525735"/>
                  <a:gd name="connsiteX4" fmla="*/ 782303 w 1514280"/>
                  <a:gd name="connsiteY4" fmla="*/ 525412 h 525735"/>
                  <a:gd name="connsiteX5" fmla="*/ 0 w 1514280"/>
                  <a:gd name="connsiteY5" fmla="*/ 193820 h 525735"/>
                  <a:gd name="connsiteX6" fmla="*/ 0 w 1514280"/>
                  <a:gd name="connsiteY6" fmla="*/ 44 h 525735"/>
                  <a:gd name="connsiteX0" fmla="*/ 0 w 1514280"/>
                  <a:gd name="connsiteY0" fmla="*/ 49 h 525740"/>
                  <a:gd name="connsiteX1" fmla="*/ 779092 w 1514280"/>
                  <a:gd name="connsiteY1" fmla="*/ 98100 h 525740"/>
                  <a:gd name="connsiteX2" fmla="*/ 1514280 w 1514280"/>
                  <a:gd name="connsiteY2" fmla="*/ 49 h 525740"/>
                  <a:gd name="connsiteX3" fmla="*/ 1514280 w 1514280"/>
                  <a:gd name="connsiteY3" fmla="*/ 193825 h 525740"/>
                  <a:gd name="connsiteX4" fmla="*/ 782303 w 1514280"/>
                  <a:gd name="connsiteY4" fmla="*/ 525417 h 525740"/>
                  <a:gd name="connsiteX5" fmla="*/ 0 w 1514280"/>
                  <a:gd name="connsiteY5" fmla="*/ 193825 h 525740"/>
                  <a:gd name="connsiteX6" fmla="*/ 0 w 1514280"/>
                  <a:gd name="connsiteY6" fmla="*/ 49 h 525740"/>
                  <a:gd name="connsiteX0" fmla="*/ 0 w 1514280"/>
                  <a:gd name="connsiteY0" fmla="*/ 52 h 525743"/>
                  <a:gd name="connsiteX1" fmla="*/ 779092 w 1514280"/>
                  <a:gd name="connsiteY1" fmla="*/ 98103 h 525743"/>
                  <a:gd name="connsiteX2" fmla="*/ 1514280 w 1514280"/>
                  <a:gd name="connsiteY2" fmla="*/ 52 h 525743"/>
                  <a:gd name="connsiteX3" fmla="*/ 1514280 w 1514280"/>
                  <a:gd name="connsiteY3" fmla="*/ 193828 h 525743"/>
                  <a:gd name="connsiteX4" fmla="*/ 782303 w 1514280"/>
                  <a:gd name="connsiteY4" fmla="*/ 525420 h 525743"/>
                  <a:gd name="connsiteX5" fmla="*/ 0 w 1514280"/>
                  <a:gd name="connsiteY5" fmla="*/ 193828 h 525743"/>
                  <a:gd name="connsiteX6" fmla="*/ 0 w 1514280"/>
                  <a:gd name="connsiteY6" fmla="*/ 52 h 525743"/>
                  <a:gd name="connsiteX0" fmla="*/ 0 w 1514280"/>
                  <a:gd name="connsiteY0" fmla="*/ 52 h 525743"/>
                  <a:gd name="connsiteX1" fmla="*/ 779092 w 1514280"/>
                  <a:gd name="connsiteY1" fmla="*/ 98103 h 525743"/>
                  <a:gd name="connsiteX2" fmla="*/ 1514280 w 1514280"/>
                  <a:gd name="connsiteY2" fmla="*/ 52 h 525743"/>
                  <a:gd name="connsiteX3" fmla="*/ 1514280 w 1514280"/>
                  <a:gd name="connsiteY3" fmla="*/ 193828 h 525743"/>
                  <a:gd name="connsiteX4" fmla="*/ 782303 w 1514280"/>
                  <a:gd name="connsiteY4" fmla="*/ 525420 h 525743"/>
                  <a:gd name="connsiteX5" fmla="*/ 0 w 1514280"/>
                  <a:gd name="connsiteY5" fmla="*/ 193828 h 525743"/>
                  <a:gd name="connsiteX6" fmla="*/ 0 w 1514280"/>
                  <a:gd name="connsiteY6" fmla="*/ 52 h 525743"/>
                  <a:gd name="connsiteX0" fmla="*/ 0 w 1514280"/>
                  <a:gd name="connsiteY0" fmla="*/ 57 h 525748"/>
                  <a:gd name="connsiteX1" fmla="*/ 779092 w 1514280"/>
                  <a:gd name="connsiteY1" fmla="*/ 98108 h 525748"/>
                  <a:gd name="connsiteX2" fmla="*/ 1514280 w 1514280"/>
                  <a:gd name="connsiteY2" fmla="*/ 57 h 525748"/>
                  <a:gd name="connsiteX3" fmla="*/ 1514280 w 1514280"/>
                  <a:gd name="connsiteY3" fmla="*/ 193833 h 525748"/>
                  <a:gd name="connsiteX4" fmla="*/ 782303 w 1514280"/>
                  <a:gd name="connsiteY4" fmla="*/ 525425 h 525748"/>
                  <a:gd name="connsiteX5" fmla="*/ 0 w 1514280"/>
                  <a:gd name="connsiteY5" fmla="*/ 193833 h 525748"/>
                  <a:gd name="connsiteX6" fmla="*/ 0 w 1514280"/>
                  <a:gd name="connsiteY6" fmla="*/ 57 h 525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14280" h="525748">
                    <a:moveTo>
                      <a:pt x="0" y="57"/>
                    </a:moveTo>
                    <a:cubicBezTo>
                      <a:pt x="257157" y="-2820"/>
                      <a:pt x="523840" y="104169"/>
                      <a:pt x="779092" y="98108"/>
                    </a:cubicBezTo>
                    <a:cubicBezTo>
                      <a:pt x="1040665" y="102895"/>
                      <a:pt x="1269217" y="32741"/>
                      <a:pt x="1514280" y="57"/>
                    </a:cubicBezTo>
                    <a:lnTo>
                      <a:pt x="1514280" y="193833"/>
                    </a:lnTo>
                    <a:cubicBezTo>
                      <a:pt x="1178848" y="190067"/>
                      <a:pt x="1193935" y="521577"/>
                      <a:pt x="782303" y="525425"/>
                    </a:cubicBezTo>
                    <a:cubicBezTo>
                      <a:pt x="369135" y="536823"/>
                      <a:pt x="420788" y="243404"/>
                      <a:pt x="0" y="193833"/>
                    </a:cubicBez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F6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067" b="1" baseline="-25000" dirty="0"/>
              </a:p>
            </p:txBody>
          </p:sp>
          <p:sp>
            <p:nvSpPr>
              <p:cNvPr id="60" name="Rectangle 2">
                <a:extLst>
                  <a:ext uri="{FF2B5EF4-FFF2-40B4-BE49-F238E27FC236}">
                    <a16:creationId xmlns:a16="http://schemas.microsoft.com/office/drawing/2014/main" id="{ABAE3E4C-0D94-5C12-D575-A1DBCBCCDE94}"/>
                  </a:ext>
                </a:extLst>
              </p:cNvPr>
              <p:cNvSpPr/>
              <p:nvPr/>
            </p:nvSpPr>
            <p:spPr>
              <a:xfrm rot="16200000">
                <a:off x="3009996" y="3603909"/>
                <a:ext cx="1514282" cy="358775"/>
              </a:xfrm>
              <a:custGeom>
                <a:avLst/>
                <a:gdLst>
                  <a:gd name="connsiteX0" fmla="*/ 0 w 1514282"/>
                  <a:gd name="connsiteY0" fmla="*/ 0 h 197076"/>
                  <a:gd name="connsiteX1" fmla="*/ 1514282 w 1514282"/>
                  <a:gd name="connsiteY1" fmla="*/ 0 h 197076"/>
                  <a:gd name="connsiteX2" fmla="*/ 1514282 w 1514282"/>
                  <a:gd name="connsiteY2" fmla="*/ 197076 h 197076"/>
                  <a:gd name="connsiteX3" fmla="*/ 0 w 1514282"/>
                  <a:gd name="connsiteY3" fmla="*/ 197076 h 197076"/>
                  <a:gd name="connsiteX4" fmla="*/ 0 w 1514282"/>
                  <a:gd name="connsiteY4" fmla="*/ 0 h 197076"/>
                  <a:gd name="connsiteX0" fmla="*/ 0 w 1514282"/>
                  <a:gd name="connsiteY0" fmla="*/ 77544 h 274620"/>
                  <a:gd name="connsiteX1" fmla="*/ 765363 w 1514282"/>
                  <a:gd name="connsiteY1" fmla="*/ 0 h 274620"/>
                  <a:gd name="connsiteX2" fmla="*/ 1514282 w 1514282"/>
                  <a:gd name="connsiteY2" fmla="*/ 77544 h 274620"/>
                  <a:gd name="connsiteX3" fmla="*/ 1514282 w 1514282"/>
                  <a:gd name="connsiteY3" fmla="*/ 274620 h 274620"/>
                  <a:gd name="connsiteX4" fmla="*/ 0 w 1514282"/>
                  <a:gd name="connsiteY4" fmla="*/ 274620 h 274620"/>
                  <a:gd name="connsiteX5" fmla="*/ 0 w 1514282"/>
                  <a:gd name="connsiteY5" fmla="*/ 77544 h 274620"/>
                  <a:gd name="connsiteX0" fmla="*/ 0 w 1514282"/>
                  <a:gd name="connsiteY0" fmla="*/ 77544 h 358796"/>
                  <a:gd name="connsiteX1" fmla="*/ 765363 w 1514282"/>
                  <a:gd name="connsiteY1" fmla="*/ 0 h 358796"/>
                  <a:gd name="connsiteX2" fmla="*/ 1514282 w 1514282"/>
                  <a:gd name="connsiteY2" fmla="*/ 77544 h 358796"/>
                  <a:gd name="connsiteX3" fmla="*/ 1514282 w 1514282"/>
                  <a:gd name="connsiteY3" fmla="*/ 274620 h 358796"/>
                  <a:gd name="connsiteX4" fmla="*/ 749488 w 1514282"/>
                  <a:gd name="connsiteY4" fmla="*/ 358775 h 358796"/>
                  <a:gd name="connsiteX5" fmla="*/ 0 w 1514282"/>
                  <a:gd name="connsiteY5" fmla="*/ 274620 h 358796"/>
                  <a:gd name="connsiteX6" fmla="*/ 0 w 1514282"/>
                  <a:gd name="connsiteY6" fmla="*/ 77544 h 358796"/>
                  <a:gd name="connsiteX0" fmla="*/ 0 w 1514282"/>
                  <a:gd name="connsiteY0" fmla="*/ 77544 h 358796"/>
                  <a:gd name="connsiteX1" fmla="*/ 765363 w 1514282"/>
                  <a:gd name="connsiteY1" fmla="*/ 0 h 358796"/>
                  <a:gd name="connsiteX2" fmla="*/ 1514282 w 1514282"/>
                  <a:gd name="connsiteY2" fmla="*/ 77544 h 358796"/>
                  <a:gd name="connsiteX3" fmla="*/ 1514282 w 1514282"/>
                  <a:gd name="connsiteY3" fmla="*/ 274620 h 358796"/>
                  <a:gd name="connsiteX4" fmla="*/ 749488 w 1514282"/>
                  <a:gd name="connsiteY4" fmla="*/ 358775 h 358796"/>
                  <a:gd name="connsiteX5" fmla="*/ 0 w 1514282"/>
                  <a:gd name="connsiteY5" fmla="*/ 274620 h 358796"/>
                  <a:gd name="connsiteX6" fmla="*/ 0 w 1514282"/>
                  <a:gd name="connsiteY6" fmla="*/ 77544 h 358796"/>
                  <a:gd name="connsiteX0" fmla="*/ 0 w 1514282"/>
                  <a:gd name="connsiteY0" fmla="*/ 77544 h 358796"/>
                  <a:gd name="connsiteX1" fmla="*/ 765363 w 1514282"/>
                  <a:gd name="connsiteY1" fmla="*/ 0 h 358796"/>
                  <a:gd name="connsiteX2" fmla="*/ 1514282 w 1514282"/>
                  <a:gd name="connsiteY2" fmla="*/ 77544 h 358796"/>
                  <a:gd name="connsiteX3" fmla="*/ 1514282 w 1514282"/>
                  <a:gd name="connsiteY3" fmla="*/ 274620 h 358796"/>
                  <a:gd name="connsiteX4" fmla="*/ 749488 w 1514282"/>
                  <a:gd name="connsiteY4" fmla="*/ 358775 h 358796"/>
                  <a:gd name="connsiteX5" fmla="*/ 0 w 1514282"/>
                  <a:gd name="connsiteY5" fmla="*/ 274620 h 358796"/>
                  <a:gd name="connsiteX6" fmla="*/ 0 w 1514282"/>
                  <a:gd name="connsiteY6" fmla="*/ 77544 h 358796"/>
                  <a:gd name="connsiteX0" fmla="*/ 0 w 1514282"/>
                  <a:gd name="connsiteY0" fmla="*/ 77544 h 358796"/>
                  <a:gd name="connsiteX1" fmla="*/ 765363 w 1514282"/>
                  <a:gd name="connsiteY1" fmla="*/ 0 h 358796"/>
                  <a:gd name="connsiteX2" fmla="*/ 1514282 w 1514282"/>
                  <a:gd name="connsiteY2" fmla="*/ 77544 h 358796"/>
                  <a:gd name="connsiteX3" fmla="*/ 1514282 w 1514282"/>
                  <a:gd name="connsiteY3" fmla="*/ 274620 h 358796"/>
                  <a:gd name="connsiteX4" fmla="*/ 749488 w 1514282"/>
                  <a:gd name="connsiteY4" fmla="*/ 358775 h 358796"/>
                  <a:gd name="connsiteX5" fmla="*/ 0 w 1514282"/>
                  <a:gd name="connsiteY5" fmla="*/ 274620 h 358796"/>
                  <a:gd name="connsiteX6" fmla="*/ 0 w 1514282"/>
                  <a:gd name="connsiteY6" fmla="*/ 77544 h 358796"/>
                  <a:gd name="connsiteX0" fmla="*/ 0 w 1514282"/>
                  <a:gd name="connsiteY0" fmla="*/ 77544 h 358796"/>
                  <a:gd name="connsiteX1" fmla="*/ 765363 w 1514282"/>
                  <a:gd name="connsiteY1" fmla="*/ 0 h 358796"/>
                  <a:gd name="connsiteX2" fmla="*/ 1514282 w 1514282"/>
                  <a:gd name="connsiteY2" fmla="*/ 77544 h 358796"/>
                  <a:gd name="connsiteX3" fmla="*/ 1514282 w 1514282"/>
                  <a:gd name="connsiteY3" fmla="*/ 274620 h 358796"/>
                  <a:gd name="connsiteX4" fmla="*/ 749488 w 1514282"/>
                  <a:gd name="connsiteY4" fmla="*/ 358775 h 358796"/>
                  <a:gd name="connsiteX5" fmla="*/ 0 w 1514282"/>
                  <a:gd name="connsiteY5" fmla="*/ 274620 h 358796"/>
                  <a:gd name="connsiteX6" fmla="*/ 0 w 1514282"/>
                  <a:gd name="connsiteY6" fmla="*/ 77544 h 358796"/>
                  <a:gd name="connsiteX0" fmla="*/ 0 w 1514282"/>
                  <a:gd name="connsiteY0" fmla="*/ 77544 h 358775"/>
                  <a:gd name="connsiteX1" fmla="*/ 765363 w 1514282"/>
                  <a:gd name="connsiteY1" fmla="*/ 0 h 358775"/>
                  <a:gd name="connsiteX2" fmla="*/ 1514282 w 1514282"/>
                  <a:gd name="connsiteY2" fmla="*/ 77544 h 358775"/>
                  <a:gd name="connsiteX3" fmla="*/ 1514282 w 1514282"/>
                  <a:gd name="connsiteY3" fmla="*/ 274620 h 358775"/>
                  <a:gd name="connsiteX4" fmla="*/ 749488 w 1514282"/>
                  <a:gd name="connsiteY4" fmla="*/ 358775 h 358775"/>
                  <a:gd name="connsiteX5" fmla="*/ 0 w 1514282"/>
                  <a:gd name="connsiteY5" fmla="*/ 274620 h 358775"/>
                  <a:gd name="connsiteX6" fmla="*/ 0 w 1514282"/>
                  <a:gd name="connsiteY6" fmla="*/ 77544 h 358775"/>
                  <a:gd name="connsiteX0" fmla="*/ 0 w 1514282"/>
                  <a:gd name="connsiteY0" fmla="*/ 77544 h 358775"/>
                  <a:gd name="connsiteX1" fmla="*/ 765363 w 1514282"/>
                  <a:gd name="connsiteY1" fmla="*/ 0 h 358775"/>
                  <a:gd name="connsiteX2" fmla="*/ 1514282 w 1514282"/>
                  <a:gd name="connsiteY2" fmla="*/ 77544 h 358775"/>
                  <a:gd name="connsiteX3" fmla="*/ 1514282 w 1514282"/>
                  <a:gd name="connsiteY3" fmla="*/ 274620 h 358775"/>
                  <a:gd name="connsiteX4" fmla="*/ 749488 w 1514282"/>
                  <a:gd name="connsiteY4" fmla="*/ 358775 h 358775"/>
                  <a:gd name="connsiteX5" fmla="*/ 0 w 1514282"/>
                  <a:gd name="connsiteY5" fmla="*/ 274620 h 358775"/>
                  <a:gd name="connsiteX6" fmla="*/ 0 w 1514282"/>
                  <a:gd name="connsiteY6" fmla="*/ 77544 h 35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14282" h="358775">
                    <a:moveTo>
                      <a:pt x="0" y="77544"/>
                    </a:moveTo>
                    <a:cubicBezTo>
                      <a:pt x="250888" y="77096"/>
                      <a:pt x="387475" y="3623"/>
                      <a:pt x="765363" y="0"/>
                    </a:cubicBezTo>
                    <a:cubicBezTo>
                      <a:pt x="1100728" y="6798"/>
                      <a:pt x="1264642" y="51696"/>
                      <a:pt x="1514282" y="77544"/>
                    </a:cubicBezTo>
                    <a:lnTo>
                      <a:pt x="1514282" y="274620"/>
                    </a:lnTo>
                    <a:cubicBezTo>
                      <a:pt x="1259351" y="273038"/>
                      <a:pt x="1210794" y="347657"/>
                      <a:pt x="749488" y="358775"/>
                    </a:cubicBezTo>
                    <a:cubicBezTo>
                      <a:pt x="413934" y="346601"/>
                      <a:pt x="249829" y="302672"/>
                      <a:pt x="0" y="274620"/>
                    </a:cubicBezTo>
                    <a:lnTo>
                      <a:pt x="0" y="77544"/>
                    </a:lnTo>
                    <a:close/>
                  </a:path>
                </a:pathLst>
              </a:custGeom>
              <a:solidFill>
                <a:srgbClr val="CAA6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 b="1" dirty="0"/>
              </a:p>
            </p:txBody>
          </p:sp>
        </p:grpSp>
      </p:grpSp>
      <p:sp>
        <p:nvSpPr>
          <p:cNvPr id="65" name="Freihandform: Form 64">
            <a:extLst>
              <a:ext uri="{FF2B5EF4-FFF2-40B4-BE49-F238E27FC236}">
                <a16:creationId xmlns:a16="http://schemas.microsoft.com/office/drawing/2014/main" id="{6C9B1E7C-03C6-DD77-C910-F7B6C407A104}"/>
              </a:ext>
            </a:extLst>
          </p:cNvPr>
          <p:cNvSpPr/>
          <p:nvPr/>
        </p:nvSpPr>
        <p:spPr>
          <a:xfrm>
            <a:off x="3324225" y="1885950"/>
            <a:ext cx="1514475" cy="1609725"/>
          </a:xfrm>
          <a:custGeom>
            <a:avLst/>
            <a:gdLst>
              <a:gd name="connsiteX0" fmla="*/ 0 w 1514475"/>
              <a:gd name="connsiteY0" fmla="*/ 1609725 h 1609725"/>
              <a:gd name="connsiteX1" fmla="*/ 209550 w 1514475"/>
              <a:gd name="connsiteY1" fmla="*/ 1114425 h 1609725"/>
              <a:gd name="connsiteX2" fmla="*/ 590550 w 1514475"/>
              <a:gd name="connsiteY2" fmla="*/ 647700 h 1609725"/>
              <a:gd name="connsiteX3" fmla="*/ 1095375 w 1514475"/>
              <a:gd name="connsiteY3" fmla="*/ 266700 h 1609725"/>
              <a:gd name="connsiteX4" fmla="*/ 1514475 w 1514475"/>
              <a:gd name="connsiteY4" fmla="*/ 0 h 160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1609725">
                <a:moveTo>
                  <a:pt x="0" y="1609725"/>
                </a:moveTo>
                <a:cubicBezTo>
                  <a:pt x="55562" y="1442243"/>
                  <a:pt x="111125" y="1274762"/>
                  <a:pt x="209550" y="1114425"/>
                </a:cubicBezTo>
                <a:cubicBezTo>
                  <a:pt x="307975" y="954088"/>
                  <a:pt x="442913" y="788987"/>
                  <a:pt x="590550" y="647700"/>
                </a:cubicBezTo>
                <a:cubicBezTo>
                  <a:pt x="738188" y="506412"/>
                  <a:pt x="941388" y="374650"/>
                  <a:pt x="1095375" y="266700"/>
                </a:cubicBezTo>
                <a:cubicBezTo>
                  <a:pt x="1249363" y="158750"/>
                  <a:pt x="1381919" y="79375"/>
                  <a:pt x="1514475" y="0"/>
                </a:cubicBezTo>
              </a:path>
            </a:pathLst>
          </a:custGeom>
          <a:noFill/>
          <a:ln w="76200">
            <a:solidFill>
              <a:srgbClr val="2C7BB3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Freihandform: Form 65">
            <a:extLst>
              <a:ext uri="{FF2B5EF4-FFF2-40B4-BE49-F238E27FC236}">
                <a16:creationId xmlns:a16="http://schemas.microsoft.com/office/drawing/2014/main" id="{B5593807-4B29-30C8-FC60-C0E08D05762C}"/>
              </a:ext>
            </a:extLst>
          </p:cNvPr>
          <p:cNvSpPr/>
          <p:nvPr/>
        </p:nvSpPr>
        <p:spPr>
          <a:xfrm>
            <a:off x="1762125" y="3533775"/>
            <a:ext cx="1133475" cy="1162050"/>
          </a:xfrm>
          <a:custGeom>
            <a:avLst/>
            <a:gdLst>
              <a:gd name="connsiteX0" fmla="*/ 1133475 w 1133475"/>
              <a:gd name="connsiteY0" fmla="*/ 0 h 1162050"/>
              <a:gd name="connsiteX1" fmla="*/ 800100 w 1133475"/>
              <a:gd name="connsiteY1" fmla="*/ 533400 h 1162050"/>
              <a:gd name="connsiteX2" fmla="*/ 361950 w 1133475"/>
              <a:gd name="connsiteY2" fmla="*/ 952500 h 1162050"/>
              <a:gd name="connsiteX3" fmla="*/ 0 w 1133475"/>
              <a:gd name="connsiteY3" fmla="*/ 1162050 h 1162050"/>
              <a:gd name="connsiteX4" fmla="*/ 0 w 1133475"/>
              <a:gd name="connsiteY4" fmla="*/ 1162050 h 116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475" h="1162050">
                <a:moveTo>
                  <a:pt x="1133475" y="0"/>
                </a:moveTo>
                <a:cubicBezTo>
                  <a:pt x="1031081" y="187325"/>
                  <a:pt x="928687" y="374650"/>
                  <a:pt x="800100" y="533400"/>
                </a:cubicBezTo>
                <a:cubicBezTo>
                  <a:pt x="671513" y="692150"/>
                  <a:pt x="495300" y="847725"/>
                  <a:pt x="361950" y="952500"/>
                </a:cubicBezTo>
                <a:cubicBezTo>
                  <a:pt x="228600" y="1057275"/>
                  <a:pt x="0" y="1162050"/>
                  <a:pt x="0" y="1162050"/>
                </a:cubicBezTo>
                <a:lnTo>
                  <a:pt x="0" y="1162050"/>
                </a:lnTo>
              </a:path>
            </a:pathLst>
          </a:custGeom>
          <a:noFill/>
          <a:ln w="76200">
            <a:solidFill>
              <a:srgbClr val="CF68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DD3F6D79-90FF-E9A6-7A05-55E2A29DA567}"/>
              </a:ext>
            </a:extLst>
          </p:cNvPr>
          <p:cNvSpPr txBox="1"/>
          <p:nvPr/>
        </p:nvSpPr>
        <p:spPr>
          <a:xfrm rot="16200000">
            <a:off x="-268235" y="3288137"/>
            <a:ext cx="2836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i="1" dirty="0"/>
              <a:t>longitudinal </a:t>
            </a:r>
            <a:r>
              <a:rPr lang="de-DE" sz="2000" dirty="0" err="1"/>
              <a:t>momentum</a:t>
            </a:r>
            <a:endParaRPr lang="de-DE" sz="2000" dirty="0"/>
          </a:p>
        </p:txBody>
      </p: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F5C1F31F-EF05-4FC7-89A1-F5AC71BD75DA}"/>
              </a:ext>
            </a:extLst>
          </p:cNvPr>
          <p:cNvGrpSpPr/>
          <p:nvPr/>
        </p:nvGrpSpPr>
        <p:grpSpPr>
          <a:xfrm>
            <a:off x="2814609" y="2790243"/>
            <a:ext cx="684394" cy="2012962"/>
            <a:chOff x="2809946" y="1085733"/>
            <a:chExt cx="715355" cy="2012962"/>
          </a:xfrm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C92AF8C2-8797-661D-71F0-025FA450C27B}"/>
                </a:ext>
              </a:extLst>
            </p:cNvPr>
            <p:cNvGrpSpPr/>
            <p:nvPr/>
          </p:nvGrpSpPr>
          <p:grpSpPr>
            <a:xfrm>
              <a:off x="2809946" y="1085733"/>
              <a:ext cx="715355" cy="2012962"/>
              <a:chOff x="2210193" y="1131586"/>
              <a:chExt cx="1054532" cy="2967371"/>
            </a:xfrm>
          </p:grpSpPr>
          <p:sp>
            <p:nvSpPr>
              <p:cNvPr id="74" name="Rectangle 2">
                <a:extLst>
                  <a:ext uri="{FF2B5EF4-FFF2-40B4-BE49-F238E27FC236}">
                    <a16:creationId xmlns:a16="http://schemas.microsoft.com/office/drawing/2014/main" id="{A31BE8AA-37D8-CC11-4C02-6CBDD0DBEB7A}"/>
                  </a:ext>
                </a:extLst>
              </p:cNvPr>
              <p:cNvSpPr/>
              <p:nvPr/>
            </p:nvSpPr>
            <p:spPr>
              <a:xfrm rot="16200000">
                <a:off x="1526330" y="2104885"/>
                <a:ext cx="2232250" cy="285652"/>
              </a:xfrm>
              <a:prstGeom prst="rect">
                <a:avLst/>
              </a:prstGeom>
              <a:solidFill>
                <a:srgbClr val="CAA6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b="1" dirty="0" err="1"/>
                  <a:t>Cu</a:t>
                </a:r>
                <a:endParaRPr lang="de-DE" sz="1400" b="1" dirty="0"/>
              </a:p>
            </p:txBody>
          </p:sp>
          <p:sp>
            <p:nvSpPr>
              <p:cNvPr id="75" name="Rectangle 5">
                <a:extLst>
                  <a:ext uri="{FF2B5EF4-FFF2-40B4-BE49-F238E27FC236}">
                    <a16:creationId xmlns:a16="http://schemas.microsoft.com/office/drawing/2014/main" id="{230D1A1F-48AA-E589-D926-1EA5FF32195B}"/>
                  </a:ext>
                </a:extLst>
              </p:cNvPr>
              <p:cNvSpPr/>
              <p:nvPr/>
            </p:nvSpPr>
            <p:spPr>
              <a:xfrm rot="16200000">
                <a:off x="1810395" y="2104891"/>
                <a:ext cx="2232248" cy="28565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067" b="1" dirty="0"/>
                  <a:t>(C</a:t>
                </a:r>
                <a:r>
                  <a:rPr lang="de-DE" sz="1067" b="1" baseline="-25000" dirty="0"/>
                  <a:t>x</a:t>
                </a:r>
                <a:r>
                  <a:rPr lang="de-DE" sz="1067" b="1" dirty="0"/>
                  <a:t>H</a:t>
                </a:r>
                <a:r>
                  <a:rPr lang="de-DE" sz="1067" b="1" baseline="-25000" dirty="0"/>
                  <a:t>2x</a:t>
                </a:r>
                <a:r>
                  <a:rPr lang="de-DE" sz="1067" b="1" dirty="0"/>
                  <a:t>)</a:t>
                </a:r>
                <a:r>
                  <a:rPr lang="de-DE" sz="1067" b="1" baseline="-25000" dirty="0"/>
                  <a:t>n</a:t>
                </a:r>
              </a:p>
            </p:txBody>
          </p:sp>
          <p:grpSp>
            <p:nvGrpSpPr>
              <p:cNvPr id="78" name="Group 19">
                <a:extLst>
                  <a:ext uri="{FF2B5EF4-FFF2-40B4-BE49-F238E27FC236}">
                    <a16:creationId xmlns:a16="http://schemas.microsoft.com/office/drawing/2014/main" id="{6AD30D9C-C070-AB44-6099-B6A988392808}"/>
                  </a:ext>
                </a:extLst>
              </p:cNvPr>
              <p:cNvGrpSpPr/>
              <p:nvPr/>
            </p:nvGrpSpPr>
            <p:grpSpPr>
              <a:xfrm>
                <a:off x="2210193" y="3393456"/>
                <a:ext cx="866488" cy="288032"/>
                <a:chOff x="1528213" y="3507854"/>
                <a:chExt cx="866488" cy="288032"/>
              </a:xfrm>
            </p:grpSpPr>
            <p:cxnSp>
              <p:nvCxnSpPr>
                <p:cNvPr id="80" name="Straight Arrow Connector 13">
                  <a:extLst>
                    <a:ext uri="{FF2B5EF4-FFF2-40B4-BE49-F238E27FC236}">
                      <a16:creationId xmlns:a16="http://schemas.microsoft.com/office/drawing/2014/main" id="{67BC303A-164E-4EEE-366E-C043BBF1EE29}"/>
                    </a:ext>
                  </a:extLst>
                </p:cNvPr>
                <p:cNvCxnSpPr/>
                <p:nvPr/>
              </p:nvCxnSpPr>
              <p:spPr>
                <a:xfrm>
                  <a:off x="1528213" y="3651871"/>
                  <a:ext cx="288033" cy="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17">
                  <a:extLst>
                    <a:ext uri="{FF2B5EF4-FFF2-40B4-BE49-F238E27FC236}">
                      <a16:creationId xmlns:a16="http://schemas.microsoft.com/office/drawing/2014/main" id="{3DEBF547-BB24-7E1D-7847-CC1794E89A5C}"/>
                    </a:ext>
                  </a:extLst>
                </p:cNvPr>
                <p:cNvCxnSpPr/>
                <p:nvPr/>
              </p:nvCxnSpPr>
              <p:spPr>
                <a:xfrm rot="10800000">
                  <a:off x="2106669" y="3651871"/>
                  <a:ext cx="288032" cy="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18">
                  <a:extLst>
                    <a:ext uri="{FF2B5EF4-FFF2-40B4-BE49-F238E27FC236}">
                      <a16:creationId xmlns:a16="http://schemas.microsoft.com/office/drawing/2014/main" id="{6966B739-193B-5B69-1CCD-42F8B3AACD0C}"/>
                    </a:ext>
                  </a:extLst>
                </p:cNvPr>
                <p:cNvCxnSpPr/>
                <p:nvPr/>
              </p:nvCxnSpPr>
              <p:spPr>
                <a:xfrm>
                  <a:off x="1816288" y="3507854"/>
                  <a:ext cx="0" cy="28803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20">
                  <a:extLst>
                    <a:ext uri="{FF2B5EF4-FFF2-40B4-BE49-F238E27FC236}">
                      <a16:creationId xmlns:a16="http://schemas.microsoft.com/office/drawing/2014/main" id="{98ED8CE1-FBEF-EE37-A230-B972B78291C6}"/>
                    </a:ext>
                  </a:extLst>
                </p:cNvPr>
                <p:cNvCxnSpPr/>
                <p:nvPr/>
              </p:nvCxnSpPr>
              <p:spPr>
                <a:xfrm>
                  <a:off x="2106669" y="3507854"/>
                  <a:ext cx="0" cy="28803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9" name="TextBox 21">
                <a:extLst>
                  <a:ext uri="{FF2B5EF4-FFF2-40B4-BE49-F238E27FC236}">
                    <a16:creationId xmlns:a16="http://schemas.microsoft.com/office/drawing/2014/main" id="{175D7A1F-9F26-9674-F732-F350E266126C}"/>
                  </a:ext>
                </a:extLst>
              </p:cNvPr>
              <p:cNvSpPr txBox="1"/>
              <p:nvPr/>
            </p:nvSpPr>
            <p:spPr>
              <a:xfrm>
                <a:off x="2739655" y="3418402"/>
                <a:ext cx="525070" cy="680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i="1" dirty="0">
                    <a:solidFill>
                      <a:schemeClr val="bg1">
                        <a:lumMod val="50000"/>
                      </a:schemeClr>
                    </a:solidFill>
                  </a:rPr>
                  <a:t>d</a:t>
                </a:r>
                <a:endParaRPr lang="en-US" sz="2400" i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72" name="Rectangle 5">
              <a:extLst>
                <a:ext uri="{FF2B5EF4-FFF2-40B4-BE49-F238E27FC236}">
                  <a16:creationId xmlns:a16="http://schemas.microsoft.com/office/drawing/2014/main" id="{F03029D2-1DE8-198F-F4CA-85A866BE4992}"/>
                </a:ext>
              </a:extLst>
            </p:cNvPr>
            <p:cNvSpPr/>
            <p:nvPr/>
          </p:nvSpPr>
          <p:spPr>
            <a:xfrm rot="16200000">
              <a:off x="2150288" y="1747908"/>
              <a:ext cx="1514280" cy="193776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67" b="1" dirty="0"/>
                <a:t>(C</a:t>
              </a:r>
              <a:r>
                <a:rPr lang="de-DE" sz="1067" b="1" baseline="-25000" dirty="0"/>
                <a:t>x</a:t>
              </a:r>
              <a:r>
                <a:rPr lang="de-DE" sz="1067" b="1" dirty="0"/>
                <a:t>H</a:t>
              </a:r>
              <a:r>
                <a:rPr lang="de-DE" sz="1067" b="1" baseline="-25000" dirty="0"/>
                <a:t>2x</a:t>
              </a:r>
              <a:r>
                <a:rPr lang="de-DE" sz="1067" b="1" dirty="0"/>
                <a:t>)</a:t>
              </a:r>
              <a:r>
                <a:rPr lang="de-DE" sz="1067" b="1" baseline="-25000" dirty="0"/>
                <a:t>n</a:t>
              </a:r>
            </a:p>
          </p:txBody>
        </p:sp>
      </p:grpSp>
      <p:sp>
        <p:nvSpPr>
          <p:cNvPr id="84" name="Textfeld 83">
            <a:extLst>
              <a:ext uri="{FF2B5EF4-FFF2-40B4-BE49-F238E27FC236}">
                <a16:creationId xmlns:a16="http://schemas.microsoft.com/office/drawing/2014/main" id="{E0FDE812-BF70-4004-FADB-425D0E5593E9}"/>
              </a:ext>
            </a:extLst>
          </p:cNvPr>
          <p:cNvSpPr txBox="1"/>
          <p:nvPr/>
        </p:nvSpPr>
        <p:spPr>
          <a:xfrm rot="16200000">
            <a:off x="-87597" y="3421186"/>
            <a:ext cx="2491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i="1" dirty="0" err="1"/>
              <a:t>transverse</a:t>
            </a:r>
            <a:r>
              <a:rPr lang="de-DE" sz="2000" i="1" dirty="0"/>
              <a:t> </a:t>
            </a:r>
            <a:r>
              <a:rPr lang="de-DE" sz="2000" dirty="0"/>
              <a:t> </a:t>
            </a:r>
            <a:r>
              <a:rPr lang="de-DE" sz="2000" dirty="0" err="1"/>
              <a:t>direction</a:t>
            </a:r>
            <a:endParaRPr lang="de-DE" sz="2000" dirty="0"/>
          </a:p>
        </p:txBody>
      </p:sp>
      <p:sp>
        <p:nvSpPr>
          <p:cNvPr id="85" name="Textfeld 84">
            <a:extLst>
              <a:ext uri="{FF2B5EF4-FFF2-40B4-BE49-F238E27FC236}">
                <a16:creationId xmlns:a16="http://schemas.microsoft.com/office/drawing/2014/main" id="{192F06DF-CE56-0DB4-57A5-2D1501D7A1DC}"/>
              </a:ext>
            </a:extLst>
          </p:cNvPr>
          <p:cNvSpPr txBox="1"/>
          <p:nvPr/>
        </p:nvSpPr>
        <p:spPr>
          <a:xfrm>
            <a:off x="1332355" y="3372192"/>
            <a:ext cx="292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dirty="0"/>
              <a:t>0</a:t>
            </a:r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26B00B5D-BA51-B876-4542-102BAABCDE83}"/>
              </a:ext>
            </a:extLst>
          </p:cNvPr>
          <p:cNvSpPr txBox="1"/>
          <p:nvPr/>
        </p:nvSpPr>
        <p:spPr>
          <a:xfrm>
            <a:off x="2854533" y="5373198"/>
            <a:ext cx="292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dirty="0"/>
              <a:t>0</a:t>
            </a:r>
          </a:p>
        </p:txBody>
      </p:sp>
      <p:sp>
        <p:nvSpPr>
          <p:cNvPr id="87" name="Pfeil: nach rechts 86">
            <a:extLst>
              <a:ext uri="{FF2B5EF4-FFF2-40B4-BE49-F238E27FC236}">
                <a16:creationId xmlns:a16="http://schemas.microsoft.com/office/drawing/2014/main" id="{683FA631-7E85-B0F7-A7B1-D4DCE82EA781}"/>
              </a:ext>
            </a:extLst>
          </p:cNvPr>
          <p:cNvSpPr/>
          <p:nvPr/>
        </p:nvSpPr>
        <p:spPr>
          <a:xfrm>
            <a:off x="3499003" y="3372192"/>
            <a:ext cx="525749" cy="323160"/>
          </a:xfrm>
          <a:prstGeom prst="rightArrow">
            <a:avLst/>
          </a:prstGeom>
          <a:solidFill>
            <a:srgbClr val="005AA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88" name="Pfeil: nach rechts 87">
            <a:extLst>
              <a:ext uri="{FF2B5EF4-FFF2-40B4-BE49-F238E27FC236}">
                <a16:creationId xmlns:a16="http://schemas.microsoft.com/office/drawing/2014/main" id="{D8E0E876-A97E-5BE9-8BE3-7B069B7647AD}"/>
              </a:ext>
            </a:extLst>
          </p:cNvPr>
          <p:cNvSpPr/>
          <p:nvPr/>
        </p:nvSpPr>
        <p:spPr>
          <a:xfrm rot="10800000">
            <a:off x="2237339" y="3372192"/>
            <a:ext cx="525749" cy="323160"/>
          </a:xfrm>
          <a:prstGeom prst="rightArrow">
            <a:avLst/>
          </a:prstGeom>
          <a:solidFill>
            <a:srgbClr val="CF68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90FB8BC-D1DA-5BCC-B891-D21AFA32E4FC}"/>
              </a:ext>
            </a:extLst>
          </p:cNvPr>
          <p:cNvSpPr txBox="1"/>
          <p:nvPr/>
        </p:nvSpPr>
        <p:spPr>
          <a:xfrm>
            <a:off x="5204681" y="3342990"/>
            <a:ext cx="95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>
                <a:solidFill>
                  <a:srgbClr val="00B050"/>
                </a:solidFill>
              </a:rPr>
              <a:t>“FAR“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F497EFAE-2146-EB77-6DF1-9FAB95EA481C}"/>
              </a:ext>
            </a:extLst>
          </p:cNvPr>
          <p:cNvSpPr txBox="1"/>
          <p:nvPr/>
        </p:nvSpPr>
        <p:spPr>
          <a:xfrm>
            <a:off x="2663243" y="793391"/>
            <a:ext cx="1098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>
                <a:solidFill>
                  <a:srgbClr val="00B050"/>
                </a:solidFill>
              </a:rPr>
              <a:t>“FAST“</a:t>
            </a:r>
          </a:p>
        </p:txBody>
      </p: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56CD5AAC-CBFE-5EAE-4C14-20D76D7970A3}"/>
              </a:ext>
            </a:extLst>
          </p:cNvPr>
          <p:cNvGrpSpPr/>
          <p:nvPr/>
        </p:nvGrpSpPr>
        <p:grpSpPr>
          <a:xfrm>
            <a:off x="7836473" y="3996813"/>
            <a:ext cx="2687706" cy="2274221"/>
            <a:chOff x="7836473" y="3996813"/>
            <a:chExt cx="2687706" cy="2274221"/>
          </a:xfrm>
        </p:grpSpPr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3CD2B5AA-AC9C-9105-5B41-3C0B108F6F61}"/>
                </a:ext>
              </a:extLst>
            </p:cNvPr>
            <p:cNvCxnSpPr>
              <a:cxnSpLocks/>
            </p:cNvCxnSpPr>
            <p:nvPr/>
          </p:nvCxnSpPr>
          <p:spPr>
            <a:xfrm>
              <a:off x="9472925" y="4201649"/>
              <a:ext cx="0" cy="162409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BADF2076-EA4D-B136-CE5E-B9B1077C98B5}"/>
                </a:ext>
              </a:extLst>
            </p:cNvPr>
            <p:cNvSpPr txBox="1"/>
            <p:nvPr/>
          </p:nvSpPr>
          <p:spPr>
            <a:xfrm>
              <a:off x="9312388" y="5809369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2400" dirty="0"/>
                <a:t>0</a:t>
              </a:r>
            </a:p>
          </p:txBody>
        </p:sp>
        <p:cxnSp>
          <p:nvCxnSpPr>
            <p:cNvPr id="52" name="Gerade Verbindung mit Pfeil 51">
              <a:extLst>
                <a:ext uri="{FF2B5EF4-FFF2-40B4-BE49-F238E27FC236}">
                  <a16:creationId xmlns:a16="http://schemas.microsoft.com/office/drawing/2014/main" id="{85387B39-B31E-3DD4-D2B2-4C2A91A8A595}"/>
                </a:ext>
              </a:extLst>
            </p:cNvPr>
            <p:cNvCxnSpPr/>
            <p:nvPr/>
          </p:nvCxnSpPr>
          <p:spPr>
            <a:xfrm>
              <a:off x="8150994" y="5706441"/>
              <a:ext cx="19399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mit Pfeil 52">
              <a:extLst>
                <a:ext uri="{FF2B5EF4-FFF2-40B4-BE49-F238E27FC236}">
                  <a16:creationId xmlns:a16="http://schemas.microsoft.com/office/drawing/2014/main" id="{9764DB0E-F728-5B7E-207A-F937DB1BDC1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405188" y="5001565"/>
              <a:ext cx="19399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248EB23A-841E-9963-0792-09FB31248BA2}"/>
                </a:ext>
              </a:extLst>
            </p:cNvPr>
            <p:cNvSpPr txBox="1"/>
            <p:nvPr/>
          </p:nvSpPr>
          <p:spPr>
            <a:xfrm>
              <a:off x="9757622" y="5808797"/>
              <a:ext cx="7665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2400" dirty="0"/>
                <a:t>time</a:t>
              </a:r>
            </a:p>
          </p:txBody>
        </p: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EDF8B522-E371-2441-FB58-917DAB5C2C9B}"/>
                </a:ext>
              </a:extLst>
            </p:cNvPr>
            <p:cNvSpPr txBox="1"/>
            <p:nvPr/>
          </p:nvSpPr>
          <p:spPr>
            <a:xfrm rot="16200000">
              <a:off x="7409914" y="4423372"/>
              <a:ext cx="13147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2400" dirty="0" err="1"/>
                <a:t>intensity</a:t>
              </a:r>
              <a:endParaRPr lang="de-DE" sz="2400" dirty="0"/>
            </a:p>
          </p:txBody>
        </p:sp>
      </p:grp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E4545CA0-0741-AA21-A87E-9A96F9845EFE}"/>
              </a:ext>
            </a:extLst>
          </p:cNvPr>
          <p:cNvGrpSpPr/>
          <p:nvPr/>
        </p:nvGrpSpPr>
        <p:grpSpPr>
          <a:xfrm>
            <a:off x="8460351" y="4253590"/>
            <a:ext cx="1235985" cy="1349089"/>
            <a:chOff x="197353" y="4303352"/>
            <a:chExt cx="1235985" cy="1349089"/>
          </a:xfrm>
        </p:grpSpPr>
        <p:sp>
          <p:nvSpPr>
            <p:cNvPr id="64" name="Freihandform: Form 63">
              <a:extLst>
                <a:ext uri="{FF2B5EF4-FFF2-40B4-BE49-F238E27FC236}">
                  <a16:creationId xmlns:a16="http://schemas.microsoft.com/office/drawing/2014/main" id="{F451662A-7247-F177-AA94-1B51BF335073}"/>
                </a:ext>
              </a:extLst>
            </p:cNvPr>
            <p:cNvSpPr/>
            <p:nvPr/>
          </p:nvSpPr>
          <p:spPr>
            <a:xfrm>
              <a:off x="197353" y="4519971"/>
              <a:ext cx="1235985" cy="1068176"/>
            </a:xfrm>
            <a:custGeom>
              <a:avLst/>
              <a:gdLst>
                <a:gd name="connsiteX0" fmla="*/ 0 w 1824038"/>
                <a:gd name="connsiteY0" fmla="*/ 1576388 h 1576388"/>
                <a:gd name="connsiteX1" fmla="*/ 47625 w 1824038"/>
                <a:gd name="connsiteY1" fmla="*/ 1419225 h 1576388"/>
                <a:gd name="connsiteX2" fmla="*/ 104775 w 1824038"/>
                <a:gd name="connsiteY2" fmla="*/ 1319213 h 1576388"/>
                <a:gd name="connsiteX3" fmla="*/ 1152525 w 1824038"/>
                <a:gd name="connsiteY3" fmla="*/ 1014413 h 1576388"/>
                <a:gd name="connsiteX4" fmla="*/ 1219200 w 1824038"/>
                <a:gd name="connsiteY4" fmla="*/ 971550 h 1576388"/>
                <a:gd name="connsiteX5" fmla="*/ 1285875 w 1824038"/>
                <a:gd name="connsiteY5" fmla="*/ 766763 h 1576388"/>
                <a:gd name="connsiteX6" fmla="*/ 1357313 w 1824038"/>
                <a:gd name="connsiteY6" fmla="*/ 400050 h 1576388"/>
                <a:gd name="connsiteX7" fmla="*/ 1414463 w 1824038"/>
                <a:gd name="connsiteY7" fmla="*/ 152400 h 1576388"/>
                <a:gd name="connsiteX8" fmla="*/ 1447800 w 1824038"/>
                <a:gd name="connsiteY8" fmla="*/ 57150 h 1576388"/>
                <a:gd name="connsiteX9" fmla="*/ 1514475 w 1824038"/>
                <a:gd name="connsiteY9" fmla="*/ 0 h 1576388"/>
                <a:gd name="connsiteX10" fmla="*/ 1576388 w 1824038"/>
                <a:gd name="connsiteY10" fmla="*/ 52388 h 1576388"/>
                <a:gd name="connsiteX11" fmla="*/ 1638300 w 1824038"/>
                <a:gd name="connsiteY11" fmla="*/ 233363 h 1576388"/>
                <a:gd name="connsiteX12" fmla="*/ 1724025 w 1824038"/>
                <a:gd name="connsiteY12" fmla="*/ 695325 h 1576388"/>
                <a:gd name="connsiteX13" fmla="*/ 1785938 w 1824038"/>
                <a:gd name="connsiteY13" fmla="*/ 1176338 h 1576388"/>
                <a:gd name="connsiteX14" fmla="*/ 1824038 w 1824038"/>
                <a:gd name="connsiteY14" fmla="*/ 1576388 h 1576388"/>
                <a:gd name="connsiteX15" fmla="*/ 1824038 w 1824038"/>
                <a:gd name="connsiteY15" fmla="*/ 1576388 h 1576388"/>
                <a:gd name="connsiteX0" fmla="*/ 0 w 1824038"/>
                <a:gd name="connsiteY0" fmla="*/ 1576388 h 1576388"/>
                <a:gd name="connsiteX1" fmla="*/ 47625 w 1824038"/>
                <a:gd name="connsiteY1" fmla="*/ 1419225 h 1576388"/>
                <a:gd name="connsiteX2" fmla="*/ 104775 w 1824038"/>
                <a:gd name="connsiteY2" fmla="*/ 1319213 h 1576388"/>
                <a:gd name="connsiteX3" fmla="*/ 1152525 w 1824038"/>
                <a:gd name="connsiteY3" fmla="*/ 1014413 h 1576388"/>
                <a:gd name="connsiteX4" fmla="*/ 1219200 w 1824038"/>
                <a:gd name="connsiteY4" fmla="*/ 971550 h 1576388"/>
                <a:gd name="connsiteX5" fmla="*/ 1285875 w 1824038"/>
                <a:gd name="connsiteY5" fmla="*/ 766763 h 1576388"/>
                <a:gd name="connsiteX6" fmla="*/ 1357313 w 1824038"/>
                <a:gd name="connsiteY6" fmla="*/ 400050 h 1576388"/>
                <a:gd name="connsiteX7" fmla="*/ 1414463 w 1824038"/>
                <a:gd name="connsiteY7" fmla="*/ 152400 h 1576388"/>
                <a:gd name="connsiteX8" fmla="*/ 1447800 w 1824038"/>
                <a:gd name="connsiteY8" fmla="*/ 57150 h 1576388"/>
                <a:gd name="connsiteX9" fmla="*/ 1514475 w 1824038"/>
                <a:gd name="connsiteY9" fmla="*/ 0 h 1576388"/>
                <a:gd name="connsiteX10" fmla="*/ 1576388 w 1824038"/>
                <a:gd name="connsiteY10" fmla="*/ 52388 h 1576388"/>
                <a:gd name="connsiteX11" fmla="*/ 1638300 w 1824038"/>
                <a:gd name="connsiteY11" fmla="*/ 233363 h 1576388"/>
                <a:gd name="connsiteX12" fmla="*/ 1724025 w 1824038"/>
                <a:gd name="connsiteY12" fmla="*/ 695325 h 1576388"/>
                <a:gd name="connsiteX13" fmla="*/ 1785938 w 1824038"/>
                <a:gd name="connsiteY13" fmla="*/ 1176338 h 1576388"/>
                <a:gd name="connsiteX14" fmla="*/ 1824038 w 1824038"/>
                <a:gd name="connsiteY14" fmla="*/ 1576388 h 1576388"/>
                <a:gd name="connsiteX15" fmla="*/ 1824038 w 1824038"/>
                <a:gd name="connsiteY15" fmla="*/ 1576388 h 1576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24038" h="1576388">
                  <a:moveTo>
                    <a:pt x="0" y="1576388"/>
                  </a:moveTo>
                  <a:lnTo>
                    <a:pt x="47625" y="1419225"/>
                  </a:lnTo>
                  <a:lnTo>
                    <a:pt x="104775" y="1319213"/>
                  </a:lnTo>
                  <a:lnTo>
                    <a:pt x="1152525" y="1014413"/>
                  </a:lnTo>
                  <a:lnTo>
                    <a:pt x="1219200" y="971550"/>
                  </a:lnTo>
                  <a:lnTo>
                    <a:pt x="1285875" y="766763"/>
                  </a:lnTo>
                  <a:lnTo>
                    <a:pt x="1357313" y="400050"/>
                  </a:lnTo>
                  <a:lnTo>
                    <a:pt x="1414463" y="152400"/>
                  </a:lnTo>
                  <a:lnTo>
                    <a:pt x="1447800" y="57150"/>
                  </a:lnTo>
                  <a:cubicBezTo>
                    <a:pt x="1470025" y="38100"/>
                    <a:pt x="1475581" y="0"/>
                    <a:pt x="1514475" y="0"/>
                  </a:cubicBezTo>
                  <a:cubicBezTo>
                    <a:pt x="1553369" y="0"/>
                    <a:pt x="1555750" y="34925"/>
                    <a:pt x="1576388" y="52388"/>
                  </a:cubicBezTo>
                  <a:lnTo>
                    <a:pt x="1638300" y="233363"/>
                  </a:lnTo>
                  <a:lnTo>
                    <a:pt x="1724025" y="695325"/>
                  </a:lnTo>
                  <a:lnTo>
                    <a:pt x="1785938" y="1176338"/>
                  </a:lnTo>
                  <a:lnTo>
                    <a:pt x="1824038" y="1576388"/>
                  </a:lnTo>
                  <a:lnTo>
                    <a:pt x="1824038" y="1576388"/>
                  </a:lnTo>
                </a:path>
              </a:pathLst>
            </a:cu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C06B17DE-8B51-6112-517A-01A6374D6F3F}"/>
                </a:ext>
              </a:extLst>
            </p:cNvPr>
            <p:cNvCxnSpPr/>
            <p:nvPr/>
          </p:nvCxnSpPr>
          <p:spPr>
            <a:xfrm>
              <a:off x="436577" y="4303352"/>
              <a:ext cx="0" cy="13490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Foliennummernplatzhalter 2">
            <a:extLst>
              <a:ext uri="{FF2B5EF4-FFF2-40B4-BE49-F238E27FC236}">
                <a16:creationId xmlns:a16="http://schemas.microsoft.com/office/drawing/2014/main" id="{C99271B3-04EB-A93E-3F48-FA3100B96C48}"/>
              </a:ext>
            </a:extLst>
          </p:cNvPr>
          <p:cNvSpPr txBox="1">
            <a:spLocks/>
          </p:cNvSpPr>
          <p:nvPr/>
        </p:nvSpPr>
        <p:spPr>
          <a:xfrm>
            <a:off x="117354" y="6384927"/>
            <a:ext cx="56844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52C2EB-AC18-4292-AF1A-75F520D6393B}" type="slidenum">
              <a:rPr lang="de-DE" sz="800" smtClean="0">
                <a:solidFill>
                  <a:srgbClr val="005AA0"/>
                </a:solidFill>
              </a:rPr>
              <a:pPr/>
              <a:t>17</a:t>
            </a:fld>
            <a:r>
              <a:rPr lang="de-DE" sz="800" dirty="0">
                <a:solidFill>
                  <a:srgbClr val="005AA0"/>
                </a:solidFill>
              </a:rPr>
              <a:t> </a:t>
            </a:r>
            <a:r>
              <a:rPr lang="de-DE" sz="800" dirty="0" err="1">
                <a:solidFill>
                  <a:srgbClr val="005AA0"/>
                </a:solidFill>
              </a:rPr>
              <a:t>of</a:t>
            </a:r>
            <a:r>
              <a:rPr lang="de-DE" sz="800" dirty="0">
                <a:solidFill>
                  <a:srgbClr val="005AA0"/>
                </a:solidFill>
              </a:rPr>
              <a:t> 25</a:t>
            </a:r>
          </a:p>
        </p:txBody>
      </p:sp>
      <p:sp>
        <p:nvSpPr>
          <p:cNvPr id="76" name="Fußzeilenplatzhalter 2">
            <a:extLst>
              <a:ext uri="{FF2B5EF4-FFF2-40B4-BE49-F238E27FC236}">
                <a16:creationId xmlns:a16="http://schemas.microsoft.com/office/drawing/2014/main" id="{E7238584-86D1-12C7-C66D-279D7400E280}"/>
              </a:ext>
            </a:extLst>
          </p:cNvPr>
          <p:cNvSpPr txBox="1">
            <a:spLocks/>
          </p:cNvSpPr>
          <p:nvPr/>
        </p:nvSpPr>
        <p:spPr>
          <a:xfrm>
            <a:off x="1423535" y="6384927"/>
            <a:ext cx="4529668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800" dirty="0">
                <a:solidFill>
                  <a:srgbClr val="005AA0"/>
                </a:solidFill>
              </a:rPr>
              <a:t>Disputation | Marco Garten</a:t>
            </a:r>
          </a:p>
        </p:txBody>
      </p:sp>
    </p:spTree>
    <p:extLst>
      <p:ext uri="{BB962C8B-B14F-4D97-AF65-F5344CB8AC3E}">
        <p14:creationId xmlns:p14="http://schemas.microsoft.com/office/powerpoint/2010/main" val="286956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/>
      <p:bldP spid="67" grpId="1"/>
      <p:bldP spid="84" grpId="0"/>
      <p:bldP spid="87" grpId="0" animBg="1"/>
      <p:bldP spid="87" grpId="1" animBg="1"/>
      <p:bldP spid="88" grpId="0" animBg="1"/>
      <p:bldP spid="88" grpId="1" animBg="1"/>
      <p:bldP spid="3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CDAB327-054A-0D65-52EA-D8BC1B823EBE}"/>
              </a:ext>
            </a:extLst>
          </p:cNvPr>
          <p:cNvGrpSpPr/>
          <p:nvPr/>
        </p:nvGrpSpPr>
        <p:grpSpPr>
          <a:xfrm>
            <a:off x="7836473" y="3996813"/>
            <a:ext cx="2687706" cy="2274221"/>
            <a:chOff x="7836473" y="3996813"/>
            <a:chExt cx="2687706" cy="2274221"/>
          </a:xfrm>
        </p:grpSpPr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F9164A8B-F20F-E07F-450D-1A42979860DD}"/>
                </a:ext>
              </a:extLst>
            </p:cNvPr>
            <p:cNvCxnSpPr>
              <a:cxnSpLocks/>
            </p:cNvCxnSpPr>
            <p:nvPr/>
          </p:nvCxnSpPr>
          <p:spPr>
            <a:xfrm>
              <a:off x="9472925" y="4201649"/>
              <a:ext cx="0" cy="162409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E03A074F-CAA5-BDF8-5A78-9ADA372B1517}"/>
                </a:ext>
              </a:extLst>
            </p:cNvPr>
            <p:cNvSpPr txBox="1"/>
            <p:nvPr/>
          </p:nvSpPr>
          <p:spPr>
            <a:xfrm>
              <a:off x="9312388" y="5809369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2400" dirty="0"/>
                <a:t>0</a:t>
              </a:r>
            </a:p>
          </p:txBody>
        </p:sp>
        <p:cxnSp>
          <p:nvCxnSpPr>
            <p:cNvPr id="12" name="Gerade Verbindung mit Pfeil 11">
              <a:extLst>
                <a:ext uri="{FF2B5EF4-FFF2-40B4-BE49-F238E27FC236}">
                  <a16:creationId xmlns:a16="http://schemas.microsoft.com/office/drawing/2014/main" id="{611DC932-F972-EE7F-05CA-CE447FC13F20}"/>
                </a:ext>
              </a:extLst>
            </p:cNvPr>
            <p:cNvCxnSpPr/>
            <p:nvPr/>
          </p:nvCxnSpPr>
          <p:spPr>
            <a:xfrm>
              <a:off x="8150994" y="5706441"/>
              <a:ext cx="19399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mit Pfeil 47">
              <a:extLst>
                <a:ext uri="{FF2B5EF4-FFF2-40B4-BE49-F238E27FC236}">
                  <a16:creationId xmlns:a16="http://schemas.microsoft.com/office/drawing/2014/main" id="{5238E580-8FAC-3272-0BA6-1BC58844465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405188" y="5001565"/>
              <a:ext cx="19399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95A10F93-C223-C50D-0172-B6D53F955279}"/>
                </a:ext>
              </a:extLst>
            </p:cNvPr>
            <p:cNvSpPr txBox="1"/>
            <p:nvPr/>
          </p:nvSpPr>
          <p:spPr>
            <a:xfrm>
              <a:off x="9757622" y="5808797"/>
              <a:ext cx="7665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2400" dirty="0"/>
                <a:t>time</a:t>
              </a:r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C4D4107D-8B40-CB3E-4F13-F6D7D3009B20}"/>
                </a:ext>
              </a:extLst>
            </p:cNvPr>
            <p:cNvSpPr txBox="1"/>
            <p:nvPr/>
          </p:nvSpPr>
          <p:spPr>
            <a:xfrm rot="16200000">
              <a:off x="7409914" y="4423372"/>
              <a:ext cx="13147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2400" dirty="0" err="1"/>
                <a:t>intensity</a:t>
              </a:r>
              <a:endParaRPr lang="de-DE" sz="2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Phase Space Analysis </a:t>
            </a:r>
            <a:r>
              <a:rPr lang="de-DE" dirty="0" err="1"/>
              <a:t>Reveals</a:t>
            </a:r>
            <a:r>
              <a:rPr lang="de-DE" dirty="0"/>
              <a:t> </a:t>
            </a:r>
            <a:r>
              <a:rPr lang="de-DE" dirty="0" err="1"/>
              <a:t>Acceleration</a:t>
            </a:r>
            <a:r>
              <a:rPr lang="de-DE" dirty="0"/>
              <a:t> Stages</a:t>
            </a:r>
            <a:endParaRPr lang="en-US" dirty="0"/>
          </a:p>
        </p:txBody>
      </p:sp>
      <p:pic>
        <p:nvPicPr>
          <p:cNvPr id="11" name="35000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18CD06CD-2B63-4E43-87F4-19A2D7426E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" r="1492"/>
          <a:stretch/>
        </p:blipFill>
        <p:spPr>
          <a:xfrm>
            <a:off x="719403" y="852743"/>
            <a:ext cx="6240693" cy="5152516"/>
          </a:xfrm>
          <a:prstGeom prst="rect">
            <a:avLst/>
          </a:prstGeom>
        </p:spPr>
      </p:pic>
      <p:pic>
        <p:nvPicPr>
          <p:cNvPr id="13" name="58000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DA406357-6200-4CAD-A89B-315F58A55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" r="1490"/>
          <a:stretch/>
        </p:blipFill>
        <p:spPr>
          <a:xfrm>
            <a:off x="998632" y="852743"/>
            <a:ext cx="5961465" cy="5152516"/>
          </a:xfrm>
          <a:prstGeom prst="rect">
            <a:avLst/>
          </a:prstGeom>
        </p:spPr>
      </p:pic>
      <p:pic>
        <p:nvPicPr>
          <p:cNvPr id="15" name="68000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BE6E87DF-8589-407E-B1D5-E2171C652E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9" r="1492"/>
          <a:stretch/>
        </p:blipFill>
        <p:spPr>
          <a:xfrm>
            <a:off x="998632" y="852743"/>
            <a:ext cx="5961465" cy="5152516"/>
          </a:xfrm>
          <a:prstGeom prst="rect">
            <a:avLst/>
          </a:prstGeom>
        </p:spPr>
      </p:pic>
      <p:pic>
        <p:nvPicPr>
          <p:cNvPr id="17" name="71000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973961D6-ADD5-4EC9-8437-CA4062DAC6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9" r="1492"/>
          <a:stretch/>
        </p:blipFill>
        <p:spPr>
          <a:xfrm>
            <a:off x="998632" y="852743"/>
            <a:ext cx="5961465" cy="5152516"/>
          </a:xfrm>
          <a:prstGeom prst="rect">
            <a:avLst/>
          </a:prstGeom>
        </p:spPr>
      </p:pic>
      <p:pic>
        <p:nvPicPr>
          <p:cNvPr id="9" name="83000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E5FED031-728E-4A9B-BED5-5333457C48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1" r="1491"/>
          <a:stretch/>
        </p:blipFill>
        <p:spPr>
          <a:xfrm>
            <a:off x="1074058" y="852743"/>
            <a:ext cx="5886039" cy="5152516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C305EDBC-0B57-4D9A-A378-B18C45F39767}"/>
              </a:ext>
            </a:extLst>
          </p:cNvPr>
          <p:cNvSpPr txBox="1"/>
          <p:nvPr/>
        </p:nvSpPr>
        <p:spPr>
          <a:xfrm>
            <a:off x="6960096" y="3332990"/>
            <a:ext cx="192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E9FB036B-357C-4EA5-893B-F88E5DC5F01D}"/>
                  </a:ext>
                </a:extLst>
              </p:cNvPr>
              <p:cNvSpPr txBox="1"/>
              <p:nvPr/>
            </p:nvSpPr>
            <p:spPr>
              <a:xfrm rot="16200000">
                <a:off x="-2915" y="3104420"/>
                <a:ext cx="989373" cy="3125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6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867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sz="1867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de-DE" sz="1867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867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sz="186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1867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867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de-DE" sz="1867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de-DE" sz="1867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1867" dirty="0"/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E9FB036B-357C-4EA5-893B-F88E5DC5F0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915" y="3104420"/>
                <a:ext cx="989373" cy="312586"/>
              </a:xfrm>
              <a:prstGeom prst="rect">
                <a:avLst/>
              </a:prstGeom>
              <a:blipFill>
                <a:blip r:embed="rId8"/>
                <a:stretch>
                  <a:fillRect l="-1961" t="-8642" r="-27451" b="-493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703C0802-79D8-44AD-9549-E811AC88FA68}"/>
                  </a:ext>
                </a:extLst>
              </p:cNvPr>
              <p:cNvSpPr txBox="1"/>
              <p:nvPr/>
            </p:nvSpPr>
            <p:spPr>
              <a:xfrm rot="16200000">
                <a:off x="6487253" y="3099940"/>
                <a:ext cx="1977016" cy="3302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1867">
                          <a:latin typeface="Cambria Math" panose="02040503050406030204" pitchFamily="18" charset="0"/>
                        </a:rPr>
                        <m:t>sign</m:t>
                      </m:r>
                      <m:d>
                        <m:dPr>
                          <m:ctrlPr>
                            <a:rPr lang="de-DE" sz="186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8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867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sz="1867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de-DE" sz="1867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sz="1867" i="1">
                          <a:latin typeface="Cambria Math" panose="02040503050406030204" pitchFamily="18" charset="0"/>
                        </a:rPr>
                        <m:t>ℰ</m:t>
                      </m:r>
                      <m:r>
                        <a:rPr lang="de-DE" sz="1867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867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de-DE" sz="1867">
                          <a:latin typeface="Cambria Math" panose="02040503050406030204" pitchFamily="18" charset="0"/>
                        </a:rPr>
                        <m:t>MeV</m:t>
                      </m:r>
                      <m:r>
                        <a:rPr lang="de-DE" sz="1867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1867" dirty="0"/>
              </a:p>
            </p:txBody>
          </p:sp>
        </mc:Choice>
        <mc:Fallback xmlns="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703C0802-79D8-44AD-9549-E811AC88FA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487253" y="3099940"/>
                <a:ext cx="1977016" cy="330283"/>
              </a:xfrm>
              <a:prstGeom prst="rect">
                <a:avLst/>
              </a:prstGeom>
              <a:blipFill>
                <a:blip r:embed="rId9"/>
                <a:stretch>
                  <a:fillRect t="-3692" r="-25926" b="-30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feld 20">
            <a:extLst>
              <a:ext uri="{FF2B5EF4-FFF2-40B4-BE49-F238E27FC236}">
                <a16:creationId xmlns:a16="http://schemas.microsoft.com/office/drawing/2014/main" id="{6914EB6D-6057-4BF3-A51C-5C7362A8221B}"/>
              </a:ext>
            </a:extLst>
          </p:cNvPr>
          <p:cNvSpPr txBox="1"/>
          <p:nvPr/>
        </p:nvSpPr>
        <p:spPr>
          <a:xfrm>
            <a:off x="6960096" y="4144619"/>
            <a:ext cx="192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0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B801BA1-849E-4CAD-AB90-A4C36F9E34E4}"/>
              </a:ext>
            </a:extLst>
          </p:cNvPr>
          <p:cNvSpPr txBox="1"/>
          <p:nvPr/>
        </p:nvSpPr>
        <p:spPr>
          <a:xfrm>
            <a:off x="6864086" y="1907540"/>
            <a:ext cx="680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25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117F038-FEE7-4785-B45A-86D442F9D218}"/>
              </a:ext>
            </a:extLst>
          </p:cNvPr>
          <p:cNvSpPr txBox="1"/>
          <p:nvPr/>
        </p:nvSpPr>
        <p:spPr>
          <a:xfrm>
            <a:off x="6960096" y="4543372"/>
            <a:ext cx="192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0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2361747-40A4-4664-9D30-8AB1B41B0958}"/>
              </a:ext>
            </a:extLst>
          </p:cNvPr>
          <p:cNvSpPr txBox="1"/>
          <p:nvPr/>
        </p:nvSpPr>
        <p:spPr>
          <a:xfrm>
            <a:off x="6831720" y="3880024"/>
            <a:ext cx="660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0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4F0B7A09-6ADD-49BD-90D6-C1E369845EEF}"/>
              </a:ext>
            </a:extLst>
          </p:cNvPr>
          <p:cNvSpPr txBox="1"/>
          <p:nvPr/>
        </p:nvSpPr>
        <p:spPr>
          <a:xfrm>
            <a:off x="6831720" y="4883871"/>
            <a:ext cx="660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-50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0DDB809-1259-40F1-A325-81FA92BCDAD2}"/>
              </a:ext>
            </a:extLst>
          </p:cNvPr>
          <p:cNvSpPr txBox="1"/>
          <p:nvPr/>
        </p:nvSpPr>
        <p:spPr>
          <a:xfrm>
            <a:off x="6831720" y="3169998"/>
            <a:ext cx="660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25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B82B850-AA3C-44DF-BFC5-803B022483E0}"/>
              </a:ext>
            </a:extLst>
          </p:cNvPr>
          <p:cNvSpPr txBox="1"/>
          <p:nvPr/>
        </p:nvSpPr>
        <p:spPr>
          <a:xfrm>
            <a:off x="6831720" y="2867451"/>
            <a:ext cx="660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50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2940828D-F8A7-4120-9157-721841C432D0}"/>
              </a:ext>
            </a:extLst>
          </p:cNvPr>
          <p:cNvSpPr txBox="1"/>
          <p:nvPr/>
        </p:nvSpPr>
        <p:spPr>
          <a:xfrm>
            <a:off x="6831720" y="2434273"/>
            <a:ext cx="660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100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017E0B3-FFF6-40DF-8553-C9C3D5D2BB68}"/>
              </a:ext>
            </a:extLst>
          </p:cNvPr>
          <p:cNvSpPr txBox="1"/>
          <p:nvPr/>
        </p:nvSpPr>
        <p:spPr>
          <a:xfrm>
            <a:off x="6831720" y="2088182"/>
            <a:ext cx="660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150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D545BD8B-48BC-4780-88DA-C8ED5A89E66A}"/>
              </a:ext>
            </a:extLst>
          </p:cNvPr>
          <p:cNvSpPr txBox="1"/>
          <p:nvPr/>
        </p:nvSpPr>
        <p:spPr>
          <a:xfrm>
            <a:off x="6831720" y="1785635"/>
            <a:ext cx="660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200</a:t>
            </a:r>
          </a:p>
        </p:txBody>
      </p:sp>
      <p:sp>
        <p:nvSpPr>
          <p:cNvPr id="31" name="-184fs">
            <a:extLst>
              <a:ext uri="{FF2B5EF4-FFF2-40B4-BE49-F238E27FC236}">
                <a16:creationId xmlns:a16="http://schemas.microsoft.com/office/drawing/2014/main" id="{54685901-7ACA-4DFA-B77B-8A2F129833A0}"/>
              </a:ext>
            </a:extLst>
          </p:cNvPr>
          <p:cNvSpPr/>
          <p:nvPr/>
        </p:nvSpPr>
        <p:spPr>
          <a:xfrm>
            <a:off x="7621856" y="936522"/>
            <a:ext cx="4278043" cy="863631"/>
          </a:xfrm>
          <a:prstGeom prst="rect">
            <a:avLst/>
          </a:prstGeom>
        </p:spPr>
        <p:txBody>
          <a:bodyPr wrap="square" lIns="91452" tIns="45727" rIns="91452" bIns="45727">
            <a:noAutofit/>
          </a:bodyPr>
          <a:lstStyle/>
          <a:p>
            <a:pPr marL="268317" indent="-268317">
              <a:lnSpc>
                <a:spcPct val="150000"/>
              </a:lnSpc>
              <a:buBlip>
                <a:blip r:embed="rId10"/>
              </a:buBlip>
            </a:pPr>
            <a:r>
              <a:rPr lang="de-DE" sz="1867" b="1" dirty="0">
                <a:solidFill>
                  <a:srgbClr val="002060"/>
                </a:solidFill>
                <a:cs typeface="Arial" panose="020B0604020202020204" pitchFamily="34" charset="0"/>
              </a:rPr>
              <a:t>- 184 </a:t>
            </a:r>
            <a:r>
              <a:rPr lang="de-DE" sz="1867" b="1" dirty="0" err="1">
                <a:solidFill>
                  <a:srgbClr val="002060"/>
                </a:solidFill>
                <a:cs typeface="Arial" panose="020B0604020202020204" pitchFamily="34" charset="0"/>
              </a:rPr>
              <a:t>fs</a:t>
            </a:r>
            <a:r>
              <a:rPr lang="de-DE" sz="1867" b="1" dirty="0">
                <a:solidFill>
                  <a:srgbClr val="002060"/>
                </a:solidFill>
                <a:cs typeface="Arial" panose="020B0604020202020204" pitchFamily="34" charset="0"/>
              </a:rPr>
              <a:t>:</a:t>
            </a:r>
            <a:r>
              <a:rPr lang="de-DE" sz="1867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1867" dirty="0">
                <a:cs typeface="Arial" panose="020B0604020202020204" pitchFamily="34" charset="0"/>
              </a:rPr>
              <a:t>a</a:t>
            </a:r>
            <a:r>
              <a:rPr lang="de-DE" sz="1867" baseline="-25000" dirty="0">
                <a:cs typeface="Arial" panose="020B0604020202020204" pitchFamily="34" charset="0"/>
              </a:rPr>
              <a:t>0</a:t>
            </a:r>
            <a:r>
              <a:rPr lang="de-DE" sz="1867" dirty="0">
                <a:cs typeface="Arial" panose="020B0604020202020204" pitchFamily="34" charset="0"/>
              </a:rPr>
              <a:t> &lt;&lt; 1, thermal </a:t>
            </a:r>
            <a:r>
              <a:rPr lang="de-DE" sz="1867" dirty="0" err="1">
                <a:cs typeface="Arial" panose="020B0604020202020204" pitchFamily="34" charset="0"/>
              </a:rPr>
              <a:t>expansion</a:t>
            </a:r>
            <a:r>
              <a:rPr lang="de-DE" sz="1867" dirty="0">
                <a:cs typeface="Arial" panose="020B0604020202020204" pitchFamily="34" charset="0"/>
              </a:rPr>
              <a:t> &amp; </a:t>
            </a:r>
            <a:r>
              <a:rPr lang="de-DE" sz="1867" dirty="0" err="1">
                <a:cs typeface="Arial" panose="020B0604020202020204" pitchFamily="34" charset="0"/>
              </a:rPr>
              <a:t>mixing</a:t>
            </a:r>
            <a:r>
              <a:rPr lang="de-DE" sz="1867" dirty="0">
                <a:cs typeface="Arial" panose="020B0604020202020204" pitchFamily="34" charset="0"/>
              </a:rPr>
              <a:t> </a:t>
            </a:r>
            <a:r>
              <a:rPr lang="de-DE" sz="1867" dirty="0" err="1">
                <a:cs typeface="Arial" panose="020B0604020202020204" pitchFamily="34" charset="0"/>
              </a:rPr>
              <a:t>of</a:t>
            </a:r>
            <a:r>
              <a:rPr lang="de-DE" sz="1867" dirty="0">
                <a:cs typeface="Arial" panose="020B0604020202020204" pitchFamily="34" charset="0"/>
              </a:rPr>
              <a:t> </a:t>
            </a:r>
            <a:r>
              <a:rPr lang="de-DE" sz="1867" dirty="0" err="1">
                <a:cs typeface="Arial" panose="020B0604020202020204" pitchFamily="34" charset="0"/>
              </a:rPr>
              <a:t>species</a:t>
            </a:r>
            <a:r>
              <a:rPr lang="de-DE" sz="1867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-66fs">
            <a:extLst>
              <a:ext uri="{FF2B5EF4-FFF2-40B4-BE49-F238E27FC236}">
                <a16:creationId xmlns:a16="http://schemas.microsoft.com/office/drawing/2014/main" id="{A0C84515-18EE-4CE7-9CE0-7B58C5C45094}"/>
              </a:ext>
            </a:extLst>
          </p:cNvPr>
          <p:cNvSpPr/>
          <p:nvPr/>
        </p:nvSpPr>
        <p:spPr>
          <a:xfrm>
            <a:off x="7632172" y="1881651"/>
            <a:ext cx="4522817" cy="863632"/>
          </a:xfrm>
          <a:prstGeom prst="rect">
            <a:avLst/>
          </a:prstGeom>
        </p:spPr>
        <p:txBody>
          <a:bodyPr wrap="square" lIns="91452" tIns="45727" rIns="91452" bIns="45727">
            <a:noAutofit/>
          </a:bodyPr>
          <a:lstStyle/>
          <a:p>
            <a:pPr marL="268317" indent="-268317">
              <a:lnSpc>
                <a:spcPct val="150000"/>
              </a:lnSpc>
              <a:buBlip>
                <a:blip r:embed="rId10"/>
              </a:buBlip>
            </a:pPr>
            <a:r>
              <a:rPr lang="de-DE" sz="1867" b="1" dirty="0">
                <a:solidFill>
                  <a:srgbClr val="002060"/>
                </a:solidFill>
                <a:cs typeface="Arial" panose="020B0604020202020204" pitchFamily="34" charset="0"/>
              </a:rPr>
              <a:t>- 66 </a:t>
            </a:r>
            <a:r>
              <a:rPr lang="de-DE" sz="1867" b="1" dirty="0" err="1">
                <a:solidFill>
                  <a:srgbClr val="002060"/>
                </a:solidFill>
                <a:cs typeface="Arial" panose="020B0604020202020204" pitchFamily="34" charset="0"/>
              </a:rPr>
              <a:t>fs</a:t>
            </a:r>
            <a:r>
              <a:rPr lang="de-DE" sz="1867" b="1" dirty="0">
                <a:cs typeface="Arial" panose="020B0604020202020204" pitchFamily="34" charset="0"/>
              </a:rPr>
              <a:t>: </a:t>
            </a:r>
            <a:r>
              <a:rPr lang="de-DE" sz="1867" dirty="0">
                <a:cs typeface="Arial" panose="020B0604020202020204" pitchFamily="34" charset="0"/>
              </a:rPr>
              <a:t>TNSA </a:t>
            </a:r>
            <a:r>
              <a:rPr lang="de-DE" sz="1867" dirty="0" err="1">
                <a:cs typeface="Arial" panose="020B0604020202020204" pitchFamily="34" charset="0"/>
              </a:rPr>
              <a:t>towards</a:t>
            </a:r>
            <a:r>
              <a:rPr lang="de-DE" sz="1867" dirty="0">
                <a:cs typeface="Arial" panose="020B0604020202020204" pitchFamily="34" charset="0"/>
              </a:rPr>
              <a:t> </a:t>
            </a:r>
            <a:r>
              <a:rPr lang="de-DE" sz="1867" dirty="0" err="1">
                <a:cs typeface="Arial" panose="020B0604020202020204" pitchFamily="34" charset="0"/>
              </a:rPr>
              <a:t>both</a:t>
            </a:r>
            <a:r>
              <a:rPr lang="de-DE" sz="1867" dirty="0">
                <a:cs typeface="Arial" panose="020B0604020202020204" pitchFamily="34" charset="0"/>
              </a:rPr>
              <a:t> </a:t>
            </a:r>
            <a:r>
              <a:rPr lang="de-DE" sz="1867" dirty="0" err="1">
                <a:cs typeface="Arial" panose="020B0604020202020204" pitchFamily="34" charset="0"/>
              </a:rPr>
              <a:t>sides</a:t>
            </a:r>
            <a:endParaRPr lang="de-DE" sz="1867" dirty="0">
              <a:cs typeface="Arial" panose="020B0604020202020204" pitchFamily="34" charset="0"/>
            </a:endParaRPr>
          </a:p>
        </p:txBody>
      </p:sp>
      <p:sp>
        <p:nvSpPr>
          <p:cNvPr id="33" name="-15fs">
            <a:extLst>
              <a:ext uri="{FF2B5EF4-FFF2-40B4-BE49-F238E27FC236}">
                <a16:creationId xmlns:a16="http://schemas.microsoft.com/office/drawing/2014/main" id="{06E86D3F-792A-4205-A747-A08085607050}"/>
              </a:ext>
            </a:extLst>
          </p:cNvPr>
          <p:cNvSpPr/>
          <p:nvPr/>
        </p:nvSpPr>
        <p:spPr>
          <a:xfrm>
            <a:off x="7632172" y="2415547"/>
            <a:ext cx="4522817" cy="863632"/>
          </a:xfrm>
          <a:prstGeom prst="rect">
            <a:avLst/>
          </a:prstGeom>
        </p:spPr>
        <p:txBody>
          <a:bodyPr wrap="square" lIns="91452" tIns="45727" rIns="91452" bIns="45727">
            <a:noAutofit/>
          </a:bodyPr>
          <a:lstStyle/>
          <a:p>
            <a:pPr marL="268317" indent="-268317">
              <a:lnSpc>
                <a:spcPct val="150000"/>
              </a:lnSpc>
              <a:buBlip>
                <a:blip r:embed="rId10"/>
              </a:buBlip>
            </a:pPr>
            <a:r>
              <a:rPr lang="de-DE" sz="1867" b="1" dirty="0">
                <a:solidFill>
                  <a:srgbClr val="002060"/>
                </a:solidFill>
                <a:cs typeface="Arial" panose="020B0604020202020204" pitchFamily="34" charset="0"/>
              </a:rPr>
              <a:t>- 15 </a:t>
            </a:r>
            <a:r>
              <a:rPr lang="de-DE" sz="1867" b="1" dirty="0" err="1">
                <a:solidFill>
                  <a:srgbClr val="002060"/>
                </a:solidFill>
                <a:cs typeface="Arial" panose="020B0604020202020204" pitchFamily="34" charset="0"/>
              </a:rPr>
              <a:t>fs</a:t>
            </a:r>
            <a:r>
              <a:rPr lang="de-DE" sz="1867" b="1" dirty="0">
                <a:cs typeface="Arial" panose="020B0604020202020204" pitchFamily="34" charset="0"/>
              </a:rPr>
              <a:t>: </a:t>
            </a:r>
            <a:r>
              <a:rPr lang="de-DE" sz="1867" dirty="0" err="1">
                <a:cs typeface="Arial" panose="020B0604020202020204" pitchFamily="34" charset="0"/>
              </a:rPr>
              <a:t>laser</a:t>
            </a:r>
            <a:r>
              <a:rPr lang="de-DE" sz="1867" dirty="0">
                <a:cs typeface="Arial" panose="020B0604020202020204" pitchFamily="34" charset="0"/>
              </a:rPr>
              <a:t> pulse </a:t>
            </a:r>
            <a:r>
              <a:rPr lang="de-DE" sz="1867" dirty="0" err="1">
                <a:cs typeface="Arial" panose="020B0604020202020204" pitchFamily="34" charset="0"/>
              </a:rPr>
              <a:t>steepens</a:t>
            </a:r>
            <a:r>
              <a:rPr lang="de-DE" sz="1867" dirty="0">
                <a:cs typeface="Arial" panose="020B0604020202020204" pitchFamily="34" charset="0"/>
              </a:rPr>
              <a:t> </a:t>
            </a:r>
            <a:r>
              <a:rPr lang="de-DE" sz="1867" dirty="0" err="1">
                <a:cs typeface="Arial" panose="020B0604020202020204" pitchFamily="34" charset="0"/>
              </a:rPr>
              <a:t>pre</a:t>
            </a:r>
            <a:r>
              <a:rPr lang="de-DE" sz="1867" dirty="0">
                <a:cs typeface="Arial" panose="020B0604020202020204" pitchFamily="34" charset="0"/>
              </a:rPr>
              <a:t>-plasma → </a:t>
            </a:r>
            <a:r>
              <a:rPr lang="de-DE" sz="1867" dirty="0">
                <a:solidFill>
                  <a:srgbClr val="005AA0"/>
                </a:solidFill>
                <a:cs typeface="Arial" panose="020B0604020202020204" pitchFamily="34" charset="0"/>
              </a:rPr>
              <a:t>front-</a:t>
            </a:r>
            <a:r>
              <a:rPr lang="de-DE" sz="1867" dirty="0" err="1">
                <a:solidFill>
                  <a:srgbClr val="005AA0"/>
                </a:solidFill>
                <a:cs typeface="Arial" panose="020B0604020202020204" pitchFamily="34" charset="0"/>
              </a:rPr>
              <a:t>side</a:t>
            </a:r>
            <a:r>
              <a:rPr lang="de-DE" sz="1867" dirty="0">
                <a:solidFill>
                  <a:srgbClr val="005AA0"/>
                </a:solidFill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srgbClr val="005AA0"/>
                </a:solidFill>
                <a:cs typeface="Arial" panose="020B0604020202020204" pitchFamily="34" charset="0"/>
              </a:rPr>
              <a:t>acceleration</a:t>
            </a:r>
            <a:endParaRPr lang="de-DE" sz="1867" dirty="0">
              <a:solidFill>
                <a:srgbClr val="005AA0"/>
              </a:solidFill>
              <a:cs typeface="Arial" panose="020B0604020202020204" pitchFamily="34" charset="0"/>
            </a:endParaRPr>
          </a:p>
        </p:txBody>
      </p:sp>
      <p:sp>
        <p:nvSpPr>
          <p:cNvPr id="34" name="0fs">
            <a:extLst>
              <a:ext uri="{FF2B5EF4-FFF2-40B4-BE49-F238E27FC236}">
                <a16:creationId xmlns:a16="http://schemas.microsoft.com/office/drawing/2014/main" id="{B6B21C50-832F-4E09-9037-20690D9E6242}"/>
              </a:ext>
            </a:extLst>
          </p:cNvPr>
          <p:cNvSpPr/>
          <p:nvPr/>
        </p:nvSpPr>
        <p:spPr>
          <a:xfrm>
            <a:off x="7632172" y="3338017"/>
            <a:ext cx="4522817" cy="863632"/>
          </a:xfrm>
          <a:prstGeom prst="rect">
            <a:avLst/>
          </a:prstGeom>
        </p:spPr>
        <p:txBody>
          <a:bodyPr wrap="square" lIns="91452" tIns="45727" rIns="91452" bIns="45727">
            <a:noAutofit/>
          </a:bodyPr>
          <a:lstStyle/>
          <a:p>
            <a:pPr marL="268317" indent="-268317">
              <a:lnSpc>
                <a:spcPct val="150000"/>
              </a:lnSpc>
              <a:buBlip>
                <a:blip r:embed="rId10"/>
              </a:buBlip>
            </a:pPr>
            <a:r>
              <a:rPr lang="de-DE" sz="1867" b="1" dirty="0">
                <a:solidFill>
                  <a:srgbClr val="002060"/>
                </a:solidFill>
                <a:cs typeface="Arial" panose="020B0604020202020204" pitchFamily="34" charset="0"/>
              </a:rPr>
              <a:t>0 </a:t>
            </a:r>
            <a:r>
              <a:rPr lang="de-DE" sz="1867" b="1" dirty="0" err="1">
                <a:solidFill>
                  <a:srgbClr val="002060"/>
                </a:solidFill>
                <a:cs typeface="Arial" panose="020B0604020202020204" pitchFamily="34" charset="0"/>
              </a:rPr>
              <a:t>fs</a:t>
            </a:r>
            <a:r>
              <a:rPr lang="de-DE" sz="1867" b="1" dirty="0">
                <a:cs typeface="Arial" panose="020B0604020202020204" pitchFamily="34" charset="0"/>
              </a:rPr>
              <a:t>: </a:t>
            </a:r>
            <a:r>
              <a:rPr lang="de-DE" sz="1867" dirty="0" err="1">
                <a:cs typeface="Arial" panose="020B0604020202020204" pitchFamily="34" charset="0"/>
              </a:rPr>
              <a:t>protons</a:t>
            </a:r>
            <a:r>
              <a:rPr lang="de-DE" sz="1867" dirty="0"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srgbClr val="ED7E38"/>
                </a:solidFill>
                <a:cs typeface="Arial" panose="020B0604020202020204" pitchFamily="34" charset="0"/>
              </a:rPr>
              <a:t>detach</a:t>
            </a:r>
            <a:r>
              <a:rPr lang="de-DE" sz="1867" dirty="0">
                <a:solidFill>
                  <a:srgbClr val="ED7E38"/>
                </a:solidFill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srgbClr val="ED7E38"/>
                </a:solidFill>
                <a:cs typeface="Arial" panose="020B0604020202020204" pitchFamily="34" charset="0"/>
              </a:rPr>
              <a:t>from</a:t>
            </a:r>
            <a:r>
              <a:rPr lang="de-DE" sz="1867" dirty="0">
                <a:solidFill>
                  <a:srgbClr val="ED7E38"/>
                </a:solidFill>
                <a:cs typeface="Arial" panose="020B0604020202020204" pitchFamily="34" charset="0"/>
              </a:rPr>
              <a:t> front</a:t>
            </a:r>
            <a:r>
              <a:rPr lang="de-DE" sz="1867" dirty="0">
                <a:cs typeface="Arial" panose="020B0604020202020204" pitchFamily="34" charset="0"/>
              </a:rPr>
              <a:t>, </a:t>
            </a:r>
            <a:r>
              <a:rPr lang="de-DE" sz="1867" dirty="0" err="1">
                <a:cs typeface="Arial" panose="020B0604020202020204" pitchFamily="34" charset="0"/>
              </a:rPr>
              <a:t>are</a:t>
            </a:r>
            <a:r>
              <a:rPr lang="de-DE" sz="1867" dirty="0"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srgbClr val="005AA0"/>
                </a:solidFill>
                <a:cs typeface="Arial" panose="020B0604020202020204" pitchFamily="34" charset="0"/>
              </a:rPr>
              <a:t>injected</a:t>
            </a:r>
            <a:r>
              <a:rPr lang="de-DE" sz="1867" dirty="0">
                <a:solidFill>
                  <a:srgbClr val="005AA0"/>
                </a:solidFill>
                <a:cs typeface="Arial" panose="020B0604020202020204" pitchFamily="34" charset="0"/>
              </a:rPr>
              <a:t> </a:t>
            </a:r>
            <a:r>
              <a:rPr lang="de-DE" sz="1867" dirty="0" err="1">
                <a:solidFill>
                  <a:srgbClr val="005AA0"/>
                </a:solidFill>
                <a:cs typeface="Arial" panose="020B0604020202020204" pitchFamily="34" charset="0"/>
              </a:rPr>
              <a:t>into</a:t>
            </a:r>
            <a:r>
              <a:rPr lang="de-DE" sz="1867" dirty="0">
                <a:solidFill>
                  <a:srgbClr val="005AA0"/>
                </a:solidFill>
                <a:cs typeface="Arial" panose="020B0604020202020204" pitchFamily="34" charset="0"/>
              </a:rPr>
              <a:t> TNSA </a:t>
            </a:r>
            <a:r>
              <a:rPr lang="de-DE" sz="1867" dirty="0" err="1">
                <a:solidFill>
                  <a:srgbClr val="005AA0"/>
                </a:solidFill>
                <a:cs typeface="Arial" panose="020B0604020202020204" pitchFamily="34" charset="0"/>
              </a:rPr>
              <a:t>sheath</a:t>
            </a:r>
            <a:endParaRPr lang="de-DE" sz="1867" dirty="0">
              <a:solidFill>
                <a:srgbClr val="005AA0"/>
              </a:solidFill>
              <a:cs typeface="Arial" panose="020B0604020202020204" pitchFamily="34" charset="0"/>
            </a:endParaRPr>
          </a:p>
        </p:txBody>
      </p:sp>
      <p:sp>
        <p:nvSpPr>
          <p:cNvPr id="35" name="62fs">
            <a:extLst>
              <a:ext uri="{FF2B5EF4-FFF2-40B4-BE49-F238E27FC236}">
                <a16:creationId xmlns:a16="http://schemas.microsoft.com/office/drawing/2014/main" id="{DEA445F1-061D-4379-9376-87CBB08F97C0}"/>
              </a:ext>
            </a:extLst>
          </p:cNvPr>
          <p:cNvSpPr/>
          <p:nvPr/>
        </p:nvSpPr>
        <p:spPr>
          <a:xfrm>
            <a:off x="7632172" y="4222388"/>
            <a:ext cx="4522817" cy="863632"/>
          </a:xfrm>
          <a:prstGeom prst="rect">
            <a:avLst/>
          </a:prstGeom>
        </p:spPr>
        <p:txBody>
          <a:bodyPr wrap="square" lIns="91452" tIns="45727" rIns="91452" bIns="45727">
            <a:noAutofit/>
          </a:bodyPr>
          <a:lstStyle/>
          <a:p>
            <a:pPr marL="268317" indent="-268317">
              <a:lnSpc>
                <a:spcPct val="150000"/>
              </a:lnSpc>
              <a:buBlip>
                <a:blip r:embed="rId10"/>
              </a:buBlip>
            </a:pPr>
            <a:r>
              <a:rPr lang="de-DE" sz="1867" b="1" dirty="0">
                <a:solidFill>
                  <a:srgbClr val="002060"/>
                </a:solidFill>
                <a:cs typeface="Arial" panose="020B0604020202020204" pitchFamily="34" charset="0"/>
              </a:rPr>
              <a:t>62 </a:t>
            </a:r>
            <a:r>
              <a:rPr lang="de-DE" sz="1867" b="1" dirty="0" err="1">
                <a:solidFill>
                  <a:srgbClr val="002060"/>
                </a:solidFill>
                <a:cs typeface="Arial" panose="020B0604020202020204" pitchFamily="34" charset="0"/>
              </a:rPr>
              <a:t>fs</a:t>
            </a:r>
            <a:r>
              <a:rPr lang="de-DE" sz="1867" b="1" dirty="0">
                <a:cs typeface="Arial" panose="020B0604020202020204" pitchFamily="34" charset="0"/>
              </a:rPr>
              <a:t>:</a:t>
            </a:r>
            <a:r>
              <a:rPr lang="de-DE" sz="1867" dirty="0">
                <a:cs typeface="Arial" panose="020B0604020202020204" pitchFamily="34" charset="0"/>
              </a:rPr>
              <a:t> </a:t>
            </a:r>
            <a:r>
              <a:rPr lang="de-DE" sz="1867" dirty="0" err="1">
                <a:cs typeface="Arial" panose="020B0604020202020204" pitchFamily="34" charset="0"/>
              </a:rPr>
              <a:t>former</a:t>
            </a:r>
            <a:r>
              <a:rPr lang="de-DE" sz="1867" dirty="0">
                <a:cs typeface="Arial" panose="020B0604020202020204" pitchFamily="34" charset="0"/>
              </a:rPr>
              <a:t> front-</a:t>
            </a:r>
            <a:r>
              <a:rPr lang="de-DE" sz="1867" dirty="0" err="1">
                <a:cs typeface="Arial" panose="020B0604020202020204" pitchFamily="34" charset="0"/>
              </a:rPr>
              <a:t>side</a:t>
            </a:r>
            <a:r>
              <a:rPr lang="de-DE" sz="1867" dirty="0">
                <a:cs typeface="Arial" panose="020B0604020202020204" pitchFamily="34" charset="0"/>
              </a:rPr>
              <a:t> </a:t>
            </a:r>
            <a:r>
              <a:rPr lang="de-DE" sz="1867" dirty="0" err="1">
                <a:cs typeface="Arial" panose="020B0604020202020204" pitchFamily="34" charset="0"/>
              </a:rPr>
              <a:t>protons</a:t>
            </a:r>
            <a:r>
              <a:rPr lang="de-DE" sz="1867" dirty="0">
                <a:cs typeface="Arial" panose="020B0604020202020204" pitchFamily="34" charset="0"/>
              </a:rPr>
              <a:t> </a:t>
            </a:r>
            <a:r>
              <a:rPr lang="de-DE" sz="1867" dirty="0" err="1">
                <a:cs typeface="Arial" panose="020B0604020202020204" pitchFamily="34" charset="0"/>
              </a:rPr>
              <a:t>reach</a:t>
            </a:r>
            <a:r>
              <a:rPr lang="de-DE" sz="1867" dirty="0">
                <a:cs typeface="Arial" panose="020B0604020202020204" pitchFamily="34" charset="0"/>
              </a:rPr>
              <a:t> high </a:t>
            </a:r>
            <a:r>
              <a:rPr lang="de-DE" sz="1867" dirty="0" err="1">
                <a:cs typeface="Arial" panose="020B0604020202020204" pitchFamily="34" charset="0"/>
              </a:rPr>
              <a:t>energies</a:t>
            </a:r>
            <a:r>
              <a:rPr lang="de-DE" sz="1867" dirty="0">
                <a:cs typeface="Arial" panose="020B0604020202020204" pitchFamily="34" charset="0"/>
              </a:rPr>
              <a:t> </a:t>
            </a:r>
            <a:r>
              <a:rPr lang="de-DE" sz="1867" dirty="0" err="1">
                <a:cs typeface="Arial" panose="020B0604020202020204" pitchFamily="34" charset="0"/>
              </a:rPr>
              <a:t>through</a:t>
            </a:r>
            <a:r>
              <a:rPr lang="de-DE" sz="1867" dirty="0">
                <a:cs typeface="Arial" panose="020B0604020202020204" pitchFamily="34" charset="0"/>
              </a:rPr>
              <a:t> TNSA</a:t>
            </a:r>
          </a:p>
        </p:txBody>
      </p:sp>
      <p:sp>
        <p:nvSpPr>
          <p:cNvPr id="40" name="TextBox 13">
            <a:extLst>
              <a:ext uri="{FF2B5EF4-FFF2-40B4-BE49-F238E27FC236}">
                <a16:creationId xmlns:a16="http://schemas.microsoft.com/office/drawing/2014/main" id="{EF1ADDBC-342A-4EFF-9925-162CF2B4C631}"/>
              </a:ext>
            </a:extLst>
          </p:cNvPr>
          <p:cNvSpPr txBox="1"/>
          <p:nvPr/>
        </p:nvSpPr>
        <p:spPr>
          <a:xfrm>
            <a:off x="2051099" y="5925278"/>
            <a:ext cx="3231690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accent6">
                    <a:lumMod val="50000"/>
                  </a:schemeClr>
                </a:solidFill>
              </a:rPr>
              <a:t>laser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</a:rPr>
              <a:t>propagation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</a:rPr>
              <a:t>direction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BF2F714D-5A06-065C-49B6-DEB034B305DD}"/>
              </a:ext>
            </a:extLst>
          </p:cNvPr>
          <p:cNvSpPr/>
          <p:nvPr/>
        </p:nvSpPr>
        <p:spPr>
          <a:xfrm>
            <a:off x="4261483" y="849220"/>
            <a:ext cx="3360373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67" i="1" u="sng" dirty="0"/>
              <a:t>M. Garten</a:t>
            </a:r>
            <a:r>
              <a:rPr lang="de-DE" sz="1067" i="1" dirty="0"/>
              <a:t> et al., in </a:t>
            </a:r>
            <a:r>
              <a:rPr lang="de-DE" sz="1067" i="1" dirty="0" err="1"/>
              <a:t>preparation</a:t>
            </a:r>
            <a:endParaRPr lang="de-DE" sz="1067" i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F678764-2016-884D-45A2-17F829783298}"/>
              </a:ext>
            </a:extLst>
          </p:cNvPr>
          <p:cNvSpPr txBox="1"/>
          <p:nvPr/>
        </p:nvSpPr>
        <p:spPr>
          <a:xfrm rot="16200000">
            <a:off x="-447737" y="305543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momentum</a:t>
            </a:r>
            <a:endParaRPr lang="de-DE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27F99A97-5952-6E3B-A10B-F37C152F2EA6}"/>
              </a:ext>
            </a:extLst>
          </p:cNvPr>
          <p:cNvCxnSpPr>
            <a:cxnSpLocks/>
          </p:cNvCxnSpPr>
          <p:nvPr/>
        </p:nvCxnSpPr>
        <p:spPr>
          <a:xfrm flipV="1">
            <a:off x="2435843" y="2448033"/>
            <a:ext cx="326383" cy="177054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2C61E3B7-BEBB-4BB7-D6A0-88A889D3A925}"/>
              </a:ext>
            </a:extLst>
          </p:cNvPr>
          <p:cNvGrpSpPr/>
          <p:nvPr/>
        </p:nvGrpSpPr>
        <p:grpSpPr>
          <a:xfrm>
            <a:off x="8460351" y="4253590"/>
            <a:ext cx="1235985" cy="1349089"/>
            <a:chOff x="197353" y="4303352"/>
            <a:chExt cx="1235985" cy="1349089"/>
          </a:xfrm>
        </p:grpSpPr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38817B69-8EB7-8B5E-D25F-49A901F91B12}"/>
                </a:ext>
              </a:extLst>
            </p:cNvPr>
            <p:cNvSpPr/>
            <p:nvPr/>
          </p:nvSpPr>
          <p:spPr>
            <a:xfrm>
              <a:off x="197353" y="4519971"/>
              <a:ext cx="1235985" cy="1068176"/>
            </a:xfrm>
            <a:custGeom>
              <a:avLst/>
              <a:gdLst>
                <a:gd name="connsiteX0" fmla="*/ 0 w 1824038"/>
                <a:gd name="connsiteY0" fmla="*/ 1576388 h 1576388"/>
                <a:gd name="connsiteX1" fmla="*/ 47625 w 1824038"/>
                <a:gd name="connsiteY1" fmla="*/ 1419225 h 1576388"/>
                <a:gd name="connsiteX2" fmla="*/ 104775 w 1824038"/>
                <a:gd name="connsiteY2" fmla="*/ 1319213 h 1576388"/>
                <a:gd name="connsiteX3" fmla="*/ 1152525 w 1824038"/>
                <a:gd name="connsiteY3" fmla="*/ 1014413 h 1576388"/>
                <a:gd name="connsiteX4" fmla="*/ 1219200 w 1824038"/>
                <a:gd name="connsiteY4" fmla="*/ 971550 h 1576388"/>
                <a:gd name="connsiteX5" fmla="*/ 1285875 w 1824038"/>
                <a:gd name="connsiteY5" fmla="*/ 766763 h 1576388"/>
                <a:gd name="connsiteX6" fmla="*/ 1357313 w 1824038"/>
                <a:gd name="connsiteY6" fmla="*/ 400050 h 1576388"/>
                <a:gd name="connsiteX7" fmla="*/ 1414463 w 1824038"/>
                <a:gd name="connsiteY7" fmla="*/ 152400 h 1576388"/>
                <a:gd name="connsiteX8" fmla="*/ 1447800 w 1824038"/>
                <a:gd name="connsiteY8" fmla="*/ 57150 h 1576388"/>
                <a:gd name="connsiteX9" fmla="*/ 1514475 w 1824038"/>
                <a:gd name="connsiteY9" fmla="*/ 0 h 1576388"/>
                <a:gd name="connsiteX10" fmla="*/ 1576388 w 1824038"/>
                <a:gd name="connsiteY10" fmla="*/ 52388 h 1576388"/>
                <a:gd name="connsiteX11" fmla="*/ 1638300 w 1824038"/>
                <a:gd name="connsiteY11" fmla="*/ 233363 h 1576388"/>
                <a:gd name="connsiteX12" fmla="*/ 1724025 w 1824038"/>
                <a:gd name="connsiteY12" fmla="*/ 695325 h 1576388"/>
                <a:gd name="connsiteX13" fmla="*/ 1785938 w 1824038"/>
                <a:gd name="connsiteY13" fmla="*/ 1176338 h 1576388"/>
                <a:gd name="connsiteX14" fmla="*/ 1824038 w 1824038"/>
                <a:gd name="connsiteY14" fmla="*/ 1576388 h 1576388"/>
                <a:gd name="connsiteX15" fmla="*/ 1824038 w 1824038"/>
                <a:gd name="connsiteY15" fmla="*/ 1576388 h 1576388"/>
                <a:gd name="connsiteX0" fmla="*/ 0 w 1824038"/>
                <a:gd name="connsiteY0" fmla="*/ 1576388 h 1576388"/>
                <a:gd name="connsiteX1" fmla="*/ 47625 w 1824038"/>
                <a:gd name="connsiteY1" fmla="*/ 1419225 h 1576388"/>
                <a:gd name="connsiteX2" fmla="*/ 104775 w 1824038"/>
                <a:gd name="connsiteY2" fmla="*/ 1319213 h 1576388"/>
                <a:gd name="connsiteX3" fmla="*/ 1152525 w 1824038"/>
                <a:gd name="connsiteY3" fmla="*/ 1014413 h 1576388"/>
                <a:gd name="connsiteX4" fmla="*/ 1219200 w 1824038"/>
                <a:gd name="connsiteY4" fmla="*/ 971550 h 1576388"/>
                <a:gd name="connsiteX5" fmla="*/ 1285875 w 1824038"/>
                <a:gd name="connsiteY5" fmla="*/ 766763 h 1576388"/>
                <a:gd name="connsiteX6" fmla="*/ 1357313 w 1824038"/>
                <a:gd name="connsiteY6" fmla="*/ 400050 h 1576388"/>
                <a:gd name="connsiteX7" fmla="*/ 1414463 w 1824038"/>
                <a:gd name="connsiteY7" fmla="*/ 152400 h 1576388"/>
                <a:gd name="connsiteX8" fmla="*/ 1447800 w 1824038"/>
                <a:gd name="connsiteY8" fmla="*/ 57150 h 1576388"/>
                <a:gd name="connsiteX9" fmla="*/ 1514475 w 1824038"/>
                <a:gd name="connsiteY9" fmla="*/ 0 h 1576388"/>
                <a:gd name="connsiteX10" fmla="*/ 1576388 w 1824038"/>
                <a:gd name="connsiteY10" fmla="*/ 52388 h 1576388"/>
                <a:gd name="connsiteX11" fmla="*/ 1638300 w 1824038"/>
                <a:gd name="connsiteY11" fmla="*/ 233363 h 1576388"/>
                <a:gd name="connsiteX12" fmla="*/ 1724025 w 1824038"/>
                <a:gd name="connsiteY12" fmla="*/ 695325 h 1576388"/>
                <a:gd name="connsiteX13" fmla="*/ 1785938 w 1824038"/>
                <a:gd name="connsiteY13" fmla="*/ 1176338 h 1576388"/>
                <a:gd name="connsiteX14" fmla="*/ 1824038 w 1824038"/>
                <a:gd name="connsiteY14" fmla="*/ 1576388 h 1576388"/>
                <a:gd name="connsiteX15" fmla="*/ 1824038 w 1824038"/>
                <a:gd name="connsiteY15" fmla="*/ 1576388 h 1576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24038" h="1576388">
                  <a:moveTo>
                    <a:pt x="0" y="1576388"/>
                  </a:moveTo>
                  <a:lnTo>
                    <a:pt x="47625" y="1419225"/>
                  </a:lnTo>
                  <a:lnTo>
                    <a:pt x="104775" y="1319213"/>
                  </a:lnTo>
                  <a:lnTo>
                    <a:pt x="1152525" y="1014413"/>
                  </a:lnTo>
                  <a:lnTo>
                    <a:pt x="1219200" y="971550"/>
                  </a:lnTo>
                  <a:lnTo>
                    <a:pt x="1285875" y="766763"/>
                  </a:lnTo>
                  <a:lnTo>
                    <a:pt x="1357313" y="400050"/>
                  </a:lnTo>
                  <a:lnTo>
                    <a:pt x="1414463" y="152400"/>
                  </a:lnTo>
                  <a:lnTo>
                    <a:pt x="1447800" y="57150"/>
                  </a:lnTo>
                  <a:cubicBezTo>
                    <a:pt x="1470025" y="38100"/>
                    <a:pt x="1475581" y="0"/>
                    <a:pt x="1514475" y="0"/>
                  </a:cubicBezTo>
                  <a:cubicBezTo>
                    <a:pt x="1553369" y="0"/>
                    <a:pt x="1555750" y="34925"/>
                    <a:pt x="1576388" y="52388"/>
                  </a:cubicBezTo>
                  <a:lnTo>
                    <a:pt x="1638300" y="233363"/>
                  </a:lnTo>
                  <a:lnTo>
                    <a:pt x="1724025" y="695325"/>
                  </a:lnTo>
                  <a:lnTo>
                    <a:pt x="1785938" y="1176338"/>
                  </a:lnTo>
                  <a:lnTo>
                    <a:pt x="1824038" y="1576388"/>
                  </a:lnTo>
                  <a:lnTo>
                    <a:pt x="1824038" y="1576388"/>
                  </a:lnTo>
                </a:path>
              </a:pathLst>
            </a:cu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9" name="Gerader Verbinder 38">
              <a:extLst>
                <a:ext uri="{FF2B5EF4-FFF2-40B4-BE49-F238E27FC236}">
                  <a16:creationId xmlns:a16="http://schemas.microsoft.com/office/drawing/2014/main" id="{A4C5B463-1C66-72D2-88CF-5761D9E60AE8}"/>
                </a:ext>
              </a:extLst>
            </p:cNvPr>
            <p:cNvCxnSpPr/>
            <p:nvPr/>
          </p:nvCxnSpPr>
          <p:spPr>
            <a:xfrm>
              <a:off x="436577" y="4303352"/>
              <a:ext cx="0" cy="13490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214F5A18-EDCB-55A5-A9B2-21951CD20162}"/>
              </a:ext>
            </a:extLst>
          </p:cNvPr>
          <p:cNvGrpSpPr/>
          <p:nvPr/>
        </p:nvGrpSpPr>
        <p:grpSpPr>
          <a:xfrm>
            <a:off x="8460350" y="4261209"/>
            <a:ext cx="1235985" cy="1349089"/>
            <a:chOff x="197353" y="4310972"/>
            <a:chExt cx="1235985" cy="1349089"/>
          </a:xfrm>
        </p:grpSpPr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909E49CD-47EE-1E68-87DD-58480CDF7936}"/>
                </a:ext>
              </a:extLst>
            </p:cNvPr>
            <p:cNvSpPr/>
            <p:nvPr/>
          </p:nvSpPr>
          <p:spPr>
            <a:xfrm>
              <a:off x="197353" y="4519971"/>
              <a:ext cx="1235985" cy="1068176"/>
            </a:xfrm>
            <a:custGeom>
              <a:avLst/>
              <a:gdLst>
                <a:gd name="connsiteX0" fmla="*/ 0 w 1824038"/>
                <a:gd name="connsiteY0" fmla="*/ 1576388 h 1576388"/>
                <a:gd name="connsiteX1" fmla="*/ 47625 w 1824038"/>
                <a:gd name="connsiteY1" fmla="*/ 1419225 h 1576388"/>
                <a:gd name="connsiteX2" fmla="*/ 104775 w 1824038"/>
                <a:gd name="connsiteY2" fmla="*/ 1319213 h 1576388"/>
                <a:gd name="connsiteX3" fmla="*/ 1152525 w 1824038"/>
                <a:gd name="connsiteY3" fmla="*/ 1014413 h 1576388"/>
                <a:gd name="connsiteX4" fmla="*/ 1219200 w 1824038"/>
                <a:gd name="connsiteY4" fmla="*/ 971550 h 1576388"/>
                <a:gd name="connsiteX5" fmla="*/ 1285875 w 1824038"/>
                <a:gd name="connsiteY5" fmla="*/ 766763 h 1576388"/>
                <a:gd name="connsiteX6" fmla="*/ 1357313 w 1824038"/>
                <a:gd name="connsiteY6" fmla="*/ 400050 h 1576388"/>
                <a:gd name="connsiteX7" fmla="*/ 1414463 w 1824038"/>
                <a:gd name="connsiteY7" fmla="*/ 152400 h 1576388"/>
                <a:gd name="connsiteX8" fmla="*/ 1447800 w 1824038"/>
                <a:gd name="connsiteY8" fmla="*/ 57150 h 1576388"/>
                <a:gd name="connsiteX9" fmla="*/ 1514475 w 1824038"/>
                <a:gd name="connsiteY9" fmla="*/ 0 h 1576388"/>
                <a:gd name="connsiteX10" fmla="*/ 1576388 w 1824038"/>
                <a:gd name="connsiteY10" fmla="*/ 52388 h 1576388"/>
                <a:gd name="connsiteX11" fmla="*/ 1638300 w 1824038"/>
                <a:gd name="connsiteY11" fmla="*/ 233363 h 1576388"/>
                <a:gd name="connsiteX12" fmla="*/ 1724025 w 1824038"/>
                <a:gd name="connsiteY12" fmla="*/ 695325 h 1576388"/>
                <a:gd name="connsiteX13" fmla="*/ 1785938 w 1824038"/>
                <a:gd name="connsiteY13" fmla="*/ 1176338 h 1576388"/>
                <a:gd name="connsiteX14" fmla="*/ 1824038 w 1824038"/>
                <a:gd name="connsiteY14" fmla="*/ 1576388 h 1576388"/>
                <a:gd name="connsiteX15" fmla="*/ 1824038 w 1824038"/>
                <a:gd name="connsiteY15" fmla="*/ 1576388 h 1576388"/>
                <a:gd name="connsiteX0" fmla="*/ 0 w 1824038"/>
                <a:gd name="connsiteY0" fmla="*/ 1576388 h 1576388"/>
                <a:gd name="connsiteX1" fmla="*/ 47625 w 1824038"/>
                <a:gd name="connsiteY1" fmla="*/ 1419225 h 1576388"/>
                <a:gd name="connsiteX2" fmla="*/ 104775 w 1824038"/>
                <a:gd name="connsiteY2" fmla="*/ 1319213 h 1576388"/>
                <a:gd name="connsiteX3" fmla="*/ 1152525 w 1824038"/>
                <a:gd name="connsiteY3" fmla="*/ 1014413 h 1576388"/>
                <a:gd name="connsiteX4" fmla="*/ 1219200 w 1824038"/>
                <a:gd name="connsiteY4" fmla="*/ 971550 h 1576388"/>
                <a:gd name="connsiteX5" fmla="*/ 1285875 w 1824038"/>
                <a:gd name="connsiteY5" fmla="*/ 766763 h 1576388"/>
                <a:gd name="connsiteX6" fmla="*/ 1357313 w 1824038"/>
                <a:gd name="connsiteY6" fmla="*/ 400050 h 1576388"/>
                <a:gd name="connsiteX7" fmla="*/ 1414463 w 1824038"/>
                <a:gd name="connsiteY7" fmla="*/ 152400 h 1576388"/>
                <a:gd name="connsiteX8" fmla="*/ 1447800 w 1824038"/>
                <a:gd name="connsiteY8" fmla="*/ 57150 h 1576388"/>
                <a:gd name="connsiteX9" fmla="*/ 1514475 w 1824038"/>
                <a:gd name="connsiteY9" fmla="*/ 0 h 1576388"/>
                <a:gd name="connsiteX10" fmla="*/ 1576388 w 1824038"/>
                <a:gd name="connsiteY10" fmla="*/ 52388 h 1576388"/>
                <a:gd name="connsiteX11" fmla="*/ 1638300 w 1824038"/>
                <a:gd name="connsiteY11" fmla="*/ 233363 h 1576388"/>
                <a:gd name="connsiteX12" fmla="*/ 1724025 w 1824038"/>
                <a:gd name="connsiteY12" fmla="*/ 695325 h 1576388"/>
                <a:gd name="connsiteX13" fmla="*/ 1785938 w 1824038"/>
                <a:gd name="connsiteY13" fmla="*/ 1176338 h 1576388"/>
                <a:gd name="connsiteX14" fmla="*/ 1824038 w 1824038"/>
                <a:gd name="connsiteY14" fmla="*/ 1576388 h 1576388"/>
                <a:gd name="connsiteX15" fmla="*/ 1824038 w 1824038"/>
                <a:gd name="connsiteY15" fmla="*/ 1576388 h 1576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24038" h="1576388">
                  <a:moveTo>
                    <a:pt x="0" y="1576388"/>
                  </a:moveTo>
                  <a:lnTo>
                    <a:pt x="47625" y="1419225"/>
                  </a:lnTo>
                  <a:lnTo>
                    <a:pt x="104775" y="1319213"/>
                  </a:lnTo>
                  <a:lnTo>
                    <a:pt x="1152525" y="1014413"/>
                  </a:lnTo>
                  <a:lnTo>
                    <a:pt x="1219200" y="971550"/>
                  </a:lnTo>
                  <a:lnTo>
                    <a:pt x="1285875" y="766763"/>
                  </a:lnTo>
                  <a:lnTo>
                    <a:pt x="1357313" y="400050"/>
                  </a:lnTo>
                  <a:lnTo>
                    <a:pt x="1414463" y="152400"/>
                  </a:lnTo>
                  <a:lnTo>
                    <a:pt x="1447800" y="57150"/>
                  </a:lnTo>
                  <a:cubicBezTo>
                    <a:pt x="1470025" y="38100"/>
                    <a:pt x="1475581" y="0"/>
                    <a:pt x="1514475" y="0"/>
                  </a:cubicBezTo>
                  <a:cubicBezTo>
                    <a:pt x="1553369" y="0"/>
                    <a:pt x="1555750" y="34925"/>
                    <a:pt x="1576388" y="52388"/>
                  </a:cubicBezTo>
                  <a:lnTo>
                    <a:pt x="1638300" y="233363"/>
                  </a:lnTo>
                  <a:lnTo>
                    <a:pt x="1724025" y="695325"/>
                  </a:lnTo>
                  <a:lnTo>
                    <a:pt x="1785938" y="1176338"/>
                  </a:lnTo>
                  <a:lnTo>
                    <a:pt x="1824038" y="1576388"/>
                  </a:lnTo>
                  <a:lnTo>
                    <a:pt x="1824038" y="1576388"/>
                  </a:lnTo>
                </a:path>
              </a:pathLst>
            </a:cu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227B1DE0-D221-782E-DBD4-D2B958403765}"/>
                </a:ext>
              </a:extLst>
            </p:cNvPr>
            <p:cNvCxnSpPr/>
            <p:nvPr/>
          </p:nvCxnSpPr>
          <p:spPr>
            <a:xfrm>
              <a:off x="1137617" y="4310972"/>
              <a:ext cx="0" cy="13490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BB43CF1A-E685-8A3E-BEFD-544E99CA4FB5}"/>
              </a:ext>
            </a:extLst>
          </p:cNvPr>
          <p:cNvGrpSpPr/>
          <p:nvPr/>
        </p:nvGrpSpPr>
        <p:grpSpPr>
          <a:xfrm>
            <a:off x="8460351" y="4258244"/>
            <a:ext cx="1235985" cy="1349089"/>
            <a:chOff x="197353" y="4303352"/>
            <a:chExt cx="1235985" cy="1349089"/>
          </a:xfrm>
        </p:grpSpPr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C0F597B4-0171-3FEC-B87A-64E0A340DE0E}"/>
                </a:ext>
              </a:extLst>
            </p:cNvPr>
            <p:cNvSpPr/>
            <p:nvPr/>
          </p:nvSpPr>
          <p:spPr>
            <a:xfrm>
              <a:off x="197353" y="4519971"/>
              <a:ext cx="1235985" cy="1068176"/>
            </a:xfrm>
            <a:custGeom>
              <a:avLst/>
              <a:gdLst>
                <a:gd name="connsiteX0" fmla="*/ 0 w 1824038"/>
                <a:gd name="connsiteY0" fmla="*/ 1576388 h 1576388"/>
                <a:gd name="connsiteX1" fmla="*/ 47625 w 1824038"/>
                <a:gd name="connsiteY1" fmla="*/ 1419225 h 1576388"/>
                <a:gd name="connsiteX2" fmla="*/ 104775 w 1824038"/>
                <a:gd name="connsiteY2" fmla="*/ 1319213 h 1576388"/>
                <a:gd name="connsiteX3" fmla="*/ 1152525 w 1824038"/>
                <a:gd name="connsiteY3" fmla="*/ 1014413 h 1576388"/>
                <a:gd name="connsiteX4" fmla="*/ 1219200 w 1824038"/>
                <a:gd name="connsiteY4" fmla="*/ 971550 h 1576388"/>
                <a:gd name="connsiteX5" fmla="*/ 1285875 w 1824038"/>
                <a:gd name="connsiteY5" fmla="*/ 766763 h 1576388"/>
                <a:gd name="connsiteX6" fmla="*/ 1357313 w 1824038"/>
                <a:gd name="connsiteY6" fmla="*/ 400050 h 1576388"/>
                <a:gd name="connsiteX7" fmla="*/ 1414463 w 1824038"/>
                <a:gd name="connsiteY7" fmla="*/ 152400 h 1576388"/>
                <a:gd name="connsiteX8" fmla="*/ 1447800 w 1824038"/>
                <a:gd name="connsiteY8" fmla="*/ 57150 h 1576388"/>
                <a:gd name="connsiteX9" fmla="*/ 1514475 w 1824038"/>
                <a:gd name="connsiteY9" fmla="*/ 0 h 1576388"/>
                <a:gd name="connsiteX10" fmla="*/ 1576388 w 1824038"/>
                <a:gd name="connsiteY10" fmla="*/ 52388 h 1576388"/>
                <a:gd name="connsiteX11" fmla="*/ 1638300 w 1824038"/>
                <a:gd name="connsiteY11" fmla="*/ 233363 h 1576388"/>
                <a:gd name="connsiteX12" fmla="*/ 1724025 w 1824038"/>
                <a:gd name="connsiteY12" fmla="*/ 695325 h 1576388"/>
                <a:gd name="connsiteX13" fmla="*/ 1785938 w 1824038"/>
                <a:gd name="connsiteY13" fmla="*/ 1176338 h 1576388"/>
                <a:gd name="connsiteX14" fmla="*/ 1824038 w 1824038"/>
                <a:gd name="connsiteY14" fmla="*/ 1576388 h 1576388"/>
                <a:gd name="connsiteX15" fmla="*/ 1824038 w 1824038"/>
                <a:gd name="connsiteY15" fmla="*/ 1576388 h 1576388"/>
                <a:gd name="connsiteX0" fmla="*/ 0 w 1824038"/>
                <a:gd name="connsiteY0" fmla="*/ 1576388 h 1576388"/>
                <a:gd name="connsiteX1" fmla="*/ 47625 w 1824038"/>
                <a:gd name="connsiteY1" fmla="*/ 1419225 h 1576388"/>
                <a:gd name="connsiteX2" fmla="*/ 104775 w 1824038"/>
                <a:gd name="connsiteY2" fmla="*/ 1319213 h 1576388"/>
                <a:gd name="connsiteX3" fmla="*/ 1152525 w 1824038"/>
                <a:gd name="connsiteY3" fmla="*/ 1014413 h 1576388"/>
                <a:gd name="connsiteX4" fmla="*/ 1219200 w 1824038"/>
                <a:gd name="connsiteY4" fmla="*/ 971550 h 1576388"/>
                <a:gd name="connsiteX5" fmla="*/ 1285875 w 1824038"/>
                <a:gd name="connsiteY5" fmla="*/ 766763 h 1576388"/>
                <a:gd name="connsiteX6" fmla="*/ 1357313 w 1824038"/>
                <a:gd name="connsiteY6" fmla="*/ 400050 h 1576388"/>
                <a:gd name="connsiteX7" fmla="*/ 1414463 w 1824038"/>
                <a:gd name="connsiteY7" fmla="*/ 152400 h 1576388"/>
                <a:gd name="connsiteX8" fmla="*/ 1447800 w 1824038"/>
                <a:gd name="connsiteY8" fmla="*/ 57150 h 1576388"/>
                <a:gd name="connsiteX9" fmla="*/ 1514475 w 1824038"/>
                <a:gd name="connsiteY9" fmla="*/ 0 h 1576388"/>
                <a:gd name="connsiteX10" fmla="*/ 1576388 w 1824038"/>
                <a:gd name="connsiteY10" fmla="*/ 52388 h 1576388"/>
                <a:gd name="connsiteX11" fmla="*/ 1638300 w 1824038"/>
                <a:gd name="connsiteY11" fmla="*/ 233363 h 1576388"/>
                <a:gd name="connsiteX12" fmla="*/ 1724025 w 1824038"/>
                <a:gd name="connsiteY12" fmla="*/ 695325 h 1576388"/>
                <a:gd name="connsiteX13" fmla="*/ 1785938 w 1824038"/>
                <a:gd name="connsiteY13" fmla="*/ 1176338 h 1576388"/>
                <a:gd name="connsiteX14" fmla="*/ 1824038 w 1824038"/>
                <a:gd name="connsiteY14" fmla="*/ 1576388 h 1576388"/>
                <a:gd name="connsiteX15" fmla="*/ 1824038 w 1824038"/>
                <a:gd name="connsiteY15" fmla="*/ 1576388 h 1576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24038" h="1576388">
                  <a:moveTo>
                    <a:pt x="0" y="1576388"/>
                  </a:moveTo>
                  <a:lnTo>
                    <a:pt x="47625" y="1419225"/>
                  </a:lnTo>
                  <a:lnTo>
                    <a:pt x="104775" y="1319213"/>
                  </a:lnTo>
                  <a:lnTo>
                    <a:pt x="1152525" y="1014413"/>
                  </a:lnTo>
                  <a:lnTo>
                    <a:pt x="1219200" y="971550"/>
                  </a:lnTo>
                  <a:lnTo>
                    <a:pt x="1285875" y="766763"/>
                  </a:lnTo>
                  <a:lnTo>
                    <a:pt x="1357313" y="400050"/>
                  </a:lnTo>
                  <a:lnTo>
                    <a:pt x="1414463" y="152400"/>
                  </a:lnTo>
                  <a:lnTo>
                    <a:pt x="1447800" y="57150"/>
                  </a:lnTo>
                  <a:cubicBezTo>
                    <a:pt x="1470025" y="38100"/>
                    <a:pt x="1475581" y="0"/>
                    <a:pt x="1514475" y="0"/>
                  </a:cubicBezTo>
                  <a:cubicBezTo>
                    <a:pt x="1553369" y="0"/>
                    <a:pt x="1555750" y="34925"/>
                    <a:pt x="1576388" y="52388"/>
                  </a:cubicBezTo>
                  <a:lnTo>
                    <a:pt x="1638300" y="233363"/>
                  </a:lnTo>
                  <a:lnTo>
                    <a:pt x="1724025" y="695325"/>
                  </a:lnTo>
                  <a:lnTo>
                    <a:pt x="1785938" y="1176338"/>
                  </a:lnTo>
                  <a:lnTo>
                    <a:pt x="1824038" y="1576388"/>
                  </a:lnTo>
                  <a:lnTo>
                    <a:pt x="1824038" y="1576388"/>
                  </a:lnTo>
                </a:path>
              </a:pathLst>
            </a:cu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47" name="Gerader Verbinder 46">
              <a:extLst>
                <a:ext uri="{FF2B5EF4-FFF2-40B4-BE49-F238E27FC236}">
                  <a16:creationId xmlns:a16="http://schemas.microsoft.com/office/drawing/2014/main" id="{DC1CDF2C-1D6F-9384-6399-C04FDC786F93}"/>
                </a:ext>
              </a:extLst>
            </p:cNvPr>
            <p:cNvCxnSpPr/>
            <p:nvPr/>
          </p:nvCxnSpPr>
          <p:spPr>
            <a:xfrm>
              <a:off x="1015697" y="4303352"/>
              <a:ext cx="0" cy="13490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Oval 4">
            <a:extLst>
              <a:ext uri="{FF2B5EF4-FFF2-40B4-BE49-F238E27FC236}">
                <a16:creationId xmlns:a16="http://schemas.microsoft.com/office/drawing/2014/main" id="{ACE52273-BAA6-10A5-CF2B-6F98A078D242}"/>
              </a:ext>
            </a:extLst>
          </p:cNvPr>
          <p:cNvSpPr/>
          <p:nvPr/>
        </p:nvSpPr>
        <p:spPr>
          <a:xfrm>
            <a:off x="4066145" y="2108203"/>
            <a:ext cx="660896" cy="679659"/>
          </a:xfrm>
          <a:prstGeom prst="ellipse">
            <a:avLst/>
          </a:prstGeom>
          <a:noFill/>
          <a:ln w="57150">
            <a:solidFill>
              <a:srgbClr val="FF098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2" name="Freihandform: Form 51">
            <a:extLst>
              <a:ext uri="{FF2B5EF4-FFF2-40B4-BE49-F238E27FC236}">
                <a16:creationId xmlns:a16="http://schemas.microsoft.com/office/drawing/2014/main" id="{CC1E353C-4977-DC1B-DD42-55728CBF61B4}"/>
              </a:ext>
            </a:extLst>
          </p:cNvPr>
          <p:cNvSpPr/>
          <p:nvPr/>
        </p:nvSpPr>
        <p:spPr>
          <a:xfrm>
            <a:off x="5283200" y="2184400"/>
            <a:ext cx="730250" cy="527050"/>
          </a:xfrm>
          <a:custGeom>
            <a:avLst/>
            <a:gdLst>
              <a:gd name="connsiteX0" fmla="*/ 6350 w 730250"/>
              <a:gd name="connsiteY0" fmla="*/ 527050 h 527050"/>
              <a:gd name="connsiteX1" fmla="*/ 730250 w 730250"/>
              <a:gd name="connsiteY1" fmla="*/ 527050 h 527050"/>
              <a:gd name="connsiteX2" fmla="*/ 730250 w 730250"/>
              <a:gd name="connsiteY2" fmla="*/ 431800 h 527050"/>
              <a:gd name="connsiteX3" fmla="*/ 673100 w 730250"/>
              <a:gd name="connsiteY3" fmla="*/ 425450 h 527050"/>
              <a:gd name="connsiteX4" fmla="*/ 615950 w 730250"/>
              <a:gd name="connsiteY4" fmla="*/ 368300 h 527050"/>
              <a:gd name="connsiteX5" fmla="*/ 520700 w 730250"/>
              <a:gd name="connsiteY5" fmla="*/ 273050 h 527050"/>
              <a:gd name="connsiteX6" fmla="*/ 387350 w 730250"/>
              <a:gd name="connsiteY6" fmla="*/ 139700 h 527050"/>
              <a:gd name="connsiteX7" fmla="*/ 247650 w 730250"/>
              <a:gd name="connsiteY7" fmla="*/ 0 h 527050"/>
              <a:gd name="connsiteX8" fmla="*/ 0 w 730250"/>
              <a:gd name="connsiteY8" fmla="*/ 0 h 527050"/>
              <a:gd name="connsiteX9" fmla="*/ 6350 w 730250"/>
              <a:gd name="connsiteY9" fmla="*/ 527050 h 527050"/>
              <a:gd name="connsiteX0" fmla="*/ 6350 w 730250"/>
              <a:gd name="connsiteY0" fmla="*/ 527050 h 527050"/>
              <a:gd name="connsiteX1" fmla="*/ 730250 w 730250"/>
              <a:gd name="connsiteY1" fmla="*/ 527050 h 527050"/>
              <a:gd name="connsiteX2" fmla="*/ 730250 w 730250"/>
              <a:gd name="connsiteY2" fmla="*/ 431800 h 527050"/>
              <a:gd name="connsiteX3" fmla="*/ 673100 w 730250"/>
              <a:gd name="connsiteY3" fmla="*/ 425450 h 527050"/>
              <a:gd name="connsiteX4" fmla="*/ 615950 w 730250"/>
              <a:gd name="connsiteY4" fmla="*/ 368300 h 527050"/>
              <a:gd name="connsiteX5" fmla="*/ 520700 w 730250"/>
              <a:gd name="connsiteY5" fmla="*/ 273050 h 527050"/>
              <a:gd name="connsiteX6" fmla="*/ 419100 w 730250"/>
              <a:gd name="connsiteY6" fmla="*/ 88900 h 527050"/>
              <a:gd name="connsiteX7" fmla="*/ 247650 w 730250"/>
              <a:gd name="connsiteY7" fmla="*/ 0 h 527050"/>
              <a:gd name="connsiteX8" fmla="*/ 0 w 730250"/>
              <a:gd name="connsiteY8" fmla="*/ 0 h 527050"/>
              <a:gd name="connsiteX9" fmla="*/ 6350 w 730250"/>
              <a:gd name="connsiteY9" fmla="*/ 527050 h 527050"/>
              <a:gd name="connsiteX0" fmla="*/ 6350 w 730250"/>
              <a:gd name="connsiteY0" fmla="*/ 527050 h 527050"/>
              <a:gd name="connsiteX1" fmla="*/ 730250 w 730250"/>
              <a:gd name="connsiteY1" fmla="*/ 527050 h 527050"/>
              <a:gd name="connsiteX2" fmla="*/ 730250 w 730250"/>
              <a:gd name="connsiteY2" fmla="*/ 431800 h 527050"/>
              <a:gd name="connsiteX3" fmla="*/ 673100 w 730250"/>
              <a:gd name="connsiteY3" fmla="*/ 425450 h 527050"/>
              <a:gd name="connsiteX4" fmla="*/ 615950 w 730250"/>
              <a:gd name="connsiteY4" fmla="*/ 368300 h 527050"/>
              <a:gd name="connsiteX5" fmla="*/ 520700 w 730250"/>
              <a:gd name="connsiteY5" fmla="*/ 273050 h 527050"/>
              <a:gd name="connsiteX6" fmla="*/ 419100 w 730250"/>
              <a:gd name="connsiteY6" fmla="*/ 88900 h 527050"/>
              <a:gd name="connsiteX7" fmla="*/ 247650 w 730250"/>
              <a:gd name="connsiteY7" fmla="*/ 0 h 527050"/>
              <a:gd name="connsiteX8" fmla="*/ 0 w 730250"/>
              <a:gd name="connsiteY8" fmla="*/ 0 h 527050"/>
              <a:gd name="connsiteX9" fmla="*/ 6350 w 730250"/>
              <a:gd name="connsiteY9" fmla="*/ 527050 h 527050"/>
              <a:gd name="connsiteX0" fmla="*/ 6350 w 730250"/>
              <a:gd name="connsiteY0" fmla="*/ 527050 h 527050"/>
              <a:gd name="connsiteX1" fmla="*/ 730250 w 730250"/>
              <a:gd name="connsiteY1" fmla="*/ 527050 h 527050"/>
              <a:gd name="connsiteX2" fmla="*/ 698500 w 730250"/>
              <a:gd name="connsiteY2" fmla="*/ 457200 h 527050"/>
              <a:gd name="connsiteX3" fmla="*/ 673100 w 730250"/>
              <a:gd name="connsiteY3" fmla="*/ 425450 h 527050"/>
              <a:gd name="connsiteX4" fmla="*/ 615950 w 730250"/>
              <a:gd name="connsiteY4" fmla="*/ 368300 h 527050"/>
              <a:gd name="connsiteX5" fmla="*/ 520700 w 730250"/>
              <a:gd name="connsiteY5" fmla="*/ 273050 h 527050"/>
              <a:gd name="connsiteX6" fmla="*/ 419100 w 730250"/>
              <a:gd name="connsiteY6" fmla="*/ 88900 h 527050"/>
              <a:gd name="connsiteX7" fmla="*/ 247650 w 730250"/>
              <a:gd name="connsiteY7" fmla="*/ 0 h 527050"/>
              <a:gd name="connsiteX8" fmla="*/ 0 w 730250"/>
              <a:gd name="connsiteY8" fmla="*/ 0 h 527050"/>
              <a:gd name="connsiteX9" fmla="*/ 6350 w 730250"/>
              <a:gd name="connsiteY9" fmla="*/ 527050 h 52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250" h="527050">
                <a:moveTo>
                  <a:pt x="6350" y="527050"/>
                </a:moveTo>
                <a:lnTo>
                  <a:pt x="730250" y="527050"/>
                </a:lnTo>
                <a:lnTo>
                  <a:pt x="698500" y="457200"/>
                </a:lnTo>
                <a:lnTo>
                  <a:pt x="673100" y="425450"/>
                </a:lnTo>
                <a:lnTo>
                  <a:pt x="615950" y="368300"/>
                </a:lnTo>
                <a:lnTo>
                  <a:pt x="520700" y="273050"/>
                </a:lnTo>
                <a:lnTo>
                  <a:pt x="419100" y="88900"/>
                </a:lnTo>
                <a:lnTo>
                  <a:pt x="247650" y="0"/>
                </a:lnTo>
                <a:lnTo>
                  <a:pt x="0" y="0"/>
                </a:lnTo>
                <a:cubicBezTo>
                  <a:pt x="2117" y="175683"/>
                  <a:pt x="4233" y="351367"/>
                  <a:pt x="6350" y="527050"/>
                </a:cubicBezTo>
                <a:close/>
              </a:path>
            </a:pathLst>
          </a:custGeom>
          <a:solidFill>
            <a:srgbClr val="FF2B9A">
              <a:alpha val="69804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53" name="Oval 4">
            <a:extLst>
              <a:ext uri="{FF2B5EF4-FFF2-40B4-BE49-F238E27FC236}">
                <a16:creationId xmlns:a16="http://schemas.microsoft.com/office/drawing/2014/main" id="{172EECA1-189D-6513-FD62-535E40EC2FCB}"/>
              </a:ext>
            </a:extLst>
          </p:cNvPr>
          <p:cNvSpPr/>
          <p:nvPr/>
        </p:nvSpPr>
        <p:spPr>
          <a:xfrm>
            <a:off x="3189769" y="2278968"/>
            <a:ext cx="660896" cy="679659"/>
          </a:xfrm>
          <a:prstGeom prst="ellipse">
            <a:avLst/>
          </a:prstGeom>
          <a:noFill/>
          <a:ln w="57150">
            <a:solidFill>
              <a:srgbClr val="FF098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4" name="Foliennummernplatzhalter 2">
            <a:extLst>
              <a:ext uri="{FF2B5EF4-FFF2-40B4-BE49-F238E27FC236}">
                <a16:creationId xmlns:a16="http://schemas.microsoft.com/office/drawing/2014/main" id="{FE721D62-5B76-9F69-C412-F3C1219C5273}"/>
              </a:ext>
            </a:extLst>
          </p:cNvPr>
          <p:cNvSpPr txBox="1">
            <a:spLocks/>
          </p:cNvSpPr>
          <p:nvPr/>
        </p:nvSpPr>
        <p:spPr>
          <a:xfrm>
            <a:off x="117354" y="6384927"/>
            <a:ext cx="56844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52C2EB-AC18-4292-AF1A-75F520D6393B}" type="slidenum">
              <a:rPr lang="de-DE" sz="800" smtClean="0">
                <a:solidFill>
                  <a:srgbClr val="005AA0"/>
                </a:solidFill>
              </a:rPr>
              <a:pPr/>
              <a:t>18</a:t>
            </a:fld>
            <a:r>
              <a:rPr lang="de-DE" sz="800" dirty="0">
                <a:solidFill>
                  <a:srgbClr val="005AA0"/>
                </a:solidFill>
              </a:rPr>
              <a:t> </a:t>
            </a:r>
            <a:r>
              <a:rPr lang="de-DE" sz="800" dirty="0" err="1">
                <a:solidFill>
                  <a:srgbClr val="005AA0"/>
                </a:solidFill>
              </a:rPr>
              <a:t>of</a:t>
            </a:r>
            <a:r>
              <a:rPr lang="de-DE" sz="800" dirty="0">
                <a:solidFill>
                  <a:srgbClr val="005AA0"/>
                </a:solidFill>
              </a:rPr>
              <a:t> 25</a:t>
            </a:r>
          </a:p>
        </p:txBody>
      </p:sp>
      <p:sp>
        <p:nvSpPr>
          <p:cNvPr id="55" name="Fußzeilenplatzhalter 2">
            <a:extLst>
              <a:ext uri="{FF2B5EF4-FFF2-40B4-BE49-F238E27FC236}">
                <a16:creationId xmlns:a16="http://schemas.microsoft.com/office/drawing/2014/main" id="{4A354858-3352-E391-CA5A-779AC7BDD801}"/>
              </a:ext>
            </a:extLst>
          </p:cNvPr>
          <p:cNvSpPr txBox="1">
            <a:spLocks/>
          </p:cNvSpPr>
          <p:nvPr/>
        </p:nvSpPr>
        <p:spPr>
          <a:xfrm>
            <a:off x="1423535" y="6384927"/>
            <a:ext cx="4529668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800" dirty="0">
                <a:solidFill>
                  <a:srgbClr val="005AA0"/>
                </a:solidFill>
              </a:rPr>
              <a:t>Disputation | Marco Garten</a:t>
            </a:r>
          </a:p>
        </p:txBody>
      </p:sp>
    </p:spTree>
    <p:extLst>
      <p:ext uri="{BB962C8B-B14F-4D97-AF65-F5344CB8AC3E}">
        <p14:creationId xmlns:p14="http://schemas.microsoft.com/office/powerpoint/2010/main" val="131023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20" grpId="0"/>
      <p:bldP spid="21" grpId="0"/>
      <p:bldP spid="21" grpId="1"/>
      <p:bldP spid="22" grpId="0"/>
      <p:bldP spid="22" grpId="1"/>
      <p:bldP spid="23" grpId="0"/>
      <p:bldP spid="23" grpId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40" grpId="0"/>
      <p:bldP spid="36" grpId="0"/>
      <p:bldP spid="3" grpId="0"/>
      <p:bldP spid="51" grpId="0" animBg="1"/>
      <p:bldP spid="52" grpId="0" animBg="1"/>
      <p:bldP spid="53" grpId="0" animBg="1"/>
      <p:bldP spid="5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B96027B8-D4D1-676A-8AC8-B35941B150AD}"/>
              </a:ext>
            </a:extLst>
          </p:cNvPr>
          <p:cNvGrpSpPr/>
          <p:nvPr/>
        </p:nvGrpSpPr>
        <p:grpSpPr>
          <a:xfrm>
            <a:off x="812816" y="1189914"/>
            <a:ext cx="1931863" cy="1973104"/>
            <a:chOff x="1475839" y="1085735"/>
            <a:chExt cx="1931863" cy="1973104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3826ECE2-83DC-AFAF-9B68-84DB61673716}"/>
                </a:ext>
              </a:extLst>
            </p:cNvPr>
            <p:cNvGrpSpPr/>
            <p:nvPr/>
          </p:nvGrpSpPr>
          <p:grpSpPr>
            <a:xfrm>
              <a:off x="1475839" y="1085735"/>
              <a:ext cx="1931863" cy="1973104"/>
              <a:chOff x="243540" y="1131589"/>
              <a:chExt cx="2847819" cy="2908615"/>
            </a:xfrm>
          </p:grpSpPr>
          <p:sp>
            <p:nvSpPr>
              <p:cNvPr id="31" name="Trapezoid 30">
                <a:extLst>
                  <a:ext uri="{FF2B5EF4-FFF2-40B4-BE49-F238E27FC236}">
                    <a16:creationId xmlns:a16="http://schemas.microsoft.com/office/drawing/2014/main" id="{F13A6778-E2D5-4FC7-310F-6186DA000CAB}"/>
                  </a:ext>
                </a:extLst>
              </p:cNvPr>
              <p:cNvSpPr/>
              <p:nvPr/>
            </p:nvSpPr>
            <p:spPr>
              <a:xfrm rot="5400000">
                <a:off x="1113873" y="1309513"/>
                <a:ext cx="950507" cy="1872208"/>
              </a:xfrm>
              <a:prstGeom prst="trapezoid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r>
                  <a:rPr lang="de-DE" sz="1200" b="1" dirty="0"/>
                  <a:t>30J </a:t>
                </a:r>
                <a:br>
                  <a:rPr lang="de-DE" sz="1200" b="1" dirty="0"/>
                </a:br>
                <a:r>
                  <a:rPr lang="de-DE" sz="1200" b="1" dirty="0"/>
                  <a:t>30fs </a:t>
                </a:r>
                <a:br>
                  <a:rPr lang="de-DE" sz="1200" b="1" dirty="0"/>
                </a:br>
                <a:r>
                  <a:rPr lang="de-DE" sz="1200" b="1" dirty="0"/>
                  <a:t>800nm</a:t>
                </a:r>
                <a:endParaRPr lang="en-US" sz="1200" b="1" dirty="0"/>
              </a:p>
            </p:txBody>
          </p:sp>
          <p:sp>
            <p:nvSpPr>
              <p:cNvPr id="32" name="Rectangle 2">
                <a:extLst>
                  <a:ext uri="{FF2B5EF4-FFF2-40B4-BE49-F238E27FC236}">
                    <a16:creationId xmlns:a16="http://schemas.microsoft.com/office/drawing/2014/main" id="{EB02148A-E920-57D3-B6A0-28F17043C89B}"/>
                  </a:ext>
                </a:extLst>
              </p:cNvPr>
              <p:cNvSpPr/>
              <p:nvPr/>
            </p:nvSpPr>
            <p:spPr>
              <a:xfrm rot="16200000">
                <a:off x="1483598" y="2031690"/>
                <a:ext cx="2232249" cy="432048"/>
              </a:xfrm>
              <a:prstGeom prst="rect">
                <a:avLst/>
              </a:prstGeom>
              <a:solidFill>
                <a:srgbClr val="CAA6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867" b="1" dirty="0" err="1"/>
                  <a:t>Cu</a:t>
                </a:r>
                <a:endParaRPr lang="de-DE" sz="1867" b="1" dirty="0"/>
              </a:p>
            </p:txBody>
          </p:sp>
          <p:sp>
            <p:nvSpPr>
              <p:cNvPr id="33" name="Rectangle 5">
                <a:extLst>
                  <a:ext uri="{FF2B5EF4-FFF2-40B4-BE49-F238E27FC236}">
                    <a16:creationId xmlns:a16="http://schemas.microsoft.com/office/drawing/2014/main" id="{2F38ACAB-06EC-4829-727F-EF27A913CE24}"/>
                  </a:ext>
                </a:extLst>
              </p:cNvPr>
              <p:cNvSpPr/>
              <p:nvPr/>
            </p:nvSpPr>
            <p:spPr>
              <a:xfrm rot="16200000">
                <a:off x="1832409" y="2104890"/>
                <a:ext cx="2232248" cy="28565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067" b="1" dirty="0"/>
                  <a:t>(C</a:t>
                </a:r>
                <a:r>
                  <a:rPr lang="de-DE" sz="1067" b="1" baseline="-25000" dirty="0"/>
                  <a:t>x</a:t>
                </a:r>
                <a:r>
                  <a:rPr lang="de-DE" sz="1067" b="1" dirty="0"/>
                  <a:t>H</a:t>
                </a:r>
                <a:r>
                  <a:rPr lang="de-DE" sz="1067" b="1" baseline="-25000" dirty="0"/>
                  <a:t>2x</a:t>
                </a:r>
                <a:r>
                  <a:rPr lang="de-DE" sz="1067" b="1" dirty="0"/>
                  <a:t>)</a:t>
                </a:r>
                <a:r>
                  <a:rPr lang="de-DE" sz="1067" b="1" baseline="-25000" dirty="0"/>
                  <a:t>n</a:t>
                </a:r>
              </a:p>
            </p:txBody>
          </p:sp>
          <p:cxnSp>
            <p:nvCxnSpPr>
              <p:cNvPr id="34" name="Straight Arrow Connector 9">
                <a:extLst>
                  <a:ext uri="{FF2B5EF4-FFF2-40B4-BE49-F238E27FC236}">
                    <a16:creationId xmlns:a16="http://schemas.microsoft.com/office/drawing/2014/main" id="{566DF7E8-667C-909D-B312-CCA25066F81C}"/>
                  </a:ext>
                </a:extLst>
              </p:cNvPr>
              <p:cNvCxnSpPr/>
              <p:nvPr/>
            </p:nvCxnSpPr>
            <p:spPr>
              <a:xfrm>
                <a:off x="789484" y="2931791"/>
                <a:ext cx="1296144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10">
                <a:extLst>
                  <a:ext uri="{FF2B5EF4-FFF2-40B4-BE49-F238E27FC236}">
                    <a16:creationId xmlns:a16="http://schemas.microsoft.com/office/drawing/2014/main" id="{E54ACCED-BF2D-EBD0-B175-3AA13775DB62}"/>
                  </a:ext>
                </a:extLst>
              </p:cNvPr>
              <p:cNvSpPr txBox="1"/>
              <p:nvPr/>
            </p:nvSpPr>
            <p:spPr>
              <a:xfrm>
                <a:off x="243540" y="2950258"/>
                <a:ext cx="2054423" cy="740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333" dirty="0">
                    <a:solidFill>
                      <a:schemeClr val="accent1">
                        <a:lumMod val="75000"/>
                      </a:schemeClr>
                    </a:solidFill>
                  </a:rPr>
                  <a:t>0° </a:t>
                </a:r>
                <a:r>
                  <a:rPr lang="de-DE" sz="1333" dirty="0" err="1">
                    <a:solidFill>
                      <a:schemeClr val="accent1">
                        <a:lumMod val="75000"/>
                      </a:schemeClr>
                    </a:solidFill>
                  </a:rPr>
                  <a:t>incidence</a:t>
                </a:r>
                <a:br>
                  <a:rPr lang="de-DE" sz="1333" dirty="0">
                    <a:solidFill>
                      <a:schemeClr val="accent1">
                        <a:lumMod val="75000"/>
                      </a:schemeClr>
                    </a:solidFill>
                  </a:rPr>
                </a:br>
                <a:r>
                  <a:rPr lang="de-DE" sz="1333" dirty="0" err="1">
                    <a:solidFill>
                      <a:schemeClr val="accent1">
                        <a:lumMod val="75000"/>
                      </a:schemeClr>
                    </a:solidFill>
                  </a:rPr>
                  <a:t>w</a:t>
                </a:r>
                <a:r>
                  <a:rPr lang="de-DE" sz="1333" baseline="-25000" dirty="0" err="1">
                    <a:solidFill>
                      <a:schemeClr val="accent1">
                        <a:lumMod val="75000"/>
                      </a:schemeClr>
                    </a:solidFill>
                  </a:rPr>
                  <a:t>FWHM</a:t>
                </a:r>
                <a:r>
                  <a:rPr lang="de-DE" sz="1333" dirty="0">
                    <a:solidFill>
                      <a:schemeClr val="accent1">
                        <a:lumMod val="75000"/>
                      </a:schemeClr>
                    </a:solidFill>
                  </a:rPr>
                  <a:t> = 3 µm</a:t>
                </a:r>
                <a:endParaRPr lang="en-US" sz="1333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grpSp>
            <p:nvGrpSpPr>
              <p:cNvPr id="36" name="Group 19">
                <a:extLst>
                  <a:ext uri="{FF2B5EF4-FFF2-40B4-BE49-F238E27FC236}">
                    <a16:creationId xmlns:a16="http://schemas.microsoft.com/office/drawing/2014/main" id="{37DB27BD-0120-8FDA-210A-BDFF7F9A52FF}"/>
                  </a:ext>
                </a:extLst>
              </p:cNvPr>
              <p:cNvGrpSpPr/>
              <p:nvPr/>
            </p:nvGrpSpPr>
            <p:grpSpPr>
              <a:xfrm>
                <a:off x="2092771" y="3393456"/>
                <a:ext cx="998588" cy="288032"/>
                <a:chOff x="1410791" y="3507854"/>
                <a:chExt cx="998588" cy="288032"/>
              </a:xfrm>
            </p:grpSpPr>
            <p:cxnSp>
              <p:nvCxnSpPr>
                <p:cNvPr id="38" name="Straight Arrow Connector 13">
                  <a:extLst>
                    <a:ext uri="{FF2B5EF4-FFF2-40B4-BE49-F238E27FC236}">
                      <a16:creationId xmlns:a16="http://schemas.microsoft.com/office/drawing/2014/main" id="{50BA96C5-0DFE-A49E-B710-39F6C91BE4EF}"/>
                    </a:ext>
                  </a:extLst>
                </p:cNvPr>
                <p:cNvCxnSpPr/>
                <p:nvPr/>
              </p:nvCxnSpPr>
              <p:spPr>
                <a:xfrm>
                  <a:off x="1410791" y="3651870"/>
                  <a:ext cx="288032" cy="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17">
                  <a:extLst>
                    <a:ext uri="{FF2B5EF4-FFF2-40B4-BE49-F238E27FC236}">
                      <a16:creationId xmlns:a16="http://schemas.microsoft.com/office/drawing/2014/main" id="{E4D9ED65-0CD6-2AF0-F0A2-DF268E0AAAB4}"/>
                    </a:ext>
                  </a:extLst>
                </p:cNvPr>
                <p:cNvCxnSpPr/>
                <p:nvPr/>
              </p:nvCxnSpPr>
              <p:spPr>
                <a:xfrm rot="10800000">
                  <a:off x="2121347" y="3651870"/>
                  <a:ext cx="288032" cy="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18">
                  <a:extLst>
                    <a:ext uri="{FF2B5EF4-FFF2-40B4-BE49-F238E27FC236}">
                      <a16:creationId xmlns:a16="http://schemas.microsoft.com/office/drawing/2014/main" id="{47E77BCC-5054-6003-7778-F81BE81FF515}"/>
                    </a:ext>
                  </a:extLst>
                </p:cNvPr>
                <p:cNvCxnSpPr/>
                <p:nvPr/>
              </p:nvCxnSpPr>
              <p:spPr>
                <a:xfrm>
                  <a:off x="1698823" y="3507854"/>
                  <a:ext cx="0" cy="28803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20">
                  <a:extLst>
                    <a:ext uri="{FF2B5EF4-FFF2-40B4-BE49-F238E27FC236}">
                      <a16:creationId xmlns:a16="http://schemas.microsoft.com/office/drawing/2014/main" id="{3356F3F4-FB1B-9471-4FE8-18F69A0D6969}"/>
                    </a:ext>
                  </a:extLst>
                </p:cNvPr>
                <p:cNvCxnSpPr/>
                <p:nvPr/>
              </p:nvCxnSpPr>
              <p:spPr>
                <a:xfrm>
                  <a:off x="2121347" y="3507854"/>
                  <a:ext cx="0" cy="28803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TextBox 21">
                <a:extLst>
                  <a:ext uri="{FF2B5EF4-FFF2-40B4-BE49-F238E27FC236}">
                    <a16:creationId xmlns:a16="http://schemas.microsoft.com/office/drawing/2014/main" id="{60739D75-D47C-7699-2DC4-974DEF78F00E}"/>
                  </a:ext>
                </a:extLst>
              </p:cNvPr>
              <p:cNvSpPr txBox="1"/>
              <p:nvPr/>
            </p:nvSpPr>
            <p:spPr>
              <a:xfrm>
                <a:off x="2297964" y="3359649"/>
                <a:ext cx="525068" cy="680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i="1" dirty="0">
                    <a:solidFill>
                      <a:schemeClr val="bg1">
                        <a:lumMod val="50000"/>
                      </a:schemeClr>
                    </a:solidFill>
                  </a:rPr>
                  <a:t>d</a:t>
                </a:r>
                <a:endParaRPr lang="en-US" sz="2400" i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29" name="Rectangle 5">
              <a:extLst>
                <a:ext uri="{FF2B5EF4-FFF2-40B4-BE49-F238E27FC236}">
                  <a16:creationId xmlns:a16="http://schemas.microsoft.com/office/drawing/2014/main" id="{0120CEBE-CE34-C4AA-F7CD-3D790B1A7942}"/>
                </a:ext>
              </a:extLst>
            </p:cNvPr>
            <p:cNvSpPr/>
            <p:nvPr/>
          </p:nvSpPr>
          <p:spPr>
            <a:xfrm rot="16200000">
              <a:off x="2075612" y="1747908"/>
              <a:ext cx="1514280" cy="193776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67" b="1" dirty="0"/>
                <a:t>(C</a:t>
              </a:r>
              <a:r>
                <a:rPr lang="de-DE" sz="1067" b="1" baseline="-25000" dirty="0"/>
                <a:t>x</a:t>
              </a:r>
              <a:r>
                <a:rPr lang="de-DE" sz="1067" b="1" dirty="0"/>
                <a:t>H</a:t>
              </a:r>
              <a:r>
                <a:rPr lang="de-DE" sz="1067" b="1" baseline="-25000" dirty="0"/>
                <a:t>2x</a:t>
              </a:r>
              <a:r>
                <a:rPr lang="de-DE" sz="1067" b="1" dirty="0"/>
                <a:t>)</a:t>
              </a:r>
              <a:r>
                <a:rPr lang="de-DE" sz="1067" b="1" baseline="-25000" dirty="0"/>
                <a:t>n</a:t>
              </a:r>
            </a:p>
          </p:txBody>
        </p:sp>
      </p:grpSp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357" y="1043524"/>
            <a:ext cx="2829164" cy="21218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7893"/>
            <a:ext cx="10971840" cy="446400"/>
          </a:xfrm>
        </p:spPr>
        <p:txBody>
          <a:bodyPr/>
          <a:lstStyle/>
          <a:p>
            <a:r>
              <a:rPr lang="de-DE" dirty="0"/>
              <a:t>Optimum </a:t>
            </a:r>
            <a:r>
              <a:rPr lang="de-DE" dirty="0" err="1"/>
              <a:t>Acceleration</a:t>
            </a:r>
            <a:r>
              <a:rPr lang="de-DE" dirty="0"/>
              <a:t> Through </a:t>
            </a:r>
            <a:r>
              <a:rPr lang="de-DE" dirty="0" err="1"/>
              <a:t>Staged</a:t>
            </a:r>
            <a:r>
              <a:rPr lang="de-DE" dirty="0"/>
              <a:t> </a:t>
            </a:r>
            <a:r>
              <a:rPr lang="de-DE" dirty="0" err="1"/>
              <a:t>Process</a:t>
            </a:r>
            <a:endParaRPr lang="en-US" dirty="0">
              <a:solidFill>
                <a:srgbClr val="00589C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30577" y="1700808"/>
            <a:ext cx="5328139" cy="355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93014" y="1220755"/>
            <a:ext cx="4646916" cy="384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Maximum Proton </a:t>
            </a:r>
            <a:r>
              <a:rPr lang="de-DE" sz="2400" dirty="0" err="1"/>
              <a:t>Energy</a:t>
            </a:r>
            <a:endParaRPr lang="en-US" sz="2400" dirty="0"/>
          </a:p>
        </p:txBody>
      </p:sp>
      <p:sp>
        <p:nvSpPr>
          <p:cNvPr id="5" name="Oval 4"/>
          <p:cNvSpPr/>
          <p:nvPr/>
        </p:nvSpPr>
        <p:spPr>
          <a:xfrm>
            <a:off x="8401366" y="1841453"/>
            <a:ext cx="373441" cy="384043"/>
          </a:xfrm>
          <a:prstGeom prst="ellipse">
            <a:avLst/>
          </a:prstGeom>
          <a:noFill/>
          <a:ln w="38100">
            <a:solidFill>
              <a:srgbClr val="007D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Oval 25"/>
          <p:cNvSpPr/>
          <p:nvPr/>
        </p:nvSpPr>
        <p:spPr>
          <a:xfrm>
            <a:off x="8401367" y="2642120"/>
            <a:ext cx="373441" cy="384043"/>
          </a:xfrm>
          <a:prstGeom prst="ellipse">
            <a:avLst/>
          </a:prstGeom>
          <a:noFill/>
          <a:ln w="38100">
            <a:solidFill>
              <a:srgbClr val="00589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7" name="Bild 3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6791324" y="4155516"/>
            <a:ext cx="1043849" cy="456653"/>
          </a:xfrm>
          <a:prstGeom prst="rect">
            <a:avLst/>
          </a:prstGeom>
          <a:ln>
            <a:noFill/>
          </a:ln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8FE35607-00CF-99AB-94A8-9FC83CDE17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159" y="4155516"/>
            <a:ext cx="3824935" cy="169997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BF1C3CA-E5F2-01F4-56A8-FBB55B52427B}"/>
              </a:ext>
            </a:extLst>
          </p:cNvPr>
          <p:cNvSpPr txBox="1"/>
          <p:nvPr/>
        </p:nvSpPr>
        <p:spPr>
          <a:xfrm>
            <a:off x="8924846" y="4198138"/>
            <a:ext cx="173637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b="1" dirty="0" err="1">
                <a:solidFill>
                  <a:schemeClr val="bg2">
                    <a:lumMod val="75000"/>
                  </a:schemeClr>
                </a:solidFill>
              </a:rPr>
              <a:t>energy</a:t>
            </a:r>
            <a:r>
              <a:rPr lang="de-DE" sz="15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1500" b="1" dirty="0" err="1">
                <a:solidFill>
                  <a:schemeClr val="bg2">
                    <a:lumMod val="75000"/>
                  </a:schemeClr>
                </a:solidFill>
              </a:rPr>
              <a:t>spectrum</a:t>
            </a:r>
            <a:endParaRPr lang="de-DE" sz="15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4" name="Freihandform: Form 3">
            <a:extLst>
              <a:ext uri="{FF2B5EF4-FFF2-40B4-BE49-F238E27FC236}">
                <a16:creationId xmlns:a16="http://schemas.microsoft.com/office/drawing/2014/main" id="{63ECC86F-18B5-2D76-3231-EA37CB3EF4C6}"/>
              </a:ext>
            </a:extLst>
          </p:cNvPr>
          <p:cNvSpPr/>
          <p:nvPr/>
        </p:nvSpPr>
        <p:spPr>
          <a:xfrm>
            <a:off x="10122980" y="5126832"/>
            <a:ext cx="776001" cy="422213"/>
          </a:xfrm>
          <a:custGeom>
            <a:avLst/>
            <a:gdLst>
              <a:gd name="connsiteX0" fmla="*/ 0 w 774853"/>
              <a:gd name="connsiteY0" fmla="*/ 0 h 345195"/>
              <a:gd name="connsiteX1" fmla="*/ 3673 w 774853"/>
              <a:gd name="connsiteY1" fmla="*/ 345195 h 345195"/>
              <a:gd name="connsiteX2" fmla="*/ 774853 w 774853"/>
              <a:gd name="connsiteY2" fmla="*/ 345195 h 345195"/>
              <a:gd name="connsiteX3" fmla="*/ 701407 w 774853"/>
              <a:gd name="connsiteY3" fmla="*/ 271749 h 345195"/>
              <a:gd name="connsiteX4" fmla="*/ 616945 w 774853"/>
              <a:gd name="connsiteY4" fmla="*/ 231354 h 345195"/>
              <a:gd name="connsiteX5" fmla="*/ 503104 w 774853"/>
              <a:gd name="connsiteY5" fmla="*/ 198303 h 345195"/>
              <a:gd name="connsiteX6" fmla="*/ 433330 w 774853"/>
              <a:gd name="connsiteY6" fmla="*/ 179942 h 345195"/>
              <a:gd name="connsiteX7" fmla="*/ 290111 w 774853"/>
              <a:gd name="connsiteY7" fmla="*/ 88135 h 345195"/>
              <a:gd name="connsiteX8" fmla="*/ 172598 w 774853"/>
              <a:gd name="connsiteY8" fmla="*/ 25706 h 345195"/>
              <a:gd name="connsiteX9" fmla="*/ 135875 w 774853"/>
              <a:gd name="connsiteY9" fmla="*/ 7344 h 345195"/>
              <a:gd name="connsiteX10" fmla="*/ 0 w 774853"/>
              <a:gd name="connsiteY10" fmla="*/ 0 h 345195"/>
              <a:gd name="connsiteX0" fmla="*/ 0 w 771678"/>
              <a:gd name="connsiteY0" fmla="*/ 0 h 538870"/>
              <a:gd name="connsiteX1" fmla="*/ 498 w 771678"/>
              <a:gd name="connsiteY1" fmla="*/ 538870 h 538870"/>
              <a:gd name="connsiteX2" fmla="*/ 771678 w 771678"/>
              <a:gd name="connsiteY2" fmla="*/ 538870 h 538870"/>
              <a:gd name="connsiteX3" fmla="*/ 698232 w 771678"/>
              <a:gd name="connsiteY3" fmla="*/ 465424 h 538870"/>
              <a:gd name="connsiteX4" fmla="*/ 613770 w 771678"/>
              <a:gd name="connsiteY4" fmla="*/ 425029 h 538870"/>
              <a:gd name="connsiteX5" fmla="*/ 499929 w 771678"/>
              <a:gd name="connsiteY5" fmla="*/ 391978 h 538870"/>
              <a:gd name="connsiteX6" fmla="*/ 430155 w 771678"/>
              <a:gd name="connsiteY6" fmla="*/ 373617 h 538870"/>
              <a:gd name="connsiteX7" fmla="*/ 286936 w 771678"/>
              <a:gd name="connsiteY7" fmla="*/ 281810 h 538870"/>
              <a:gd name="connsiteX8" fmla="*/ 169423 w 771678"/>
              <a:gd name="connsiteY8" fmla="*/ 219381 h 538870"/>
              <a:gd name="connsiteX9" fmla="*/ 132700 w 771678"/>
              <a:gd name="connsiteY9" fmla="*/ 201019 h 538870"/>
              <a:gd name="connsiteX10" fmla="*/ 0 w 771678"/>
              <a:gd name="connsiteY10" fmla="*/ 0 h 538870"/>
              <a:gd name="connsiteX0" fmla="*/ 0 w 771678"/>
              <a:gd name="connsiteY0" fmla="*/ 0 h 538870"/>
              <a:gd name="connsiteX1" fmla="*/ 498 w 771678"/>
              <a:gd name="connsiteY1" fmla="*/ 538870 h 538870"/>
              <a:gd name="connsiteX2" fmla="*/ 771678 w 771678"/>
              <a:gd name="connsiteY2" fmla="*/ 538870 h 538870"/>
              <a:gd name="connsiteX3" fmla="*/ 698232 w 771678"/>
              <a:gd name="connsiteY3" fmla="*/ 465424 h 538870"/>
              <a:gd name="connsiteX4" fmla="*/ 613770 w 771678"/>
              <a:gd name="connsiteY4" fmla="*/ 425029 h 538870"/>
              <a:gd name="connsiteX5" fmla="*/ 499929 w 771678"/>
              <a:gd name="connsiteY5" fmla="*/ 391978 h 538870"/>
              <a:gd name="connsiteX6" fmla="*/ 430155 w 771678"/>
              <a:gd name="connsiteY6" fmla="*/ 373617 h 538870"/>
              <a:gd name="connsiteX7" fmla="*/ 286936 w 771678"/>
              <a:gd name="connsiteY7" fmla="*/ 281810 h 538870"/>
              <a:gd name="connsiteX8" fmla="*/ 169423 w 771678"/>
              <a:gd name="connsiteY8" fmla="*/ 219381 h 538870"/>
              <a:gd name="connsiteX9" fmla="*/ 212075 w 771678"/>
              <a:gd name="connsiteY9" fmla="*/ 134344 h 538870"/>
              <a:gd name="connsiteX10" fmla="*/ 0 w 771678"/>
              <a:gd name="connsiteY10" fmla="*/ 0 h 538870"/>
              <a:gd name="connsiteX0" fmla="*/ 0 w 771678"/>
              <a:gd name="connsiteY0" fmla="*/ 0 h 538870"/>
              <a:gd name="connsiteX1" fmla="*/ 498 w 771678"/>
              <a:gd name="connsiteY1" fmla="*/ 538870 h 538870"/>
              <a:gd name="connsiteX2" fmla="*/ 771678 w 771678"/>
              <a:gd name="connsiteY2" fmla="*/ 538870 h 538870"/>
              <a:gd name="connsiteX3" fmla="*/ 698232 w 771678"/>
              <a:gd name="connsiteY3" fmla="*/ 465424 h 538870"/>
              <a:gd name="connsiteX4" fmla="*/ 613770 w 771678"/>
              <a:gd name="connsiteY4" fmla="*/ 425029 h 538870"/>
              <a:gd name="connsiteX5" fmla="*/ 499929 w 771678"/>
              <a:gd name="connsiteY5" fmla="*/ 391978 h 538870"/>
              <a:gd name="connsiteX6" fmla="*/ 430155 w 771678"/>
              <a:gd name="connsiteY6" fmla="*/ 373617 h 538870"/>
              <a:gd name="connsiteX7" fmla="*/ 286936 w 771678"/>
              <a:gd name="connsiteY7" fmla="*/ 281810 h 538870"/>
              <a:gd name="connsiteX8" fmla="*/ 340873 w 771678"/>
              <a:gd name="connsiteY8" fmla="*/ 193981 h 538870"/>
              <a:gd name="connsiteX9" fmla="*/ 212075 w 771678"/>
              <a:gd name="connsiteY9" fmla="*/ 134344 h 538870"/>
              <a:gd name="connsiteX10" fmla="*/ 0 w 771678"/>
              <a:gd name="connsiteY10" fmla="*/ 0 h 538870"/>
              <a:gd name="connsiteX0" fmla="*/ 0 w 771678"/>
              <a:gd name="connsiteY0" fmla="*/ 0 h 538870"/>
              <a:gd name="connsiteX1" fmla="*/ 498 w 771678"/>
              <a:gd name="connsiteY1" fmla="*/ 538870 h 538870"/>
              <a:gd name="connsiteX2" fmla="*/ 771678 w 771678"/>
              <a:gd name="connsiteY2" fmla="*/ 538870 h 538870"/>
              <a:gd name="connsiteX3" fmla="*/ 698232 w 771678"/>
              <a:gd name="connsiteY3" fmla="*/ 465424 h 538870"/>
              <a:gd name="connsiteX4" fmla="*/ 613770 w 771678"/>
              <a:gd name="connsiteY4" fmla="*/ 425029 h 538870"/>
              <a:gd name="connsiteX5" fmla="*/ 499929 w 771678"/>
              <a:gd name="connsiteY5" fmla="*/ 391978 h 538870"/>
              <a:gd name="connsiteX6" fmla="*/ 430155 w 771678"/>
              <a:gd name="connsiteY6" fmla="*/ 373617 h 538870"/>
              <a:gd name="connsiteX7" fmla="*/ 471086 w 771678"/>
              <a:gd name="connsiteY7" fmla="*/ 246885 h 538870"/>
              <a:gd name="connsiteX8" fmla="*/ 340873 w 771678"/>
              <a:gd name="connsiteY8" fmla="*/ 193981 h 538870"/>
              <a:gd name="connsiteX9" fmla="*/ 212075 w 771678"/>
              <a:gd name="connsiteY9" fmla="*/ 134344 h 538870"/>
              <a:gd name="connsiteX10" fmla="*/ 0 w 771678"/>
              <a:gd name="connsiteY10" fmla="*/ 0 h 538870"/>
              <a:gd name="connsiteX0" fmla="*/ 0 w 771678"/>
              <a:gd name="connsiteY0" fmla="*/ 0 h 538870"/>
              <a:gd name="connsiteX1" fmla="*/ 498 w 771678"/>
              <a:gd name="connsiteY1" fmla="*/ 538870 h 538870"/>
              <a:gd name="connsiteX2" fmla="*/ 771678 w 771678"/>
              <a:gd name="connsiteY2" fmla="*/ 538870 h 538870"/>
              <a:gd name="connsiteX3" fmla="*/ 698232 w 771678"/>
              <a:gd name="connsiteY3" fmla="*/ 465424 h 538870"/>
              <a:gd name="connsiteX4" fmla="*/ 613770 w 771678"/>
              <a:gd name="connsiteY4" fmla="*/ 425029 h 538870"/>
              <a:gd name="connsiteX5" fmla="*/ 499929 w 771678"/>
              <a:gd name="connsiteY5" fmla="*/ 391978 h 538870"/>
              <a:gd name="connsiteX6" fmla="*/ 630180 w 771678"/>
              <a:gd name="connsiteY6" fmla="*/ 303767 h 538870"/>
              <a:gd name="connsiteX7" fmla="*/ 471086 w 771678"/>
              <a:gd name="connsiteY7" fmla="*/ 246885 h 538870"/>
              <a:gd name="connsiteX8" fmla="*/ 340873 w 771678"/>
              <a:gd name="connsiteY8" fmla="*/ 193981 h 538870"/>
              <a:gd name="connsiteX9" fmla="*/ 212075 w 771678"/>
              <a:gd name="connsiteY9" fmla="*/ 134344 h 538870"/>
              <a:gd name="connsiteX10" fmla="*/ 0 w 771678"/>
              <a:gd name="connsiteY10" fmla="*/ 0 h 538870"/>
              <a:gd name="connsiteX0" fmla="*/ 0 w 771678"/>
              <a:gd name="connsiteY0" fmla="*/ 0 h 538870"/>
              <a:gd name="connsiteX1" fmla="*/ 498 w 771678"/>
              <a:gd name="connsiteY1" fmla="*/ 538870 h 538870"/>
              <a:gd name="connsiteX2" fmla="*/ 771678 w 771678"/>
              <a:gd name="connsiteY2" fmla="*/ 538870 h 538870"/>
              <a:gd name="connsiteX3" fmla="*/ 698232 w 771678"/>
              <a:gd name="connsiteY3" fmla="*/ 465424 h 538870"/>
              <a:gd name="connsiteX4" fmla="*/ 613770 w 771678"/>
              <a:gd name="connsiteY4" fmla="*/ 425029 h 538870"/>
              <a:gd name="connsiteX5" fmla="*/ 750754 w 771678"/>
              <a:gd name="connsiteY5" fmla="*/ 372928 h 538870"/>
              <a:gd name="connsiteX6" fmla="*/ 630180 w 771678"/>
              <a:gd name="connsiteY6" fmla="*/ 303767 h 538870"/>
              <a:gd name="connsiteX7" fmla="*/ 471086 w 771678"/>
              <a:gd name="connsiteY7" fmla="*/ 246885 h 538870"/>
              <a:gd name="connsiteX8" fmla="*/ 340873 w 771678"/>
              <a:gd name="connsiteY8" fmla="*/ 193981 h 538870"/>
              <a:gd name="connsiteX9" fmla="*/ 212075 w 771678"/>
              <a:gd name="connsiteY9" fmla="*/ 134344 h 538870"/>
              <a:gd name="connsiteX10" fmla="*/ 0 w 771678"/>
              <a:gd name="connsiteY10" fmla="*/ 0 h 538870"/>
              <a:gd name="connsiteX0" fmla="*/ 0 w 851895"/>
              <a:gd name="connsiteY0" fmla="*/ 0 h 538870"/>
              <a:gd name="connsiteX1" fmla="*/ 498 w 851895"/>
              <a:gd name="connsiteY1" fmla="*/ 538870 h 538870"/>
              <a:gd name="connsiteX2" fmla="*/ 771678 w 851895"/>
              <a:gd name="connsiteY2" fmla="*/ 538870 h 538870"/>
              <a:gd name="connsiteX3" fmla="*/ 698232 w 851895"/>
              <a:gd name="connsiteY3" fmla="*/ 465424 h 538870"/>
              <a:gd name="connsiteX4" fmla="*/ 851895 w 851895"/>
              <a:gd name="connsiteY4" fmla="*/ 425029 h 538870"/>
              <a:gd name="connsiteX5" fmla="*/ 750754 w 851895"/>
              <a:gd name="connsiteY5" fmla="*/ 372928 h 538870"/>
              <a:gd name="connsiteX6" fmla="*/ 630180 w 851895"/>
              <a:gd name="connsiteY6" fmla="*/ 303767 h 538870"/>
              <a:gd name="connsiteX7" fmla="*/ 471086 w 851895"/>
              <a:gd name="connsiteY7" fmla="*/ 246885 h 538870"/>
              <a:gd name="connsiteX8" fmla="*/ 340873 w 851895"/>
              <a:gd name="connsiteY8" fmla="*/ 193981 h 538870"/>
              <a:gd name="connsiteX9" fmla="*/ 212075 w 851895"/>
              <a:gd name="connsiteY9" fmla="*/ 134344 h 538870"/>
              <a:gd name="connsiteX10" fmla="*/ 0 w 851895"/>
              <a:gd name="connsiteY10" fmla="*/ 0 h 538870"/>
              <a:gd name="connsiteX0" fmla="*/ 0 w 926832"/>
              <a:gd name="connsiteY0" fmla="*/ 0 h 538870"/>
              <a:gd name="connsiteX1" fmla="*/ 498 w 926832"/>
              <a:gd name="connsiteY1" fmla="*/ 538870 h 538870"/>
              <a:gd name="connsiteX2" fmla="*/ 771678 w 926832"/>
              <a:gd name="connsiteY2" fmla="*/ 538870 h 538870"/>
              <a:gd name="connsiteX3" fmla="*/ 926832 w 926832"/>
              <a:gd name="connsiteY3" fmla="*/ 493999 h 538870"/>
              <a:gd name="connsiteX4" fmla="*/ 851895 w 926832"/>
              <a:gd name="connsiteY4" fmla="*/ 425029 h 538870"/>
              <a:gd name="connsiteX5" fmla="*/ 750754 w 926832"/>
              <a:gd name="connsiteY5" fmla="*/ 372928 h 538870"/>
              <a:gd name="connsiteX6" fmla="*/ 630180 w 926832"/>
              <a:gd name="connsiteY6" fmla="*/ 303767 h 538870"/>
              <a:gd name="connsiteX7" fmla="*/ 471086 w 926832"/>
              <a:gd name="connsiteY7" fmla="*/ 246885 h 538870"/>
              <a:gd name="connsiteX8" fmla="*/ 340873 w 926832"/>
              <a:gd name="connsiteY8" fmla="*/ 193981 h 538870"/>
              <a:gd name="connsiteX9" fmla="*/ 212075 w 926832"/>
              <a:gd name="connsiteY9" fmla="*/ 134344 h 538870"/>
              <a:gd name="connsiteX10" fmla="*/ 0 w 926832"/>
              <a:gd name="connsiteY10" fmla="*/ 0 h 538870"/>
              <a:gd name="connsiteX0" fmla="*/ 0 w 981228"/>
              <a:gd name="connsiteY0" fmla="*/ 0 h 538870"/>
              <a:gd name="connsiteX1" fmla="*/ 498 w 981228"/>
              <a:gd name="connsiteY1" fmla="*/ 538870 h 538870"/>
              <a:gd name="connsiteX2" fmla="*/ 981228 w 981228"/>
              <a:gd name="connsiteY2" fmla="*/ 538870 h 538870"/>
              <a:gd name="connsiteX3" fmla="*/ 926832 w 981228"/>
              <a:gd name="connsiteY3" fmla="*/ 493999 h 538870"/>
              <a:gd name="connsiteX4" fmla="*/ 851895 w 981228"/>
              <a:gd name="connsiteY4" fmla="*/ 425029 h 538870"/>
              <a:gd name="connsiteX5" fmla="*/ 750754 w 981228"/>
              <a:gd name="connsiteY5" fmla="*/ 372928 h 538870"/>
              <a:gd name="connsiteX6" fmla="*/ 630180 w 981228"/>
              <a:gd name="connsiteY6" fmla="*/ 303767 h 538870"/>
              <a:gd name="connsiteX7" fmla="*/ 471086 w 981228"/>
              <a:gd name="connsiteY7" fmla="*/ 246885 h 538870"/>
              <a:gd name="connsiteX8" fmla="*/ 340873 w 981228"/>
              <a:gd name="connsiteY8" fmla="*/ 193981 h 538870"/>
              <a:gd name="connsiteX9" fmla="*/ 212075 w 981228"/>
              <a:gd name="connsiteY9" fmla="*/ 134344 h 538870"/>
              <a:gd name="connsiteX10" fmla="*/ 0 w 981228"/>
              <a:gd name="connsiteY10" fmla="*/ 0 h 53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228" h="538870">
                <a:moveTo>
                  <a:pt x="0" y="0"/>
                </a:moveTo>
                <a:cubicBezTo>
                  <a:pt x="1224" y="115065"/>
                  <a:pt x="-726" y="423805"/>
                  <a:pt x="498" y="538870"/>
                </a:cubicBezTo>
                <a:lnTo>
                  <a:pt x="981228" y="538870"/>
                </a:lnTo>
                <a:lnTo>
                  <a:pt x="926832" y="493999"/>
                </a:lnTo>
                <a:lnTo>
                  <a:pt x="851895" y="425029"/>
                </a:lnTo>
                <a:lnTo>
                  <a:pt x="750754" y="372928"/>
                </a:lnTo>
                <a:lnTo>
                  <a:pt x="630180" y="303767"/>
                </a:lnTo>
                <a:lnTo>
                  <a:pt x="471086" y="246885"/>
                </a:lnTo>
                <a:lnTo>
                  <a:pt x="340873" y="193981"/>
                </a:lnTo>
                <a:lnTo>
                  <a:pt x="212075" y="134344"/>
                </a:lnTo>
                <a:cubicBezTo>
                  <a:pt x="166783" y="131896"/>
                  <a:pt x="45292" y="2448"/>
                  <a:pt x="0" y="0"/>
                </a:cubicBezTo>
                <a:close/>
              </a:path>
            </a:pathLst>
          </a:custGeom>
          <a:solidFill>
            <a:srgbClr val="FF0066">
              <a:alpha val="85098"/>
            </a:srgbClr>
          </a:solidFill>
          <a:ln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7797494-493F-2DBC-EDD3-FBD389719B0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91"/>
          <a:stretch/>
        </p:blipFill>
        <p:spPr>
          <a:xfrm>
            <a:off x="4096185" y="4095366"/>
            <a:ext cx="1663708" cy="144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AAE56A7-97D6-C387-A1CD-A37AC74EDF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90"/>
          <a:stretch/>
        </p:blipFill>
        <p:spPr>
          <a:xfrm>
            <a:off x="510984" y="4095366"/>
            <a:ext cx="1663708" cy="144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366D27F-5B64-A05C-DA72-18045CA1D39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85"/>
          <a:stretch/>
        </p:blipFill>
        <p:spPr>
          <a:xfrm>
            <a:off x="2306979" y="4095366"/>
            <a:ext cx="1656919" cy="144000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2B894344-90E4-DC84-005B-DD52054DFD56}"/>
              </a:ext>
            </a:extLst>
          </p:cNvPr>
          <p:cNvSpPr txBox="1"/>
          <p:nvPr/>
        </p:nvSpPr>
        <p:spPr>
          <a:xfrm>
            <a:off x="43544" y="3672115"/>
            <a:ext cx="594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1" dirty="0">
                <a:solidFill>
                  <a:srgbClr val="005AA0"/>
                </a:solidFill>
              </a:rPr>
              <a:t>Phase </a:t>
            </a:r>
            <a:r>
              <a:rPr lang="de-DE" b="1" dirty="0" err="1">
                <a:solidFill>
                  <a:srgbClr val="005AA0"/>
                </a:solidFill>
              </a:rPr>
              <a:t>space</a:t>
            </a:r>
            <a:r>
              <a:rPr lang="de-DE" b="1" dirty="0">
                <a:solidFill>
                  <a:srgbClr val="005AA0"/>
                </a:solidFill>
              </a:rPr>
              <a:t> </a:t>
            </a:r>
            <a:r>
              <a:rPr lang="de-DE" b="1" dirty="0" err="1">
                <a:solidFill>
                  <a:srgbClr val="005AA0"/>
                </a:solidFill>
              </a:rPr>
              <a:t>reveals</a:t>
            </a:r>
            <a:r>
              <a:rPr lang="de-DE" b="1" dirty="0">
                <a:solidFill>
                  <a:srgbClr val="005AA0"/>
                </a:solidFill>
              </a:rPr>
              <a:t> </a:t>
            </a:r>
            <a:r>
              <a:rPr lang="de-DE" b="1" dirty="0" err="1">
                <a:solidFill>
                  <a:srgbClr val="005AA0"/>
                </a:solidFill>
              </a:rPr>
              <a:t>intricate</a:t>
            </a:r>
            <a:r>
              <a:rPr lang="de-DE" b="1" dirty="0">
                <a:solidFill>
                  <a:srgbClr val="005AA0"/>
                </a:solidFill>
              </a:rPr>
              <a:t> </a:t>
            </a:r>
            <a:r>
              <a:rPr lang="de-DE" b="1" dirty="0" err="1">
                <a:solidFill>
                  <a:srgbClr val="005AA0"/>
                </a:solidFill>
              </a:rPr>
              <a:t>acceleration</a:t>
            </a:r>
            <a:r>
              <a:rPr lang="de-DE" b="1" dirty="0">
                <a:solidFill>
                  <a:srgbClr val="005AA0"/>
                </a:solidFill>
              </a:rPr>
              <a:t> </a:t>
            </a:r>
            <a:r>
              <a:rPr lang="de-DE" b="1" dirty="0" err="1">
                <a:solidFill>
                  <a:srgbClr val="005AA0"/>
                </a:solidFill>
              </a:rPr>
              <a:t>dynamics</a:t>
            </a:r>
            <a:endParaRPr lang="de-DE" b="1" dirty="0">
              <a:solidFill>
                <a:srgbClr val="005AA0"/>
              </a:solidFill>
            </a:endParaRPr>
          </a:p>
        </p:txBody>
      </p:sp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1478CF0F-B6C3-E2AA-5B70-CD6E33E097AD}"/>
              </a:ext>
            </a:extLst>
          </p:cNvPr>
          <p:cNvSpPr/>
          <p:nvPr/>
        </p:nvSpPr>
        <p:spPr>
          <a:xfrm rot="5400000">
            <a:off x="1878045" y="4689250"/>
            <a:ext cx="780395" cy="21521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46" name="Gleichschenkliges Dreieck 45">
            <a:extLst>
              <a:ext uri="{FF2B5EF4-FFF2-40B4-BE49-F238E27FC236}">
                <a16:creationId xmlns:a16="http://schemas.microsoft.com/office/drawing/2014/main" id="{FCB3C342-C21C-981C-E060-BCB7E9A3CD62}"/>
              </a:ext>
            </a:extLst>
          </p:cNvPr>
          <p:cNvSpPr/>
          <p:nvPr/>
        </p:nvSpPr>
        <p:spPr>
          <a:xfrm rot="5400000">
            <a:off x="3693693" y="4689250"/>
            <a:ext cx="780395" cy="21521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47" name="Oval 4">
            <a:extLst>
              <a:ext uri="{FF2B5EF4-FFF2-40B4-BE49-F238E27FC236}">
                <a16:creationId xmlns:a16="http://schemas.microsoft.com/office/drawing/2014/main" id="{AC0443BB-80C8-5DE3-A9D6-5A3EA560E6C6}"/>
              </a:ext>
            </a:extLst>
          </p:cNvPr>
          <p:cNvSpPr/>
          <p:nvPr/>
        </p:nvSpPr>
        <p:spPr>
          <a:xfrm>
            <a:off x="8401365" y="1841452"/>
            <a:ext cx="373441" cy="384043"/>
          </a:xfrm>
          <a:prstGeom prst="ellipse">
            <a:avLst/>
          </a:prstGeom>
          <a:solidFill>
            <a:srgbClr val="FF098A">
              <a:alpha val="60000"/>
            </a:srgbClr>
          </a:solidFill>
          <a:ln w="38100">
            <a:solidFill>
              <a:srgbClr val="007D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8" name="Oval 4">
            <a:extLst>
              <a:ext uri="{FF2B5EF4-FFF2-40B4-BE49-F238E27FC236}">
                <a16:creationId xmlns:a16="http://schemas.microsoft.com/office/drawing/2014/main" id="{D9056BD1-B1AF-21D9-DC37-E829304D94EC}"/>
              </a:ext>
            </a:extLst>
          </p:cNvPr>
          <p:cNvSpPr/>
          <p:nvPr/>
        </p:nvSpPr>
        <p:spPr>
          <a:xfrm>
            <a:off x="1149089" y="4359720"/>
            <a:ext cx="373441" cy="384043"/>
          </a:xfrm>
          <a:prstGeom prst="ellipse">
            <a:avLst/>
          </a:prstGeom>
          <a:noFill/>
          <a:ln w="57150">
            <a:solidFill>
              <a:srgbClr val="FF098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9" name="Oval 4">
            <a:extLst>
              <a:ext uri="{FF2B5EF4-FFF2-40B4-BE49-F238E27FC236}">
                <a16:creationId xmlns:a16="http://schemas.microsoft.com/office/drawing/2014/main" id="{E48AB4D5-7632-8301-8C2C-DC59CC693B14}"/>
              </a:ext>
            </a:extLst>
          </p:cNvPr>
          <p:cNvSpPr/>
          <p:nvPr/>
        </p:nvSpPr>
        <p:spPr>
          <a:xfrm>
            <a:off x="3197128" y="4263130"/>
            <a:ext cx="373441" cy="384043"/>
          </a:xfrm>
          <a:prstGeom prst="ellipse">
            <a:avLst/>
          </a:prstGeom>
          <a:noFill/>
          <a:ln w="57150">
            <a:solidFill>
              <a:srgbClr val="FF098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0" name="Oval 4">
            <a:extLst>
              <a:ext uri="{FF2B5EF4-FFF2-40B4-BE49-F238E27FC236}">
                <a16:creationId xmlns:a16="http://schemas.microsoft.com/office/drawing/2014/main" id="{A3D4F558-4A5E-F410-7E1F-DA59E13D5826}"/>
              </a:ext>
            </a:extLst>
          </p:cNvPr>
          <p:cNvSpPr/>
          <p:nvPr/>
        </p:nvSpPr>
        <p:spPr>
          <a:xfrm>
            <a:off x="5333080" y="4228126"/>
            <a:ext cx="373441" cy="384043"/>
          </a:xfrm>
          <a:prstGeom prst="ellipse">
            <a:avLst/>
          </a:prstGeom>
          <a:noFill/>
          <a:ln w="57150">
            <a:solidFill>
              <a:srgbClr val="FF098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Textfeld 32">
            <a:extLst>
              <a:ext uri="{FF2B5EF4-FFF2-40B4-BE49-F238E27FC236}">
                <a16:creationId xmlns:a16="http://schemas.microsoft.com/office/drawing/2014/main" id="{75AEA28F-533D-472C-A0C0-2DBDA7E58693}"/>
              </a:ext>
            </a:extLst>
          </p:cNvPr>
          <p:cNvSpPr txBox="1"/>
          <p:nvPr/>
        </p:nvSpPr>
        <p:spPr>
          <a:xfrm>
            <a:off x="-23151" y="5550439"/>
            <a:ext cx="8424516" cy="830997"/>
          </a:xfrm>
          <a:prstGeom prst="rect">
            <a:avLst/>
          </a:prstGeom>
          <a:solidFill>
            <a:srgbClr val="005AA0"/>
          </a:solidFill>
        </p:spPr>
        <p:txBody>
          <a:bodyPr wrap="square" lIns="528000" rtlCol="0">
            <a:spAutoFit/>
          </a:bodyPr>
          <a:lstStyle/>
          <a:p>
            <a:pPr>
              <a:buClr>
                <a:srgbClr val="D5540D"/>
              </a:buClr>
            </a:pPr>
            <a:r>
              <a:rPr lang="de-DE" sz="2400" b="1" dirty="0" err="1">
                <a:solidFill>
                  <a:schemeClr val="bg1"/>
                </a:solidFill>
              </a:rPr>
              <a:t>Leading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ramp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causes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staged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acceleration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for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longest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influence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of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highest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accelerating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fields</a:t>
            </a:r>
            <a:endParaRPr lang="de-DE" sz="2400" b="1" dirty="0">
              <a:solidFill>
                <a:schemeClr val="bg1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BCF53086-63BC-A6FC-B5E4-FB5E6FBA30C7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 err="1">
                <a:solidFill>
                  <a:schemeClr val="accent4">
                    <a:lumMod val="75000"/>
                  </a:schemeClr>
                </a:solidFill>
              </a:rPr>
              <a:t>Is</a:t>
            </a:r>
            <a:r>
              <a:rPr lang="de-DE" sz="3600" b="1" dirty="0">
                <a:solidFill>
                  <a:schemeClr val="accent4">
                    <a:lumMod val="75000"/>
                  </a:schemeClr>
                </a:solidFill>
              </a:rPr>
              <a:t> a </a:t>
            </a:r>
            <a:r>
              <a:rPr lang="de-DE" sz="3600" b="1" dirty="0" err="1">
                <a:solidFill>
                  <a:schemeClr val="accent4">
                    <a:lumMod val="75000"/>
                  </a:schemeClr>
                </a:solidFill>
              </a:rPr>
              <a:t>shallow</a:t>
            </a:r>
            <a:r>
              <a:rPr lang="de-DE" sz="36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3600" b="1" dirty="0" err="1">
                <a:solidFill>
                  <a:schemeClr val="accent4">
                    <a:lumMod val="75000"/>
                  </a:schemeClr>
                </a:solidFill>
              </a:rPr>
              <a:t>leading</a:t>
            </a:r>
            <a:r>
              <a:rPr lang="de-DE" sz="36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3600" b="1" dirty="0" err="1">
                <a:solidFill>
                  <a:schemeClr val="accent4">
                    <a:lumMod val="75000"/>
                  </a:schemeClr>
                </a:solidFill>
              </a:rPr>
              <a:t>edge</a:t>
            </a:r>
            <a:r>
              <a:rPr lang="de-DE" sz="36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3600" b="1" dirty="0" err="1">
                <a:solidFill>
                  <a:schemeClr val="accent4">
                    <a:lumMod val="75000"/>
                  </a:schemeClr>
                </a:solidFill>
              </a:rPr>
              <a:t>always</a:t>
            </a:r>
            <a:r>
              <a:rPr lang="de-DE" sz="36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3600" b="1" dirty="0" err="1">
                <a:solidFill>
                  <a:schemeClr val="accent4">
                    <a:lumMod val="75000"/>
                  </a:schemeClr>
                </a:solidFill>
              </a:rPr>
              <a:t>good</a:t>
            </a:r>
            <a:r>
              <a:rPr lang="de-DE" sz="3600" b="1" dirty="0">
                <a:solidFill>
                  <a:schemeClr val="accent4">
                    <a:lumMod val="75000"/>
                  </a:schemeClr>
                </a:solidFill>
              </a:rPr>
              <a:t>?</a:t>
            </a:r>
          </a:p>
          <a:p>
            <a:pPr algn="ctr"/>
            <a:endParaRPr lang="de-DE" sz="36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endParaRPr lang="de-DE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515E12C4-EAA3-1CF1-164C-D77609AAAB9B}"/>
              </a:ext>
            </a:extLst>
          </p:cNvPr>
          <p:cNvSpPr txBox="1"/>
          <p:nvPr/>
        </p:nvSpPr>
        <p:spPr>
          <a:xfrm>
            <a:off x="-23150" y="3626998"/>
            <a:ext cx="122383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600" b="1" dirty="0" err="1">
                <a:solidFill>
                  <a:srgbClr val="005AA0"/>
                </a:solidFill>
              </a:rPr>
              <a:t>No</a:t>
            </a:r>
            <a:endParaRPr lang="de-DE" sz="3600" b="1" dirty="0">
              <a:solidFill>
                <a:srgbClr val="005AA0"/>
              </a:solidFill>
            </a:endParaRPr>
          </a:p>
          <a:p>
            <a:pPr algn="ctr"/>
            <a:r>
              <a:rPr lang="de-DE" sz="3600" b="1" dirty="0" err="1">
                <a:solidFill>
                  <a:srgbClr val="005AA0"/>
                </a:solidFill>
              </a:rPr>
              <a:t>It</a:t>
            </a:r>
            <a:r>
              <a:rPr lang="de-DE" sz="3600" b="1" dirty="0">
                <a:solidFill>
                  <a:srgbClr val="005AA0"/>
                </a:solidFill>
              </a:rPr>
              <a:t> </a:t>
            </a:r>
            <a:r>
              <a:rPr lang="de-DE" sz="3600" b="1" dirty="0" err="1">
                <a:solidFill>
                  <a:srgbClr val="005AA0"/>
                </a:solidFill>
              </a:rPr>
              <a:t>depends</a:t>
            </a:r>
            <a:r>
              <a:rPr lang="de-DE" sz="3600" b="1" dirty="0">
                <a:solidFill>
                  <a:srgbClr val="005AA0"/>
                </a:solidFill>
              </a:rPr>
              <a:t> on </a:t>
            </a:r>
            <a:r>
              <a:rPr lang="de-DE" sz="3600" b="1" dirty="0" err="1">
                <a:solidFill>
                  <a:srgbClr val="005AA0"/>
                </a:solidFill>
              </a:rPr>
              <a:t>the</a:t>
            </a:r>
            <a:r>
              <a:rPr lang="de-DE" sz="3600" b="1" dirty="0">
                <a:solidFill>
                  <a:srgbClr val="005AA0"/>
                </a:solidFill>
              </a:rPr>
              <a:t> </a:t>
            </a:r>
            <a:r>
              <a:rPr lang="de-DE" sz="3600" b="1" dirty="0" err="1">
                <a:solidFill>
                  <a:srgbClr val="005AA0"/>
                </a:solidFill>
              </a:rPr>
              <a:t>target</a:t>
            </a:r>
            <a:r>
              <a:rPr lang="de-DE" sz="3600" b="1" dirty="0">
                <a:solidFill>
                  <a:srgbClr val="005AA0"/>
                </a:solidFill>
              </a:rPr>
              <a:t> </a:t>
            </a:r>
            <a:r>
              <a:rPr lang="de-DE" sz="3600" b="1" dirty="0" err="1">
                <a:solidFill>
                  <a:srgbClr val="005AA0"/>
                </a:solidFill>
              </a:rPr>
              <a:t>configuration</a:t>
            </a:r>
            <a:r>
              <a:rPr lang="de-DE" sz="3600" b="1" dirty="0">
                <a:solidFill>
                  <a:srgbClr val="005AA0"/>
                </a:solidFill>
              </a:rPr>
              <a:t>!</a:t>
            </a:r>
          </a:p>
        </p:txBody>
      </p:sp>
      <p:sp>
        <p:nvSpPr>
          <p:cNvPr id="43" name="Foliennummernplatzhalter 2">
            <a:extLst>
              <a:ext uri="{FF2B5EF4-FFF2-40B4-BE49-F238E27FC236}">
                <a16:creationId xmlns:a16="http://schemas.microsoft.com/office/drawing/2014/main" id="{20544E8D-5376-2FBD-6B67-B1C7BBCAB402}"/>
              </a:ext>
            </a:extLst>
          </p:cNvPr>
          <p:cNvSpPr txBox="1">
            <a:spLocks/>
          </p:cNvSpPr>
          <p:nvPr/>
        </p:nvSpPr>
        <p:spPr>
          <a:xfrm>
            <a:off x="117354" y="6384927"/>
            <a:ext cx="56844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52C2EB-AC18-4292-AF1A-75F520D6393B}" type="slidenum">
              <a:rPr lang="de-DE" sz="800" smtClean="0">
                <a:solidFill>
                  <a:srgbClr val="005AA0"/>
                </a:solidFill>
              </a:rPr>
              <a:pPr/>
              <a:t>19</a:t>
            </a:fld>
            <a:r>
              <a:rPr lang="de-DE" sz="800" dirty="0">
                <a:solidFill>
                  <a:srgbClr val="005AA0"/>
                </a:solidFill>
              </a:rPr>
              <a:t> </a:t>
            </a:r>
            <a:r>
              <a:rPr lang="de-DE" sz="800" dirty="0" err="1">
                <a:solidFill>
                  <a:srgbClr val="005AA0"/>
                </a:solidFill>
              </a:rPr>
              <a:t>of</a:t>
            </a:r>
            <a:r>
              <a:rPr lang="de-DE" sz="800" dirty="0">
                <a:solidFill>
                  <a:srgbClr val="005AA0"/>
                </a:solidFill>
              </a:rPr>
              <a:t> 25</a:t>
            </a:r>
          </a:p>
        </p:txBody>
      </p:sp>
      <p:sp>
        <p:nvSpPr>
          <p:cNvPr id="45" name="Fußzeilenplatzhalter 2">
            <a:extLst>
              <a:ext uri="{FF2B5EF4-FFF2-40B4-BE49-F238E27FC236}">
                <a16:creationId xmlns:a16="http://schemas.microsoft.com/office/drawing/2014/main" id="{7182DC0E-900E-B7B6-AEA2-3D64BEC73ED3}"/>
              </a:ext>
            </a:extLst>
          </p:cNvPr>
          <p:cNvSpPr txBox="1">
            <a:spLocks/>
          </p:cNvSpPr>
          <p:nvPr/>
        </p:nvSpPr>
        <p:spPr>
          <a:xfrm>
            <a:off x="1423535" y="6384927"/>
            <a:ext cx="4529668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800" dirty="0">
                <a:solidFill>
                  <a:srgbClr val="005AA0"/>
                </a:solidFill>
              </a:rPr>
              <a:t>Disputation | Marco Garten</a:t>
            </a:r>
          </a:p>
        </p:txBody>
      </p:sp>
    </p:spTree>
    <p:extLst>
      <p:ext uri="{BB962C8B-B14F-4D97-AF65-F5344CB8AC3E}">
        <p14:creationId xmlns:p14="http://schemas.microsoft.com/office/powerpoint/2010/main" val="323415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6" grpId="0"/>
      <p:bldP spid="17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23" grpId="0" animBg="1"/>
      <p:bldP spid="24" grpId="0" animBg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6" name="Gerade Verbindung mit Pfeil 105">
            <a:extLst>
              <a:ext uri="{FF2B5EF4-FFF2-40B4-BE49-F238E27FC236}">
                <a16:creationId xmlns:a16="http://schemas.microsoft.com/office/drawing/2014/main" id="{B82EDAFF-79F3-0ACC-DDC5-FE9AF4699034}"/>
              </a:ext>
            </a:extLst>
          </p:cNvPr>
          <p:cNvCxnSpPr>
            <a:cxnSpLocks/>
          </p:cNvCxnSpPr>
          <p:nvPr/>
        </p:nvCxnSpPr>
        <p:spPr>
          <a:xfrm>
            <a:off x="779319" y="5435512"/>
            <a:ext cx="3846191" cy="0"/>
          </a:xfrm>
          <a:prstGeom prst="straightConnector1">
            <a:avLst/>
          </a:prstGeom>
          <a:ln w="57150" cap="flat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Grafik 61">
            <a:extLst>
              <a:ext uri="{FF2B5EF4-FFF2-40B4-BE49-F238E27FC236}">
                <a16:creationId xmlns:a16="http://schemas.microsoft.com/office/drawing/2014/main" id="{20631327-D6C6-712A-AC75-2076AEA7B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31" y="6051628"/>
            <a:ext cx="782826" cy="769860"/>
          </a:xfrm>
          <a:prstGeom prst="rect">
            <a:avLst/>
          </a:prstGeom>
        </p:spPr>
      </p:pic>
      <p:sp>
        <p:nvSpPr>
          <p:cNvPr id="34" name="Freihandform: Form 33">
            <a:extLst>
              <a:ext uri="{FF2B5EF4-FFF2-40B4-BE49-F238E27FC236}">
                <a16:creationId xmlns:a16="http://schemas.microsoft.com/office/drawing/2014/main" id="{9B1EC245-C05D-46A6-AE83-2E40A5CF2AFC}"/>
              </a:ext>
            </a:extLst>
          </p:cNvPr>
          <p:cNvSpPr/>
          <p:nvPr/>
        </p:nvSpPr>
        <p:spPr>
          <a:xfrm>
            <a:off x="3761464" y="4870737"/>
            <a:ext cx="151361" cy="553998"/>
          </a:xfrm>
          <a:custGeom>
            <a:avLst/>
            <a:gdLst>
              <a:gd name="connsiteX0" fmla="*/ 0 w 236220"/>
              <a:gd name="connsiteY0" fmla="*/ 1348747 h 1348747"/>
              <a:gd name="connsiteX1" fmla="*/ 114300 w 236220"/>
              <a:gd name="connsiteY1" fmla="*/ 7 h 1348747"/>
              <a:gd name="connsiteX2" fmla="*/ 236220 w 236220"/>
              <a:gd name="connsiteY2" fmla="*/ 1333507 h 1348747"/>
              <a:gd name="connsiteX0" fmla="*/ 0 w 233325"/>
              <a:gd name="connsiteY0" fmla="*/ 1348747 h 1362218"/>
              <a:gd name="connsiteX1" fmla="*/ 114300 w 233325"/>
              <a:gd name="connsiteY1" fmla="*/ 7 h 1362218"/>
              <a:gd name="connsiteX2" fmla="*/ 233325 w 233325"/>
              <a:gd name="connsiteY2" fmla="*/ 1362218 h 1362218"/>
              <a:gd name="connsiteX0" fmla="*/ 0 w 233325"/>
              <a:gd name="connsiteY0" fmla="*/ 1348747 h 1352648"/>
              <a:gd name="connsiteX1" fmla="*/ 114300 w 233325"/>
              <a:gd name="connsiteY1" fmla="*/ 7 h 1352648"/>
              <a:gd name="connsiteX2" fmla="*/ 233325 w 233325"/>
              <a:gd name="connsiteY2" fmla="*/ 1352648 h 1352648"/>
              <a:gd name="connsiteX0" fmla="*/ 0 w 227535"/>
              <a:gd name="connsiteY0" fmla="*/ 1348747 h 1348747"/>
              <a:gd name="connsiteX1" fmla="*/ 114300 w 227535"/>
              <a:gd name="connsiteY1" fmla="*/ 7 h 1348747"/>
              <a:gd name="connsiteX2" fmla="*/ 227535 w 227535"/>
              <a:gd name="connsiteY2" fmla="*/ 1343078 h 1348747"/>
              <a:gd name="connsiteX0" fmla="*/ 0 w 227535"/>
              <a:gd name="connsiteY0" fmla="*/ 1348747 h 1348747"/>
              <a:gd name="connsiteX1" fmla="*/ 114300 w 227535"/>
              <a:gd name="connsiteY1" fmla="*/ 7 h 1348747"/>
              <a:gd name="connsiteX2" fmla="*/ 227535 w 227535"/>
              <a:gd name="connsiteY2" fmla="*/ 1343078 h 1348747"/>
              <a:gd name="connsiteX0" fmla="*/ 0 w 227535"/>
              <a:gd name="connsiteY0" fmla="*/ 1348747 h 1355839"/>
              <a:gd name="connsiteX1" fmla="*/ 114300 w 227535"/>
              <a:gd name="connsiteY1" fmla="*/ 7 h 1355839"/>
              <a:gd name="connsiteX2" fmla="*/ 227535 w 227535"/>
              <a:gd name="connsiteY2" fmla="*/ 1355839 h 135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535" h="1355839">
                <a:moveTo>
                  <a:pt x="0" y="1348747"/>
                </a:moveTo>
                <a:cubicBezTo>
                  <a:pt x="37465" y="675647"/>
                  <a:pt x="74930" y="2547"/>
                  <a:pt x="114300" y="7"/>
                </a:cubicBezTo>
                <a:cubicBezTo>
                  <a:pt x="153670" y="-2533"/>
                  <a:pt x="186260" y="687819"/>
                  <a:pt x="227535" y="1355839"/>
                </a:cubicBezTo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Freihandform: Form 32">
            <a:extLst>
              <a:ext uri="{FF2B5EF4-FFF2-40B4-BE49-F238E27FC236}">
                <a16:creationId xmlns:a16="http://schemas.microsoft.com/office/drawing/2014/main" id="{B01AD2A8-A628-460A-9DBF-605583C88784}"/>
              </a:ext>
            </a:extLst>
          </p:cNvPr>
          <p:cNvSpPr/>
          <p:nvPr/>
        </p:nvSpPr>
        <p:spPr>
          <a:xfrm>
            <a:off x="919821" y="4117350"/>
            <a:ext cx="1198652" cy="1300329"/>
          </a:xfrm>
          <a:custGeom>
            <a:avLst/>
            <a:gdLst>
              <a:gd name="connsiteX0" fmla="*/ 0 w 1622322"/>
              <a:gd name="connsiteY0" fmla="*/ 0 h 1342103"/>
              <a:gd name="connsiteX1" fmla="*/ 0 w 1622322"/>
              <a:gd name="connsiteY1" fmla="*/ 0 h 1342103"/>
              <a:gd name="connsiteX2" fmla="*/ 1607574 w 1622322"/>
              <a:gd name="connsiteY2" fmla="*/ 516193 h 1342103"/>
              <a:gd name="connsiteX3" fmla="*/ 1622322 w 1622322"/>
              <a:gd name="connsiteY3" fmla="*/ 1342103 h 1342103"/>
              <a:gd name="connsiteX4" fmla="*/ 29496 w 1622322"/>
              <a:gd name="connsiteY4" fmla="*/ 1312606 h 1342103"/>
              <a:gd name="connsiteX5" fmla="*/ 0 w 1622322"/>
              <a:gd name="connsiteY5" fmla="*/ 0 h 1342103"/>
              <a:gd name="connsiteX0" fmla="*/ 0 w 1622322"/>
              <a:gd name="connsiteY0" fmla="*/ 0 h 1342103"/>
              <a:gd name="connsiteX1" fmla="*/ 0 w 1622322"/>
              <a:gd name="connsiteY1" fmla="*/ 0 h 1342103"/>
              <a:gd name="connsiteX2" fmla="*/ 1607574 w 1622322"/>
              <a:gd name="connsiteY2" fmla="*/ 516193 h 1342103"/>
              <a:gd name="connsiteX3" fmla="*/ 1622322 w 1622322"/>
              <a:gd name="connsiteY3" fmla="*/ 1342103 h 1342103"/>
              <a:gd name="connsiteX4" fmla="*/ 15015 w 1622322"/>
              <a:gd name="connsiteY4" fmla="*/ 1342099 h 1342103"/>
              <a:gd name="connsiteX5" fmla="*/ 0 w 1622322"/>
              <a:gd name="connsiteY5" fmla="*/ 0 h 134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2322" h="1342103">
                <a:moveTo>
                  <a:pt x="0" y="0"/>
                </a:moveTo>
                <a:lnTo>
                  <a:pt x="0" y="0"/>
                </a:lnTo>
                <a:lnTo>
                  <a:pt x="1607574" y="516193"/>
                </a:lnTo>
                <a:lnTo>
                  <a:pt x="1622322" y="1342103"/>
                </a:lnTo>
                <a:lnTo>
                  <a:pt x="15015" y="1342099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1156835" y="6294213"/>
            <a:ext cx="4529668" cy="365125"/>
          </a:xfrm>
        </p:spPr>
        <p:txBody>
          <a:bodyPr/>
          <a:lstStyle/>
          <a:p>
            <a:r>
              <a:rPr lang="fr-FR" noProof="0" dirty="0"/>
              <a:t>Disputation | Marco Garten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2</a:t>
            </a:fld>
            <a:r>
              <a:rPr lang="de-DE"/>
              <a:t> of 25</a:t>
            </a:r>
            <a:endParaRPr lang="de-DE" dirty="0"/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A0C808D6-210D-4852-98A7-3BD0E1D52707}"/>
              </a:ext>
            </a:extLst>
          </p:cNvPr>
          <p:cNvCxnSpPr>
            <a:cxnSpLocks/>
          </p:cNvCxnSpPr>
          <p:nvPr/>
        </p:nvCxnSpPr>
        <p:spPr>
          <a:xfrm flipV="1">
            <a:off x="919822" y="3778136"/>
            <a:ext cx="0" cy="18129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0A32B89F-7877-4F8A-BD65-D090769CF7F9}"/>
              </a:ext>
            </a:extLst>
          </p:cNvPr>
          <p:cNvSpPr txBox="1"/>
          <p:nvPr/>
        </p:nvSpPr>
        <p:spPr>
          <a:xfrm>
            <a:off x="-6204181" y="1125783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rgbClr val="005AA0"/>
                </a:solidFill>
              </a:rPr>
              <a:t>log (N)</a:t>
            </a:r>
          </a:p>
          <a:p>
            <a:pPr algn="ctr"/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</a:rPr>
              <a:t>number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35" name="Freihandform: Form 34">
            <a:extLst>
              <a:ext uri="{FF2B5EF4-FFF2-40B4-BE49-F238E27FC236}">
                <a16:creationId xmlns:a16="http://schemas.microsoft.com/office/drawing/2014/main" id="{FF5D359D-07C3-472E-BCC4-5A0BC696F3D4}"/>
              </a:ext>
            </a:extLst>
          </p:cNvPr>
          <p:cNvSpPr/>
          <p:nvPr/>
        </p:nvSpPr>
        <p:spPr>
          <a:xfrm>
            <a:off x="5042230" y="3778136"/>
            <a:ext cx="107215" cy="1654870"/>
          </a:xfrm>
          <a:custGeom>
            <a:avLst/>
            <a:gdLst>
              <a:gd name="connsiteX0" fmla="*/ 0 w 236220"/>
              <a:gd name="connsiteY0" fmla="*/ 1348747 h 1348747"/>
              <a:gd name="connsiteX1" fmla="*/ 114300 w 236220"/>
              <a:gd name="connsiteY1" fmla="*/ 7 h 1348747"/>
              <a:gd name="connsiteX2" fmla="*/ 236220 w 236220"/>
              <a:gd name="connsiteY2" fmla="*/ 1333507 h 1348747"/>
              <a:gd name="connsiteX0" fmla="*/ 0 w 233325"/>
              <a:gd name="connsiteY0" fmla="*/ 1348747 h 1362218"/>
              <a:gd name="connsiteX1" fmla="*/ 114300 w 233325"/>
              <a:gd name="connsiteY1" fmla="*/ 7 h 1362218"/>
              <a:gd name="connsiteX2" fmla="*/ 233325 w 233325"/>
              <a:gd name="connsiteY2" fmla="*/ 1362218 h 1362218"/>
              <a:gd name="connsiteX0" fmla="*/ 0 w 233325"/>
              <a:gd name="connsiteY0" fmla="*/ 1348747 h 1352648"/>
              <a:gd name="connsiteX1" fmla="*/ 114300 w 233325"/>
              <a:gd name="connsiteY1" fmla="*/ 7 h 1352648"/>
              <a:gd name="connsiteX2" fmla="*/ 233325 w 233325"/>
              <a:gd name="connsiteY2" fmla="*/ 1352648 h 1352648"/>
              <a:gd name="connsiteX0" fmla="*/ 0 w 227535"/>
              <a:gd name="connsiteY0" fmla="*/ 1348747 h 1348747"/>
              <a:gd name="connsiteX1" fmla="*/ 114300 w 227535"/>
              <a:gd name="connsiteY1" fmla="*/ 7 h 1348747"/>
              <a:gd name="connsiteX2" fmla="*/ 227535 w 227535"/>
              <a:gd name="connsiteY2" fmla="*/ 1343078 h 1348747"/>
              <a:gd name="connsiteX0" fmla="*/ 0 w 227535"/>
              <a:gd name="connsiteY0" fmla="*/ 1348747 h 1348747"/>
              <a:gd name="connsiteX1" fmla="*/ 114300 w 227535"/>
              <a:gd name="connsiteY1" fmla="*/ 7 h 1348747"/>
              <a:gd name="connsiteX2" fmla="*/ 227535 w 227535"/>
              <a:gd name="connsiteY2" fmla="*/ 1343078 h 1348747"/>
              <a:gd name="connsiteX0" fmla="*/ 0 w 227535"/>
              <a:gd name="connsiteY0" fmla="*/ 1348747 h 1355839"/>
              <a:gd name="connsiteX1" fmla="*/ 114300 w 227535"/>
              <a:gd name="connsiteY1" fmla="*/ 7 h 1355839"/>
              <a:gd name="connsiteX2" fmla="*/ 227535 w 227535"/>
              <a:gd name="connsiteY2" fmla="*/ 1355839 h 135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535" h="1355839">
                <a:moveTo>
                  <a:pt x="0" y="1348747"/>
                </a:moveTo>
                <a:cubicBezTo>
                  <a:pt x="37465" y="675647"/>
                  <a:pt x="74930" y="2547"/>
                  <a:pt x="114300" y="7"/>
                </a:cubicBezTo>
                <a:cubicBezTo>
                  <a:pt x="153670" y="-2533"/>
                  <a:pt x="186260" y="687819"/>
                  <a:pt x="227535" y="1355839"/>
                </a:cubicBezTo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9403E260-6796-4DCE-9099-58CB12A79ADD}"/>
              </a:ext>
            </a:extLst>
          </p:cNvPr>
          <p:cNvCxnSpPr>
            <a:cxnSpLocks/>
          </p:cNvCxnSpPr>
          <p:nvPr/>
        </p:nvCxnSpPr>
        <p:spPr>
          <a:xfrm>
            <a:off x="4519924" y="5435903"/>
            <a:ext cx="1397897" cy="0"/>
          </a:xfrm>
          <a:prstGeom prst="straightConnector1">
            <a:avLst/>
          </a:prstGeom>
          <a:ln w="57150" cap="rnd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5446A3BB-801C-840F-6A58-7F9D5F66CA59}"/>
              </a:ext>
            </a:extLst>
          </p:cNvPr>
          <p:cNvCxnSpPr>
            <a:cxnSpLocks/>
          </p:cNvCxnSpPr>
          <p:nvPr/>
        </p:nvCxnSpPr>
        <p:spPr>
          <a:xfrm flipH="1">
            <a:off x="4267428" y="5277893"/>
            <a:ext cx="212641" cy="279571"/>
          </a:xfrm>
          <a:prstGeom prst="straightConnector1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4C25C5E9-FEB8-D51A-356E-CB87D6DEB177}"/>
              </a:ext>
            </a:extLst>
          </p:cNvPr>
          <p:cNvCxnSpPr>
            <a:cxnSpLocks/>
          </p:cNvCxnSpPr>
          <p:nvPr/>
        </p:nvCxnSpPr>
        <p:spPr>
          <a:xfrm flipH="1">
            <a:off x="4412869" y="5277892"/>
            <a:ext cx="212641" cy="279571"/>
          </a:xfrm>
          <a:prstGeom prst="straightConnector1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57294BA1-4086-98D1-F25B-3E108D3B93B2}"/>
              </a:ext>
            </a:extLst>
          </p:cNvPr>
          <p:cNvCxnSpPr>
            <a:cxnSpLocks/>
          </p:cNvCxnSpPr>
          <p:nvPr/>
        </p:nvCxnSpPr>
        <p:spPr>
          <a:xfrm>
            <a:off x="779319" y="5432790"/>
            <a:ext cx="3584240" cy="0"/>
          </a:xfrm>
          <a:prstGeom prst="straightConnector1">
            <a:avLst/>
          </a:prstGeom>
          <a:ln w="57150" cap="flat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el 1">
            <a:extLst>
              <a:ext uri="{FF2B5EF4-FFF2-40B4-BE49-F238E27FC236}">
                <a16:creationId xmlns:a16="http://schemas.microsoft.com/office/drawing/2014/main" id="{2981D970-D09D-FFFD-43C1-6E8229D643D3}"/>
              </a:ext>
            </a:extLst>
          </p:cNvPr>
          <p:cNvSpPr txBox="1">
            <a:spLocks/>
          </p:cNvSpPr>
          <p:nvPr/>
        </p:nvSpPr>
        <p:spPr>
          <a:xfrm>
            <a:off x="698501" y="492369"/>
            <a:ext cx="11087100" cy="91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/>
              <a:t>Ion </a:t>
            </a:r>
            <a:r>
              <a:rPr lang="de-DE" sz="2800" dirty="0" err="1"/>
              <a:t>Acceleration</a:t>
            </a:r>
            <a:r>
              <a:rPr lang="de-DE" sz="2800" dirty="0"/>
              <a:t> Sources at Extremes</a:t>
            </a:r>
            <a:br>
              <a:rPr lang="de-DE" sz="2800" dirty="0"/>
            </a:br>
            <a:endParaRPr lang="de-DE" sz="28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7F2DEF8-5AF5-CE7C-9D15-E868AE2301B1}"/>
              </a:ext>
            </a:extLst>
          </p:cNvPr>
          <p:cNvSpPr txBox="1"/>
          <p:nvPr/>
        </p:nvSpPr>
        <p:spPr>
          <a:xfrm>
            <a:off x="4625510" y="572479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1" dirty="0">
                <a:solidFill>
                  <a:srgbClr val="005AA0"/>
                </a:solidFill>
              </a:rPr>
              <a:t>6 500 000</a:t>
            </a:r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9AC4D683-497B-EF18-54B1-D640574D3E8C}"/>
              </a:ext>
            </a:extLst>
          </p:cNvPr>
          <p:cNvCxnSpPr/>
          <p:nvPr/>
        </p:nvCxnSpPr>
        <p:spPr>
          <a:xfrm>
            <a:off x="5095837" y="5302193"/>
            <a:ext cx="0" cy="26119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99DF19DB-636C-3EB1-FF3E-1D3FD6B2EB41}"/>
              </a:ext>
            </a:extLst>
          </p:cNvPr>
          <p:cNvCxnSpPr/>
          <p:nvPr/>
        </p:nvCxnSpPr>
        <p:spPr>
          <a:xfrm>
            <a:off x="3833939" y="5302193"/>
            <a:ext cx="0" cy="26119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>
            <a:extLst>
              <a:ext uri="{FF2B5EF4-FFF2-40B4-BE49-F238E27FC236}">
                <a16:creationId xmlns:a16="http://schemas.microsoft.com/office/drawing/2014/main" id="{BF8EBD48-E1BA-D4AD-BA5D-06283F247BCD}"/>
              </a:ext>
            </a:extLst>
          </p:cNvPr>
          <p:cNvSpPr txBox="1"/>
          <p:nvPr/>
        </p:nvSpPr>
        <p:spPr>
          <a:xfrm>
            <a:off x="3544521" y="572803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1" dirty="0">
                <a:solidFill>
                  <a:srgbClr val="005AA0"/>
                </a:solidFill>
              </a:rPr>
              <a:t>250</a:t>
            </a:r>
          </a:p>
        </p:txBody>
      </p: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A57BB298-9339-BC75-D69D-29F37D424299}"/>
              </a:ext>
            </a:extLst>
          </p:cNvPr>
          <p:cNvCxnSpPr>
            <a:cxnSpLocks/>
          </p:cNvCxnSpPr>
          <p:nvPr/>
        </p:nvCxnSpPr>
        <p:spPr>
          <a:xfrm flipV="1">
            <a:off x="-5611711" y="1823321"/>
            <a:ext cx="0" cy="18129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0137347E-F628-AF44-D745-90186110DE28}"/>
              </a:ext>
            </a:extLst>
          </p:cNvPr>
          <p:cNvCxnSpPr>
            <a:cxnSpLocks/>
          </p:cNvCxnSpPr>
          <p:nvPr/>
        </p:nvCxnSpPr>
        <p:spPr>
          <a:xfrm>
            <a:off x="-2011609" y="3481088"/>
            <a:ext cx="1397897" cy="0"/>
          </a:xfrm>
          <a:prstGeom prst="straightConnector1">
            <a:avLst/>
          </a:prstGeom>
          <a:ln w="57150" cap="rnd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A99F001E-64B3-4561-0456-3C9EFFE7E843}"/>
              </a:ext>
            </a:extLst>
          </p:cNvPr>
          <p:cNvCxnSpPr>
            <a:cxnSpLocks/>
          </p:cNvCxnSpPr>
          <p:nvPr/>
        </p:nvCxnSpPr>
        <p:spPr>
          <a:xfrm flipH="1">
            <a:off x="-2264105" y="3323078"/>
            <a:ext cx="212641" cy="279571"/>
          </a:xfrm>
          <a:prstGeom prst="straightConnector1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5716F5C3-0AAB-8582-F2E3-1E912C40B2DD}"/>
              </a:ext>
            </a:extLst>
          </p:cNvPr>
          <p:cNvCxnSpPr>
            <a:cxnSpLocks/>
          </p:cNvCxnSpPr>
          <p:nvPr/>
        </p:nvCxnSpPr>
        <p:spPr>
          <a:xfrm flipH="1">
            <a:off x="-2118664" y="3323077"/>
            <a:ext cx="212641" cy="279571"/>
          </a:xfrm>
          <a:prstGeom prst="straightConnector1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52BEA311-F209-C5F7-DF8A-31095E351F88}"/>
              </a:ext>
            </a:extLst>
          </p:cNvPr>
          <p:cNvCxnSpPr>
            <a:cxnSpLocks/>
          </p:cNvCxnSpPr>
          <p:nvPr/>
        </p:nvCxnSpPr>
        <p:spPr>
          <a:xfrm>
            <a:off x="-5752214" y="3477975"/>
            <a:ext cx="3584240" cy="0"/>
          </a:xfrm>
          <a:prstGeom prst="straightConnector1">
            <a:avLst/>
          </a:prstGeom>
          <a:ln w="57150" cap="flat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reihandform: Form 53">
            <a:extLst>
              <a:ext uri="{FF2B5EF4-FFF2-40B4-BE49-F238E27FC236}">
                <a16:creationId xmlns:a16="http://schemas.microsoft.com/office/drawing/2014/main" id="{B71C7210-C645-652C-5FBA-BC96DA8861F9}"/>
              </a:ext>
            </a:extLst>
          </p:cNvPr>
          <p:cNvSpPr/>
          <p:nvPr/>
        </p:nvSpPr>
        <p:spPr>
          <a:xfrm>
            <a:off x="-5017492" y="2761241"/>
            <a:ext cx="616753" cy="716842"/>
          </a:xfrm>
          <a:custGeom>
            <a:avLst/>
            <a:gdLst>
              <a:gd name="connsiteX0" fmla="*/ 0 w 236220"/>
              <a:gd name="connsiteY0" fmla="*/ 1348747 h 1348747"/>
              <a:gd name="connsiteX1" fmla="*/ 114300 w 236220"/>
              <a:gd name="connsiteY1" fmla="*/ 7 h 1348747"/>
              <a:gd name="connsiteX2" fmla="*/ 236220 w 236220"/>
              <a:gd name="connsiteY2" fmla="*/ 1333507 h 1348747"/>
              <a:gd name="connsiteX0" fmla="*/ 0 w 233325"/>
              <a:gd name="connsiteY0" fmla="*/ 1348747 h 1362218"/>
              <a:gd name="connsiteX1" fmla="*/ 114300 w 233325"/>
              <a:gd name="connsiteY1" fmla="*/ 7 h 1362218"/>
              <a:gd name="connsiteX2" fmla="*/ 233325 w 233325"/>
              <a:gd name="connsiteY2" fmla="*/ 1362218 h 1362218"/>
              <a:gd name="connsiteX0" fmla="*/ 0 w 233325"/>
              <a:gd name="connsiteY0" fmla="*/ 1348747 h 1352648"/>
              <a:gd name="connsiteX1" fmla="*/ 114300 w 233325"/>
              <a:gd name="connsiteY1" fmla="*/ 7 h 1352648"/>
              <a:gd name="connsiteX2" fmla="*/ 233325 w 233325"/>
              <a:gd name="connsiteY2" fmla="*/ 1352648 h 1352648"/>
              <a:gd name="connsiteX0" fmla="*/ 0 w 227535"/>
              <a:gd name="connsiteY0" fmla="*/ 1348747 h 1348747"/>
              <a:gd name="connsiteX1" fmla="*/ 114300 w 227535"/>
              <a:gd name="connsiteY1" fmla="*/ 7 h 1348747"/>
              <a:gd name="connsiteX2" fmla="*/ 227535 w 227535"/>
              <a:gd name="connsiteY2" fmla="*/ 1343078 h 1348747"/>
              <a:gd name="connsiteX0" fmla="*/ 0 w 227535"/>
              <a:gd name="connsiteY0" fmla="*/ 1348747 h 1348747"/>
              <a:gd name="connsiteX1" fmla="*/ 114300 w 227535"/>
              <a:gd name="connsiteY1" fmla="*/ 7 h 1348747"/>
              <a:gd name="connsiteX2" fmla="*/ 227535 w 227535"/>
              <a:gd name="connsiteY2" fmla="*/ 1343078 h 1348747"/>
              <a:gd name="connsiteX0" fmla="*/ 0 w 227535"/>
              <a:gd name="connsiteY0" fmla="*/ 1348747 h 1355839"/>
              <a:gd name="connsiteX1" fmla="*/ 114300 w 227535"/>
              <a:gd name="connsiteY1" fmla="*/ 7 h 1355839"/>
              <a:gd name="connsiteX2" fmla="*/ 227535 w 227535"/>
              <a:gd name="connsiteY2" fmla="*/ 1355839 h 135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535" h="1355839">
                <a:moveTo>
                  <a:pt x="0" y="1348747"/>
                </a:moveTo>
                <a:cubicBezTo>
                  <a:pt x="37465" y="675647"/>
                  <a:pt x="74930" y="2547"/>
                  <a:pt x="114300" y="7"/>
                </a:cubicBezTo>
                <a:cubicBezTo>
                  <a:pt x="153670" y="-2533"/>
                  <a:pt x="186260" y="687819"/>
                  <a:pt x="227535" y="1355839"/>
                </a:cubicBezTo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Freihandform: Form 54">
            <a:extLst>
              <a:ext uri="{FF2B5EF4-FFF2-40B4-BE49-F238E27FC236}">
                <a16:creationId xmlns:a16="http://schemas.microsoft.com/office/drawing/2014/main" id="{4A4FA7AD-183D-3939-9B5A-762B510BCE66}"/>
              </a:ext>
            </a:extLst>
          </p:cNvPr>
          <p:cNvSpPr/>
          <p:nvPr/>
        </p:nvSpPr>
        <p:spPr>
          <a:xfrm>
            <a:off x="-2614057" y="455857"/>
            <a:ext cx="155473" cy="3020259"/>
          </a:xfrm>
          <a:custGeom>
            <a:avLst/>
            <a:gdLst>
              <a:gd name="connsiteX0" fmla="*/ 0 w 236220"/>
              <a:gd name="connsiteY0" fmla="*/ 1348747 h 1348747"/>
              <a:gd name="connsiteX1" fmla="*/ 114300 w 236220"/>
              <a:gd name="connsiteY1" fmla="*/ 7 h 1348747"/>
              <a:gd name="connsiteX2" fmla="*/ 236220 w 236220"/>
              <a:gd name="connsiteY2" fmla="*/ 1333507 h 1348747"/>
              <a:gd name="connsiteX0" fmla="*/ 0 w 233325"/>
              <a:gd name="connsiteY0" fmla="*/ 1348747 h 1362218"/>
              <a:gd name="connsiteX1" fmla="*/ 114300 w 233325"/>
              <a:gd name="connsiteY1" fmla="*/ 7 h 1362218"/>
              <a:gd name="connsiteX2" fmla="*/ 233325 w 233325"/>
              <a:gd name="connsiteY2" fmla="*/ 1362218 h 1362218"/>
              <a:gd name="connsiteX0" fmla="*/ 0 w 233325"/>
              <a:gd name="connsiteY0" fmla="*/ 1348747 h 1352648"/>
              <a:gd name="connsiteX1" fmla="*/ 114300 w 233325"/>
              <a:gd name="connsiteY1" fmla="*/ 7 h 1352648"/>
              <a:gd name="connsiteX2" fmla="*/ 233325 w 233325"/>
              <a:gd name="connsiteY2" fmla="*/ 1352648 h 1352648"/>
              <a:gd name="connsiteX0" fmla="*/ 0 w 227535"/>
              <a:gd name="connsiteY0" fmla="*/ 1348747 h 1348747"/>
              <a:gd name="connsiteX1" fmla="*/ 114300 w 227535"/>
              <a:gd name="connsiteY1" fmla="*/ 7 h 1348747"/>
              <a:gd name="connsiteX2" fmla="*/ 227535 w 227535"/>
              <a:gd name="connsiteY2" fmla="*/ 1343078 h 1348747"/>
              <a:gd name="connsiteX0" fmla="*/ 0 w 227535"/>
              <a:gd name="connsiteY0" fmla="*/ 1348747 h 1348747"/>
              <a:gd name="connsiteX1" fmla="*/ 114300 w 227535"/>
              <a:gd name="connsiteY1" fmla="*/ 7 h 1348747"/>
              <a:gd name="connsiteX2" fmla="*/ 227535 w 227535"/>
              <a:gd name="connsiteY2" fmla="*/ 1343078 h 1348747"/>
              <a:gd name="connsiteX0" fmla="*/ 0 w 227535"/>
              <a:gd name="connsiteY0" fmla="*/ 1348747 h 1355839"/>
              <a:gd name="connsiteX1" fmla="*/ 114300 w 227535"/>
              <a:gd name="connsiteY1" fmla="*/ 7 h 1355839"/>
              <a:gd name="connsiteX2" fmla="*/ 227535 w 227535"/>
              <a:gd name="connsiteY2" fmla="*/ 1355839 h 135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535" h="1355839">
                <a:moveTo>
                  <a:pt x="0" y="1348747"/>
                </a:moveTo>
                <a:cubicBezTo>
                  <a:pt x="37465" y="675647"/>
                  <a:pt x="74930" y="2547"/>
                  <a:pt x="114300" y="7"/>
                </a:cubicBezTo>
                <a:cubicBezTo>
                  <a:pt x="153670" y="-2533"/>
                  <a:pt x="186260" y="687819"/>
                  <a:pt x="227535" y="1355839"/>
                </a:cubicBezTo>
              </a:path>
            </a:pathLst>
          </a:custGeom>
          <a:solidFill>
            <a:srgbClr val="92D050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Freihandform: Form 55">
            <a:extLst>
              <a:ext uri="{FF2B5EF4-FFF2-40B4-BE49-F238E27FC236}">
                <a16:creationId xmlns:a16="http://schemas.microsoft.com/office/drawing/2014/main" id="{D7DC00A2-2E7F-5879-A370-42B4E54BCD88}"/>
              </a:ext>
            </a:extLst>
          </p:cNvPr>
          <p:cNvSpPr/>
          <p:nvPr/>
        </p:nvSpPr>
        <p:spPr>
          <a:xfrm>
            <a:off x="-4312591" y="2761134"/>
            <a:ext cx="616753" cy="716842"/>
          </a:xfrm>
          <a:custGeom>
            <a:avLst/>
            <a:gdLst>
              <a:gd name="connsiteX0" fmla="*/ 0 w 236220"/>
              <a:gd name="connsiteY0" fmla="*/ 1348747 h 1348747"/>
              <a:gd name="connsiteX1" fmla="*/ 114300 w 236220"/>
              <a:gd name="connsiteY1" fmla="*/ 7 h 1348747"/>
              <a:gd name="connsiteX2" fmla="*/ 236220 w 236220"/>
              <a:gd name="connsiteY2" fmla="*/ 1333507 h 1348747"/>
              <a:gd name="connsiteX0" fmla="*/ 0 w 233325"/>
              <a:gd name="connsiteY0" fmla="*/ 1348747 h 1362218"/>
              <a:gd name="connsiteX1" fmla="*/ 114300 w 233325"/>
              <a:gd name="connsiteY1" fmla="*/ 7 h 1362218"/>
              <a:gd name="connsiteX2" fmla="*/ 233325 w 233325"/>
              <a:gd name="connsiteY2" fmla="*/ 1362218 h 1362218"/>
              <a:gd name="connsiteX0" fmla="*/ 0 w 233325"/>
              <a:gd name="connsiteY0" fmla="*/ 1348747 h 1352648"/>
              <a:gd name="connsiteX1" fmla="*/ 114300 w 233325"/>
              <a:gd name="connsiteY1" fmla="*/ 7 h 1352648"/>
              <a:gd name="connsiteX2" fmla="*/ 233325 w 233325"/>
              <a:gd name="connsiteY2" fmla="*/ 1352648 h 1352648"/>
              <a:gd name="connsiteX0" fmla="*/ 0 w 227535"/>
              <a:gd name="connsiteY0" fmla="*/ 1348747 h 1348747"/>
              <a:gd name="connsiteX1" fmla="*/ 114300 w 227535"/>
              <a:gd name="connsiteY1" fmla="*/ 7 h 1348747"/>
              <a:gd name="connsiteX2" fmla="*/ 227535 w 227535"/>
              <a:gd name="connsiteY2" fmla="*/ 1343078 h 1348747"/>
              <a:gd name="connsiteX0" fmla="*/ 0 w 227535"/>
              <a:gd name="connsiteY0" fmla="*/ 1348747 h 1348747"/>
              <a:gd name="connsiteX1" fmla="*/ 114300 w 227535"/>
              <a:gd name="connsiteY1" fmla="*/ 7 h 1348747"/>
              <a:gd name="connsiteX2" fmla="*/ 227535 w 227535"/>
              <a:gd name="connsiteY2" fmla="*/ 1343078 h 1348747"/>
              <a:gd name="connsiteX0" fmla="*/ 0 w 227535"/>
              <a:gd name="connsiteY0" fmla="*/ 1348747 h 1355839"/>
              <a:gd name="connsiteX1" fmla="*/ 114300 w 227535"/>
              <a:gd name="connsiteY1" fmla="*/ 7 h 1355839"/>
              <a:gd name="connsiteX2" fmla="*/ 227535 w 227535"/>
              <a:gd name="connsiteY2" fmla="*/ 1355839 h 135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535" h="1355839">
                <a:moveTo>
                  <a:pt x="0" y="1348747"/>
                </a:moveTo>
                <a:cubicBezTo>
                  <a:pt x="37465" y="675647"/>
                  <a:pt x="74930" y="2547"/>
                  <a:pt x="114300" y="7"/>
                </a:cubicBezTo>
                <a:cubicBezTo>
                  <a:pt x="153670" y="-2533"/>
                  <a:pt x="186260" y="687819"/>
                  <a:pt x="227535" y="1355839"/>
                </a:cubicBezTo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Freihandform: Form 56">
            <a:extLst>
              <a:ext uri="{FF2B5EF4-FFF2-40B4-BE49-F238E27FC236}">
                <a16:creationId xmlns:a16="http://schemas.microsoft.com/office/drawing/2014/main" id="{159280EE-A679-07C8-EFA0-F4F2923952BF}"/>
              </a:ext>
            </a:extLst>
          </p:cNvPr>
          <p:cNvSpPr/>
          <p:nvPr/>
        </p:nvSpPr>
        <p:spPr>
          <a:xfrm>
            <a:off x="-3632173" y="2775564"/>
            <a:ext cx="616753" cy="716842"/>
          </a:xfrm>
          <a:custGeom>
            <a:avLst/>
            <a:gdLst>
              <a:gd name="connsiteX0" fmla="*/ 0 w 236220"/>
              <a:gd name="connsiteY0" fmla="*/ 1348747 h 1348747"/>
              <a:gd name="connsiteX1" fmla="*/ 114300 w 236220"/>
              <a:gd name="connsiteY1" fmla="*/ 7 h 1348747"/>
              <a:gd name="connsiteX2" fmla="*/ 236220 w 236220"/>
              <a:gd name="connsiteY2" fmla="*/ 1333507 h 1348747"/>
              <a:gd name="connsiteX0" fmla="*/ 0 w 233325"/>
              <a:gd name="connsiteY0" fmla="*/ 1348747 h 1362218"/>
              <a:gd name="connsiteX1" fmla="*/ 114300 w 233325"/>
              <a:gd name="connsiteY1" fmla="*/ 7 h 1362218"/>
              <a:gd name="connsiteX2" fmla="*/ 233325 w 233325"/>
              <a:gd name="connsiteY2" fmla="*/ 1362218 h 1362218"/>
              <a:gd name="connsiteX0" fmla="*/ 0 w 233325"/>
              <a:gd name="connsiteY0" fmla="*/ 1348747 h 1352648"/>
              <a:gd name="connsiteX1" fmla="*/ 114300 w 233325"/>
              <a:gd name="connsiteY1" fmla="*/ 7 h 1352648"/>
              <a:gd name="connsiteX2" fmla="*/ 233325 w 233325"/>
              <a:gd name="connsiteY2" fmla="*/ 1352648 h 1352648"/>
              <a:gd name="connsiteX0" fmla="*/ 0 w 227535"/>
              <a:gd name="connsiteY0" fmla="*/ 1348747 h 1348747"/>
              <a:gd name="connsiteX1" fmla="*/ 114300 w 227535"/>
              <a:gd name="connsiteY1" fmla="*/ 7 h 1348747"/>
              <a:gd name="connsiteX2" fmla="*/ 227535 w 227535"/>
              <a:gd name="connsiteY2" fmla="*/ 1343078 h 1348747"/>
              <a:gd name="connsiteX0" fmla="*/ 0 w 227535"/>
              <a:gd name="connsiteY0" fmla="*/ 1348747 h 1348747"/>
              <a:gd name="connsiteX1" fmla="*/ 114300 w 227535"/>
              <a:gd name="connsiteY1" fmla="*/ 7 h 1348747"/>
              <a:gd name="connsiteX2" fmla="*/ 227535 w 227535"/>
              <a:gd name="connsiteY2" fmla="*/ 1343078 h 1348747"/>
              <a:gd name="connsiteX0" fmla="*/ 0 w 227535"/>
              <a:gd name="connsiteY0" fmla="*/ 1348747 h 1355839"/>
              <a:gd name="connsiteX1" fmla="*/ 114300 w 227535"/>
              <a:gd name="connsiteY1" fmla="*/ 7 h 1355839"/>
              <a:gd name="connsiteX2" fmla="*/ 227535 w 227535"/>
              <a:gd name="connsiteY2" fmla="*/ 1355839 h 135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535" h="1355839">
                <a:moveTo>
                  <a:pt x="0" y="1348747"/>
                </a:moveTo>
                <a:cubicBezTo>
                  <a:pt x="37465" y="675647"/>
                  <a:pt x="74930" y="2547"/>
                  <a:pt x="114300" y="7"/>
                </a:cubicBezTo>
                <a:cubicBezTo>
                  <a:pt x="153670" y="-2533"/>
                  <a:pt x="186260" y="687819"/>
                  <a:pt x="227535" y="1355839"/>
                </a:cubicBezTo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8" name="Gerader Verbinder 57">
            <a:extLst>
              <a:ext uri="{FF2B5EF4-FFF2-40B4-BE49-F238E27FC236}">
                <a16:creationId xmlns:a16="http://schemas.microsoft.com/office/drawing/2014/main" id="{97A1A75D-D5A6-BB0D-FCD0-5A44FACE1AFC}"/>
              </a:ext>
            </a:extLst>
          </p:cNvPr>
          <p:cNvCxnSpPr/>
          <p:nvPr/>
        </p:nvCxnSpPr>
        <p:spPr>
          <a:xfrm>
            <a:off x="2152422" y="5291747"/>
            <a:ext cx="0" cy="26119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feld 58">
            <a:extLst>
              <a:ext uri="{FF2B5EF4-FFF2-40B4-BE49-F238E27FC236}">
                <a16:creationId xmlns:a16="http://schemas.microsoft.com/office/drawing/2014/main" id="{A60ABE81-170A-C6B1-8334-5F207CD07537}"/>
              </a:ext>
            </a:extLst>
          </p:cNvPr>
          <p:cNvSpPr txBox="1"/>
          <p:nvPr/>
        </p:nvSpPr>
        <p:spPr>
          <a:xfrm>
            <a:off x="1071294" y="5728031"/>
            <a:ext cx="2162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rgbClr val="005AA0"/>
                </a:solidFill>
              </a:rPr>
              <a:t>100</a:t>
            </a:r>
          </a:p>
        </p:txBody>
      </p:sp>
      <p:pic>
        <p:nvPicPr>
          <p:cNvPr id="64" name="Grafik 63">
            <a:extLst>
              <a:ext uri="{FF2B5EF4-FFF2-40B4-BE49-F238E27FC236}">
                <a16:creationId xmlns:a16="http://schemas.microsoft.com/office/drawing/2014/main" id="{B7D476F7-3D6C-98A1-673F-791BFDDA00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7" b="30753"/>
          <a:stretch/>
        </p:blipFill>
        <p:spPr>
          <a:xfrm>
            <a:off x="3045982" y="6051628"/>
            <a:ext cx="1398336" cy="584776"/>
          </a:xfrm>
          <a:prstGeom prst="rect">
            <a:avLst/>
          </a:prstGeom>
        </p:spPr>
      </p:pic>
      <p:sp>
        <p:nvSpPr>
          <p:cNvPr id="65" name="Textfeld 64">
            <a:extLst>
              <a:ext uri="{FF2B5EF4-FFF2-40B4-BE49-F238E27FC236}">
                <a16:creationId xmlns:a16="http://schemas.microsoft.com/office/drawing/2014/main" id="{DC741FFC-3225-3DD9-437C-BB5938564C81}"/>
              </a:ext>
            </a:extLst>
          </p:cNvPr>
          <p:cNvSpPr txBox="1"/>
          <p:nvPr/>
        </p:nvSpPr>
        <p:spPr>
          <a:xfrm>
            <a:off x="1851275" y="3914041"/>
            <a:ext cx="2389414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 i="1" dirty="0" err="1">
                <a:solidFill>
                  <a:srgbClr val="00B050"/>
                </a:solidFill>
              </a:rPr>
              <a:t>Novel</a:t>
            </a:r>
            <a:r>
              <a:rPr lang="de-DE" b="1" i="1" dirty="0">
                <a:solidFill>
                  <a:srgbClr val="00B050"/>
                </a:solidFill>
              </a:rPr>
              <a:t> Laser Plasma </a:t>
            </a:r>
            <a:r>
              <a:rPr lang="de-DE" b="1" i="1" dirty="0" err="1">
                <a:solidFill>
                  <a:srgbClr val="00B050"/>
                </a:solidFill>
              </a:rPr>
              <a:t>Accelerators</a:t>
            </a:r>
            <a:endParaRPr lang="de-DE" b="1" i="1" dirty="0">
              <a:solidFill>
                <a:srgbClr val="00B05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1BBDCF0-5B8E-D174-C6D2-AF5AB2496D56}"/>
              </a:ext>
            </a:extLst>
          </p:cNvPr>
          <p:cNvSpPr/>
          <p:nvPr/>
        </p:nvSpPr>
        <p:spPr>
          <a:xfrm rot="803343">
            <a:off x="1024315" y="1141372"/>
            <a:ext cx="1499825" cy="7108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D050FA02-7B1A-BA49-E651-F47EB03BB17F}"/>
              </a:ext>
            </a:extLst>
          </p:cNvPr>
          <p:cNvCxnSpPr>
            <a:cxnSpLocks/>
          </p:cNvCxnSpPr>
          <p:nvPr/>
        </p:nvCxnSpPr>
        <p:spPr>
          <a:xfrm>
            <a:off x="2364838" y="1737653"/>
            <a:ext cx="397101" cy="15412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24">
            <a:extLst>
              <a:ext uri="{FF2B5EF4-FFF2-40B4-BE49-F238E27FC236}">
                <a16:creationId xmlns:a16="http://schemas.microsoft.com/office/drawing/2014/main" id="{1EDD8BAA-023D-8586-20BE-604E3F506B88}"/>
              </a:ext>
            </a:extLst>
          </p:cNvPr>
          <p:cNvSpPr/>
          <p:nvPr/>
        </p:nvSpPr>
        <p:spPr>
          <a:xfrm>
            <a:off x="1132944" y="1263220"/>
            <a:ext cx="175707" cy="17570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7" name="Oval 24">
            <a:extLst>
              <a:ext uri="{FF2B5EF4-FFF2-40B4-BE49-F238E27FC236}">
                <a16:creationId xmlns:a16="http://schemas.microsoft.com/office/drawing/2014/main" id="{AF049800-93F1-39C3-F350-145B0C43CA6C}"/>
              </a:ext>
            </a:extLst>
          </p:cNvPr>
          <p:cNvSpPr/>
          <p:nvPr/>
        </p:nvSpPr>
        <p:spPr>
          <a:xfrm>
            <a:off x="1391343" y="1182935"/>
            <a:ext cx="175707" cy="17570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8" name="Oval 24">
            <a:extLst>
              <a:ext uri="{FF2B5EF4-FFF2-40B4-BE49-F238E27FC236}">
                <a16:creationId xmlns:a16="http://schemas.microsoft.com/office/drawing/2014/main" id="{1A701535-3C7E-9470-3892-C67793C4BB06}"/>
              </a:ext>
            </a:extLst>
          </p:cNvPr>
          <p:cNvSpPr/>
          <p:nvPr/>
        </p:nvSpPr>
        <p:spPr>
          <a:xfrm>
            <a:off x="1308651" y="1430783"/>
            <a:ext cx="175707" cy="17570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9" name="Oval 24">
            <a:extLst>
              <a:ext uri="{FF2B5EF4-FFF2-40B4-BE49-F238E27FC236}">
                <a16:creationId xmlns:a16="http://schemas.microsoft.com/office/drawing/2014/main" id="{9C169095-7206-49C6-B7B9-3974986F7752}"/>
              </a:ext>
            </a:extLst>
          </p:cNvPr>
          <p:cNvSpPr/>
          <p:nvPr/>
        </p:nvSpPr>
        <p:spPr>
          <a:xfrm>
            <a:off x="1554435" y="1327079"/>
            <a:ext cx="175707" cy="17570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70" name="Oval 24">
            <a:extLst>
              <a:ext uri="{FF2B5EF4-FFF2-40B4-BE49-F238E27FC236}">
                <a16:creationId xmlns:a16="http://schemas.microsoft.com/office/drawing/2014/main" id="{981AB78A-3CC7-1955-1355-665799AC7A01}"/>
              </a:ext>
            </a:extLst>
          </p:cNvPr>
          <p:cNvSpPr/>
          <p:nvPr/>
        </p:nvSpPr>
        <p:spPr>
          <a:xfrm>
            <a:off x="1550408" y="1560407"/>
            <a:ext cx="175707" cy="17570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71" name="Oval 24">
            <a:extLst>
              <a:ext uri="{FF2B5EF4-FFF2-40B4-BE49-F238E27FC236}">
                <a16:creationId xmlns:a16="http://schemas.microsoft.com/office/drawing/2014/main" id="{64012BF0-863C-736B-B793-3414CF273B6D}"/>
              </a:ext>
            </a:extLst>
          </p:cNvPr>
          <p:cNvSpPr/>
          <p:nvPr/>
        </p:nvSpPr>
        <p:spPr>
          <a:xfrm>
            <a:off x="1790989" y="1251345"/>
            <a:ext cx="175707" cy="17570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72" name="Oval 24">
            <a:extLst>
              <a:ext uri="{FF2B5EF4-FFF2-40B4-BE49-F238E27FC236}">
                <a16:creationId xmlns:a16="http://schemas.microsoft.com/office/drawing/2014/main" id="{43864C32-0962-61F5-FD8C-E7BDFBF28E5E}"/>
              </a:ext>
            </a:extLst>
          </p:cNvPr>
          <p:cNvSpPr/>
          <p:nvPr/>
        </p:nvSpPr>
        <p:spPr>
          <a:xfrm>
            <a:off x="1795038" y="1541520"/>
            <a:ext cx="175707" cy="17570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73" name="Oval 24">
            <a:extLst>
              <a:ext uri="{FF2B5EF4-FFF2-40B4-BE49-F238E27FC236}">
                <a16:creationId xmlns:a16="http://schemas.microsoft.com/office/drawing/2014/main" id="{4C0497B7-A51B-16C4-3E64-9C9B8039094E}"/>
              </a:ext>
            </a:extLst>
          </p:cNvPr>
          <p:cNvSpPr/>
          <p:nvPr/>
        </p:nvSpPr>
        <p:spPr>
          <a:xfrm>
            <a:off x="2021909" y="1354010"/>
            <a:ext cx="175707" cy="17570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74" name="Oval 24">
            <a:extLst>
              <a:ext uri="{FF2B5EF4-FFF2-40B4-BE49-F238E27FC236}">
                <a16:creationId xmlns:a16="http://schemas.microsoft.com/office/drawing/2014/main" id="{A64A4691-B994-5171-9318-4D588A00447F}"/>
              </a:ext>
            </a:extLst>
          </p:cNvPr>
          <p:cNvSpPr/>
          <p:nvPr/>
        </p:nvSpPr>
        <p:spPr>
          <a:xfrm>
            <a:off x="2004166" y="1647613"/>
            <a:ext cx="175707" cy="17570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75" name="Oval 24">
            <a:extLst>
              <a:ext uri="{FF2B5EF4-FFF2-40B4-BE49-F238E27FC236}">
                <a16:creationId xmlns:a16="http://schemas.microsoft.com/office/drawing/2014/main" id="{71CFA619-2D46-907D-B439-76C37720A2E3}"/>
              </a:ext>
            </a:extLst>
          </p:cNvPr>
          <p:cNvSpPr/>
          <p:nvPr/>
        </p:nvSpPr>
        <p:spPr>
          <a:xfrm>
            <a:off x="2203138" y="1518636"/>
            <a:ext cx="175707" cy="17570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A11E071-CE14-36BF-5025-027A9D60206B}"/>
              </a:ext>
            </a:extLst>
          </p:cNvPr>
          <p:cNvSpPr txBox="1"/>
          <p:nvPr/>
        </p:nvSpPr>
        <p:spPr>
          <a:xfrm>
            <a:off x="2809996" y="1182935"/>
            <a:ext cx="3373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600" dirty="0"/>
              <a:t>Proton „</a:t>
            </a:r>
            <a:r>
              <a:rPr lang="de-DE" sz="1600" dirty="0" err="1">
                <a:solidFill>
                  <a:srgbClr val="005AA0"/>
                </a:solidFill>
              </a:rPr>
              <a:t>beams</a:t>
            </a:r>
            <a:r>
              <a:rPr lang="de-DE" sz="1600" dirty="0"/>
              <a:t>“ = </a:t>
            </a:r>
            <a:r>
              <a:rPr lang="de-DE" sz="1600" dirty="0" err="1"/>
              <a:t>usually</a:t>
            </a:r>
            <a:r>
              <a:rPr lang="de-DE" sz="1600" dirty="0"/>
              <a:t> </a:t>
            </a:r>
            <a:r>
              <a:rPr lang="de-DE" sz="1600" dirty="0" err="1">
                <a:solidFill>
                  <a:srgbClr val="005AA0"/>
                </a:solidFill>
              </a:rPr>
              <a:t>bunched</a:t>
            </a:r>
            <a:r>
              <a:rPr lang="de-DE" sz="1600" dirty="0"/>
              <a:t> </a:t>
            </a:r>
          </a:p>
        </p:txBody>
      </p:sp>
      <p:sp>
        <p:nvSpPr>
          <p:cNvPr id="76" name="Textfeld 75">
            <a:extLst>
              <a:ext uri="{FF2B5EF4-FFF2-40B4-BE49-F238E27FC236}">
                <a16:creationId xmlns:a16="http://schemas.microsoft.com/office/drawing/2014/main" id="{87F3A064-08B8-5303-A8DE-FB16D7FBA962}"/>
              </a:ext>
            </a:extLst>
          </p:cNvPr>
          <p:cNvSpPr txBox="1"/>
          <p:nvPr/>
        </p:nvSpPr>
        <p:spPr>
          <a:xfrm>
            <a:off x="2809996" y="1576070"/>
            <a:ext cx="2895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600" dirty="0" err="1">
                <a:solidFill>
                  <a:srgbClr val="005AA0"/>
                </a:solidFill>
              </a:rPr>
              <a:t>Kinetic</a:t>
            </a:r>
            <a:r>
              <a:rPr lang="de-DE" sz="1600" dirty="0">
                <a:solidFill>
                  <a:srgbClr val="005AA0"/>
                </a:solidFill>
              </a:rPr>
              <a:t> </a:t>
            </a:r>
            <a:r>
              <a:rPr lang="de-DE" sz="1600" dirty="0" err="1">
                <a:solidFill>
                  <a:srgbClr val="005AA0"/>
                </a:solidFill>
              </a:rPr>
              <a:t>energy</a:t>
            </a:r>
            <a:r>
              <a:rPr lang="de-DE" sz="1600" dirty="0">
                <a:solidFill>
                  <a:srgbClr val="005AA0"/>
                </a:solidFill>
              </a:rPr>
              <a:t> </a:t>
            </a:r>
            <a:r>
              <a:rPr lang="de-DE" sz="1600" dirty="0"/>
              <a:t>→</a:t>
            </a:r>
            <a:r>
              <a:rPr lang="de-DE" sz="1600" dirty="0">
                <a:solidFill>
                  <a:srgbClr val="005AA0"/>
                </a:solidFill>
              </a:rPr>
              <a:t> </a:t>
            </a:r>
            <a:r>
              <a:rPr lang="de-DE" sz="1600" dirty="0" err="1"/>
              <a:t>Applications</a:t>
            </a:r>
            <a:endParaRPr lang="de-DE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FBEF29AA-C3B6-E149-52C5-FC141633A491}"/>
                  </a:ext>
                </a:extLst>
              </p:cNvPr>
              <p:cNvSpPr txBox="1"/>
              <p:nvPr/>
            </p:nvSpPr>
            <p:spPr>
              <a:xfrm>
                <a:off x="-3257987" y="2122449"/>
                <a:ext cx="1751313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5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1500" b="0" i="1" smtClean="0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</m:sub>
                      </m:sSub>
                      <m:r>
                        <a:rPr lang="pt-BR" sz="15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5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1500" b="0" i="1" smtClean="0">
                              <a:latin typeface="Cambria Math" panose="02040503050406030204" pitchFamily="18" charset="0"/>
                            </a:rPr>
                            <m:t>𝑟𝑒𝑠𝑡</m:t>
                          </m:r>
                        </m:sub>
                      </m:sSub>
                      <m:r>
                        <a:rPr lang="de-DE" sz="15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5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1500" b="0" i="1" smtClean="0">
                              <a:latin typeface="Cambria Math" panose="02040503050406030204" pitchFamily="18" charset="0"/>
                            </a:rPr>
                            <m:t>𝑘𝑖𝑛</m:t>
                          </m:r>
                        </m:sub>
                      </m:sSub>
                    </m:oMath>
                  </m:oMathPara>
                </a14:m>
                <a:endParaRPr lang="de-DE" sz="1500" dirty="0"/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FBEF29AA-C3B6-E149-52C5-FC141633A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257987" y="2122449"/>
                <a:ext cx="1751313" cy="230832"/>
              </a:xfrm>
              <a:prstGeom prst="rect">
                <a:avLst/>
              </a:prstGeom>
              <a:blipFill>
                <a:blip r:embed="rId6"/>
                <a:stretch>
                  <a:fillRect l="-1742" b="-1578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feld 76">
                <a:extLst>
                  <a:ext uri="{FF2B5EF4-FFF2-40B4-BE49-F238E27FC236}">
                    <a16:creationId xmlns:a16="http://schemas.microsoft.com/office/drawing/2014/main" id="{1744327A-DF8E-E52C-7C9F-AFDD7A5545CB}"/>
                  </a:ext>
                </a:extLst>
              </p:cNvPr>
              <p:cNvSpPr txBox="1"/>
              <p:nvPr/>
            </p:nvSpPr>
            <p:spPr>
              <a:xfrm>
                <a:off x="-3266419" y="2410260"/>
                <a:ext cx="2658227" cy="279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5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1500" b="0" i="1" smtClean="0">
                              <a:latin typeface="Cambria Math" panose="02040503050406030204" pitchFamily="18" charset="0"/>
                            </a:rPr>
                            <m:t>𝑘𝑖𝑛</m:t>
                          </m:r>
                        </m:sub>
                      </m:sSub>
                      <m:r>
                        <a:rPr lang="pt-BR" sz="150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sz="15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de-DE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5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500" i="1">
                                      <a:latin typeface="Cambria Math" panose="02040503050406030204" pitchFamily="18" charset="0"/>
                                    </a:rPr>
                                    <m:t>𝑝𝑐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sz="1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5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5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sSup>
                                    <m:sSupPr>
                                      <m:ctrlPr>
                                        <a:rPr lang="de-DE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5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de-DE" sz="15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de-DE" sz="1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de-DE" sz="15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de-DE" sz="15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de-DE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5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de-DE" sz="1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1500" dirty="0"/>
              </a:p>
            </p:txBody>
          </p:sp>
        </mc:Choice>
        <mc:Fallback xmlns="">
          <p:sp>
            <p:nvSpPr>
              <p:cNvPr id="77" name="Textfeld 76">
                <a:extLst>
                  <a:ext uri="{FF2B5EF4-FFF2-40B4-BE49-F238E27FC236}">
                    <a16:creationId xmlns:a16="http://schemas.microsoft.com/office/drawing/2014/main" id="{1744327A-DF8E-E52C-7C9F-AFDD7A5545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266419" y="2410260"/>
                <a:ext cx="2658227" cy="279500"/>
              </a:xfrm>
              <a:prstGeom prst="rect">
                <a:avLst/>
              </a:prstGeom>
              <a:blipFill>
                <a:blip r:embed="rId7"/>
                <a:stretch>
                  <a:fillRect l="-1147" b="-239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8" name="Grafik 77">
            <a:extLst>
              <a:ext uri="{FF2B5EF4-FFF2-40B4-BE49-F238E27FC236}">
                <a16:creationId xmlns:a16="http://schemas.microsoft.com/office/drawing/2014/main" id="{A8662C74-43DC-4364-285F-7A3AEED461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609" y="694132"/>
            <a:ext cx="4148892" cy="2768785"/>
          </a:xfrm>
          <a:prstGeom prst="rect">
            <a:avLst/>
          </a:prstGeom>
        </p:spPr>
      </p:pic>
      <p:pic>
        <p:nvPicPr>
          <p:cNvPr id="79" name="Grafik 78">
            <a:extLst>
              <a:ext uri="{FF2B5EF4-FFF2-40B4-BE49-F238E27FC236}">
                <a16:creationId xmlns:a16="http://schemas.microsoft.com/office/drawing/2014/main" id="{6325D54A-B818-19FF-174C-4B83471F8E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129" y="1964264"/>
            <a:ext cx="2589027" cy="1727366"/>
          </a:xfrm>
          <a:prstGeom prst="rect">
            <a:avLst/>
          </a:prstGeom>
        </p:spPr>
      </p:pic>
      <p:sp>
        <p:nvSpPr>
          <p:cNvPr id="80" name="Textfeld 79">
            <a:extLst>
              <a:ext uri="{FF2B5EF4-FFF2-40B4-BE49-F238E27FC236}">
                <a16:creationId xmlns:a16="http://schemas.microsoft.com/office/drawing/2014/main" id="{AC234CAA-678F-4136-2EB9-AFFB5A1D9279}"/>
              </a:ext>
            </a:extLst>
          </p:cNvPr>
          <p:cNvSpPr txBox="1"/>
          <p:nvPr/>
        </p:nvSpPr>
        <p:spPr>
          <a:xfrm>
            <a:off x="7081503" y="3806395"/>
            <a:ext cx="4363325" cy="917308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de-DE" b="1" dirty="0">
                <a:solidFill>
                  <a:schemeClr val="accent4">
                    <a:lumMod val="50000"/>
                  </a:schemeClr>
                </a:solidFill>
              </a:rPr>
              <a:t>Extreme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</a:rPr>
              <a:t>scale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4">
                    <a:lumMod val="50000"/>
                  </a:schemeClr>
                </a:solidFill>
              </a:rPr>
              <a:t>machines</a:t>
            </a:r>
            <a:r>
              <a:rPr lang="de-DE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de-DE" dirty="0" err="1"/>
              <a:t>producing</a:t>
            </a:r>
            <a:r>
              <a:rPr lang="de-DE" dirty="0"/>
              <a:t> </a:t>
            </a:r>
            <a:r>
              <a:rPr lang="de-DE" dirty="0" err="1"/>
              <a:t>ion</a:t>
            </a:r>
            <a:r>
              <a:rPr lang="de-DE" dirty="0"/>
              <a:t> </a:t>
            </a:r>
            <a:r>
              <a:rPr lang="de-DE" dirty="0" err="1"/>
              <a:t>beams</a:t>
            </a:r>
            <a:r>
              <a:rPr lang="de-DE" dirty="0"/>
              <a:t> </a:t>
            </a:r>
            <a:r>
              <a:rPr lang="de-DE" dirty="0" err="1"/>
              <a:t>studying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>
                <a:solidFill>
                  <a:schemeClr val="accent4">
                    <a:lumMod val="50000"/>
                  </a:schemeClr>
                </a:solidFill>
              </a:rPr>
              <a:t>fundamental </a:t>
            </a:r>
            <a:r>
              <a:rPr lang="de-DE" dirty="0" err="1">
                <a:solidFill>
                  <a:schemeClr val="accent4">
                    <a:lumMod val="50000"/>
                  </a:schemeClr>
                </a:solidFill>
              </a:rPr>
              <a:t>laws</a:t>
            </a:r>
            <a:r>
              <a:rPr lang="de-DE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4">
                    <a:lumMod val="50000"/>
                  </a:schemeClr>
                </a:solidFill>
              </a:rPr>
              <a:t>of</a:t>
            </a:r>
            <a:r>
              <a:rPr lang="de-DE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4">
                    <a:lumMod val="50000"/>
                  </a:schemeClr>
                </a:solidFill>
              </a:rPr>
              <a:t>nature</a:t>
            </a:r>
            <a:r>
              <a:rPr lang="de-DE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81" name="Rechteck 24">
            <a:extLst>
              <a:ext uri="{FF2B5EF4-FFF2-40B4-BE49-F238E27FC236}">
                <a16:creationId xmlns:a16="http://schemas.microsoft.com/office/drawing/2014/main" id="{3183CB4F-EB9A-40EA-7190-3C0BF595CE27}"/>
              </a:ext>
            </a:extLst>
          </p:cNvPr>
          <p:cNvSpPr/>
          <p:nvPr/>
        </p:nvSpPr>
        <p:spPr>
          <a:xfrm>
            <a:off x="7748086" y="998820"/>
            <a:ext cx="2159629" cy="253926"/>
          </a:xfrm>
          <a:prstGeom prst="rect">
            <a:avLst/>
          </a:prstGeom>
        </p:spPr>
        <p:txBody>
          <a:bodyPr wrap="square" lIns="68589" tIns="34295" rIns="68589" bIns="34295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LHC @ CERN</a:t>
            </a:r>
          </a:p>
        </p:txBody>
      </p:sp>
      <p:pic>
        <p:nvPicPr>
          <p:cNvPr id="82" name="Grafik 81">
            <a:extLst>
              <a:ext uri="{FF2B5EF4-FFF2-40B4-BE49-F238E27FC236}">
                <a16:creationId xmlns:a16="http://schemas.microsoft.com/office/drawing/2014/main" id="{2DDC4213-380B-101D-6550-AECE7F04C9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200" y="1024087"/>
            <a:ext cx="6610299" cy="1720987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F71A5CC2-36E1-B7B1-016F-D328E0526F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769" y="2034338"/>
            <a:ext cx="2696592" cy="1599173"/>
          </a:xfrm>
          <a:prstGeom prst="rect">
            <a:avLst/>
          </a:prstGeom>
        </p:spPr>
      </p:pic>
      <p:pic>
        <p:nvPicPr>
          <p:cNvPr id="86" name="Grafik 85" descr="Ein Bild, das drinnen, Wand enthält.&#10;&#10;Automatisch generierte Beschreibung">
            <a:extLst>
              <a:ext uri="{FF2B5EF4-FFF2-40B4-BE49-F238E27FC236}">
                <a16:creationId xmlns:a16="http://schemas.microsoft.com/office/drawing/2014/main" id="{73C061B3-4710-5E8C-FA63-4C89FC16CE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428" y="2029207"/>
            <a:ext cx="3180340" cy="1604304"/>
          </a:xfrm>
          <a:prstGeom prst="rect">
            <a:avLst/>
          </a:prstGeom>
        </p:spPr>
      </p:pic>
      <p:sp>
        <p:nvSpPr>
          <p:cNvPr id="88" name="Textfeld 87">
            <a:extLst>
              <a:ext uri="{FF2B5EF4-FFF2-40B4-BE49-F238E27FC236}">
                <a16:creationId xmlns:a16="http://schemas.microsoft.com/office/drawing/2014/main" id="{C903C08E-8AC0-2C57-03F7-34FE5938EE21}"/>
              </a:ext>
            </a:extLst>
          </p:cNvPr>
          <p:cNvSpPr txBox="1"/>
          <p:nvPr/>
        </p:nvSpPr>
        <p:spPr>
          <a:xfrm>
            <a:off x="4871417" y="7703858"/>
            <a:ext cx="9542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© NCT Dresden/Philip Benjamin, </a:t>
            </a:r>
            <a:r>
              <a:rPr lang="de-DE" dirty="0" err="1"/>
              <a:t>OncoRay</a:t>
            </a:r>
            <a:endParaRPr lang="de-DE" dirty="0"/>
          </a:p>
        </p:txBody>
      </p:sp>
      <p:sp>
        <p:nvSpPr>
          <p:cNvPr id="90" name="Textfeld 89">
            <a:extLst>
              <a:ext uri="{FF2B5EF4-FFF2-40B4-BE49-F238E27FC236}">
                <a16:creationId xmlns:a16="http://schemas.microsoft.com/office/drawing/2014/main" id="{BA41350E-F160-B57E-01A5-DAA18BED1B96}"/>
              </a:ext>
            </a:extLst>
          </p:cNvPr>
          <p:cNvSpPr txBox="1"/>
          <p:nvPr/>
        </p:nvSpPr>
        <p:spPr>
          <a:xfrm>
            <a:off x="4871417" y="8646964"/>
            <a:ext cx="10338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https://www.uniklinikum-dresden.de/de/das-klinikum/kliniken-polikliniken-institute/universitaets-protonen-therapie-dresden/bilder/slide2/view</a:t>
            </a:r>
          </a:p>
        </p:txBody>
      </p:sp>
      <p:sp>
        <p:nvSpPr>
          <p:cNvPr id="91" name="Textfeld 90">
            <a:extLst>
              <a:ext uri="{FF2B5EF4-FFF2-40B4-BE49-F238E27FC236}">
                <a16:creationId xmlns:a16="http://schemas.microsoft.com/office/drawing/2014/main" id="{FDD092C2-C6CE-CB46-F9C9-B5FFFCD1F8D2}"/>
              </a:ext>
            </a:extLst>
          </p:cNvPr>
          <p:cNvSpPr txBox="1"/>
          <p:nvPr/>
        </p:nvSpPr>
        <p:spPr>
          <a:xfrm>
            <a:off x="7113872" y="4196383"/>
            <a:ext cx="4341118" cy="91730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de-DE" b="1" dirty="0" err="1">
                <a:solidFill>
                  <a:schemeClr val="accent4">
                    <a:lumMod val="50000"/>
                  </a:schemeClr>
                </a:solidFill>
              </a:rPr>
              <a:t>Extremely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4">
                    <a:lumMod val="50000"/>
                  </a:schemeClr>
                </a:solidFill>
              </a:rPr>
              <a:t>reliable</a:t>
            </a:r>
            <a:r>
              <a:rPr lang="de-DE" dirty="0">
                <a:solidFill>
                  <a:schemeClr val="accent4">
                    <a:lumMod val="50000"/>
                  </a:schemeClr>
                </a:solidFill>
              </a:rPr>
              <a:t>, high </a:t>
            </a:r>
            <a:r>
              <a:rPr lang="de-DE" dirty="0" err="1">
                <a:solidFill>
                  <a:schemeClr val="accent4">
                    <a:lumMod val="50000"/>
                  </a:schemeClr>
                </a:solidFill>
              </a:rPr>
              <a:t>precision</a:t>
            </a:r>
            <a:r>
              <a:rPr lang="de-DE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de-DE" dirty="0" err="1"/>
              <a:t>proton</a:t>
            </a:r>
            <a:r>
              <a:rPr lang="de-DE" dirty="0"/>
              <a:t> </a:t>
            </a:r>
            <a:r>
              <a:rPr lang="de-DE" dirty="0" err="1"/>
              <a:t>beams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medical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in </a:t>
            </a:r>
            <a:r>
              <a:rPr lang="de-DE" dirty="0" err="1">
                <a:solidFill>
                  <a:schemeClr val="accent4">
                    <a:lumMod val="50000"/>
                  </a:schemeClr>
                </a:solidFill>
              </a:rPr>
              <a:t>particle</a:t>
            </a:r>
            <a:r>
              <a:rPr lang="de-DE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4">
                    <a:lumMod val="50000"/>
                  </a:schemeClr>
                </a:solidFill>
              </a:rPr>
              <a:t>therapy</a:t>
            </a:r>
            <a:r>
              <a:rPr lang="de-DE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4">
                    <a:lumMod val="50000"/>
                  </a:schemeClr>
                </a:solidFill>
              </a:rPr>
              <a:t>of</a:t>
            </a:r>
            <a:r>
              <a:rPr lang="de-DE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4">
                    <a:lumMod val="50000"/>
                  </a:schemeClr>
                </a:solidFill>
              </a:rPr>
              <a:t>tumors</a:t>
            </a:r>
            <a:endParaRPr lang="de-DE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2" name="Picture 6">
            <a:extLst>
              <a:ext uri="{FF2B5EF4-FFF2-40B4-BE49-F238E27FC236}">
                <a16:creationId xmlns:a16="http://schemas.microsoft.com/office/drawing/2014/main" id="{34E4B4BB-9B04-AE5E-AA8C-DBD799F092D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267" y="682913"/>
            <a:ext cx="3859418" cy="2894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8000" dist="5000" dir="5400000" sy="-100000" algn="bl" rotWithShape="0"/>
          </a:effectLst>
        </p:spPr>
      </p:pic>
      <p:sp>
        <p:nvSpPr>
          <p:cNvPr id="93" name="Rechteck 24">
            <a:extLst>
              <a:ext uri="{FF2B5EF4-FFF2-40B4-BE49-F238E27FC236}">
                <a16:creationId xmlns:a16="http://schemas.microsoft.com/office/drawing/2014/main" id="{2EB6FCDB-7986-414B-2A9B-B81BBDDEA903}"/>
              </a:ext>
            </a:extLst>
          </p:cNvPr>
          <p:cNvSpPr/>
          <p:nvPr/>
        </p:nvSpPr>
        <p:spPr>
          <a:xfrm>
            <a:off x="7818692" y="3664983"/>
            <a:ext cx="3570951" cy="253926"/>
          </a:xfrm>
          <a:prstGeom prst="rect">
            <a:avLst/>
          </a:prstGeom>
        </p:spPr>
        <p:txBody>
          <a:bodyPr wrap="square" lIns="68589" tIns="34295" rIns="68589" bIns="34295">
            <a:spAutoFit/>
          </a:bodyPr>
          <a:lstStyle/>
          <a:p>
            <a:r>
              <a:rPr lang="de-DE" sz="1200" b="1" dirty="0">
                <a:solidFill>
                  <a:schemeClr val="bg1">
                    <a:lumMod val="50000"/>
                  </a:schemeClr>
                </a:solidFill>
              </a:rPr>
              <a:t>DRACO Laser Ion </a:t>
            </a:r>
            <a:r>
              <a:rPr lang="de-DE" sz="1200" b="1" dirty="0" err="1">
                <a:solidFill>
                  <a:schemeClr val="bg1">
                    <a:lumMod val="50000"/>
                  </a:schemeClr>
                </a:solidFill>
              </a:rPr>
              <a:t>Acceleration</a:t>
            </a:r>
            <a:r>
              <a:rPr lang="de-DE" sz="1200" b="1" dirty="0">
                <a:solidFill>
                  <a:schemeClr val="bg1">
                    <a:lumMod val="50000"/>
                  </a:schemeClr>
                </a:solidFill>
              </a:rPr>
              <a:t> Source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Freihandform 40">
            <a:extLst>
              <a:ext uri="{FF2B5EF4-FFF2-40B4-BE49-F238E27FC236}">
                <a16:creationId xmlns:a16="http://schemas.microsoft.com/office/drawing/2014/main" id="{FED58E0D-9255-F4AB-1547-3F273D24F419}"/>
              </a:ext>
            </a:extLst>
          </p:cNvPr>
          <p:cNvSpPr/>
          <p:nvPr/>
        </p:nvSpPr>
        <p:spPr>
          <a:xfrm>
            <a:off x="9524463" y="1011276"/>
            <a:ext cx="1595437" cy="672705"/>
          </a:xfrm>
          <a:custGeom>
            <a:avLst/>
            <a:gdLst>
              <a:gd name="connsiteX0" fmla="*/ 0 w 1643433"/>
              <a:gd name="connsiteY0" fmla="*/ 196635 h 1262551"/>
              <a:gd name="connsiteX1" fmla="*/ 1571625 w 1643433"/>
              <a:gd name="connsiteY1" fmla="*/ 63285 h 1262551"/>
              <a:gd name="connsiteX2" fmla="*/ 1357312 w 1643433"/>
              <a:gd name="connsiteY2" fmla="*/ 1087223 h 1262551"/>
              <a:gd name="connsiteX3" fmla="*/ 1176337 w 1643433"/>
              <a:gd name="connsiteY3" fmla="*/ 1253910 h 1262551"/>
              <a:gd name="connsiteX0" fmla="*/ 0 w 1357724"/>
              <a:gd name="connsiteY0" fmla="*/ 441044 h 1517021"/>
              <a:gd name="connsiteX1" fmla="*/ 1123950 w 1357724"/>
              <a:gd name="connsiteY1" fmla="*/ 31469 h 1517021"/>
              <a:gd name="connsiteX2" fmla="*/ 1357312 w 1357724"/>
              <a:gd name="connsiteY2" fmla="*/ 1331632 h 1517021"/>
              <a:gd name="connsiteX3" fmla="*/ 1176337 w 1357724"/>
              <a:gd name="connsiteY3" fmla="*/ 1498319 h 1517021"/>
              <a:gd name="connsiteX0" fmla="*/ 0 w 1619392"/>
              <a:gd name="connsiteY0" fmla="*/ 409743 h 1467256"/>
              <a:gd name="connsiteX1" fmla="*/ 1123950 w 1619392"/>
              <a:gd name="connsiteY1" fmla="*/ 168 h 1467256"/>
              <a:gd name="connsiteX2" fmla="*/ 1619250 w 1619392"/>
              <a:gd name="connsiteY2" fmla="*/ 457369 h 1467256"/>
              <a:gd name="connsiteX3" fmla="*/ 1176337 w 1619392"/>
              <a:gd name="connsiteY3" fmla="*/ 1467018 h 1467256"/>
              <a:gd name="connsiteX0" fmla="*/ 0 w 1619392"/>
              <a:gd name="connsiteY0" fmla="*/ 506560 h 1564073"/>
              <a:gd name="connsiteX1" fmla="*/ 501204 w 1619392"/>
              <a:gd name="connsiteY1" fmla="*/ 33071 h 1564073"/>
              <a:gd name="connsiteX2" fmla="*/ 1123950 w 1619392"/>
              <a:gd name="connsiteY2" fmla="*/ 96985 h 1564073"/>
              <a:gd name="connsiteX3" fmla="*/ 1619250 w 1619392"/>
              <a:gd name="connsiteY3" fmla="*/ 554186 h 1564073"/>
              <a:gd name="connsiteX4" fmla="*/ 1176337 w 1619392"/>
              <a:gd name="connsiteY4" fmla="*/ 1563835 h 1564073"/>
              <a:gd name="connsiteX0" fmla="*/ 0 w 1557479"/>
              <a:gd name="connsiteY0" fmla="*/ 506560 h 1564073"/>
              <a:gd name="connsiteX1" fmla="*/ 439291 w 1557479"/>
              <a:gd name="connsiteY1" fmla="*/ 33071 h 1564073"/>
              <a:gd name="connsiteX2" fmla="*/ 1062037 w 1557479"/>
              <a:gd name="connsiteY2" fmla="*/ 96985 h 1564073"/>
              <a:gd name="connsiteX3" fmla="*/ 1557337 w 1557479"/>
              <a:gd name="connsiteY3" fmla="*/ 554186 h 1564073"/>
              <a:gd name="connsiteX4" fmla="*/ 1114424 w 1557479"/>
              <a:gd name="connsiteY4" fmla="*/ 1563835 h 1564073"/>
              <a:gd name="connsiteX0" fmla="*/ 0 w 1557479"/>
              <a:gd name="connsiteY0" fmla="*/ 506560 h 1564073"/>
              <a:gd name="connsiteX1" fmla="*/ 439291 w 1557479"/>
              <a:gd name="connsiteY1" fmla="*/ 33071 h 1564073"/>
              <a:gd name="connsiteX2" fmla="*/ 1062037 w 1557479"/>
              <a:gd name="connsiteY2" fmla="*/ 96985 h 1564073"/>
              <a:gd name="connsiteX3" fmla="*/ 1557337 w 1557479"/>
              <a:gd name="connsiteY3" fmla="*/ 554186 h 1564073"/>
              <a:gd name="connsiteX4" fmla="*/ 1114424 w 1557479"/>
              <a:gd name="connsiteY4" fmla="*/ 1563835 h 1564073"/>
              <a:gd name="connsiteX0" fmla="*/ 0 w 1557468"/>
              <a:gd name="connsiteY0" fmla="*/ 512234 h 1569748"/>
              <a:gd name="connsiteX1" fmla="*/ 439291 w 1557468"/>
              <a:gd name="connsiteY1" fmla="*/ 38745 h 1569748"/>
              <a:gd name="connsiteX2" fmla="*/ 1152524 w 1557468"/>
              <a:gd name="connsiteY2" fmla="*/ 83609 h 1569748"/>
              <a:gd name="connsiteX3" fmla="*/ 1557337 w 1557468"/>
              <a:gd name="connsiteY3" fmla="*/ 559860 h 1569748"/>
              <a:gd name="connsiteX4" fmla="*/ 1114424 w 1557468"/>
              <a:gd name="connsiteY4" fmla="*/ 1569509 h 1569748"/>
              <a:gd name="connsiteX0" fmla="*/ 0 w 1557466"/>
              <a:gd name="connsiteY0" fmla="*/ 493371 h 1550885"/>
              <a:gd name="connsiteX1" fmla="*/ 463104 w 1557466"/>
              <a:gd name="connsiteY1" fmla="*/ 48457 h 1550885"/>
              <a:gd name="connsiteX2" fmla="*/ 1152524 w 1557466"/>
              <a:gd name="connsiteY2" fmla="*/ 64746 h 1550885"/>
              <a:gd name="connsiteX3" fmla="*/ 1557337 w 1557466"/>
              <a:gd name="connsiteY3" fmla="*/ 540997 h 1550885"/>
              <a:gd name="connsiteX4" fmla="*/ 1114424 w 1557466"/>
              <a:gd name="connsiteY4" fmla="*/ 1550646 h 1550885"/>
              <a:gd name="connsiteX0" fmla="*/ 0 w 1580125"/>
              <a:gd name="connsiteY0" fmla="*/ 493371 h 1032062"/>
              <a:gd name="connsiteX1" fmla="*/ 463104 w 1580125"/>
              <a:gd name="connsiteY1" fmla="*/ 48457 h 1032062"/>
              <a:gd name="connsiteX2" fmla="*/ 1152524 w 1580125"/>
              <a:gd name="connsiteY2" fmla="*/ 64746 h 1032062"/>
              <a:gd name="connsiteX3" fmla="*/ 1557337 w 1580125"/>
              <a:gd name="connsiteY3" fmla="*/ 540997 h 1032062"/>
              <a:gd name="connsiteX4" fmla="*/ 1495424 w 1580125"/>
              <a:gd name="connsiteY4" fmla="*/ 1031533 h 1032062"/>
              <a:gd name="connsiteX0" fmla="*/ 0 w 1558124"/>
              <a:gd name="connsiteY0" fmla="*/ 481289 h 1019926"/>
              <a:gd name="connsiteX1" fmla="*/ 463104 w 1558124"/>
              <a:gd name="connsiteY1" fmla="*/ 36375 h 1019926"/>
              <a:gd name="connsiteX2" fmla="*/ 1152524 w 1558124"/>
              <a:gd name="connsiteY2" fmla="*/ 52664 h 1019926"/>
              <a:gd name="connsiteX3" fmla="*/ 1472753 w 1558124"/>
              <a:gd name="connsiteY3" fmla="*/ 298313 h 1019926"/>
              <a:gd name="connsiteX4" fmla="*/ 1557337 w 1558124"/>
              <a:gd name="connsiteY4" fmla="*/ 528915 h 1019926"/>
              <a:gd name="connsiteX5" fmla="*/ 1495424 w 1558124"/>
              <a:gd name="connsiteY5" fmla="*/ 1019451 h 1019926"/>
              <a:gd name="connsiteX0" fmla="*/ 0 w 1583557"/>
              <a:gd name="connsiteY0" fmla="*/ 481289 h 1019451"/>
              <a:gd name="connsiteX1" fmla="*/ 463104 w 1583557"/>
              <a:gd name="connsiteY1" fmla="*/ 36375 h 1019451"/>
              <a:gd name="connsiteX2" fmla="*/ 1152524 w 1583557"/>
              <a:gd name="connsiteY2" fmla="*/ 52664 h 1019451"/>
              <a:gd name="connsiteX3" fmla="*/ 1472753 w 1583557"/>
              <a:gd name="connsiteY3" fmla="*/ 298313 h 1019451"/>
              <a:gd name="connsiteX4" fmla="*/ 1557337 w 1583557"/>
              <a:gd name="connsiteY4" fmla="*/ 528915 h 1019451"/>
              <a:gd name="connsiteX5" fmla="*/ 1495424 w 1583557"/>
              <a:gd name="connsiteY5" fmla="*/ 1019451 h 1019451"/>
              <a:gd name="connsiteX0" fmla="*/ 0 w 1557337"/>
              <a:gd name="connsiteY0" fmla="*/ 481289 h 528915"/>
              <a:gd name="connsiteX1" fmla="*/ 463104 w 1557337"/>
              <a:gd name="connsiteY1" fmla="*/ 36375 h 528915"/>
              <a:gd name="connsiteX2" fmla="*/ 1152524 w 1557337"/>
              <a:gd name="connsiteY2" fmla="*/ 52664 h 528915"/>
              <a:gd name="connsiteX3" fmla="*/ 1472753 w 1557337"/>
              <a:gd name="connsiteY3" fmla="*/ 298313 h 528915"/>
              <a:gd name="connsiteX4" fmla="*/ 1557337 w 1557337"/>
              <a:gd name="connsiteY4" fmla="*/ 528915 h 528915"/>
              <a:gd name="connsiteX0" fmla="*/ 0 w 1557337"/>
              <a:gd name="connsiteY0" fmla="*/ 480223 h 527849"/>
              <a:gd name="connsiteX1" fmla="*/ 463104 w 1557337"/>
              <a:gd name="connsiteY1" fmla="*/ 35309 h 527849"/>
              <a:gd name="connsiteX2" fmla="*/ 1152524 w 1557337"/>
              <a:gd name="connsiteY2" fmla="*/ 51598 h 527849"/>
              <a:gd name="connsiteX3" fmla="*/ 1467990 w 1557337"/>
              <a:gd name="connsiteY3" fmla="*/ 273434 h 527849"/>
              <a:gd name="connsiteX4" fmla="*/ 1557337 w 1557337"/>
              <a:gd name="connsiteY4" fmla="*/ 527849 h 527849"/>
              <a:gd name="connsiteX0" fmla="*/ 0 w 1557337"/>
              <a:gd name="connsiteY0" fmla="*/ 506017 h 553643"/>
              <a:gd name="connsiteX1" fmla="*/ 463104 w 1557337"/>
              <a:gd name="connsiteY1" fmla="*/ 61103 h 553643"/>
              <a:gd name="connsiteX2" fmla="*/ 825053 w 1557337"/>
              <a:gd name="connsiteY2" fmla="*/ 3954 h 553643"/>
              <a:gd name="connsiteX3" fmla="*/ 1152524 w 1557337"/>
              <a:gd name="connsiteY3" fmla="*/ 77392 h 553643"/>
              <a:gd name="connsiteX4" fmla="*/ 1467990 w 1557337"/>
              <a:gd name="connsiteY4" fmla="*/ 299228 h 553643"/>
              <a:gd name="connsiteX5" fmla="*/ 1557337 w 1557337"/>
              <a:gd name="connsiteY5" fmla="*/ 553643 h 553643"/>
              <a:gd name="connsiteX0" fmla="*/ 0 w 1595437"/>
              <a:gd name="connsiteY0" fmla="*/ 506017 h 672705"/>
              <a:gd name="connsiteX1" fmla="*/ 463104 w 1595437"/>
              <a:gd name="connsiteY1" fmla="*/ 61103 h 672705"/>
              <a:gd name="connsiteX2" fmla="*/ 825053 w 1595437"/>
              <a:gd name="connsiteY2" fmla="*/ 3954 h 672705"/>
              <a:gd name="connsiteX3" fmla="*/ 1152524 w 1595437"/>
              <a:gd name="connsiteY3" fmla="*/ 77392 h 672705"/>
              <a:gd name="connsiteX4" fmla="*/ 1467990 w 1595437"/>
              <a:gd name="connsiteY4" fmla="*/ 299228 h 672705"/>
              <a:gd name="connsiteX5" fmla="*/ 1595437 w 1595437"/>
              <a:gd name="connsiteY5" fmla="*/ 672705 h 67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5437" h="672705">
                <a:moveTo>
                  <a:pt x="0" y="506017"/>
                </a:moveTo>
                <a:cubicBezTo>
                  <a:pt x="47022" y="404084"/>
                  <a:pt x="275779" y="129365"/>
                  <a:pt x="463104" y="61103"/>
                </a:cubicBezTo>
                <a:cubicBezTo>
                  <a:pt x="598232" y="-17812"/>
                  <a:pt x="710150" y="1239"/>
                  <a:pt x="825053" y="3954"/>
                </a:cubicBezTo>
                <a:cubicBezTo>
                  <a:pt x="939956" y="6669"/>
                  <a:pt x="1045368" y="28180"/>
                  <a:pt x="1152524" y="77392"/>
                </a:cubicBezTo>
                <a:cubicBezTo>
                  <a:pt x="1259680" y="126604"/>
                  <a:pt x="1400521" y="219853"/>
                  <a:pt x="1467990" y="299228"/>
                </a:cubicBezTo>
                <a:cubicBezTo>
                  <a:pt x="1535459" y="378603"/>
                  <a:pt x="1591659" y="552515"/>
                  <a:pt x="1595437" y="672705"/>
                </a:cubicBezTo>
              </a:path>
            </a:pathLst>
          </a:custGeom>
          <a:noFill/>
          <a:ln w="28575">
            <a:solidFill>
              <a:srgbClr val="FFFF00"/>
            </a:solidFill>
            <a:prstDash val="sysDash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E7845CA3-392B-5B47-E012-7B3C52C40611}"/>
              </a:ext>
            </a:extLst>
          </p:cNvPr>
          <p:cNvSpPr txBox="1"/>
          <p:nvPr/>
        </p:nvSpPr>
        <p:spPr>
          <a:xfrm rot="1450004">
            <a:off x="10368495" y="784468"/>
            <a:ext cx="6880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dirty="0" err="1">
                <a:solidFill>
                  <a:srgbClr val="FFFF00"/>
                </a:solidFill>
              </a:rPr>
              <a:t>Mirror</a:t>
            </a:r>
            <a:endParaRPr lang="de-DE" sz="1500" dirty="0">
              <a:solidFill>
                <a:srgbClr val="FFFF00"/>
              </a:solidFill>
            </a:endParaRPr>
          </a:p>
        </p:txBody>
      </p:sp>
      <p:sp>
        <p:nvSpPr>
          <p:cNvPr id="96" name="Gleichschenkliges Dreieck 95">
            <a:extLst>
              <a:ext uri="{FF2B5EF4-FFF2-40B4-BE49-F238E27FC236}">
                <a16:creationId xmlns:a16="http://schemas.microsoft.com/office/drawing/2014/main" id="{A1D8059F-17C7-6AC3-BFF4-AEAFFEFABFB6}"/>
              </a:ext>
            </a:extLst>
          </p:cNvPr>
          <p:cNvSpPr/>
          <p:nvPr/>
        </p:nvSpPr>
        <p:spPr>
          <a:xfrm rot="564898" flipV="1">
            <a:off x="9474225" y="1666120"/>
            <a:ext cx="1684142" cy="563540"/>
          </a:xfrm>
          <a:prstGeom prst="triangle">
            <a:avLst>
              <a:gd name="adj" fmla="val 42387"/>
            </a:avLst>
          </a:prstGeom>
          <a:gradFill flip="none" rotWithShape="1">
            <a:gsLst>
              <a:gs pos="0">
                <a:srgbClr val="FF0000"/>
              </a:gs>
              <a:gs pos="70000">
                <a:srgbClr val="FF0000">
                  <a:tint val="44500"/>
                  <a:satMod val="160000"/>
                  <a:alpha val="70000"/>
                </a:srgbClr>
              </a:gs>
              <a:gs pos="100000">
                <a:srgbClr val="FF0000">
                  <a:tint val="23500"/>
                  <a:satMod val="160000"/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grpSp>
        <p:nvGrpSpPr>
          <p:cNvPr id="97" name="Gruppieren 96">
            <a:extLst>
              <a:ext uri="{FF2B5EF4-FFF2-40B4-BE49-F238E27FC236}">
                <a16:creationId xmlns:a16="http://schemas.microsoft.com/office/drawing/2014/main" id="{C7739E83-3D9D-9ACC-85C0-2F00193C9303}"/>
              </a:ext>
            </a:extLst>
          </p:cNvPr>
          <p:cNvGrpSpPr/>
          <p:nvPr/>
        </p:nvGrpSpPr>
        <p:grpSpPr>
          <a:xfrm>
            <a:off x="8922356" y="2328113"/>
            <a:ext cx="1117392" cy="565313"/>
            <a:chOff x="9098742" y="1981200"/>
            <a:chExt cx="1117392" cy="565313"/>
          </a:xfrm>
        </p:grpSpPr>
        <p:sp>
          <p:nvSpPr>
            <p:cNvPr id="98" name="Gleichschenkliges Dreieck 97">
              <a:extLst>
                <a:ext uri="{FF2B5EF4-FFF2-40B4-BE49-F238E27FC236}">
                  <a16:creationId xmlns:a16="http://schemas.microsoft.com/office/drawing/2014/main" id="{41D3F87C-2BEF-D3C7-08B6-1413B1EF6698}"/>
                </a:ext>
              </a:extLst>
            </p:cNvPr>
            <p:cNvSpPr/>
            <p:nvPr/>
          </p:nvSpPr>
          <p:spPr>
            <a:xfrm rot="3577373">
              <a:off x="9435684" y="1726551"/>
              <a:ext cx="495737" cy="1065162"/>
            </a:xfrm>
            <a:prstGeom prst="triangle">
              <a:avLst/>
            </a:prstGeom>
            <a:gradFill flip="none" rotWithShape="1">
              <a:gsLst>
                <a:gs pos="0">
                  <a:srgbClr val="005AA0">
                    <a:alpha val="0"/>
                  </a:srgbClr>
                </a:gs>
                <a:gs pos="47000">
                  <a:srgbClr val="005AA0">
                    <a:alpha val="70000"/>
                  </a:srgbClr>
                </a:gs>
                <a:gs pos="78000">
                  <a:schemeClr val="tx2">
                    <a:tint val="44500"/>
                    <a:satMod val="160000"/>
                    <a:alpha val="30000"/>
                  </a:schemeClr>
                </a:gs>
                <a:gs pos="100000">
                  <a:schemeClr val="tx2">
                    <a:tint val="23500"/>
                    <a:satMod val="16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 dirty="0">
                <a:solidFill>
                  <a:schemeClr val="bg1"/>
                </a:solidFill>
              </a:endParaRPr>
            </a:p>
          </p:txBody>
        </p:sp>
        <p:cxnSp>
          <p:nvCxnSpPr>
            <p:cNvPr id="99" name="Gerader Verbinder 98">
              <a:extLst>
                <a:ext uri="{FF2B5EF4-FFF2-40B4-BE49-F238E27FC236}">
                  <a16:creationId xmlns:a16="http://schemas.microsoft.com/office/drawing/2014/main" id="{1F0BEDC5-39A3-55B6-44A8-A5B4BFE0FFAB}"/>
                </a:ext>
              </a:extLst>
            </p:cNvPr>
            <p:cNvCxnSpPr>
              <a:endCxn id="98" idx="2"/>
            </p:cNvCxnSpPr>
            <p:nvPr/>
          </p:nvCxnSpPr>
          <p:spPr>
            <a:xfrm flipH="1">
              <a:off x="9098742" y="1990725"/>
              <a:ext cx="1026333" cy="323887"/>
            </a:xfrm>
            <a:prstGeom prst="line">
              <a:avLst/>
            </a:prstGeom>
            <a:ln w="127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r Verbinder 99">
              <a:extLst>
                <a:ext uri="{FF2B5EF4-FFF2-40B4-BE49-F238E27FC236}">
                  <a16:creationId xmlns:a16="http://schemas.microsoft.com/office/drawing/2014/main" id="{C4C04CC3-3671-5A19-5406-954832B1EBDC}"/>
                </a:ext>
              </a:extLst>
            </p:cNvPr>
            <p:cNvCxnSpPr/>
            <p:nvPr/>
          </p:nvCxnSpPr>
          <p:spPr>
            <a:xfrm flipH="1">
              <a:off x="9550179" y="1981200"/>
              <a:ext cx="579660" cy="565313"/>
            </a:xfrm>
            <a:prstGeom prst="line">
              <a:avLst/>
            </a:prstGeom>
            <a:ln w="127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Textfeld 100">
            <a:extLst>
              <a:ext uri="{FF2B5EF4-FFF2-40B4-BE49-F238E27FC236}">
                <a16:creationId xmlns:a16="http://schemas.microsoft.com/office/drawing/2014/main" id="{257BA46E-4DD7-0624-A4C5-4A353E2EB20B}"/>
              </a:ext>
            </a:extLst>
          </p:cNvPr>
          <p:cNvSpPr txBox="1"/>
          <p:nvPr/>
        </p:nvSpPr>
        <p:spPr>
          <a:xfrm rot="19243415">
            <a:off x="10371400" y="1493286"/>
            <a:ext cx="6992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b="1" dirty="0">
                <a:solidFill>
                  <a:srgbClr val="FF0000"/>
                </a:solidFill>
              </a:rPr>
              <a:t>Laser</a:t>
            </a:r>
          </a:p>
        </p:txBody>
      </p:sp>
      <p:sp>
        <p:nvSpPr>
          <p:cNvPr id="102" name="Textfeld 101">
            <a:extLst>
              <a:ext uri="{FF2B5EF4-FFF2-40B4-BE49-F238E27FC236}">
                <a16:creationId xmlns:a16="http://schemas.microsoft.com/office/drawing/2014/main" id="{E26018A8-472F-4560-0B51-2638214F6EDD}"/>
              </a:ext>
            </a:extLst>
          </p:cNvPr>
          <p:cNvSpPr txBox="1"/>
          <p:nvPr/>
        </p:nvSpPr>
        <p:spPr>
          <a:xfrm rot="19674222">
            <a:off x="8751950" y="2578003"/>
            <a:ext cx="91082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b="1" dirty="0">
                <a:solidFill>
                  <a:srgbClr val="8BCDFF"/>
                </a:solidFill>
              </a:rPr>
              <a:t>Protons</a:t>
            </a:r>
          </a:p>
        </p:txBody>
      </p:sp>
      <p:sp>
        <p:nvSpPr>
          <p:cNvPr id="103" name="Textfeld 102">
            <a:extLst>
              <a:ext uri="{FF2B5EF4-FFF2-40B4-BE49-F238E27FC236}">
                <a16:creationId xmlns:a16="http://schemas.microsoft.com/office/drawing/2014/main" id="{7417869F-408A-2B9B-78EC-325B38E6648C}"/>
              </a:ext>
            </a:extLst>
          </p:cNvPr>
          <p:cNvSpPr txBox="1"/>
          <p:nvPr/>
        </p:nvSpPr>
        <p:spPr>
          <a:xfrm>
            <a:off x="7848335" y="4091576"/>
            <a:ext cx="3607902" cy="197377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5AA0"/>
                </a:solidFill>
              </a:rPr>
              <a:t>Laser-plasma </a:t>
            </a:r>
            <a:r>
              <a:rPr lang="de-DE" sz="2000" b="1" dirty="0" err="1">
                <a:solidFill>
                  <a:srgbClr val="005AA0"/>
                </a:solidFill>
              </a:rPr>
              <a:t>interaction</a:t>
            </a:r>
            <a:r>
              <a:rPr lang="de-DE" sz="2000" b="1" dirty="0">
                <a:solidFill>
                  <a:srgbClr val="005AA0"/>
                </a:solidFill>
              </a:rPr>
              <a:t> </a:t>
            </a:r>
            <a:r>
              <a:rPr lang="de-DE" sz="2000" dirty="0"/>
              <a:t>at </a:t>
            </a:r>
            <a:r>
              <a:rPr lang="de-DE" sz="2000" dirty="0" err="1">
                <a:solidFill>
                  <a:schemeClr val="accent4">
                    <a:lumMod val="50000"/>
                  </a:schemeClr>
                </a:solidFill>
              </a:rPr>
              <a:t>extremely</a:t>
            </a:r>
            <a:r>
              <a:rPr lang="de-DE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4">
                    <a:lumMod val="50000"/>
                  </a:schemeClr>
                </a:solidFill>
              </a:rPr>
              <a:t>small</a:t>
            </a:r>
            <a:r>
              <a:rPr lang="de-DE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4">
                    <a:lumMod val="50000"/>
                  </a:schemeClr>
                </a:solidFill>
              </a:rPr>
              <a:t>length</a:t>
            </a:r>
            <a:r>
              <a:rPr lang="de-DE" sz="2000" dirty="0">
                <a:solidFill>
                  <a:schemeClr val="accent4">
                    <a:lumMod val="50000"/>
                  </a:schemeClr>
                </a:solidFill>
              </a:rPr>
              <a:t> and time </a:t>
            </a:r>
            <a:r>
              <a:rPr lang="de-DE" sz="2000" dirty="0" err="1">
                <a:solidFill>
                  <a:schemeClr val="accent4">
                    <a:lumMod val="50000"/>
                  </a:schemeClr>
                </a:solidFill>
              </a:rPr>
              <a:t>scales</a:t>
            </a:r>
            <a:r>
              <a:rPr lang="de-DE" sz="2000" dirty="0"/>
              <a:t> </a:t>
            </a:r>
            <a:r>
              <a:rPr lang="de-DE" sz="2000" dirty="0" err="1"/>
              <a:t>produces</a:t>
            </a:r>
            <a:r>
              <a:rPr lang="de-DE" sz="2000" dirty="0"/>
              <a:t> ultra-high </a:t>
            </a:r>
            <a:r>
              <a:rPr lang="de-DE" sz="2000" dirty="0" err="1"/>
              <a:t>accelerating</a:t>
            </a:r>
            <a:r>
              <a:rPr lang="de-DE" sz="2000" dirty="0"/>
              <a:t> </a:t>
            </a:r>
            <a:r>
              <a:rPr lang="de-DE" sz="2000" dirty="0" err="1"/>
              <a:t>fields</a:t>
            </a:r>
            <a:r>
              <a:rPr lang="de-DE" sz="2000" dirty="0"/>
              <a:t> </a:t>
            </a:r>
            <a:r>
              <a:rPr lang="de-DE" sz="2000" dirty="0">
                <a:solidFill>
                  <a:srgbClr val="B35010"/>
                </a:solidFill>
              </a:rPr>
              <a:t>ultra-</a:t>
            </a:r>
            <a:r>
              <a:rPr lang="de-DE" sz="2000" dirty="0" err="1">
                <a:solidFill>
                  <a:srgbClr val="B35010"/>
                </a:solidFill>
              </a:rPr>
              <a:t>short</a:t>
            </a:r>
            <a:r>
              <a:rPr lang="de-DE" sz="2000" dirty="0"/>
              <a:t> </a:t>
            </a:r>
            <a:r>
              <a:rPr lang="de-DE" sz="2000" dirty="0" err="1"/>
              <a:t>proton</a:t>
            </a:r>
            <a:r>
              <a:rPr lang="de-DE" sz="2000" dirty="0"/>
              <a:t> </a:t>
            </a:r>
            <a:r>
              <a:rPr lang="de-DE" sz="2000" dirty="0" err="1"/>
              <a:t>beams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>
                <a:solidFill>
                  <a:schemeClr val="accent4">
                    <a:lumMod val="50000"/>
                  </a:schemeClr>
                </a:solidFill>
              </a:rPr>
              <a:t>extremely</a:t>
            </a:r>
            <a:r>
              <a:rPr lang="de-DE" sz="2000" dirty="0">
                <a:solidFill>
                  <a:schemeClr val="accent4">
                    <a:lumMod val="50000"/>
                  </a:schemeClr>
                </a:solidFill>
              </a:rPr>
              <a:t> high </a:t>
            </a:r>
            <a:r>
              <a:rPr lang="de-DE" sz="2000" dirty="0" err="1">
                <a:solidFill>
                  <a:schemeClr val="accent4">
                    <a:lumMod val="50000"/>
                  </a:schemeClr>
                </a:solidFill>
              </a:rPr>
              <a:t>charge</a:t>
            </a:r>
            <a:endParaRPr lang="de-DE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4" name="Rechteck 24">
            <a:extLst>
              <a:ext uri="{FF2B5EF4-FFF2-40B4-BE49-F238E27FC236}">
                <a16:creationId xmlns:a16="http://schemas.microsoft.com/office/drawing/2014/main" id="{E02C5F23-A052-7147-0F76-5E694C079B3F}"/>
              </a:ext>
            </a:extLst>
          </p:cNvPr>
          <p:cNvSpPr/>
          <p:nvPr/>
        </p:nvSpPr>
        <p:spPr>
          <a:xfrm>
            <a:off x="7720747" y="757528"/>
            <a:ext cx="3766840" cy="253926"/>
          </a:xfrm>
          <a:prstGeom prst="rect">
            <a:avLst/>
          </a:prstGeom>
        </p:spPr>
        <p:txBody>
          <a:bodyPr wrap="square" lIns="68589" tIns="34295" rIns="68589" bIns="34295">
            <a:spAutoFit/>
          </a:bodyPr>
          <a:lstStyle/>
          <a:p>
            <a:pPr algn="r"/>
            <a:r>
              <a:rPr lang="de-DE" sz="1200" b="1" dirty="0">
                <a:solidFill>
                  <a:schemeClr val="bg2">
                    <a:lumMod val="75000"/>
                  </a:schemeClr>
                </a:solidFill>
              </a:rPr>
              <a:t>Heidelberg Ion-Beam </a:t>
            </a:r>
            <a:r>
              <a:rPr lang="en-US" sz="1200" b="1" dirty="0">
                <a:solidFill>
                  <a:schemeClr val="bg2">
                    <a:lumMod val="75000"/>
                  </a:schemeClr>
                </a:solidFill>
              </a:rPr>
              <a:t>Therapy</a:t>
            </a:r>
            <a:r>
              <a:rPr lang="de-DE" sz="1200" b="1" dirty="0">
                <a:solidFill>
                  <a:schemeClr val="bg2">
                    <a:lumMod val="75000"/>
                  </a:schemeClr>
                </a:solidFill>
              </a:rPr>
              <a:t> Center HIT</a:t>
            </a:r>
            <a:endParaRPr lang="en-US" sz="12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Rechteck 24">
            <a:extLst>
              <a:ext uri="{FF2B5EF4-FFF2-40B4-BE49-F238E27FC236}">
                <a16:creationId xmlns:a16="http://schemas.microsoft.com/office/drawing/2014/main" id="{430CC769-2458-22D5-D5D1-E70FE37C5FF1}"/>
              </a:ext>
            </a:extLst>
          </p:cNvPr>
          <p:cNvSpPr/>
          <p:nvPr/>
        </p:nvSpPr>
        <p:spPr>
          <a:xfrm>
            <a:off x="8699824" y="3679147"/>
            <a:ext cx="2749466" cy="257490"/>
          </a:xfrm>
          <a:prstGeom prst="rect">
            <a:avLst/>
          </a:prstGeom>
        </p:spPr>
        <p:txBody>
          <a:bodyPr wrap="square" lIns="68589" tIns="34295" rIns="68589" bIns="34295">
            <a:spAutoFit/>
          </a:bodyPr>
          <a:lstStyle/>
          <a:p>
            <a:pPr algn="r"/>
            <a:r>
              <a:rPr lang="de-DE" sz="1200" b="1" dirty="0">
                <a:solidFill>
                  <a:schemeClr val="accent6">
                    <a:lumMod val="50000"/>
                  </a:schemeClr>
                </a:solidFill>
              </a:rPr>
              <a:t>University Proton Therapy Dresden</a:t>
            </a:r>
            <a:endParaRPr lang="en-US" sz="1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AA688A39-C706-9F66-E877-04F3BD39F6F9}"/>
              </a:ext>
            </a:extLst>
          </p:cNvPr>
          <p:cNvGrpSpPr/>
          <p:nvPr/>
        </p:nvGrpSpPr>
        <p:grpSpPr>
          <a:xfrm>
            <a:off x="5910994" y="5211494"/>
            <a:ext cx="1005403" cy="971925"/>
            <a:chOff x="5910994" y="5059094"/>
            <a:chExt cx="1005403" cy="971925"/>
          </a:xfrm>
        </p:grpSpPr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CDA4DD99-98A5-4EA3-B9F7-78F3CCC2F7E7}"/>
                </a:ext>
              </a:extLst>
            </p:cNvPr>
            <p:cNvSpPr txBox="1"/>
            <p:nvPr/>
          </p:nvSpPr>
          <p:spPr>
            <a:xfrm>
              <a:off x="5972494" y="5661687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b="1" dirty="0">
                  <a:solidFill>
                    <a:schemeClr val="accent2">
                      <a:lumMod val="75000"/>
                    </a:schemeClr>
                  </a:solidFill>
                </a:rPr>
                <a:t>(MeV)</a:t>
              </a:r>
            </a:p>
          </p:txBody>
        </p:sp>
        <p:sp>
          <p:nvSpPr>
            <p:cNvPr id="85" name="Textfeld 84">
              <a:extLst>
                <a:ext uri="{FF2B5EF4-FFF2-40B4-BE49-F238E27FC236}">
                  <a16:creationId xmlns:a16="http://schemas.microsoft.com/office/drawing/2014/main" id="{C607F00B-1A25-C6BB-0D26-427203EBE652}"/>
                </a:ext>
              </a:extLst>
            </p:cNvPr>
            <p:cNvSpPr txBox="1"/>
            <p:nvPr/>
          </p:nvSpPr>
          <p:spPr>
            <a:xfrm>
              <a:off x="5910994" y="5059094"/>
              <a:ext cx="10054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 err="1">
                  <a:solidFill>
                    <a:srgbClr val="005AA0"/>
                  </a:solidFill>
                </a:rPr>
                <a:t>kinetic</a:t>
              </a:r>
              <a:r>
                <a:rPr lang="de-DE" b="1" dirty="0">
                  <a:solidFill>
                    <a:srgbClr val="005AA0"/>
                  </a:solidFill>
                </a:rPr>
                <a:t> </a:t>
              </a:r>
            </a:p>
            <a:p>
              <a:pPr algn="ctr"/>
              <a:r>
                <a:rPr lang="de-DE" b="1" dirty="0" err="1">
                  <a:solidFill>
                    <a:srgbClr val="005AA0"/>
                  </a:solidFill>
                </a:rPr>
                <a:t>energy</a:t>
              </a:r>
              <a:r>
                <a:rPr lang="de-DE" b="1" dirty="0">
                  <a:solidFill>
                    <a:srgbClr val="005AA0"/>
                  </a:solidFill>
                </a:rPr>
                <a:t> </a:t>
              </a:r>
              <a:endParaRPr lang="de-DE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87F6A2F9-4FA7-3637-E3FD-1BE0E43D7368}"/>
              </a:ext>
            </a:extLst>
          </p:cNvPr>
          <p:cNvGrpSpPr/>
          <p:nvPr/>
        </p:nvGrpSpPr>
        <p:grpSpPr>
          <a:xfrm>
            <a:off x="270471" y="3028278"/>
            <a:ext cx="1936994" cy="723391"/>
            <a:chOff x="270471" y="3028278"/>
            <a:chExt cx="1936994" cy="723391"/>
          </a:xfrm>
        </p:grpSpPr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87066F89-CBDD-2206-B0C4-12BC39EA2263}"/>
                </a:ext>
              </a:extLst>
            </p:cNvPr>
            <p:cNvSpPr txBox="1"/>
            <p:nvPr/>
          </p:nvSpPr>
          <p:spPr>
            <a:xfrm>
              <a:off x="724986" y="3028278"/>
              <a:ext cx="1031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 err="1">
                  <a:solidFill>
                    <a:srgbClr val="005AA0"/>
                  </a:solidFill>
                </a:rPr>
                <a:t>number</a:t>
              </a:r>
              <a:endParaRPr lang="de-DE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84" name="Gerade Verbindung mit Pfeil 83">
              <a:extLst>
                <a:ext uri="{FF2B5EF4-FFF2-40B4-BE49-F238E27FC236}">
                  <a16:creationId xmlns:a16="http://schemas.microsoft.com/office/drawing/2014/main" id="{C40BCB87-DC7B-33EC-714B-471171BED2EC}"/>
                </a:ext>
              </a:extLst>
            </p:cNvPr>
            <p:cNvCxnSpPr>
              <a:cxnSpLocks/>
            </p:cNvCxnSpPr>
            <p:nvPr/>
          </p:nvCxnSpPr>
          <p:spPr>
            <a:xfrm>
              <a:off x="315260" y="3396700"/>
              <a:ext cx="1864613" cy="0"/>
            </a:xfrm>
            <a:prstGeom prst="straightConnector1">
              <a:avLst/>
            </a:prstGeom>
            <a:ln w="28575" cap="rnd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Gleichschenkliges Dreieck 7">
              <a:extLst>
                <a:ext uri="{FF2B5EF4-FFF2-40B4-BE49-F238E27FC236}">
                  <a16:creationId xmlns:a16="http://schemas.microsoft.com/office/drawing/2014/main" id="{6B62FEF3-402B-3FB5-66FC-5884C4154CDF}"/>
                </a:ext>
              </a:extLst>
            </p:cNvPr>
            <p:cNvSpPr/>
            <p:nvPr/>
          </p:nvSpPr>
          <p:spPr>
            <a:xfrm>
              <a:off x="636201" y="3158405"/>
              <a:ext cx="134129" cy="139541"/>
            </a:xfrm>
            <a:prstGeom prst="triangle">
              <a:avLst/>
            </a:prstGeom>
            <a:noFill/>
            <a:ln w="28575">
              <a:solidFill>
                <a:srgbClr val="005A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 dirty="0">
                <a:solidFill>
                  <a:schemeClr val="bg1"/>
                </a:solidFill>
              </a:endParaRPr>
            </a:p>
          </p:txBody>
        </p:sp>
        <p:sp>
          <p:nvSpPr>
            <p:cNvPr id="87" name="Gleichschenkliges Dreieck 86">
              <a:extLst>
                <a:ext uri="{FF2B5EF4-FFF2-40B4-BE49-F238E27FC236}">
                  <a16:creationId xmlns:a16="http://schemas.microsoft.com/office/drawing/2014/main" id="{F736784C-63CB-CF89-8BE5-F69C44727429}"/>
                </a:ext>
              </a:extLst>
            </p:cNvPr>
            <p:cNvSpPr/>
            <p:nvPr/>
          </p:nvSpPr>
          <p:spPr>
            <a:xfrm>
              <a:off x="270471" y="3507707"/>
              <a:ext cx="134129" cy="139541"/>
            </a:xfrm>
            <a:prstGeom prst="triangle">
              <a:avLst/>
            </a:prstGeom>
            <a:noFill/>
            <a:ln w="28575">
              <a:solidFill>
                <a:srgbClr val="005A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 dirty="0">
                <a:solidFill>
                  <a:schemeClr val="bg1"/>
                </a:solidFill>
              </a:endParaRPr>
            </a:p>
          </p:txBody>
        </p:sp>
        <p:sp>
          <p:nvSpPr>
            <p:cNvPr id="89" name="Textfeld 88">
              <a:extLst>
                <a:ext uri="{FF2B5EF4-FFF2-40B4-BE49-F238E27FC236}">
                  <a16:creationId xmlns:a16="http://schemas.microsoft.com/office/drawing/2014/main" id="{49E1C8DD-F6B5-862E-2428-8A54695B570B}"/>
                </a:ext>
              </a:extLst>
            </p:cNvPr>
            <p:cNvSpPr txBox="1"/>
            <p:nvPr/>
          </p:nvSpPr>
          <p:spPr>
            <a:xfrm>
              <a:off x="342852" y="3382337"/>
              <a:ext cx="1864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 err="1">
                  <a:solidFill>
                    <a:srgbClr val="005AA0"/>
                  </a:solidFill>
                </a:rPr>
                <a:t>kinetic</a:t>
              </a:r>
              <a:r>
                <a:rPr lang="de-DE" b="1" dirty="0">
                  <a:solidFill>
                    <a:srgbClr val="005AA0"/>
                  </a:solidFill>
                </a:rPr>
                <a:t> </a:t>
              </a:r>
              <a:r>
                <a:rPr lang="de-DE" b="1" dirty="0" err="1">
                  <a:solidFill>
                    <a:srgbClr val="005AA0"/>
                  </a:solidFill>
                </a:rPr>
                <a:t>energy</a:t>
              </a:r>
              <a:r>
                <a:rPr lang="de-DE" b="1" dirty="0">
                  <a:solidFill>
                    <a:srgbClr val="005AA0"/>
                  </a:solidFill>
                </a:rPr>
                <a:t> </a:t>
              </a:r>
              <a:endParaRPr lang="de-DE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8C0786C2-4E3C-66C5-1DF4-8907208E1A30}"/>
              </a:ext>
            </a:extLst>
          </p:cNvPr>
          <p:cNvSpPr txBox="1"/>
          <p:nvPr/>
        </p:nvSpPr>
        <p:spPr>
          <a:xfrm>
            <a:off x="962398" y="2296486"/>
            <a:ext cx="2600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600" dirty="0" err="1"/>
              <a:t>Particle</a:t>
            </a:r>
            <a:r>
              <a:rPr lang="de-DE" sz="1600" dirty="0"/>
              <a:t> </a:t>
            </a:r>
            <a:r>
              <a:rPr lang="de-DE" sz="1600" dirty="0" err="1"/>
              <a:t>energy</a:t>
            </a:r>
            <a:r>
              <a:rPr lang="de-DE" sz="1600" dirty="0"/>
              <a:t> </a:t>
            </a:r>
            <a:r>
              <a:rPr lang="de-DE" sz="1600" dirty="0" err="1"/>
              <a:t>distribution</a:t>
            </a:r>
            <a:endParaRPr lang="de-DE" sz="1600" dirty="0"/>
          </a:p>
          <a:p>
            <a:pPr algn="l"/>
            <a:r>
              <a:rPr lang="de-DE" sz="1600" dirty="0"/>
              <a:t>= </a:t>
            </a:r>
            <a:r>
              <a:rPr lang="de-DE" sz="1600" dirty="0">
                <a:solidFill>
                  <a:schemeClr val="tx2"/>
                </a:solidFill>
              </a:rPr>
              <a:t>‘‘Energy </a:t>
            </a:r>
            <a:r>
              <a:rPr lang="de-DE" sz="1600" dirty="0" err="1">
                <a:solidFill>
                  <a:schemeClr val="tx2"/>
                </a:solidFill>
              </a:rPr>
              <a:t>Spectrum</a:t>
            </a:r>
            <a:r>
              <a:rPr lang="de-DE" sz="1600" dirty="0">
                <a:solidFill>
                  <a:schemeClr val="tx2"/>
                </a:solidFill>
              </a:rPr>
              <a:t>‘‘</a:t>
            </a:r>
          </a:p>
        </p:txBody>
      </p:sp>
      <p:sp>
        <p:nvSpPr>
          <p:cNvPr id="107" name="Textfeld 106">
            <a:extLst>
              <a:ext uri="{FF2B5EF4-FFF2-40B4-BE49-F238E27FC236}">
                <a16:creationId xmlns:a16="http://schemas.microsoft.com/office/drawing/2014/main" id="{0B6F95F9-EB60-C7D2-38C6-8478CCFB2C35}"/>
              </a:ext>
            </a:extLst>
          </p:cNvPr>
          <p:cNvSpPr txBox="1"/>
          <p:nvPr/>
        </p:nvSpPr>
        <p:spPr>
          <a:xfrm>
            <a:off x="871981" y="4561352"/>
            <a:ext cx="1327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/>
              <a:t>10</a:t>
            </a:r>
            <a:r>
              <a:rPr lang="de-DE" sz="2000" b="1" baseline="30000" dirty="0"/>
              <a:t>11 </a:t>
            </a:r>
            <a:r>
              <a:rPr lang="de-DE" sz="2000" b="1" dirty="0"/>
              <a:t>- 10</a:t>
            </a:r>
            <a:r>
              <a:rPr lang="de-DE" sz="2000" b="1" baseline="30000" dirty="0"/>
              <a:t>13</a:t>
            </a:r>
          </a:p>
        </p:txBody>
      </p:sp>
      <p:sp>
        <p:nvSpPr>
          <p:cNvPr id="108" name="Textfeld 107">
            <a:extLst>
              <a:ext uri="{FF2B5EF4-FFF2-40B4-BE49-F238E27FC236}">
                <a16:creationId xmlns:a16="http://schemas.microsoft.com/office/drawing/2014/main" id="{FC34689C-5748-D9EE-C435-565F56F7C703}"/>
              </a:ext>
            </a:extLst>
          </p:cNvPr>
          <p:cNvSpPr txBox="1"/>
          <p:nvPr/>
        </p:nvSpPr>
        <p:spPr>
          <a:xfrm>
            <a:off x="5165902" y="4526167"/>
            <a:ext cx="1675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/>
              <a:t>10</a:t>
            </a:r>
            <a:r>
              <a:rPr lang="de-DE" sz="2000" b="1" baseline="30000" dirty="0"/>
              <a:t>11</a:t>
            </a:r>
            <a:r>
              <a:rPr lang="de-DE" sz="2000" b="1" dirty="0"/>
              <a:t> </a:t>
            </a:r>
            <a:r>
              <a:rPr lang="de-DE" sz="2000" b="1" dirty="0" err="1"/>
              <a:t>protons</a:t>
            </a:r>
            <a:endParaRPr lang="de-DE" sz="2000" b="1" dirty="0"/>
          </a:p>
        </p:txBody>
      </p:sp>
      <p:sp>
        <p:nvSpPr>
          <p:cNvPr id="109" name="Textfeld 108">
            <a:extLst>
              <a:ext uri="{FF2B5EF4-FFF2-40B4-BE49-F238E27FC236}">
                <a16:creationId xmlns:a16="http://schemas.microsoft.com/office/drawing/2014/main" id="{C856A089-37E0-01C0-1ECC-E6BB4271582B}"/>
              </a:ext>
            </a:extLst>
          </p:cNvPr>
          <p:cNvSpPr txBox="1"/>
          <p:nvPr/>
        </p:nvSpPr>
        <p:spPr>
          <a:xfrm>
            <a:off x="3242221" y="4565676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/>
              <a:t>10</a:t>
            </a:r>
            <a:r>
              <a:rPr lang="de-DE" sz="2000" b="1" baseline="30000" dirty="0"/>
              <a:t>2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81961319-3AF1-C77F-84B9-FD66D98A35B1}"/>
              </a:ext>
            </a:extLst>
          </p:cNvPr>
          <p:cNvSpPr txBox="1"/>
          <p:nvPr/>
        </p:nvSpPr>
        <p:spPr>
          <a:xfrm>
            <a:off x="2568801" y="492010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/>
              <a:t>(100 MHz)</a:t>
            </a:r>
          </a:p>
        </p:txBody>
      </p:sp>
      <p:sp>
        <p:nvSpPr>
          <p:cNvPr id="111" name="Textfeld 110">
            <a:extLst>
              <a:ext uri="{FF2B5EF4-FFF2-40B4-BE49-F238E27FC236}">
                <a16:creationId xmlns:a16="http://schemas.microsoft.com/office/drawing/2014/main" id="{771A6F58-A293-38D9-0805-29B517FD474F}"/>
              </a:ext>
            </a:extLst>
          </p:cNvPr>
          <p:cNvSpPr txBox="1"/>
          <p:nvPr/>
        </p:nvSpPr>
        <p:spPr>
          <a:xfrm>
            <a:off x="5142712" y="488610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/>
              <a:t>(30 MHz)</a:t>
            </a:r>
          </a:p>
        </p:txBody>
      </p:sp>
      <p:sp>
        <p:nvSpPr>
          <p:cNvPr id="112" name="Textfeld 111">
            <a:extLst>
              <a:ext uri="{FF2B5EF4-FFF2-40B4-BE49-F238E27FC236}">
                <a16:creationId xmlns:a16="http://schemas.microsoft.com/office/drawing/2014/main" id="{FF0A9E56-3C0C-5A3A-4156-66DE53441F34}"/>
              </a:ext>
            </a:extLst>
          </p:cNvPr>
          <p:cNvSpPr txBox="1"/>
          <p:nvPr/>
        </p:nvSpPr>
        <p:spPr>
          <a:xfrm>
            <a:off x="962622" y="4924416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>
                <a:latin typeface="Cambria Math" panose="02040503050406030204" pitchFamily="18" charset="0"/>
                <a:ea typeface="Cambria Math" panose="02040503050406030204" pitchFamily="18" charset="0"/>
              </a:rPr>
              <a:t>(≲ 1 </a:t>
            </a:r>
            <a:r>
              <a:rPr lang="de-DE" dirty="0"/>
              <a:t>Hz)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557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3" grpId="0" animBg="1"/>
      <p:bldP spid="35" grpId="0" animBg="1"/>
      <p:bldP spid="20" grpId="0"/>
      <p:bldP spid="40" grpId="0"/>
      <p:bldP spid="59" grpId="0" animBg="1"/>
      <p:bldP spid="65" grpId="0"/>
      <p:bldP spid="14" grpId="0"/>
      <p:bldP spid="76" grpId="0"/>
      <p:bldP spid="80" grpId="0" animBg="1"/>
      <p:bldP spid="80" grpId="1" animBg="1"/>
      <p:bldP spid="81" grpId="0"/>
      <p:bldP spid="81" grpId="1"/>
      <p:bldP spid="91" grpId="0" animBg="1"/>
      <p:bldP spid="91" grpId="1" animBg="1"/>
      <p:bldP spid="93" grpId="0"/>
      <p:bldP spid="94" grpId="0" animBg="1"/>
      <p:bldP spid="95" grpId="0"/>
      <p:bldP spid="96" grpId="0" animBg="1"/>
      <p:bldP spid="101" grpId="0"/>
      <p:bldP spid="102" grpId="0"/>
      <p:bldP spid="103" grpId="0" animBg="1"/>
      <p:bldP spid="104" grpId="0"/>
      <p:bldP spid="104" grpId="1"/>
      <p:bldP spid="105" grpId="0"/>
      <p:bldP spid="105" grpId="1"/>
      <p:bldP spid="107" grpId="0"/>
      <p:bldP spid="108" grpId="0"/>
      <p:bldP spid="109" grpId="0"/>
      <p:bldP spid="110" grpId="0"/>
      <p:bldP spid="111" grpId="0"/>
      <p:bldP spid="1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">
            <a:extLst>
              <a:ext uri="{FF2B5EF4-FFF2-40B4-BE49-F238E27FC236}">
                <a16:creationId xmlns:a16="http://schemas.microsoft.com/office/drawing/2014/main" id="{27444092-7BEB-4099-9BB8-98BC68E032DB}"/>
              </a:ext>
            </a:extLst>
          </p:cNvPr>
          <p:cNvSpPr/>
          <p:nvPr/>
        </p:nvSpPr>
        <p:spPr>
          <a:xfrm>
            <a:off x="383366" y="351237"/>
            <a:ext cx="9971512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b="1" dirty="0">
                <a:solidFill>
                  <a:srgbClr val="005AA0"/>
                </a:solidFill>
                <a:latin typeface="Arial" pitchFamily="34" charset="0"/>
                <a:cs typeface="Arial" pitchFamily="34" charset="0"/>
              </a:rPr>
              <a:t>Different Target Composition: Homogeneous Plastic Targets</a:t>
            </a:r>
            <a:endParaRPr lang="de-DE" sz="2667" dirty="0">
              <a:solidFill>
                <a:srgbClr val="005AA0"/>
              </a:solidFill>
            </a:endParaRPr>
          </a:p>
        </p:txBody>
      </p:sp>
      <p:pic>
        <p:nvPicPr>
          <p:cNvPr id="6" name="Picture 4" descr="Chart&#10;&#10;Description automatically generated">
            <a:extLst>
              <a:ext uri="{FF2B5EF4-FFF2-40B4-BE49-F238E27FC236}">
                <a16:creationId xmlns:a16="http://schemas.microsoft.com/office/drawing/2014/main" id="{EB6D4602-BA37-4467-9032-8F1CED1416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" b="1298"/>
          <a:stretch/>
        </p:blipFill>
        <p:spPr>
          <a:xfrm>
            <a:off x="6645939" y="1283957"/>
            <a:ext cx="5087796" cy="2778965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DAE1C42E-E34F-4663-A232-405B0B713752}"/>
              </a:ext>
            </a:extLst>
          </p:cNvPr>
          <p:cNvSpPr/>
          <p:nvPr/>
        </p:nvSpPr>
        <p:spPr>
          <a:xfrm>
            <a:off x="8425227" y="1095470"/>
            <a:ext cx="3360373" cy="42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067" i="1" dirty="0"/>
              <a:t>T. Ziegler, </a:t>
            </a:r>
            <a:r>
              <a:rPr lang="de-DE" sz="1067" i="1" u="sng" dirty="0"/>
              <a:t>M. Garten</a:t>
            </a:r>
            <a:r>
              <a:rPr lang="de-DE" sz="1067" i="1" dirty="0"/>
              <a:t> et al., </a:t>
            </a:r>
            <a:r>
              <a:rPr lang="de-DE" sz="1067" i="1" dirty="0" err="1"/>
              <a:t>Sci</a:t>
            </a:r>
            <a:r>
              <a:rPr lang="de-DE" sz="1067" i="1" dirty="0"/>
              <a:t>. Reports 11, 7338 (2021)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4263EE95-9BFC-BE93-D2A4-58C58DAACC6B}"/>
              </a:ext>
            </a:extLst>
          </p:cNvPr>
          <p:cNvGrpSpPr/>
          <p:nvPr/>
        </p:nvGrpSpPr>
        <p:grpSpPr>
          <a:xfrm>
            <a:off x="812816" y="1189914"/>
            <a:ext cx="1931863" cy="1973104"/>
            <a:chOff x="1475839" y="1085735"/>
            <a:chExt cx="1931863" cy="1973104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BBCD14F1-A245-33E8-2AEF-948FF0C59C1C}"/>
                </a:ext>
              </a:extLst>
            </p:cNvPr>
            <p:cNvGrpSpPr/>
            <p:nvPr/>
          </p:nvGrpSpPr>
          <p:grpSpPr>
            <a:xfrm>
              <a:off x="1475839" y="1085735"/>
              <a:ext cx="1931863" cy="1973104"/>
              <a:chOff x="243540" y="1131589"/>
              <a:chExt cx="2847819" cy="2908615"/>
            </a:xfrm>
          </p:grpSpPr>
          <p:sp>
            <p:nvSpPr>
              <p:cNvPr id="16" name="Trapezoid 15">
                <a:extLst>
                  <a:ext uri="{FF2B5EF4-FFF2-40B4-BE49-F238E27FC236}">
                    <a16:creationId xmlns:a16="http://schemas.microsoft.com/office/drawing/2014/main" id="{BB4CBA26-BF02-5AF7-1364-B0F4092377B9}"/>
                  </a:ext>
                </a:extLst>
              </p:cNvPr>
              <p:cNvSpPr/>
              <p:nvPr/>
            </p:nvSpPr>
            <p:spPr>
              <a:xfrm rot="5400000">
                <a:off x="1113873" y="1309513"/>
                <a:ext cx="950507" cy="1872208"/>
              </a:xfrm>
              <a:prstGeom prst="trapezoid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r>
                  <a:rPr lang="de-DE" sz="1200" b="1" dirty="0"/>
                  <a:t>30J </a:t>
                </a:r>
                <a:br>
                  <a:rPr lang="de-DE" sz="1200" b="1" dirty="0"/>
                </a:br>
                <a:r>
                  <a:rPr lang="de-DE" sz="1200" b="1" dirty="0"/>
                  <a:t>30fs </a:t>
                </a:r>
                <a:br>
                  <a:rPr lang="de-DE" sz="1200" b="1" dirty="0"/>
                </a:br>
                <a:r>
                  <a:rPr lang="de-DE" sz="1200" b="1" dirty="0"/>
                  <a:t>800nm</a:t>
                </a:r>
                <a:endParaRPr lang="en-US" sz="1200" b="1" dirty="0"/>
              </a:p>
            </p:txBody>
          </p:sp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3D5BE89D-7C21-1892-0070-40F67EB9CBA3}"/>
                  </a:ext>
                </a:extLst>
              </p:cNvPr>
              <p:cNvSpPr/>
              <p:nvPr/>
            </p:nvSpPr>
            <p:spPr>
              <a:xfrm rot="16200000">
                <a:off x="1483598" y="2031690"/>
                <a:ext cx="2232249" cy="432048"/>
              </a:xfrm>
              <a:prstGeom prst="rect">
                <a:avLst/>
              </a:prstGeom>
              <a:solidFill>
                <a:srgbClr val="CAA6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867" b="1" dirty="0" err="1"/>
                  <a:t>Cu</a:t>
                </a:r>
                <a:endParaRPr lang="de-DE" sz="1867" b="1" dirty="0"/>
              </a:p>
            </p:txBody>
          </p:sp>
          <p:sp>
            <p:nvSpPr>
              <p:cNvPr id="18" name="Rectangle 5">
                <a:extLst>
                  <a:ext uri="{FF2B5EF4-FFF2-40B4-BE49-F238E27FC236}">
                    <a16:creationId xmlns:a16="http://schemas.microsoft.com/office/drawing/2014/main" id="{DC9C1491-4EBD-BB49-4B72-B02EB107D9DD}"/>
                  </a:ext>
                </a:extLst>
              </p:cNvPr>
              <p:cNvSpPr/>
              <p:nvPr/>
            </p:nvSpPr>
            <p:spPr>
              <a:xfrm rot="16200000">
                <a:off x="1832409" y="2104890"/>
                <a:ext cx="2232248" cy="28565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067" b="1" dirty="0"/>
                  <a:t>(C</a:t>
                </a:r>
                <a:r>
                  <a:rPr lang="de-DE" sz="1067" b="1" baseline="-25000" dirty="0"/>
                  <a:t>x</a:t>
                </a:r>
                <a:r>
                  <a:rPr lang="de-DE" sz="1067" b="1" dirty="0"/>
                  <a:t>H</a:t>
                </a:r>
                <a:r>
                  <a:rPr lang="de-DE" sz="1067" b="1" baseline="-25000" dirty="0"/>
                  <a:t>2x</a:t>
                </a:r>
                <a:r>
                  <a:rPr lang="de-DE" sz="1067" b="1" dirty="0"/>
                  <a:t>)</a:t>
                </a:r>
                <a:r>
                  <a:rPr lang="de-DE" sz="1067" b="1" baseline="-25000" dirty="0"/>
                  <a:t>n</a:t>
                </a:r>
              </a:p>
            </p:txBody>
          </p:sp>
          <p:cxnSp>
            <p:nvCxnSpPr>
              <p:cNvPr id="19" name="Straight Arrow Connector 9">
                <a:extLst>
                  <a:ext uri="{FF2B5EF4-FFF2-40B4-BE49-F238E27FC236}">
                    <a16:creationId xmlns:a16="http://schemas.microsoft.com/office/drawing/2014/main" id="{0B2D72F2-29B0-0212-682C-92B170E443E4}"/>
                  </a:ext>
                </a:extLst>
              </p:cNvPr>
              <p:cNvCxnSpPr/>
              <p:nvPr/>
            </p:nvCxnSpPr>
            <p:spPr>
              <a:xfrm>
                <a:off x="789484" y="2931791"/>
                <a:ext cx="1296144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0">
                <a:extLst>
                  <a:ext uri="{FF2B5EF4-FFF2-40B4-BE49-F238E27FC236}">
                    <a16:creationId xmlns:a16="http://schemas.microsoft.com/office/drawing/2014/main" id="{9A66CF2D-3FAA-E114-4853-08B321C90BC3}"/>
                  </a:ext>
                </a:extLst>
              </p:cNvPr>
              <p:cNvSpPr txBox="1"/>
              <p:nvPr/>
            </p:nvSpPr>
            <p:spPr>
              <a:xfrm>
                <a:off x="243540" y="2950258"/>
                <a:ext cx="2054423" cy="740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333" dirty="0">
                    <a:solidFill>
                      <a:schemeClr val="accent1">
                        <a:lumMod val="75000"/>
                      </a:schemeClr>
                    </a:solidFill>
                  </a:rPr>
                  <a:t>0° </a:t>
                </a:r>
                <a:r>
                  <a:rPr lang="de-DE" sz="1333" dirty="0" err="1">
                    <a:solidFill>
                      <a:schemeClr val="accent1">
                        <a:lumMod val="75000"/>
                      </a:schemeClr>
                    </a:solidFill>
                  </a:rPr>
                  <a:t>incidence</a:t>
                </a:r>
                <a:br>
                  <a:rPr lang="de-DE" sz="1333" dirty="0">
                    <a:solidFill>
                      <a:schemeClr val="accent1">
                        <a:lumMod val="75000"/>
                      </a:schemeClr>
                    </a:solidFill>
                  </a:rPr>
                </a:br>
                <a:r>
                  <a:rPr lang="de-DE" sz="1333" dirty="0" err="1">
                    <a:solidFill>
                      <a:schemeClr val="accent1">
                        <a:lumMod val="75000"/>
                      </a:schemeClr>
                    </a:solidFill>
                  </a:rPr>
                  <a:t>w</a:t>
                </a:r>
                <a:r>
                  <a:rPr lang="de-DE" sz="1333" baseline="-25000" dirty="0" err="1">
                    <a:solidFill>
                      <a:schemeClr val="accent1">
                        <a:lumMod val="75000"/>
                      </a:schemeClr>
                    </a:solidFill>
                  </a:rPr>
                  <a:t>FWHM</a:t>
                </a:r>
                <a:r>
                  <a:rPr lang="de-DE" sz="1333" dirty="0">
                    <a:solidFill>
                      <a:schemeClr val="accent1">
                        <a:lumMod val="75000"/>
                      </a:schemeClr>
                    </a:solidFill>
                  </a:rPr>
                  <a:t> = 3 µm</a:t>
                </a:r>
                <a:endParaRPr lang="en-US" sz="1333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grpSp>
            <p:nvGrpSpPr>
              <p:cNvPr id="21" name="Group 19">
                <a:extLst>
                  <a:ext uri="{FF2B5EF4-FFF2-40B4-BE49-F238E27FC236}">
                    <a16:creationId xmlns:a16="http://schemas.microsoft.com/office/drawing/2014/main" id="{36178D8C-7E50-87F1-A866-EAD8665A2398}"/>
                  </a:ext>
                </a:extLst>
              </p:cNvPr>
              <p:cNvGrpSpPr/>
              <p:nvPr/>
            </p:nvGrpSpPr>
            <p:grpSpPr>
              <a:xfrm>
                <a:off x="2092771" y="3393456"/>
                <a:ext cx="998588" cy="288032"/>
                <a:chOff x="1410791" y="3507854"/>
                <a:chExt cx="998588" cy="288032"/>
              </a:xfrm>
            </p:grpSpPr>
            <p:cxnSp>
              <p:nvCxnSpPr>
                <p:cNvPr id="23" name="Straight Arrow Connector 13">
                  <a:extLst>
                    <a:ext uri="{FF2B5EF4-FFF2-40B4-BE49-F238E27FC236}">
                      <a16:creationId xmlns:a16="http://schemas.microsoft.com/office/drawing/2014/main" id="{3BE93F11-BFA1-3EB2-B55D-3B4B49DFF59C}"/>
                    </a:ext>
                  </a:extLst>
                </p:cNvPr>
                <p:cNvCxnSpPr/>
                <p:nvPr/>
              </p:nvCxnSpPr>
              <p:spPr>
                <a:xfrm>
                  <a:off x="1410791" y="3651870"/>
                  <a:ext cx="288032" cy="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17">
                  <a:extLst>
                    <a:ext uri="{FF2B5EF4-FFF2-40B4-BE49-F238E27FC236}">
                      <a16:creationId xmlns:a16="http://schemas.microsoft.com/office/drawing/2014/main" id="{0D02C659-6CF5-8850-CE58-03E47EEC8E2E}"/>
                    </a:ext>
                  </a:extLst>
                </p:cNvPr>
                <p:cNvCxnSpPr/>
                <p:nvPr/>
              </p:nvCxnSpPr>
              <p:spPr>
                <a:xfrm rot="10800000">
                  <a:off x="2121347" y="3651870"/>
                  <a:ext cx="288032" cy="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18">
                  <a:extLst>
                    <a:ext uri="{FF2B5EF4-FFF2-40B4-BE49-F238E27FC236}">
                      <a16:creationId xmlns:a16="http://schemas.microsoft.com/office/drawing/2014/main" id="{8DBE76F5-C52A-A80C-01DC-79AB88CE774A}"/>
                    </a:ext>
                  </a:extLst>
                </p:cNvPr>
                <p:cNvCxnSpPr/>
                <p:nvPr/>
              </p:nvCxnSpPr>
              <p:spPr>
                <a:xfrm>
                  <a:off x="1698823" y="3507854"/>
                  <a:ext cx="0" cy="28803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0">
                  <a:extLst>
                    <a:ext uri="{FF2B5EF4-FFF2-40B4-BE49-F238E27FC236}">
                      <a16:creationId xmlns:a16="http://schemas.microsoft.com/office/drawing/2014/main" id="{625A2212-0A6F-EF5F-E18A-B6CFA6D038AC}"/>
                    </a:ext>
                  </a:extLst>
                </p:cNvPr>
                <p:cNvCxnSpPr/>
                <p:nvPr/>
              </p:nvCxnSpPr>
              <p:spPr>
                <a:xfrm>
                  <a:off x="2121347" y="3507854"/>
                  <a:ext cx="0" cy="28803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E9DE2DC-A76C-F7F1-D2D6-8E4D8D426047}"/>
                  </a:ext>
                </a:extLst>
              </p:cNvPr>
              <p:cNvSpPr txBox="1"/>
              <p:nvPr/>
            </p:nvSpPr>
            <p:spPr>
              <a:xfrm>
                <a:off x="2297964" y="3359649"/>
                <a:ext cx="525068" cy="680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i="1" dirty="0">
                    <a:solidFill>
                      <a:schemeClr val="bg1">
                        <a:lumMod val="50000"/>
                      </a:schemeClr>
                    </a:solidFill>
                  </a:rPr>
                  <a:t>d</a:t>
                </a:r>
                <a:endParaRPr lang="en-US" sz="2400" i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5" name="Rectangle 5">
              <a:extLst>
                <a:ext uri="{FF2B5EF4-FFF2-40B4-BE49-F238E27FC236}">
                  <a16:creationId xmlns:a16="http://schemas.microsoft.com/office/drawing/2014/main" id="{88C86682-2D4A-1667-4B15-57836D0711F0}"/>
                </a:ext>
              </a:extLst>
            </p:cNvPr>
            <p:cNvSpPr/>
            <p:nvPr/>
          </p:nvSpPr>
          <p:spPr>
            <a:xfrm rot="16200000">
              <a:off x="2075612" y="1747908"/>
              <a:ext cx="1514280" cy="193776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67" b="1" dirty="0"/>
                <a:t>(C</a:t>
              </a:r>
              <a:r>
                <a:rPr lang="de-DE" sz="1067" b="1" baseline="-25000" dirty="0"/>
                <a:t>x</a:t>
              </a:r>
              <a:r>
                <a:rPr lang="de-DE" sz="1067" b="1" dirty="0"/>
                <a:t>H</a:t>
              </a:r>
              <a:r>
                <a:rPr lang="de-DE" sz="1067" b="1" baseline="-25000" dirty="0"/>
                <a:t>2x</a:t>
              </a:r>
              <a:r>
                <a:rPr lang="de-DE" sz="1067" b="1" dirty="0"/>
                <a:t>)</a:t>
              </a:r>
              <a:r>
                <a:rPr lang="de-DE" sz="1067" b="1" baseline="-25000" dirty="0"/>
                <a:t>n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03A64F2-8657-8D0F-8398-76DA9D987D57}"/>
              </a:ext>
            </a:extLst>
          </p:cNvPr>
          <p:cNvGrpSpPr/>
          <p:nvPr/>
        </p:nvGrpSpPr>
        <p:grpSpPr>
          <a:xfrm>
            <a:off x="812816" y="1191835"/>
            <a:ext cx="1931863" cy="1971183"/>
            <a:chOff x="1475839" y="1087656"/>
            <a:chExt cx="1931863" cy="1971183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C42D481E-E2E5-E2E1-91CB-C467E8C2A647}"/>
                </a:ext>
              </a:extLst>
            </p:cNvPr>
            <p:cNvGrpSpPr/>
            <p:nvPr/>
          </p:nvGrpSpPr>
          <p:grpSpPr>
            <a:xfrm>
              <a:off x="1475839" y="1519057"/>
              <a:ext cx="1931863" cy="1539782"/>
              <a:chOff x="243540" y="1770363"/>
              <a:chExt cx="2847819" cy="2269841"/>
            </a:xfrm>
          </p:grpSpPr>
          <p:sp>
            <p:nvSpPr>
              <p:cNvPr id="30" name="Trapezoid 29">
                <a:extLst>
                  <a:ext uri="{FF2B5EF4-FFF2-40B4-BE49-F238E27FC236}">
                    <a16:creationId xmlns:a16="http://schemas.microsoft.com/office/drawing/2014/main" id="{AD688A74-A154-35D4-9CB1-2FFFC7D6859B}"/>
                  </a:ext>
                </a:extLst>
              </p:cNvPr>
              <p:cNvSpPr/>
              <p:nvPr/>
            </p:nvSpPr>
            <p:spPr>
              <a:xfrm rot="5400000">
                <a:off x="1113873" y="1309513"/>
                <a:ext cx="950507" cy="1872208"/>
              </a:xfrm>
              <a:prstGeom prst="trapezoid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r>
                  <a:rPr lang="de-DE" sz="1200" b="1" dirty="0"/>
                  <a:t>30J </a:t>
                </a:r>
                <a:br>
                  <a:rPr lang="de-DE" sz="1200" b="1" dirty="0"/>
                </a:br>
                <a:r>
                  <a:rPr lang="de-DE" sz="1200" b="1" dirty="0"/>
                  <a:t>30fs </a:t>
                </a:r>
                <a:br>
                  <a:rPr lang="de-DE" sz="1200" b="1" dirty="0"/>
                </a:br>
                <a:r>
                  <a:rPr lang="de-DE" sz="1200" b="1" dirty="0"/>
                  <a:t>800nm</a:t>
                </a:r>
                <a:endParaRPr lang="en-US" sz="1200" b="1" dirty="0"/>
              </a:p>
            </p:txBody>
          </p:sp>
          <p:cxnSp>
            <p:nvCxnSpPr>
              <p:cNvPr id="33" name="Straight Arrow Connector 9">
                <a:extLst>
                  <a:ext uri="{FF2B5EF4-FFF2-40B4-BE49-F238E27FC236}">
                    <a16:creationId xmlns:a16="http://schemas.microsoft.com/office/drawing/2014/main" id="{439447C3-18AD-8A91-0DB9-D9AE38BD1D6A}"/>
                  </a:ext>
                </a:extLst>
              </p:cNvPr>
              <p:cNvCxnSpPr/>
              <p:nvPr/>
            </p:nvCxnSpPr>
            <p:spPr>
              <a:xfrm>
                <a:off x="789484" y="2931791"/>
                <a:ext cx="1296144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10">
                <a:extLst>
                  <a:ext uri="{FF2B5EF4-FFF2-40B4-BE49-F238E27FC236}">
                    <a16:creationId xmlns:a16="http://schemas.microsoft.com/office/drawing/2014/main" id="{05D5B852-90FD-D213-AC05-ECC6712AA5EC}"/>
                  </a:ext>
                </a:extLst>
              </p:cNvPr>
              <p:cNvSpPr txBox="1"/>
              <p:nvPr/>
            </p:nvSpPr>
            <p:spPr>
              <a:xfrm>
                <a:off x="243540" y="2950258"/>
                <a:ext cx="2054423" cy="740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333" dirty="0">
                    <a:solidFill>
                      <a:schemeClr val="accent1">
                        <a:lumMod val="75000"/>
                      </a:schemeClr>
                    </a:solidFill>
                  </a:rPr>
                  <a:t>0° </a:t>
                </a:r>
                <a:r>
                  <a:rPr lang="de-DE" sz="1333" dirty="0" err="1">
                    <a:solidFill>
                      <a:schemeClr val="accent1">
                        <a:lumMod val="75000"/>
                      </a:schemeClr>
                    </a:solidFill>
                  </a:rPr>
                  <a:t>incidence</a:t>
                </a:r>
                <a:br>
                  <a:rPr lang="de-DE" sz="1333" dirty="0">
                    <a:solidFill>
                      <a:schemeClr val="accent1">
                        <a:lumMod val="75000"/>
                      </a:schemeClr>
                    </a:solidFill>
                  </a:rPr>
                </a:br>
                <a:r>
                  <a:rPr lang="de-DE" sz="1333" dirty="0" err="1">
                    <a:solidFill>
                      <a:schemeClr val="accent1">
                        <a:lumMod val="75000"/>
                      </a:schemeClr>
                    </a:solidFill>
                  </a:rPr>
                  <a:t>w</a:t>
                </a:r>
                <a:r>
                  <a:rPr lang="de-DE" sz="1333" baseline="-25000" dirty="0" err="1">
                    <a:solidFill>
                      <a:schemeClr val="accent1">
                        <a:lumMod val="75000"/>
                      </a:schemeClr>
                    </a:solidFill>
                  </a:rPr>
                  <a:t>FWHM</a:t>
                </a:r>
                <a:r>
                  <a:rPr lang="de-DE" sz="1333" dirty="0">
                    <a:solidFill>
                      <a:schemeClr val="accent1">
                        <a:lumMod val="75000"/>
                      </a:schemeClr>
                    </a:solidFill>
                  </a:rPr>
                  <a:t> = 3 µm</a:t>
                </a:r>
                <a:endParaRPr lang="en-US" sz="1333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grpSp>
            <p:nvGrpSpPr>
              <p:cNvPr id="35" name="Group 19">
                <a:extLst>
                  <a:ext uri="{FF2B5EF4-FFF2-40B4-BE49-F238E27FC236}">
                    <a16:creationId xmlns:a16="http://schemas.microsoft.com/office/drawing/2014/main" id="{682FA412-27D7-3824-381F-2045DBF0E918}"/>
                  </a:ext>
                </a:extLst>
              </p:cNvPr>
              <p:cNvGrpSpPr/>
              <p:nvPr/>
            </p:nvGrpSpPr>
            <p:grpSpPr>
              <a:xfrm>
                <a:off x="2092771" y="3393456"/>
                <a:ext cx="998588" cy="288032"/>
                <a:chOff x="1410791" y="3507854"/>
                <a:chExt cx="998588" cy="288032"/>
              </a:xfrm>
            </p:grpSpPr>
            <p:cxnSp>
              <p:nvCxnSpPr>
                <p:cNvPr id="37" name="Straight Arrow Connector 13">
                  <a:extLst>
                    <a:ext uri="{FF2B5EF4-FFF2-40B4-BE49-F238E27FC236}">
                      <a16:creationId xmlns:a16="http://schemas.microsoft.com/office/drawing/2014/main" id="{8A979CA0-EA9F-2D9A-4D34-B7DC2CEF6B23}"/>
                    </a:ext>
                  </a:extLst>
                </p:cNvPr>
                <p:cNvCxnSpPr/>
                <p:nvPr/>
              </p:nvCxnSpPr>
              <p:spPr>
                <a:xfrm>
                  <a:off x="1410791" y="3651870"/>
                  <a:ext cx="288032" cy="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17">
                  <a:extLst>
                    <a:ext uri="{FF2B5EF4-FFF2-40B4-BE49-F238E27FC236}">
                      <a16:creationId xmlns:a16="http://schemas.microsoft.com/office/drawing/2014/main" id="{EAF0A1A6-3110-FD5F-F778-BF9F7DCE5E5C}"/>
                    </a:ext>
                  </a:extLst>
                </p:cNvPr>
                <p:cNvCxnSpPr/>
                <p:nvPr/>
              </p:nvCxnSpPr>
              <p:spPr>
                <a:xfrm rot="10800000">
                  <a:off x="2121347" y="3651870"/>
                  <a:ext cx="288032" cy="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18">
                  <a:extLst>
                    <a:ext uri="{FF2B5EF4-FFF2-40B4-BE49-F238E27FC236}">
                      <a16:creationId xmlns:a16="http://schemas.microsoft.com/office/drawing/2014/main" id="{E599275A-F0AC-29B7-1938-276982422954}"/>
                    </a:ext>
                  </a:extLst>
                </p:cNvPr>
                <p:cNvCxnSpPr/>
                <p:nvPr/>
              </p:nvCxnSpPr>
              <p:spPr>
                <a:xfrm>
                  <a:off x="1698823" y="3507854"/>
                  <a:ext cx="0" cy="28803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20">
                  <a:extLst>
                    <a:ext uri="{FF2B5EF4-FFF2-40B4-BE49-F238E27FC236}">
                      <a16:creationId xmlns:a16="http://schemas.microsoft.com/office/drawing/2014/main" id="{082293C3-74CD-7546-9FF6-CAB1ED3D9DBD}"/>
                    </a:ext>
                  </a:extLst>
                </p:cNvPr>
                <p:cNvCxnSpPr/>
                <p:nvPr/>
              </p:nvCxnSpPr>
              <p:spPr>
                <a:xfrm>
                  <a:off x="2121347" y="3507854"/>
                  <a:ext cx="0" cy="288032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TextBox 21">
                <a:extLst>
                  <a:ext uri="{FF2B5EF4-FFF2-40B4-BE49-F238E27FC236}">
                    <a16:creationId xmlns:a16="http://schemas.microsoft.com/office/drawing/2014/main" id="{57F01BF8-66A8-F973-390B-4AD5C59A2FD4}"/>
                  </a:ext>
                </a:extLst>
              </p:cNvPr>
              <p:cNvSpPr txBox="1"/>
              <p:nvPr/>
            </p:nvSpPr>
            <p:spPr>
              <a:xfrm>
                <a:off x="2297964" y="3359649"/>
                <a:ext cx="525068" cy="680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i="1" dirty="0">
                    <a:solidFill>
                      <a:schemeClr val="bg1">
                        <a:lumMod val="50000"/>
                      </a:schemeClr>
                    </a:solidFill>
                  </a:rPr>
                  <a:t>d</a:t>
                </a:r>
                <a:endParaRPr lang="en-US" sz="2400" i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29" name="Rectangle 5">
              <a:extLst>
                <a:ext uri="{FF2B5EF4-FFF2-40B4-BE49-F238E27FC236}">
                  <a16:creationId xmlns:a16="http://schemas.microsoft.com/office/drawing/2014/main" id="{CD2FD838-960B-76B3-2E61-2ABBC7ED978C}"/>
                </a:ext>
              </a:extLst>
            </p:cNvPr>
            <p:cNvSpPr/>
            <p:nvPr/>
          </p:nvSpPr>
          <p:spPr>
            <a:xfrm rot="16200000">
              <a:off x="2314642" y="1508878"/>
              <a:ext cx="1514280" cy="671836"/>
            </a:xfrm>
            <a:prstGeom prst="rect">
              <a:avLst/>
            </a:prstGeom>
            <a:solidFill>
              <a:srgbClr val="CF6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500" b="1" dirty="0" err="1"/>
                <a:t>Formvar</a:t>
              </a:r>
              <a:br>
                <a:rPr lang="de-DE" sz="1500" b="1" dirty="0"/>
              </a:br>
              <a:r>
                <a:rPr lang="de-DE" sz="1500" b="1" dirty="0"/>
                <a:t>(</a:t>
              </a:r>
              <a:r>
                <a:rPr lang="de-DE" sz="1500" b="1" dirty="0" err="1"/>
                <a:t>Plastic</a:t>
              </a:r>
              <a:r>
                <a:rPr lang="de-DE" sz="1500" b="1" dirty="0"/>
                <a:t>)</a:t>
              </a:r>
              <a:endParaRPr lang="de-DE" sz="1500" b="1" baseline="-25000" dirty="0"/>
            </a:p>
          </p:txBody>
        </p:sp>
      </p:grpSp>
      <p:sp>
        <p:nvSpPr>
          <p:cNvPr id="41" name="-184fs">
            <a:extLst>
              <a:ext uri="{FF2B5EF4-FFF2-40B4-BE49-F238E27FC236}">
                <a16:creationId xmlns:a16="http://schemas.microsoft.com/office/drawing/2014/main" id="{F29BD881-D5E5-2F31-D144-16E7D84C99D9}"/>
              </a:ext>
            </a:extLst>
          </p:cNvPr>
          <p:cNvSpPr/>
          <p:nvPr/>
        </p:nvSpPr>
        <p:spPr>
          <a:xfrm>
            <a:off x="828226" y="3191354"/>
            <a:ext cx="3645040" cy="1022360"/>
          </a:xfrm>
          <a:prstGeom prst="rect">
            <a:avLst/>
          </a:prstGeom>
        </p:spPr>
        <p:txBody>
          <a:bodyPr wrap="square" lIns="91452" tIns="45727" rIns="91452" bIns="45727">
            <a:noAutofit/>
          </a:bodyPr>
          <a:lstStyle/>
          <a:p>
            <a:pPr marL="268317" indent="-268317">
              <a:lnSpc>
                <a:spcPct val="150000"/>
              </a:lnSpc>
              <a:buBlip>
                <a:blip r:embed="rId4"/>
              </a:buBlip>
            </a:pPr>
            <a:r>
              <a:rPr lang="de-DE" dirty="0">
                <a:solidFill>
                  <a:srgbClr val="002060"/>
                </a:solidFill>
                <a:cs typeface="Arial" panose="020B0604020202020204" pitchFamily="34" charset="0"/>
              </a:rPr>
              <a:t>Protons </a:t>
            </a:r>
            <a:r>
              <a:rPr lang="de-DE" dirty="0" err="1">
                <a:solidFill>
                  <a:srgbClr val="002060"/>
                </a:solidFill>
                <a:cs typeface="Arial" panose="020B0604020202020204" pitchFamily="34" charset="0"/>
              </a:rPr>
              <a:t>are</a:t>
            </a:r>
            <a:r>
              <a:rPr lang="de-DE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cs typeface="Arial" panose="020B0604020202020204" pitchFamily="34" charset="0"/>
              </a:rPr>
              <a:t>homogeneously</a:t>
            </a:r>
            <a:r>
              <a:rPr lang="de-DE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cs typeface="Arial" panose="020B0604020202020204" pitchFamily="34" charset="0"/>
              </a:rPr>
              <a:t>distributed</a:t>
            </a:r>
            <a:r>
              <a:rPr lang="de-DE" dirty="0">
                <a:solidFill>
                  <a:srgbClr val="002060"/>
                </a:solidFill>
                <a:cs typeface="Arial" panose="020B0604020202020204" pitchFamily="34" charset="0"/>
              </a:rPr>
              <a:t> in </a:t>
            </a:r>
            <a:r>
              <a:rPr lang="de-DE" dirty="0" err="1">
                <a:solidFill>
                  <a:srgbClr val="002060"/>
                </a:solidFill>
                <a:cs typeface="Arial" panose="020B0604020202020204" pitchFamily="34" charset="0"/>
              </a:rPr>
              <a:t>Formvar</a:t>
            </a:r>
            <a:r>
              <a:rPr lang="de-DE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cs typeface="Arial" panose="020B0604020202020204" pitchFamily="34" charset="0"/>
              </a:rPr>
              <a:t>targets</a:t>
            </a:r>
            <a:endParaRPr lang="de-DE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9CBFDD76-B6DA-896F-0F1F-58A5BF6DDEB5}"/>
              </a:ext>
            </a:extLst>
          </p:cNvPr>
          <p:cNvGrpSpPr/>
          <p:nvPr/>
        </p:nvGrpSpPr>
        <p:grpSpPr>
          <a:xfrm>
            <a:off x="4769060" y="4355980"/>
            <a:ext cx="9600762" cy="2015969"/>
            <a:chOff x="4769060" y="4355980"/>
            <a:chExt cx="9600762" cy="2015969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68579C32-14C0-FF83-1146-3306CA2FF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9060" y="4723236"/>
              <a:ext cx="7312334" cy="1250269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15168585-9A28-ACAE-0D00-BB39A8AE8E66}"/>
                </a:ext>
              </a:extLst>
            </p:cNvPr>
            <p:cNvSpPr txBox="1"/>
            <p:nvPr/>
          </p:nvSpPr>
          <p:spPr>
            <a:xfrm>
              <a:off x="6836908" y="5910284"/>
              <a:ext cx="75329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5AA0"/>
                  </a:solidFill>
                  <a:latin typeface="Arial" pitchFamily="34" charset="0"/>
                  <a:ea typeface="Times New Roman"/>
                  <a:cs typeface="Arial" pitchFamily="34" charset="0"/>
                  <a:sym typeface="Wingdings" panose="05000000000000000000" pitchFamily="2" charset="2"/>
                </a:rPr>
                <a:t>“</a:t>
              </a:r>
              <a:r>
                <a:rPr lang="en-US" sz="1200" b="1" i="1" dirty="0">
                  <a:solidFill>
                    <a:srgbClr val="005AA0"/>
                  </a:solidFill>
                  <a:latin typeface="Arial" pitchFamily="34" charset="0"/>
                  <a:ea typeface="Times New Roman"/>
                  <a:cs typeface="Arial" pitchFamily="34" charset="0"/>
                  <a:sym typeface="Wingdings" panose="05000000000000000000" pitchFamily="2" charset="2"/>
                </a:rPr>
                <a:t>Tumor irradiation in mice with a laser-accelerated proton beam”</a:t>
              </a:r>
              <a:r>
                <a:rPr lang="en-US" sz="1200" b="1" dirty="0">
                  <a:solidFill>
                    <a:srgbClr val="005AA0"/>
                  </a:solidFill>
                  <a:latin typeface="Arial" pitchFamily="34" charset="0"/>
                  <a:ea typeface="Times New Roman"/>
                  <a:cs typeface="Arial" pitchFamily="34" charset="0"/>
                  <a:sym typeface="Wingdings" panose="05000000000000000000" pitchFamily="2" charset="2"/>
                </a:rPr>
                <a:t>,</a:t>
              </a:r>
              <a:br>
                <a:rPr lang="en-US" sz="1200" b="1" dirty="0">
                  <a:solidFill>
                    <a:srgbClr val="005AA0"/>
                  </a:solidFill>
                  <a:latin typeface="Arial" pitchFamily="34" charset="0"/>
                  <a:ea typeface="Times New Roman"/>
                  <a:cs typeface="Arial" pitchFamily="34" charset="0"/>
                  <a:sym typeface="Wingdings" panose="05000000000000000000" pitchFamily="2" charset="2"/>
                </a:rPr>
              </a:br>
              <a:r>
                <a:rPr lang="en-US" sz="1200" b="1" dirty="0">
                  <a:solidFill>
                    <a:srgbClr val="005AA0"/>
                  </a:solidFill>
                  <a:latin typeface="Arial" pitchFamily="34" charset="0"/>
                  <a:ea typeface="Times New Roman"/>
                  <a:cs typeface="Arial" pitchFamily="34" charset="0"/>
                </a:rPr>
                <a:t>F. Kroll </a:t>
              </a:r>
              <a:r>
                <a:rPr lang="en-US" sz="1200" b="1" i="1" dirty="0">
                  <a:solidFill>
                    <a:srgbClr val="005AA0"/>
                  </a:solidFill>
                  <a:latin typeface="Arial" pitchFamily="34" charset="0"/>
                  <a:ea typeface="Times New Roman"/>
                  <a:cs typeface="Arial" pitchFamily="34" charset="0"/>
                </a:rPr>
                <a:t>et al., </a:t>
              </a:r>
              <a:r>
                <a:rPr lang="en-US" sz="1200" b="1" dirty="0">
                  <a:solidFill>
                    <a:srgbClr val="005AA0"/>
                  </a:solidFill>
                  <a:latin typeface="Arial" pitchFamily="34" charset="0"/>
                  <a:ea typeface="Times New Roman"/>
                  <a:cs typeface="Arial" pitchFamily="34" charset="0"/>
                </a:rPr>
                <a:t>Nature Physics (2022)</a:t>
              </a:r>
              <a:endParaRPr lang="de-DE" sz="1200" b="1" dirty="0"/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5C8C730B-6BE7-5319-D72D-D76E11E6A468}"/>
                </a:ext>
              </a:extLst>
            </p:cNvPr>
            <p:cNvSpPr txBox="1"/>
            <p:nvPr/>
          </p:nvSpPr>
          <p:spPr>
            <a:xfrm>
              <a:off x="5881420" y="4355980"/>
              <a:ext cx="5904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b="1" dirty="0">
                  <a:solidFill>
                    <a:schemeClr val="bg2">
                      <a:lumMod val="50000"/>
                    </a:schemeClr>
                  </a:solidFill>
                </a:rPr>
                <a:t>First in-vivo </a:t>
              </a:r>
              <a:r>
                <a:rPr lang="de-DE" b="1" dirty="0" err="1">
                  <a:solidFill>
                    <a:schemeClr val="bg2">
                      <a:lumMod val="50000"/>
                    </a:schemeClr>
                  </a:solidFill>
                </a:rPr>
                <a:t>radiobiology</a:t>
              </a:r>
              <a:r>
                <a:rPr lang="de-DE" b="1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de-DE" b="1" dirty="0" err="1">
                  <a:solidFill>
                    <a:schemeClr val="bg2">
                      <a:lumMod val="50000"/>
                    </a:schemeClr>
                  </a:solidFill>
                </a:rPr>
                <a:t>study</a:t>
              </a:r>
              <a:r>
                <a:rPr lang="de-DE" b="1" dirty="0">
                  <a:solidFill>
                    <a:schemeClr val="bg2">
                      <a:lumMod val="50000"/>
                    </a:schemeClr>
                  </a:solidFill>
                </a:rPr>
                <a:t> on </a:t>
              </a:r>
              <a:r>
                <a:rPr lang="de-DE" b="1" dirty="0" err="1">
                  <a:solidFill>
                    <a:schemeClr val="bg2">
                      <a:lumMod val="50000"/>
                    </a:schemeClr>
                  </a:solidFill>
                </a:rPr>
                <a:t>mouse</a:t>
              </a:r>
              <a:r>
                <a:rPr lang="de-DE" b="1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de-DE" b="1" dirty="0" err="1">
                  <a:solidFill>
                    <a:schemeClr val="bg2">
                      <a:lumMod val="50000"/>
                    </a:schemeClr>
                  </a:solidFill>
                </a:rPr>
                <a:t>ear</a:t>
              </a:r>
              <a:r>
                <a:rPr lang="de-DE" b="1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de-DE" b="1" dirty="0" err="1">
                  <a:solidFill>
                    <a:schemeClr val="bg2">
                      <a:lumMod val="50000"/>
                    </a:schemeClr>
                  </a:solidFill>
                </a:rPr>
                <a:t>tumor</a:t>
              </a:r>
              <a:endParaRPr lang="de-DE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42" name="Textfeld 32" hidden="1">
            <a:extLst>
              <a:ext uri="{FF2B5EF4-FFF2-40B4-BE49-F238E27FC236}">
                <a16:creationId xmlns:a16="http://schemas.microsoft.com/office/drawing/2014/main" id="{CC7BEC99-3B5A-B014-A506-1077359011B7}"/>
              </a:ext>
            </a:extLst>
          </p:cNvPr>
          <p:cNvSpPr txBox="1"/>
          <p:nvPr/>
        </p:nvSpPr>
        <p:spPr>
          <a:xfrm>
            <a:off x="-23152" y="5695581"/>
            <a:ext cx="7868703" cy="830997"/>
          </a:xfrm>
          <a:prstGeom prst="rect">
            <a:avLst/>
          </a:prstGeom>
          <a:solidFill>
            <a:srgbClr val="CF6800"/>
          </a:solidFill>
        </p:spPr>
        <p:txBody>
          <a:bodyPr wrap="square" lIns="528000" rtlCol="0">
            <a:spAutoFit/>
          </a:bodyPr>
          <a:lstStyle/>
          <a:p>
            <a:pPr>
              <a:buClr>
                <a:srgbClr val="D5540D"/>
              </a:buClr>
            </a:pPr>
            <a:r>
              <a:rPr lang="de-DE" sz="2400" dirty="0" err="1">
                <a:solidFill>
                  <a:schemeClr val="bg1"/>
                </a:solidFill>
              </a:rPr>
              <a:t>Why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does</a:t>
            </a:r>
            <a:r>
              <a:rPr lang="de-DE" sz="2400" dirty="0">
                <a:solidFill>
                  <a:schemeClr val="bg1"/>
                </a:solidFill>
              </a:rPr>
              <a:t> a </a:t>
            </a:r>
            <a:r>
              <a:rPr lang="de-DE" sz="2400" b="1" dirty="0" err="1">
                <a:solidFill>
                  <a:schemeClr val="bg1"/>
                </a:solidFill>
              </a:rPr>
              <a:t>steep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laser</a:t>
            </a:r>
            <a:r>
              <a:rPr lang="de-DE" sz="2400" b="1" dirty="0">
                <a:solidFill>
                  <a:schemeClr val="bg1"/>
                </a:solidFill>
              </a:rPr>
              <a:t> pulse flank </a:t>
            </a:r>
            <a:r>
              <a:rPr lang="de-DE" sz="2400" dirty="0" err="1">
                <a:solidFill>
                  <a:schemeClr val="bg1"/>
                </a:solidFill>
              </a:rPr>
              <a:t>now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provide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the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optimum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for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proton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energy</a:t>
            </a:r>
            <a:r>
              <a:rPr lang="de-DE" sz="2400" b="1" dirty="0">
                <a:solidFill>
                  <a:schemeClr val="bg1"/>
                </a:solidFill>
              </a:rPr>
              <a:t> and </a:t>
            </a:r>
            <a:r>
              <a:rPr lang="de-DE" sz="2400" b="1" dirty="0" err="1">
                <a:solidFill>
                  <a:schemeClr val="bg1"/>
                </a:solidFill>
              </a:rPr>
              <a:t>stability</a:t>
            </a:r>
            <a:r>
              <a:rPr lang="de-DE" sz="2400" dirty="0">
                <a:solidFill>
                  <a:schemeClr val="bg1"/>
                </a:solidFill>
              </a:rPr>
              <a:t>?</a:t>
            </a: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3AEB72CC-F6F7-483E-D702-F889D91F6603}"/>
              </a:ext>
            </a:extLst>
          </p:cNvPr>
          <p:cNvGrpSpPr/>
          <p:nvPr/>
        </p:nvGrpSpPr>
        <p:grpSpPr>
          <a:xfrm>
            <a:off x="3108124" y="866060"/>
            <a:ext cx="2153912" cy="2292198"/>
            <a:chOff x="3108124" y="866060"/>
            <a:chExt cx="2153912" cy="2292198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BF8CF80D-6AB9-957D-3FFE-11C3D054C697}"/>
                </a:ext>
              </a:extLst>
            </p:cNvPr>
            <p:cNvSpPr/>
            <p:nvPr/>
          </p:nvSpPr>
          <p:spPr>
            <a:xfrm>
              <a:off x="3419801" y="1189225"/>
              <a:ext cx="1171122" cy="1519538"/>
            </a:xfrm>
            <a:custGeom>
              <a:avLst/>
              <a:gdLst>
                <a:gd name="connsiteX0" fmla="*/ 0 w 1190172"/>
                <a:gd name="connsiteY0" fmla="*/ 1393686 h 1474438"/>
                <a:gd name="connsiteX1" fmla="*/ 116115 w 1190172"/>
                <a:gd name="connsiteY1" fmla="*/ 1321115 h 1474438"/>
                <a:gd name="connsiteX2" fmla="*/ 638629 w 1190172"/>
                <a:gd name="connsiteY2" fmla="*/ 315 h 1474438"/>
                <a:gd name="connsiteX3" fmla="*/ 1190172 w 1190172"/>
                <a:gd name="connsiteY3" fmla="*/ 1451743 h 1474438"/>
                <a:gd name="connsiteX0" fmla="*/ 0 w 1190172"/>
                <a:gd name="connsiteY0" fmla="*/ 1394011 h 1452068"/>
                <a:gd name="connsiteX1" fmla="*/ 300265 w 1190172"/>
                <a:gd name="connsiteY1" fmla="*/ 749940 h 1452068"/>
                <a:gd name="connsiteX2" fmla="*/ 638629 w 1190172"/>
                <a:gd name="connsiteY2" fmla="*/ 640 h 1452068"/>
                <a:gd name="connsiteX3" fmla="*/ 1190172 w 1190172"/>
                <a:gd name="connsiteY3" fmla="*/ 1452068 h 1452068"/>
                <a:gd name="connsiteX0" fmla="*/ 0 w 1190172"/>
                <a:gd name="connsiteY0" fmla="*/ 714088 h 772145"/>
                <a:gd name="connsiteX1" fmla="*/ 300265 w 1190172"/>
                <a:gd name="connsiteY1" fmla="*/ 70017 h 772145"/>
                <a:gd name="connsiteX2" fmla="*/ 848179 w 1190172"/>
                <a:gd name="connsiteY2" fmla="*/ 31917 h 772145"/>
                <a:gd name="connsiteX3" fmla="*/ 1190172 w 1190172"/>
                <a:gd name="connsiteY3" fmla="*/ 772145 h 772145"/>
                <a:gd name="connsiteX0" fmla="*/ 0 w 1190172"/>
                <a:gd name="connsiteY0" fmla="*/ 1493199 h 1551256"/>
                <a:gd name="connsiteX1" fmla="*/ 300265 w 1190172"/>
                <a:gd name="connsiteY1" fmla="*/ 849128 h 1551256"/>
                <a:gd name="connsiteX2" fmla="*/ 569686 w 1190172"/>
                <a:gd name="connsiteY2" fmla="*/ 43 h 1551256"/>
                <a:gd name="connsiteX3" fmla="*/ 848179 w 1190172"/>
                <a:gd name="connsiteY3" fmla="*/ 811028 h 1551256"/>
                <a:gd name="connsiteX4" fmla="*/ 1190172 w 1190172"/>
                <a:gd name="connsiteY4" fmla="*/ 1551256 h 1551256"/>
                <a:gd name="connsiteX0" fmla="*/ 0 w 1190172"/>
                <a:gd name="connsiteY0" fmla="*/ 1493199 h 1551256"/>
                <a:gd name="connsiteX1" fmla="*/ 300265 w 1190172"/>
                <a:gd name="connsiteY1" fmla="*/ 849128 h 1551256"/>
                <a:gd name="connsiteX2" fmla="*/ 569686 w 1190172"/>
                <a:gd name="connsiteY2" fmla="*/ 43 h 1551256"/>
                <a:gd name="connsiteX3" fmla="*/ 848179 w 1190172"/>
                <a:gd name="connsiteY3" fmla="*/ 811028 h 1551256"/>
                <a:gd name="connsiteX4" fmla="*/ 1190172 w 1190172"/>
                <a:gd name="connsiteY4" fmla="*/ 1551256 h 1551256"/>
                <a:gd name="connsiteX0" fmla="*/ 0 w 1190172"/>
                <a:gd name="connsiteY0" fmla="*/ 1493243 h 1551300"/>
                <a:gd name="connsiteX1" fmla="*/ 300265 w 1190172"/>
                <a:gd name="connsiteY1" fmla="*/ 849172 h 1551300"/>
                <a:gd name="connsiteX2" fmla="*/ 569686 w 1190172"/>
                <a:gd name="connsiteY2" fmla="*/ 87 h 1551300"/>
                <a:gd name="connsiteX3" fmla="*/ 848179 w 1190172"/>
                <a:gd name="connsiteY3" fmla="*/ 811072 h 1551300"/>
                <a:gd name="connsiteX4" fmla="*/ 1190172 w 1190172"/>
                <a:gd name="connsiteY4" fmla="*/ 1551300 h 1551300"/>
                <a:gd name="connsiteX0" fmla="*/ 0 w 1190172"/>
                <a:gd name="connsiteY0" fmla="*/ 1493243 h 1551300"/>
                <a:gd name="connsiteX1" fmla="*/ 300265 w 1190172"/>
                <a:gd name="connsiteY1" fmla="*/ 849172 h 1551300"/>
                <a:gd name="connsiteX2" fmla="*/ 569686 w 1190172"/>
                <a:gd name="connsiteY2" fmla="*/ 87 h 1551300"/>
                <a:gd name="connsiteX3" fmla="*/ 848179 w 1190172"/>
                <a:gd name="connsiteY3" fmla="*/ 811072 h 1551300"/>
                <a:gd name="connsiteX4" fmla="*/ 1190172 w 1190172"/>
                <a:gd name="connsiteY4" fmla="*/ 1551300 h 1551300"/>
                <a:gd name="connsiteX0" fmla="*/ 0 w 1190172"/>
                <a:gd name="connsiteY0" fmla="*/ 1493243 h 1551300"/>
                <a:gd name="connsiteX1" fmla="*/ 300265 w 1190172"/>
                <a:gd name="connsiteY1" fmla="*/ 849172 h 1551300"/>
                <a:gd name="connsiteX2" fmla="*/ 569686 w 1190172"/>
                <a:gd name="connsiteY2" fmla="*/ 87 h 1551300"/>
                <a:gd name="connsiteX3" fmla="*/ 848179 w 1190172"/>
                <a:gd name="connsiteY3" fmla="*/ 811072 h 1551300"/>
                <a:gd name="connsiteX4" fmla="*/ 1190172 w 1190172"/>
                <a:gd name="connsiteY4" fmla="*/ 1551300 h 1551300"/>
                <a:gd name="connsiteX0" fmla="*/ 0 w 1190172"/>
                <a:gd name="connsiteY0" fmla="*/ 1493263 h 1551320"/>
                <a:gd name="connsiteX1" fmla="*/ 300265 w 1190172"/>
                <a:gd name="connsiteY1" fmla="*/ 849192 h 1551320"/>
                <a:gd name="connsiteX2" fmla="*/ 569686 w 1190172"/>
                <a:gd name="connsiteY2" fmla="*/ 107 h 1551320"/>
                <a:gd name="connsiteX3" fmla="*/ 848179 w 1190172"/>
                <a:gd name="connsiteY3" fmla="*/ 811092 h 1551320"/>
                <a:gd name="connsiteX4" fmla="*/ 1190172 w 1190172"/>
                <a:gd name="connsiteY4" fmla="*/ 1551320 h 1551320"/>
                <a:gd name="connsiteX0" fmla="*/ 0 w 1190172"/>
                <a:gd name="connsiteY0" fmla="*/ 1493263 h 1551320"/>
                <a:gd name="connsiteX1" fmla="*/ 300265 w 1190172"/>
                <a:gd name="connsiteY1" fmla="*/ 849192 h 1551320"/>
                <a:gd name="connsiteX2" fmla="*/ 569686 w 1190172"/>
                <a:gd name="connsiteY2" fmla="*/ 107 h 1551320"/>
                <a:gd name="connsiteX3" fmla="*/ 848179 w 1190172"/>
                <a:gd name="connsiteY3" fmla="*/ 811092 h 1551320"/>
                <a:gd name="connsiteX4" fmla="*/ 1190172 w 1190172"/>
                <a:gd name="connsiteY4" fmla="*/ 1551320 h 1551320"/>
                <a:gd name="connsiteX0" fmla="*/ 0 w 1190172"/>
                <a:gd name="connsiteY0" fmla="*/ 1493334 h 1551391"/>
                <a:gd name="connsiteX1" fmla="*/ 300265 w 1190172"/>
                <a:gd name="connsiteY1" fmla="*/ 849263 h 1551391"/>
                <a:gd name="connsiteX2" fmla="*/ 569686 w 1190172"/>
                <a:gd name="connsiteY2" fmla="*/ 178 h 1551391"/>
                <a:gd name="connsiteX3" fmla="*/ 848179 w 1190172"/>
                <a:gd name="connsiteY3" fmla="*/ 811163 h 1551391"/>
                <a:gd name="connsiteX4" fmla="*/ 1190172 w 1190172"/>
                <a:gd name="connsiteY4" fmla="*/ 1551391 h 1551391"/>
                <a:gd name="connsiteX0" fmla="*/ 0 w 1171122"/>
                <a:gd name="connsiteY0" fmla="*/ 1493210 h 1519517"/>
                <a:gd name="connsiteX1" fmla="*/ 300265 w 1171122"/>
                <a:gd name="connsiteY1" fmla="*/ 849139 h 1519517"/>
                <a:gd name="connsiteX2" fmla="*/ 569686 w 1171122"/>
                <a:gd name="connsiteY2" fmla="*/ 54 h 1519517"/>
                <a:gd name="connsiteX3" fmla="*/ 848179 w 1171122"/>
                <a:gd name="connsiteY3" fmla="*/ 811039 h 1519517"/>
                <a:gd name="connsiteX4" fmla="*/ 1171122 w 1171122"/>
                <a:gd name="connsiteY4" fmla="*/ 1519517 h 1519517"/>
                <a:gd name="connsiteX0" fmla="*/ 0 w 1171122"/>
                <a:gd name="connsiteY0" fmla="*/ 1493210 h 1519517"/>
                <a:gd name="connsiteX1" fmla="*/ 300265 w 1171122"/>
                <a:gd name="connsiteY1" fmla="*/ 849139 h 1519517"/>
                <a:gd name="connsiteX2" fmla="*/ 569686 w 1171122"/>
                <a:gd name="connsiteY2" fmla="*/ 54 h 1519517"/>
                <a:gd name="connsiteX3" fmla="*/ 848179 w 1171122"/>
                <a:gd name="connsiteY3" fmla="*/ 811039 h 1519517"/>
                <a:gd name="connsiteX4" fmla="*/ 1171122 w 1171122"/>
                <a:gd name="connsiteY4" fmla="*/ 1519517 h 1519517"/>
                <a:gd name="connsiteX0" fmla="*/ 0 w 1171122"/>
                <a:gd name="connsiteY0" fmla="*/ 1493233 h 1519540"/>
                <a:gd name="connsiteX1" fmla="*/ 300265 w 1171122"/>
                <a:gd name="connsiteY1" fmla="*/ 849162 h 1519540"/>
                <a:gd name="connsiteX2" fmla="*/ 569686 w 1171122"/>
                <a:gd name="connsiteY2" fmla="*/ 77 h 1519540"/>
                <a:gd name="connsiteX3" fmla="*/ 848179 w 1171122"/>
                <a:gd name="connsiteY3" fmla="*/ 811062 h 1519540"/>
                <a:gd name="connsiteX4" fmla="*/ 1171122 w 1171122"/>
                <a:gd name="connsiteY4" fmla="*/ 1519540 h 1519540"/>
                <a:gd name="connsiteX0" fmla="*/ 0 w 1171122"/>
                <a:gd name="connsiteY0" fmla="*/ 1493233 h 1519540"/>
                <a:gd name="connsiteX1" fmla="*/ 300265 w 1171122"/>
                <a:gd name="connsiteY1" fmla="*/ 849162 h 1519540"/>
                <a:gd name="connsiteX2" fmla="*/ 569686 w 1171122"/>
                <a:gd name="connsiteY2" fmla="*/ 77 h 1519540"/>
                <a:gd name="connsiteX3" fmla="*/ 848179 w 1171122"/>
                <a:gd name="connsiteY3" fmla="*/ 811062 h 1519540"/>
                <a:gd name="connsiteX4" fmla="*/ 1171122 w 1171122"/>
                <a:gd name="connsiteY4" fmla="*/ 1519540 h 1519540"/>
                <a:gd name="connsiteX0" fmla="*/ 0 w 1171122"/>
                <a:gd name="connsiteY0" fmla="*/ 1493233 h 1519540"/>
                <a:gd name="connsiteX1" fmla="*/ 300265 w 1171122"/>
                <a:gd name="connsiteY1" fmla="*/ 849162 h 1519540"/>
                <a:gd name="connsiteX2" fmla="*/ 569686 w 1171122"/>
                <a:gd name="connsiteY2" fmla="*/ 77 h 1519540"/>
                <a:gd name="connsiteX3" fmla="*/ 848179 w 1171122"/>
                <a:gd name="connsiteY3" fmla="*/ 811062 h 1519540"/>
                <a:gd name="connsiteX4" fmla="*/ 1171122 w 1171122"/>
                <a:gd name="connsiteY4" fmla="*/ 1519540 h 1519540"/>
                <a:gd name="connsiteX0" fmla="*/ 0 w 1171122"/>
                <a:gd name="connsiteY0" fmla="*/ 1493231 h 1519538"/>
                <a:gd name="connsiteX1" fmla="*/ 300265 w 1171122"/>
                <a:gd name="connsiteY1" fmla="*/ 849160 h 1519538"/>
                <a:gd name="connsiteX2" fmla="*/ 569686 w 1171122"/>
                <a:gd name="connsiteY2" fmla="*/ 75 h 1519538"/>
                <a:gd name="connsiteX3" fmla="*/ 848179 w 1171122"/>
                <a:gd name="connsiteY3" fmla="*/ 811060 h 1519538"/>
                <a:gd name="connsiteX4" fmla="*/ 1171122 w 1171122"/>
                <a:gd name="connsiteY4" fmla="*/ 1519538 h 151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122" h="1519538">
                  <a:moveTo>
                    <a:pt x="0" y="1493231"/>
                  </a:moveTo>
                  <a:cubicBezTo>
                    <a:pt x="4838" y="1573060"/>
                    <a:pt x="230717" y="1307569"/>
                    <a:pt x="300265" y="849160"/>
                  </a:cubicBezTo>
                  <a:cubicBezTo>
                    <a:pt x="369813" y="390751"/>
                    <a:pt x="478367" y="6425"/>
                    <a:pt x="569686" y="75"/>
                  </a:cubicBezTo>
                  <a:cubicBezTo>
                    <a:pt x="661005" y="-6275"/>
                    <a:pt x="747940" y="392716"/>
                    <a:pt x="848179" y="811060"/>
                  </a:cubicBezTo>
                  <a:cubicBezTo>
                    <a:pt x="948418" y="1229404"/>
                    <a:pt x="940405" y="1319059"/>
                    <a:pt x="1171122" y="1519538"/>
                  </a:cubicBezTo>
                </a:path>
              </a:pathLst>
            </a:custGeom>
            <a:ln w="57150">
              <a:solidFill>
                <a:srgbClr val="005AA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5" name="Gerade Verbindung mit Pfeil 44">
              <a:extLst>
                <a:ext uri="{FF2B5EF4-FFF2-40B4-BE49-F238E27FC236}">
                  <a16:creationId xmlns:a16="http://schemas.microsoft.com/office/drawing/2014/main" id="{4031E337-402C-A223-228A-8527E5F5B2DA}"/>
                </a:ext>
              </a:extLst>
            </p:cNvPr>
            <p:cNvCxnSpPr/>
            <p:nvPr/>
          </p:nvCxnSpPr>
          <p:spPr>
            <a:xfrm flipV="1">
              <a:off x="3251200" y="990600"/>
              <a:ext cx="0" cy="193560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DF421A0D-3EAC-CAB5-7AC8-682F896D9961}"/>
                </a:ext>
              </a:extLst>
            </p:cNvPr>
            <p:cNvSpPr txBox="1"/>
            <p:nvPr/>
          </p:nvSpPr>
          <p:spPr>
            <a:xfrm>
              <a:off x="3276319" y="866060"/>
              <a:ext cx="90120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1500" dirty="0" err="1"/>
                <a:t>Intensity</a:t>
              </a:r>
              <a:endParaRPr lang="de-DE" sz="1500" dirty="0"/>
            </a:p>
          </p:txBody>
        </p:sp>
        <p:cxnSp>
          <p:nvCxnSpPr>
            <p:cNvPr id="47" name="Gerade Verbindung mit Pfeil 46">
              <a:extLst>
                <a:ext uri="{FF2B5EF4-FFF2-40B4-BE49-F238E27FC236}">
                  <a16:creationId xmlns:a16="http://schemas.microsoft.com/office/drawing/2014/main" id="{F79B3900-BBF2-67B7-8EDE-A88D2113CD01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4075929" y="1855231"/>
              <a:ext cx="0" cy="193560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4D476450-4E85-BB91-4D9B-23EBA4B9B1F5}"/>
                </a:ext>
              </a:extLst>
            </p:cNvPr>
            <p:cNvSpPr txBox="1"/>
            <p:nvPr/>
          </p:nvSpPr>
          <p:spPr>
            <a:xfrm>
              <a:off x="4713488" y="2835093"/>
              <a:ext cx="54854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1500" dirty="0"/>
                <a:t>time</a:t>
              </a:r>
            </a:p>
          </p:txBody>
        </p:sp>
      </p:grpSp>
      <p:sp>
        <p:nvSpPr>
          <p:cNvPr id="49" name="Textfeld 32">
            <a:extLst>
              <a:ext uri="{FF2B5EF4-FFF2-40B4-BE49-F238E27FC236}">
                <a16:creationId xmlns:a16="http://schemas.microsoft.com/office/drawing/2014/main" id="{02108AD5-F595-AD38-4BE8-D1FA15CB994F}"/>
              </a:ext>
            </a:extLst>
          </p:cNvPr>
          <p:cNvSpPr txBox="1"/>
          <p:nvPr/>
        </p:nvSpPr>
        <p:spPr>
          <a:xfrm>
            <a:off x="4617673" y="1044418"/>
            <a:ext cx="2028266" cy="1477328"/>
          </a:xfrm>
          <a:prstGeom prst="rect">
            <a:avLst/>
          </a:prstGeom>
          <a:solidFill>
            <a:srgbClr val="005AA0"/>
          </a:solidFill>
        </p:spPr>
        <p:txBody>
          <a:bodyPr wrap="square" lIns="528000" rtlCol="0">
            <a:spAutoFit/>
          </a:bodyPr>
          <a:lstStyle/>
          <a:p>
            <a:pPr>
              <a:buClr>
                <a:srgbClr val="D5540D"/>
              </a:buClr>
            </a:pPr>
            <a:r>
              <a:rPr lang="de-DE" b="1" dirty="0" err="1">
                <a:solidFill>
                  <a:schemeClr val="bg1"/>
                </a:solidFill>
              </a:rPr>
              <a:t>Controlled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Application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of</a:t>
            </a:r>
            <a:r>
              <a:rPr lang="de-DE" b="1" dirty="0">
                <a:solidFill>
                  <a:schemeClr val="bg1"/>
                </a:solidFill>
              </a:rPr>
              <a:t> Temporal Pulse </a:t>
            </a:r>
            <a:r>
              <a:rPr lang="de-DE" b="1" dirty="0" err="1">
                <a:solidFill>
                  <a:schemeClr val="bg1"/>
                </a:solidFill>
              </a:rPr>
              <a:t>Asymmetry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1B129BD4-26ED-5276-58F8-B773D51068AC}"/>
              </a:ext>
            </a:extLst>
          </p:cNvPr>
          <p:cNvSpPr txBox="1"/>
          <p:nvPr/>
        </p:nvSpPr>
        <p:spPr>
          <a:xfrm>
            <a:off x="810849" y="4181448"/>
            <a:ext cx="3645040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8317" indent="-268317">
              <a:lnSpc>
                <a:spcPct val="150000"/>
              </a:lnSpc>
              <a:buBlip>
                <a:blip r:embed="rId4"/>
              </a:buBlip>
            </a:pPr>
            <a:r>
              <a:rPr lang="de-DE" sz="1800" dirty="0" err="1">
                <a:solidFill>
                  <a:srgbClr val="002060"/>
                </a:solidFill>
                <a:cs typeface="Arial" panose="020B0604020202020204" pitchFamily="34" charset="0"/>
              </a:rPr>
              <a:t>Stable</a:t>
            </a:r>
            <a:r>
              <a:rPr lang="de-DE" sz="18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2060"/>
                </a:solidFill>
                <a:cs typeface="Arial" panose="020B0604020202020204" pitchFamily="34" charset="0"/>
              </a:rPr>
              <a:t>proton</a:t>
            </a:r>
            <a:r>
              <a:rPr lang="de-DE" sz="18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2060"/>
                </a:solidFill>
                <a:cs typeface="Arial" panose="020B0604020202020204" pitchFamily="34" charset="0"/>
              </a:rPr>
              <a:t>acceleration</a:t>
            </a:r>
            <a:r>
              <a:rPr lang="de-DE" sz="18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2060"/>
                </a:solidFill>
                <a:cs typeface="Arial" panose="020B0604020202020204" pitchFamily="34" charset="0"/>
              </a:rPr>
              <a:t>through</a:t>
            </a:r>
            <a:r>
              <a:rPr lang="de-DE" sz="18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empirical</a:t>
            </a:r>
            <a:r>
              <a:rPr lang="de-DE" sz="1800" b="1" dirty="0">
                <a:solidFill>
                  <a:srgbClr val="002060"/>
                </a:solidFill>
                <a:cs typeface="Arial" panose="020B0604020202020204" pitchFamily="34" charset="0"/>
              </a:rPr>
              <a:t> pulse </a:t>
            </a:r>
            <a:r>
              <a:rPr lang="de-DE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shape</a:t>
            </a:r>
            <a:r>
              <a:rPr lang="de-DE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optimization</a:t>
            </a:r>
            <a:endParaRPr lang="de-DE" sz="1800" b="1" dirty="0">
              <a:cs typeface="Arial" panose="020B0604020202020204" pitchFamily="34" charset="0"/>
            </a:endParaRPr>
          </a:p>
        </p:txBody>
      </p:sp>
      <p:sp>
        <p:nvSpPr>
          <p:cNvPr id="43" name="Freihandform: Form 42">
            <a:extLst>
              <a:ext uri="{FF2B5EF4-FFF2-40B4-BE49-F238E27FC236}">
                <a16:creationId xmlns:a16="http://schemas.microsoft.com/office/drawing/2014/main" id="{78EAC747-5331-759C-CC4A-3A6EDCF9745F}"/>
              </a:ext>
            </a:extLst>
          </p:cNvPr>
          <p:cNvSpPr/>
          <p:nvPr/>
        </p:nvSpPr>
        <p:spPr>
          <a:xfrm>
            <a:off x="3684412" y="1359018"/>
            <a:ext cx="1171122" cy="1348069"/>
          </a:xfrm>
          <a:custGeom>
            <a:avLst/>
            <a:gdLst>
              <a:gd name="connsiteX0" fmla="*/ 0 w 1190172"/>
              <a:gd name="connsiteY0" fmla="*/ 1393686 h 1474438"/>
              <a:gd name="connsiteX1" fmla="*/ 116115 w 1190172"/>
              <a:gd name="connsiteY1" fmla="*/ 1321115 h 1474438"/>
              <a:gd name="connsiteX2" fmla="*/ 638629 w 1190172"/>
              <a:gd name="connsiteY2" fmla="*/ 315 h 1474438"/>
              <a:gd name="connsiteX3" fmla="*/ 1190172 w 1190172"/>
              <a:gd name="connsiteY3" fmla="*/ 1451743 h 1474438"/>
              <a:gd name="connsiteX0" fmla="*/ 0 w 1190172"/>
              <a:gd name="connsiteY0" fmla="*/ 1394011 h 1452068"/>
              <a:gd name="connsiteX1" fmla="*/ 300265 w 1190172"/>
              <a:gd name="connsiteY1" fmla="*/ 749940 h 1452068"/>
              <a:gd name="connsiteX2" fmla="*/ 638629 w 1190172"/>
              <a:gd name="connsiteY2" fmla="*/ 640 h 1452068"/>
              <a:gd name="connsiteX3" fmla="*/ 1190172 w 1190172"/>
              <a:gd name="connsiteY3" fmla="*/ 1452068 h 1452068"/>
              <a:gd name="connsiteX0" fmla="*/ 0 w 1190172"/>
              <a:gd name="connsiteY0" fmla="*/ 714088 h 772145"/>
              <a:gd name="connsiteX1" fmla="*/ 300265 w 1190172"/>
              <a:gd name="connsiteY1" fmla="*/ 70017 h 772145"/>
              <a:gd name="connsiteX2" fmla="*/ 848179 w 1190172"/>
              <a:gd name="connsiteY2" fmla="*/ 31917 h 772145"/>
              <a:gd name="connsiteX3" fmla="*/ 1190172 w 1190172"/>
              <a:gd name="connsiteY3" fmla="*/ 772145 h 772145"/>
              <a:gd name="connsiteX0" fmla="*/ 0 w 1190172"/>
              <a:gd name="connsiteY0" fmla="*/ 1493199 h 1551256"/>
              <a:gd name="connsiteX1" fmla="*/ 300265 w 1190172"/>
              <a:gd name="connsiteY1" fmla="*/ 849128 h 1551256"/>
              <a:gd name="connsiteX2" fmla="*/ 569686 w 1190172"/>
              <a:gd name="connsiteY2" fmla="*/ 43 h 1551256"/>
              <a:gd name="connsiteX3" fmla="*/ 848179 w 1190172"/>
              <a:gd name="connsiteY3" fmla="*/ 811028 h 1551256"/>
              <a:gd name="connsiteX4" fmla="*/ 1190172 w 1190172"/>
              <a:gd name="connsiteY4" fmla="*/ 1551256 h 1551256"/>
              <a:gd name="connsiteX0" fmla="*/ 0 w 1190172"/>
              <a:gd name="connsiteY0" fmla="*/ 1493199 h 1551256"/>
              <a:gd name="connsiteX1" fmla="*/ 300265 w 1190172"/>
              <a:gd name="connsiteY1" fmla="*/ 849128 h 1551256"/>
              <a:gd name="connsiteX2" fmla="*/ 569686 w 1190172"/>
              <a:gd name="connsiteY2" fmla="*/ 43 h 1551256"/>
              <a:gd name="connsiteX3" fmla="*/ 848179 w 1190172"/>
              <a:gd name="connsiteY3" fmla="*/ 811028 h 1551256"/>
              <a:gd name="connsiteX4" fmla="*/ 1190172 w 1190172"/>
              <a:gd name="connsiteY4" fmla="*/ 1551256 h 1551256"/>
              <a:gd name="connsiteX0" fmla="*/ 0 w 1190172"/>
              <a:gd name="connsiteY0" fmla="*/ 1493243 h 1551300"/>
              <a:gd name="connsiteX1" fmla="*/ 300265 w 1190172"/>
              <a:gd name="connsiteY1" fmla="*/ 849172 h 1551300"/>
              <a:gd name="connsiteX2" fmla="*/ 569686 w 1190172"/>
              <a:gd name="connsiteY2" fmla="*/ 87 h 1551300"/>
              <a:gd name="connsiteX3" fmla="*/ 848179 w 1190172"/>
              <a:gd name="connsiteY3" fmla="*/ 811072 h 1551300"/>
              <a:gd name="connsiteX4" fmla="*/ 1190172 w 1190172"/>
              <a:gd name="connsiteY4" fmla="*/ 1551300 h 1551300"/>
              <a:gd name="connsiteX0" fmla="*/ 0 w 1190172"/>
              <a:gd name="connsiteY0" fmla="*/ 1493243 h 1551300"/>
              <a:gd name="connsiteX1" fmla="*/ 300265 w 1190172"/>
              <a:gd name="connsiteY1" fmla="*/ 849172 h 1551300"/>
              <a:gd name="connsiteX2" fmla="*/ 569686 w 1190172"/>
              <a:gd name="connsiteY2" fmla="*/ 87 h 1551300"/>
              <a:gd name="connsiteX3" fmla="*/ 848179 w 1190172"/>
              <a:gd name="connsiteY3" fmla="*/ 811072 h 1551300"/>
              <a:gd name="connsiteX4" fmla="*/ 1190172 w 1190172"/>
              <a:gd name="connsiteY4" fmla="*/ 1551300 h 1551300"/>
              <a:gd name="connsiteX0" fmla="*/ 0 w 1190172"/>
              <a:gd name="connsiteY0" fmla="*/ 1493243 h 1551300"/>
              <a:gd name="connsiteX1" fmla="*/ 300265 w 1190172"/>
              <a:gd name="connsiteY1" fmla="*/ 849172 h 1551300"/>
              <a:gd name="connsiteX2" fmla="*/ 569686 w 1190172"/>
              <a:gd name="connsiteY2" fmla="*/ 87 h 1551300"/>
              <a:gd name="connsiteX3" fmla="*/ 848179 w 1190172"/>
              <a:gd name="connsiteY3" fmla="*/ 811072 h 1551300"/>
              <a:gd name="connsiteX4" fmla="*/ 1190172 w 1190172"/>
              <a:gd name="connsiteY4" fmla="*/ 1551300 h 1551300"/>
              <a:gd name="connsiteX0" fmla="*/ 0 w 1190172"/>
              <a:gd name="connsiteY0" fmla="*/ 1493263 h 1551320"/>
              <a:gd name="connsiteX1" fmla="*/ 300265 w 1190172"/>
              <a:gd name="connsiteY1" fmla="*/ 849192 h 1551320"/>
              <a:gd name="connsiteX2" fmla="*/ 569686 w 1190172"/>
              <a:gd name="connsiteY2" fmla="*/ 107 h 1551320"/>
              <a:gd name="connsiteX3" fmla="*/ 848179 w 1190172"/>
              <a:gd name="connsiteY3" fmla="*/ 811092 h 1551320"/>
              <a:gd name="connsiteX4" fmla="*/ 1190172 w 1190172"/>
              <a:gd name="connsiteY4" fmla="*/ 1551320 h 1551320"/>
              <a:gd name="connsiteX0" fmla="*/ 0 w 1190172"/>
              <a:gd name="connsiteY0" fmla="*/ 1493263 h 1551320"/>
              <a:gd name="connsiteX1" fmla="*/ 300265 w 1190172"/>
              <a:gd name="connsiteY1" fmla="*/ 849192 h 1551320"/>
              <a:gd name="connsiteX2" fmla="*/ 569686 w 1190172"/>
              <a:gd name="connsiteY2" fmla="*/ 107 h 1551320"/>
              <a:gd name="connsiteX3" fmla="*/ 848179 w 1190172"/>
              <a:gd name="connsiteY3" fmla="*/ 811092 h 1551320"/>
              <a:gd name="connsiteX4" fmla="*/ 1190172 w 1190172"/>
              <a:gd name="connsiteY4" fmla="*/ 1551320 h 1551320"/>
              <a:gd name="connsiteX0" fmla="*/ 0 w 1190172"/>
              <a:gd name="connsiteY0" fmla="*/ 1493334 h 1551391"/>
              <a:gd name="connsiteX1" fmla="*/ 300265 w 1190172"/>
              <a:gd name="connsiteY1" fmla="*/ 849263 h 1551391"/>
              <a:gd name="connsiteX2" fmla="*/ 569686 w 1190172"/>
              <a:gd name="connsiteY2" fmla="*/ 178 h 1551391"/>
              <a:gd name="connsiteX3" fmla="*/ 848179 w 1190172"/>
              <a:gd name="connsiteY3" fmla="*/ 811163 h 1551391"/>
              <a:gd name="connsiteX4" fmla="*/ 1190172 w 1190172"/>
              <a:gd name="connsiteY4" fmla="*/ 1551391 h 1551391"/>
              <a:gd name="connsiteX0" fmla="*/ 0 w 1171122"/>
              <a:gd name="connsiteY0" fmla="*/ 1493210 h 1519517"/>
              <a:gd name="connsiteX1" fmla="*/ 300265 w 1171122"/>
              <a:gd name="connsiteY1" fmla="*/ 849139 h 1519517"/>
              <a:gd name="connsiteX2" fmla="*/ 569686 w 1171122"/>
              <a:gd name="connsiteY2" fmla="*/ 54 h 1519517"/>
              <a:gd name="connsiteX3" fmla="*/ 848179 w 1171122"/>
              <a:gd name="connsiteY3" fmla="*/ 811039 h 1519517"/>
              <a:gd name="connsiteX4" fmla="*/ 1171122 w 1171122"/>
              <a:gd name="connsiteY4" fmla="*/ 1519517 h 1519517"/>
              <a:gd name="connsiteX0" fmla="*/ 0 w 1171122"/>
              <a:gd name="connsiteY0" fmla="*/ 1493210 h 1519517"/>
              <a:gd name="connsiteX1" fmla="*/ 300265 w 1171122"/>
              <a:gd name="connsiteY1" fmla="*/ 849139 h 1519517"/>
              <a:gd name="connsiteX2" fmla="*/ 569686 w 1171122"/>
              <a:gd name="connsiteY2" fmla="*/ 54 h 1519517"/>
              <a:gd name="connsiteX3" fmla="*/ 848179 w 1171122"/>
              <a:gd name="connsiteY3" fmla="*/ 811039 h 1519517"/>
              <a:gd name="connsiteX4" fmla="*/ 1171122 w 1171122"/>
              <a:gd name="connsiteY4" fmla="*/ 1519517 h 1519517"/>
              <a:gd name="connsiteX0" fmla="*/ 0 w 1171122"/>
              <a:gd name="connsiteY0" fmla="*/ 1493233 h 1519540"/>
              <a:gd name="connsiteX1" fmla="*/ 300265 w 1171122"/>
              <a:gd name="connsiteY1" fmla="*/ 849162 h 1519540"/>
              <a:gd name="connsiteX2" fmla="*/ 569686 w 1171122"/>
              <a:gd name="connsiteY2" fmla="*/ 77 h 1519540"/>
              <a:gd name="connsiteX3" fmla="*/ 848179 w 1171122"/>
              <a:gd name="connsiteY3" fmla="*/ 811062 h 1519540"/>
              <a:gd name="connsiteX4" fmla="*/ 1171122 w 1171122"/>
              <a:gd name="connsiteY4" fmla="*/ 1519540 h 1519540"/>
              <a:gd name="connsiteX0" fmla="*/ 0 w 1171122"/>
              <a:gd name="connsiteY0" fmla="*/ 1493233 h 1519540"/>
              <a:gd name="connsiteX1" fmla="*/ 300265 w 1171122"/>
              <a:gd name="connsiteY1" fmla="*/ 849162 h 1519540"/>
              <a:gd name="connsiteX2" fmla="*/ 569686 w 1171122"/>
              <a:gd name="connsiteY2" fmla="*/ 77 h 1519540"/>
              <a:gd name="connsiteX3" fmla="*/ 848179 w 1171122"/>
              <a:gd name="connsiteY3" fmla="*/ 811062 h 1519540"/>
              <a:gd name="connsiteX4" fmla="*/ 1171122 w 1171122"/>
              <a:gd name="connsiteY4" fmla="*/ 1519540 h 1519540"/>
              <a:gd name="connsiteX0" fmla="*/ 0 w 1171122"/>
              <a:gd name="connsiteY0" fmla="*/ 1493233 h 1519540"/>
              <a:gd name="connsiteX1" fmla="*/ 300265 w 1171122"/>
              <a:gd name="connsiteY1" fmla="*/ 849162 h 1519540"/>
              <a:gd name="connsiteX2" fmla="*/ 569686 w 1171122"/>
              <a:gd name="connsiteY2" fmla="*/ 77 h 1519540"/>
              <a:gd name="connsiteX3" fmla="*/ 848179 w 1171122"/>
              <a:gd name="connsiteY3" fmla="*/ 811062 h 1519540"/>
              <a:gd name="connsiteX4" fmla="*/ 1171122 w 1171122"/>
              <a:gd name="connsiteY4" fmla="*/ 1519540 h 1519540"/>
              <a:gd name="connsiteX0" fmla="*/ 0 w 1171122"/>
              <a:gd name="connsiteY0" fmla="*/ 1493231 h 1519538"/>
              <a:gd name="connsiteX1" fmla="*/ 300265 w 1171122"/>
              <a:gd name="connsiteY1" fmla="*/ 849160 h 1519538"/>
              <a:gd name="connsiteX2" fmla="*/ 569686 w 1171122"/>
              <a:gd name="connsiteY2" fmla="*/ 75 h 1519538"/>
              <a:gd name="connsiteX3" fmla="*/ 848179 w 1171122"/>
              <a:gd name="connsiteY3" fmla="*/ 811060 h 1519538"/>
              <a:gd name="connsiteX4" fmla="*/ 1171122 w 1171122"/>
              <a:gd name="connsiteY4" fmla="*/ 1519538 h 1519538"/>
              <a:gd name="connsiteX0" fmla="*/ 0 w 1171122"/>
              <a:gd name="connsiteY0" fmla="*/ 1331301 h 1357608"/>
              <a:gd name="connsiteX1" fmla="*/ 300265 w 1171122"/>
              <a:gd name="connsiteY1" fmla="*/ 687230 h 1357608"/>
              <a:gd name="connsiteX2" fmla="*/ 512536 w 1171122"/>
              <a:gd name="connsiteY2" fmla="*/ 70 h 1357608"/>
              <a:gd name="connsiteX3" fmla="*/ 848179 w 1171122"/>
              <a:gd name="connsiteY3" fmla="*/ 649130 h 1357608"/>
              <a:gd name="connsiteX4" fmla="*/ 1171122 w 1171122"/>
              <a:gd name="connsiteY4" fmla="*/ 1357608 h 1357608"/>
              <a:gd name="connsiteX0" fmla="*/ 0 w 1380672"/>
              <a:gd name="connsiteY0" fmla="*/ 1331301 h 1348083"/>
              <a:gd name="connsiteX1" fmla="*/ 300265 w 1380672"/>
              <a:gd name="connsiteY1" fmla="*/ 687230 h 1348083"/>
              <a:gd name="connsiteX2" fmla="*/ 512536 w 1380672"/>
              <a:gd name="connsiteY2" fmla="*/ 70 h 1348083"/>
              <a:gd name="connsiteX3" fmla="*/ 848179 w 1380672"/>
              <a:gd name="connsiteY3" fmla="*/ 649130 h 1348083"/>
              <a:gd name="connsiteX4" fmla="*/ 1380672 w 1380672"/>
              <a:gd name="connsiteY4" fmla="*/ 1348083 h 1348083"/>
              <a:gd name="connsiteX0" fmla="*/ 0 w 1380672"/>
              <a:gd name="connsiteY0" fmla="*/ 1331287 h 1348069"/>
              <a:gd name="connsiteX1" fmla="*/ 300265 w 1380672"/>
              <a:gd name="connsiteY1" fmla="*/ 687216 h 1348069"/>
              <a:gd name="connsiteX2" fmla="*/ 512536 w 1380672"/>
              <a:gd name="connsiteY2" fmla="*/ 56 h 1348069"/>
              <a:gd name="connsiteX3" fmla="*/ 962479 w 1380672"/>
              <a:gd name="connsiteY3" fmla="*/ 763416 h 1348069"/>
              <a:gd name="connsiteX4" fmla="*/ 1380672 w 1380672"/>
              <a:gd name="connsiteY4" fmla="*/ 1348069 h 1348069"/>
              <a:gd name="connsiteX0" fmla="*/ 0 w 1218747"/>
              <a:gd name="connsiteY0" fmla="*/ 1321762 h 1348069"/>
              <a:gd name="connsiteX1" fmla="*/ 138340 w 1218747"/>
              <a:gd name="connsiteY1" fmla="*/ 687216 h 1348069"/>
              <a:gd name="connsiteX2" fmla="*/ 350611 w 1218747"/>
              <a:gd name="connsiteY2" fmla="*/ 56 h 1348069"/>
              <a:gd name="connsiteX3" fmla="*/ 800554 w 1218747"/>
              <a:gd name="connsiteY3" fmla="*/ 763416 h 1348069"/>
              <a:gd name="connsiteX4" fmla="*/ 1218747 w 1218747"/>
              <a:gd name="connsiteY4" fmla="*/ 1348069 h 1348069"/>
              <a:gd name="connsiteX0" fmla="*/ 0 w 1171122"/>
              <a:gd name="connsiteY0" fmla="*/ 1321762 h 1348069"/>
              <a:gd name="connsiteX1" fmla="*/ 90715 w 1171122"/>
              <a:gd name="connsiteY1" fmla="*/ 687216 h 1348069"/>
              <a:gd name="connsiteX2" fmla="*/ 302986 w 1171122"/>
              <a:gd name="connsiteY2" fmla="*/ 56 h 1348069"/>
              <a:gd name="connsiteX3" fmla="*/ 752929 w 1171122"/>
              <a:gd name="connsiteY3" fmla="*/ 763416 h 1348069"/>
              <a:gd name="connsiteX4" fmla="*/ 1171122 w 1171122"/>
              <a:gd name="connsiteY4" fmla="*/ 1348069 h 134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122" h="1348069">
                <a:moveTo>
                  <a:pt x="0" y="1321762"/>
                </a:moveTo>
                <a:cubicBezTo>
                  <a:pt x="4838" y="1401591"/>
                  <a:pt x="40217" y="907500"/>
                  <a:pt x="90715" y="687216"/>
                </a:cubicBezTo>
                <a:cubicBezTo>
                  <a:pt x="141213" y="466932"/>
                  <a:pt x="211667" y="6406"/>
                  <a:pt x="302986" y="56"/>
                </a:cubicBezTo>
                <a:cubicBezTo>
                  <a:pt x="394305" y="-6294"/>
                  <a:pt x="608240" y="538747"/>
                  <a:pt x="752929" y="763416"/>
                </a:cubicBezTo>
                <a:cubicBezTo>
                  <a:pt x="897618" y="988085"/>
                  <a:pt x="940405" y="1147590"/>
                  <a:pt x="1171122" y="1348069"/>
                </a:cubicBezTo>
              </a:path>
            </a:pathLst>
          </a:custGeom>
          <a:ln w="7620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2" name="Foliennummernplatzhalter 2">
            <a:extLst>
              <a:ext uri="{FF2B5EF4-FFF2-40B4-BE49-F238E27FC236}">
                <a16:creationId xmlns:a16="http://schemas.microsoft.com/office/drawing/2014/main" id="{D44F3393-984C-4D90-8E93-AB24A9E01E88}"/>
              </a:ext>
            </a:extLst>
          </p:cNvPr>
          <p:cNvSpPr txBox="1">
            <a:spLocks/>
          </p:cNvSpPr>
          <p:nvPr/>
        </p:nvSpPr>
        <p:spPr>
          <a:xfrm>
            <a:off x="117354" y="6384927"/>
            <a:ext cx="56844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52C2EB-AC18-4292-AF1A-75F520D6393B}" type="slidenum">
              <a:rPr lang="de-DE" sz="800" smtClean="0">
                <a:solidFill>
                  <a:srgbClr val="005AA0"/>
                </a:solidFill>
              </a:rPr>
              <a:pPr/>
              <a:t>20</a:t>
            </a:fld>
            <a:r>
              <a:rPr lang="de-DE" sz="800" dirty="0">
                <a:solidFill>
                  <a:srgbClr val="005AA0"/>
                </a:solidFill>
              </a:rPr>
              <a:t> </a:t>
            </a:r>
            <a:r>
              <a:rPr lang="de-DE" sz="800" dirty="0" err="1">
                <a:solidFill>
                  <a:srgbClr val="005AA0"/>
                </a:solidFill>
              </a:rPr>
              <a:t>of</a:t>
            </a:r>
            <a:r>
              <a:rPr lang="de-DE" sz="800" dirty="0">
                <a:solidFill>
                  <a:srgbClr val="005AA0"/>
                </a:solidFill>
              </a:rPr>
              <a:t> 25</a:t>
            </a:r>
          </a:p>
        </p:txBody>
      </p:sp>
      <p:sp>
        <p:nvSpPr>
          <p:cNvPr id="54" name="Fußzeilenplatzhalter 2">
            <a:extLst>
              <a:ext uri="{FF2B5EF4-FFF2-40B4-BE49-F238E27FC236}">
                <a16:creationId xmlns:a16="http://schemas.microsoft.com/office/drawing/2014/main" id="{37B373DB-F605-64BC-B4F2-A9723007BDBD}"/>
              </a:ext>
            </a:extLst>
          </p:cNvPr>
          <p:cNvSpPr txBox="1">
            <a:spLocks/>
          </p:cNvSpPr>
          <p:nvPr/>
        </p:nvSpPr>
        <p:spPr>
          <a:xfrm>
            <a:off x="1423535" y="6384927"/>
            <a:ext cx="4529668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800" dirty="0">
                <a:solidFill>
                  <a:srgbClr val="005AA0"/>
                </a:solidFill>
              </a:rPr>
              <a:t>Disputation | Marco Garten</a:t>
            </a:r>
          </a:p>
        </p:txBody>
      </p:sp>
    </p:spTree>
    <p:extLst>
      <p:ext uri="{BB962C8B-B14F-4D97-AF65-F5344CB8AC3E}">
        <p14:creationId xmlns:p14="http://schemas.microsoft.com/office/powerpoint/2010/main" val="193255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1" grpId="0"/>
      <p:bldP spid="42" grpId="0" animBg="1"/>
      <p:bldP spid="49" grpId="0" animBg="1"/>
      <p:bldP spid="53" grpId="0"/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oliennummernplatzhalter 2">
            <a:extLst>
              <a:ext uri="{FF2B5EF4-FFF2-40B4-BE49-F238E27FC236}">
                <a16:creationId xmlns:a16="http://schemas.microsoft.com/office/drawing/2014/main" id="{1BF56AB7-1C41-DC50-1A2A-EED2CC4EBE30}"/>
              </a:ext>
            </a:extLst>
          </p:cNvPr>
          <p:cNvSpPr txBox="1">
            <a:spLocks/>
          </p:cNvSpPr>
          <p:nvPr/>
        </p:nvSpPr>
        <p:spPr>
          <a:xfrm>
            <a:off x="117354" y="6384927"/>
            <a:ext cx="56844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52C2EB-AC18-4292-AF1A-75F520D6393B}" type="slidenum">
              <a:rPr lang="de-DE" sz="800" smtClean="0">
                <a:solidFill>
                  <a:srgbClr val="005AA0"/>
                </a:solidFill>
              </a:rPr>
              <a:pPr/>
              <a:t>21</a:t>
            </a:fld>
            <a:r>
              <a:rPr lang="de-DE" sz="800" dirty="0">
                <a:solidFill>
                  <a:srgbClr val="005AA0"/>
                </a:solidFill>
              </a:rPr>
              <a:t> </a:t>
            </a:r>
            <a:r>
              <a:rPr lang="de-DE" sz="800" dirty="0" err="1">
                <a:solidFill>
                  <a:srgbClr val="005AA0"/>
                </a:solidFill>
              </a:rPr>
              <a:t>of</a:t>
            </a:r>
            <a:r>
              <a:rPr lang="de-DE" sz="800" dirty="0">
                <a:solidFill>
                  <a:srgbClr val="005AA0"/>
                </a:solidFill>
              </a:rPr>
              <a:t> 25</a:t>
            </a:r>
          </a:p>
        </p:txBody>
      </p:sp>
      <p:sp>
        <p:nvSpPr>
          <p:cNvPr id="35" name="Fußzeilenplatzhalter 2">
            <a:extLst>
              <a:ext uri="{FF2B5EF4-FFF2-40B4-BE49-F238E27FC236}">
                <a16:creationId xmlns:a16="http://schemas.microsoft.com/office/drawing/2014/main" id="{76B6B2BF-919D-976D-F575-45EC77930A71}"/>
              </a:ext>
            </a:extLst>
          </p:cNvPr>
          <p:cNvSpPr txBox="1">
            <a:spLocks/>
          </p:cNvSpPr>
          <p:nvPr/>
        </p:nvSpPr>
        <p:spPr>
          <a:xfrm>
            <a:off x="1423535" y="6384927"/>
            <a:ext cx="4529668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800" dirty="0">
                <a:solidFill>
                  <a:srgbClr val="005AA0"/>
                </a:solidFill>
              </a:rPr>
              <a:t>Disputation | Marco Garten</a:t>
            </a:r>
          </a:p>
        </p:txBody>
      </p:sp>
      <p:sp>
        <p:nvSpPr>
          <p:cNvPr id="4" name="Rechteck 1">
            <a:extLst>
              <a:ext uri="{FF2B5EF4-FFF2-40B4-BE49-F238E27FC236}">
                <a16:creationId xmlns:a16="http://schemas.microsoft.com/office/drawing/2014/main" id="{27444092-7BEB-4099-9BB8-98BC68E032DB}"/>
              </a:ext>
            </a:extLst>
          </p:cNvPr>
          <p:cNvSpPr/>
          <p:nvPr/>
        </p:nvSpPr>
        <p:spPr>
          <a:xfrm>
            <a:off x="383365" y="351237"/>
            <a:ext cx="9225987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b="1" dirty="0">
                <a:solidFill>
                  <a:srgbClr val="005AA0"/>
                </a:solidFill>
                <a:latin typeface="Arial" pitchFamily="34" charset="0"/>
                <a:cs typeface="Arial" pitchFamily="34" charset="0"/>
              </a:rPr>
              <a:t>Steep Ramp Optimizes TNSA for Homogeneous Targets</a:t>
            </a:r>
            <a:endParaRPr lang="de-DE" sz="2667" dirty="0">
              <a:solidFill>
                <a:srgbClr val="005AA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7" y="1092088"/>
            <a:ext cx="4104497" cy="469085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049" y="788707"/>
            <a:ext cx="4176464" cy="5044076"/>
          </a:xfrm>
          <a:prstGeom prst="rect">
            <a:avLst/>
          </a:prstGeom>
        </p:spPr>
      </p:pic>
      <p:sp>
        <p:nvSpPr>
          <p:cNvPr id="7" name="Pfeil nach rechts 6"/>
          <p:cNvSpPr/>
          <p:nvPr/>
        </p:nvSpPr>
        <p:spPr>
          <a:xfrm rot="18541308">
            <a:off x="5343741" y="2751707"/>
            <a:ext cx="1824203" cy="320268"/>
          </a:xfrm>
          <a:prstGeom prst="rightArrow">
            <a:avLst>
              <a:gd name="adj1" fmla="val 50000"/>
              <a:gd name="adj2" fmla="val 173709"/>
            </a:avLst>
          </a:prstGeom>
          <a:solidFill>
            <a:srgbClr val="00B05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8" name="Pfeil nach rechts 7"/>
          <p:cNvSpPr/>
          <p:nvPr/>
        </p:nvSpPr>
        <p:spPr>
          <a:xfrm rot="19114291">
            <a:off x="1751125" y="3051628"/>
            <a:ext cx="1824203" cy="288857"/>
          </a:xfrm>
          <a:prstGeom prst="rightArrow">
            <a:avLst>
              <a:gd name="adj1" fmla="val 50000"/>
              <a:gd name="adj2" fmla="val 173709"/>
            </a:avLst>
          </a:prstGeom>
          <a:solidFill>
            <a:srgbClr val="00B05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85" y="1476131"/>
            <a:ext cx="640000" cy="2400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8495437" y="1259989"/>
            <a:ext cx="3290163" cy="3584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200" b="1" dirty="0"/>
              <a:t>Qualitative </a:t>
            </a:r>
            <a:r>
              <a:rPr lang="de-DE" sz="2200" b="1" dirty="0" err="1"/>
              <a:t>trends</a:t>
            </a:r>
            <a:r>
              <a:rPr lang="de-DE" sz="2200" b="1" dirty="0"/>
              <a:t> </a:t>
            </a:r>
            <a:r>
              <a:rPr lang="de-DE" sz="2200" dirty="0" err="1"/>
              <a:t>are</a:t>
            </a:r>
            <a:r>
              <a:rPr lang="de-DE" sz="2200" dirty="0"/>
              <a:t> </a:t>
            </a:r>
            <a:r>
              <a:rPr lang="de-DE" sz="2200" dirty="0" err="1"/>
              <a:t>already</a:t>
            </a:r>
            <a:r>
              <a:rPr lang="de-DE" sz="2200" dirty="0"/>
              <a:t> </a:t>
            </a:r>
            <a:r>
              <a:rPr lang="de-DE" sz="2200" b="1" dirty="0" err="1"/>
              <a:t>very</a:t>
            </a:r>
            <a:r>
              <a:rPr lang="de-DE" sz="2200" b="1" dirty="0"/>
              <a:t> </a:t>
            </a:r>
            <a:r>
              <a:rPr lang="de-DE" sz="2200" b="1" dirty="0" err="1"/>
              <a:t>similar</a:t>
            </a:r>
            <a:r>
              <a:rPr lang="de-DE" sz="2200" b="1" dirty="0"/>
              <a:t> </a:t>
            </a:r>
            <a:r>
              <a:rPr lang="de-DE" sz="2200" dirty="0"/>
              <a:t>in 1D </a:t>
            </a:r>
            <a:r>
              <a:rPr lang="de-DE" sz="2200" dirty="0" err="1"/>
              <a:t>preparatory</a:t>
            </a:r>
            <a:r>
              <a:rPr lang="de-DE" sz="2200" dirty="0"/>
              <a:t> </a:t>
            </a:r>
            <a:r>
              <a:rPr lang="de-DE" sz="2200" dirty="0" err="1"/>
              <a:t>simulation</a:t>
            </a:r>
            <a:r>
              <a:rPr lang="de-DE" sz="2200" dirty="0"/>
              <a:t> </a:t>
            </a:r>
            <a:r>
              <a:rPr lang="de-DE" sz="2200" dirty="0" err="1"/>
              <a:t>study</a:t>
            </a:r>
            <a:r>
              <a:rPr lang="de-DE" sz="2200" dirty="0"/>
              <a:t> </a:t>
            </a:r>
            <a:r>
              <a:rPr lang="de-DE" sz="2200" dirty="0" err="1"/>
              <a:t>despite</a:t>
            </a:r>
            <a:r>
              <a:rPr lang="de-DE" sz="2200" dirty="0"/>
              <a:t> quantitative </a:t>
            </a:r>
            <a:r>
              <a:rPr lang="de-DE" sz="2200" dirty="0" err="1"/>
              <a:t>differences</a:t>
            </a:r>
            <a:r>
              <a:rPr lang="de-DE" sz="2200" dirty="0"/>
              <a:t> </a:t>
            </a:r>
            <a:r>
              <a:rPr lang="de-DE" sz="2200" dirty="0" err="1"/>
              <a:t>compared</a:t>
            </a:r>
            <a:r>
              <a:rPr lang="de-DE" sz="2200" dirty="0"/>
              <a:t> </a:t>
            </a:r>
            <a:r>
              <a:rPr lang="de-DE" sz="2200" dirty="0" err="1"/>
              <a:t>to</a:t>
            </a:r>
            <a:r>
              <a:rPr lang="de-DE" sz="2200" dirty="0"/>
              <a:t> </a:t>
            </a:r>
            <a:r>
              <a:rPr lang="de-DE" sz="2200" dirty="0" err="1"/>
              <a:t>experiment</a:t>
            </a:r>
            <a:r>
              <a:rPr lang="de-DE" sz="2200" dirty="0"/>
              <a:t> (3D </a:t>
            </a:r>
            <a:r>
              <a:rPr lang="de-DE" sz="2200" dirty="0" err="1"/>
              <a:t>reality</a:t>
            </a:r>
            <a:r>
              <a:rPr lang="de-DE" sz="2200" dirty="0"/>
              <a:t>)</a:t>
            </a:r>
          </a:p>
        </p:txBody>
      </p:sp>
      <p:sp>
        <p:nvSpPr>
          <p:cNvPr id="11" name="Rechteck 6">
            <a:extLst>
              <a:ext uri="{FF2B5EF4-FFF2-40B4-BE49-F238E27FC236}">
                <a16:creationId xmlns:a16="http://schemas.microsoft.com/office/drawing/2014/main" id="{DAE1C42E-E34F-4663-A232-405B0B713752}"/>
              </a:ext>
            </a:extLst>
          </p:cNvPr>
          <p:cNvSpPr/>
          <p:nvPr/>
        </p:nvSpPr>
        <p:spPr>
          <a:xfrm>
            <a:off x="1151451" y="1125131"/>
            <a:ext cx="3360373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67" i="1" dirty="0"/>
              <a:t>T. Ziegler, et al., </a:t>
            </a:r>
            <a:r>
              <a:rPr lang="de-DE" sz="1067" i="1" dirty="0" err="1"/>
              <a:t>Sci</a:t>
            </a:r>
            <a:r>
              <a:rPr lang="de-DE" sz="1067" i="1" dirty="0"/>
              <a:t>. Reports 11, 7338 (2021)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886150" y="5907624"/>
            <a:ext cx="2791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chemeClr val="bg1">
                    <a:lumMod val="50000"/>
                  </a:schemeClr>
                </a:solidFill>
              </a:rPr>
              <a:t>Experimental </a:t>
            </a:r>
            <a:r>
              <a:rPr lang="de-DE" sz="2000" b="1" dirty="0" err="1">
                <a:solidFill>
                  <a:schemeClr val="bg1">
                    <a:lumMod val="50000"/>
                  </a:schemeClr>
                </a:solidFill>
              </a:rPr>
              <a:t>Results</a:t>
            </a:r>
            <a:endParaRPr lang="de-DE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782979" y="5907542"/>
            <a:ext cx="2491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chemeClr val="bg1">
                    <a:lumMod val="50000"/>
                  </a:schemeClr>
                </a:solidFill>
              </a:rPr>
              <a:t>Simulation </a:t>
            </a:r>
            <a:r>
              <a:rPr lang="de-DE" sz="2000" b="1" dirty="0" err="1">
                <a:solidFill>
                  <a:schemeClr val="bg1">
                    <a:lumMod val="50000"/>
                  </a:schemeClr>
                </a:solidFill>
              </a:rPr>
              <a:t>Results</a:t>
            </a:r>
            <a:endParaRPr lang="de-DE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9831A68-610B-C4A8-4BEC-346C0449D017}"/>
              </a:ext>
            </a:extLst>
          </p:cNvPr>
          <p:cNvSpPr/>
          <p:nvPr/>
        </p:nvSpPr>
        <p:spPr>
          <a:xfrm>
            <a:off x="5425252" y="1131716"/>
            <a:ext cx="3360373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67" i="1" u="sng" dirty="0"/>
              <a:t>M. Garten</a:t>
            </a:r>
            <a:r>
              <a:rPr lang="de-DE" sz="1067" i="1" dirty="0"/>
              <a:t> et al., in </a:t>
            </a:r>
            <a:r>
              <a:rPr lang="de-DE" sz="1067" i="1" dirty="0" err="1"/>
              <a:t>preparation</a:t>
            </a:r>
            <a:endParaRPr lang="de-DE" sz="1067" i="1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B8F1D0E-8C31-1DA4-EB38-8E0D222E4ACB}"/>
              </a:ext>
            </a:extLst>
          </p:cNvPr>
          <p:cNvSpPr/>
          <p:nvPr/>
        </p:nvSpPr>
        <p:spPr>
          <a:xfrm>
            <a:off x="6429522" y="1941668"/>
            <a:ext cx="502766" cy="502766"/>
          </a:xfrm>
          <a:prstGeom prst="ellipse">
            <a:avLst/>
          </a:prstGeom>
          <a:noFill/>
          <a:ln w="76200">
            <a:solidFill>
              <a:srgbClr val="ED7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DA4C635-FF4A-DF89-0DDE-EE9F93CD9C89}"/>
              </a:ext>
            </a:extLst>
          </p:cNvPr>
          <p:cNvSpPr/>
          <p:nvPr/>
        </p:nvSpPr>
        <p:spPr>
          <a:xfrm>
            <a:off x="5682770" y="3147364"/>
            <a:ext cx="502766" cy="502766"/>
          </a:xfrm>
          <a:prstGeom prst="ellipse">
            <a:avLst/>
          </a:prstGeom>
          <a:noFill/>
          <a:ln w="76200">
            <a:solidFill>
              <a:srgbClr val="005A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B477F372-E5AC-6501-93D7-BBD5E6783B59}"/>
              </a:ext>
            </a:extLst>
          </p:cNvPr>
          <p:cNvGrpSpPr/>
          <p:nvPr/>
        </p:nvGrpSpPr>
        <p:grpSpPr>
          <a:xfrm>
            <a:off x="217393" y="1386732"/>
            <a:ext cx="8243121" cy="4586954"/>
            <a:chOff x="217393" y="1386732"/>
            <a:chExt cx="8243121" cy="4586954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9AC137B2-D16A-82DD-AC02-0A202665D8F0}"/>
                </a:ext>
              </a:extLst>
            </p:cNvPr>
            <p:cNvSpPr/>
            <p:nvPr/>
          </p:nvSpPr>
          <p:spPr>
            <a:xfrm rot="5400000">
              <a:off x="4166586" y="1679758"/>
              <a:ext cx="746731" cy="78411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 dirty="0">
                <a:solidFill>
                  <a:schemeClr val="bg1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7F92D6A9-DACC-1C8D-CBEA-224D8CA05473}"/>
                </a:ext>
              </a:extLst>
            </p:cNvPr>
            <p:cNvSpPr/>
            <p:nvPr/>
          </p:nvSpPr>
          <p:spPr>
            <a:xfrm>
              <a:off x="217393" y="1388261"/>
              <a:ext cx="746731" cy="38015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 dirty="0">
                <a:solidFill>
                  <a:schemeClr val="bg1"/>
                </a:solidFill>
              </a:endParaRP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992BE08E-8620-E7DF-273B-BD76AC1BDADC}"/>
                </a:ext>
              </a:extLst>
            </p:cNvPr>
            <p:cNvSpPr/>
            <p:nvPr/>
          </p:nvSpPr>
          <p:spPr>
            <a:xfrm>
              <a:off x="4284048" y="1386732"/>
              <a:ext cx="485511" cy="38015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5D74CFCC-DEF2-FC6D-3EDF-AAFA8F653293}"/>
              </a:ext>
            </a:extLst>
          </p:cNvPr>
          <p:cNvGrpSpPr/>
          <p:nvPr/>
        </p:nvGrpSpPr>
        <p:grpSpPr>
          <a:xfrm>
            <a:off x="382494" y="2512443"/>
            <a:ext cx="7643264" cy="3270498"/>
            <a:chOff x="382494" y="2512443"/>
            <a:chExt cx="7643264" cy="3270498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0796666D-CE94-CA12-D3AB-92B0EBF2CA61}"/>
                </a:ext>
              </a:extLst>
            </p:cNvPr>
            <p:cNvSpPr txBox="1"/>
            <p:nvPr/>
          </p:nvSpPr>
          <p:spPr>
            <a:xfrm>
              <a:off x="3433042" y="5222604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b="1" dirty="0" err="1">
                  <a:solidFill>
                    <a:srgbClr val="005AA0"/>
                  </a:solidFill>
                </a:rPr>
                <a:t>steep</a:t>
              </a:r>
              <a:endParaRPr lang="de-DE" b="1" dirty="0">
                <a:solidFill>
                  <a:srgbClr val="005AA0"/>
                </a:solidFill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D6443C58-0FBA-7B2F-ACE8-F6DEC0389B64}"/>
                </a:ext>
              </a:extLst>
            </p:cNvPr>
            <p:cNvSpPr txBox="1"/>
            <p:nvPr/>
          </p:nvSpPr>
          <p:spPr>
            <a:xfrm>
              <a:off x="953745" y="5222604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b="1" dirty="0" err="1">
                  <a:solidFill>
                    <a:srgbClr val="005AA0"/>
                  </a:solidFill>
                </a:rPr>
                <a:t>shallow</a:t>
              </a:r>
              <a:endParaRPr lang="de-DE" b="1" dirty="0">
                <a:solidFill>
                  <a:srgbClr val="005AA0"/>
                </a:solidFill>
              </a:endParaRP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579152D7-9071-318F-7FC1-CFB94AE38734}"/>
                </a:ext>
              </a:extLst>
            </p:cNvPr>
            <p:cNvSpPr txBox="1"/>
            <p:nvPr/>
          </p:nvSpPr>
          <p:spPr>
            <a:xfrm>
              <a:off x="7238363" y="5216769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b="1" dirty="0" err="1">
                  <a:solidFill>
                    <a:srgbClr val="005AA0"/>
                  </a:solidFill>
                </a:rPr>
                <a:t>steep</a:t>
              </a:r>
              <a:endParaRPr lang="de-DE" b="1" dirty="0">
                <a:solidFill>
                  <a:srgbClr val="005AA0"/>
                </a:solidFill>
              </a:endParaRP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CC70B295-727C-7DBD-5258-2FA1535BDDAA}"/>
                </a:ext>
              </a:extLst>
            </p:cNvPr>
            <p:cNvSpPr txBox="1"/>
            <p:nvPr/>
          </p:nvSpPr>
          <p:spPr>
            <a:xfrm>
              <a:off x="4797166" y="5216769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b="1" dirty="0" err="1">
                  <a:solidFill>
                    <a:srgbClr val="005AA0"/>
                  </a:solidFill>
                </a:rPr>
                <a:t>shallow</a:t>
              </a:r>
              <a:endParaRPr lang="de-DE" b="1" dirty="0">
                <a:solidFill>
                  <a:srgbClr val="005AA0"/>
                </a:solidFill>
              </a:endParaRPr>
            </a:p>
          </p:txBody>
        </p: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72760810-7400-7A50-61BD-E9E8F3BA99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95500" y="5189847"/>
              <a:ext cx="0" cy="59309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70E92690-A455-DAA0-ABD3-C49678C107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4153" y="5189847"/>
              <a:ext cx="0" cy="59309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42E11FC3-1740-5AFF-9367-D6BF15ED1EB6}"/>
                </a:ext>
              </a:extLst>
            </p:cNvPr>
            <p:cNvSpPr txBox="1"/>
            <p:nvPr/>
          </p:nvSpPr>
          <p:spPr>
            <a:xfrm rot="16200000">
              <a:off x="-480563" y="3375500"/>
              <a:ext cx="2095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b="1" dirty="0">
                  <a:solidFill>
                    <a:srgbClr val="005AA0"/>
                  </a:solidFill>
                </a:rPr>
                <a:t>Maximum Energy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BAC707A0-0991-A935-DEC6-674910381100}"/>
                </a:ext>
              </a:extLst>
            </p:cNvPr>
            <p:cNvSpPr txBox="1"/>
            <p:nvPr/>
          </p:nvSpPr>
          <p:spPr>
            <a:xfrm rot="16200000">
              <a:off x="3431629" y="3375500"/>
              <a:ext cx="2095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b="1" dirty="0">
                  <a:solidFill>
                    <a:srgbClr val="005AA0"/>
                  </a:solidFill>
                </a:rPr>
                <a:t>Maximum Energy</a:t>
              </a:r>
            </a:p>
          </p:txBody>
        </p:sp>
      </p:grpSp>
      <p:sp>
        <p:nvSpPr>
          <p:cNvPr id="32" name="Textfeld 31">
            <a:extLst>
              <a:ext uri="{FF2B5EF4-FFF2-40B4-BE49-F238E27FC236}">
                <a16:creationId xmlns:a16="http://schemas.microsoft.com/office/drawing/2014/main" id="{50D6E3F3-50D9-5E41-1FA3-58D3A1AE7434}"/>
              </a:ext>
            </a:extLst>
          </p:cNvPr>
          <p:cNvSpPr txBox="1"/>
          <p:nvPr/>
        </p:nvSpPr>
        <p:spPr>
          <a:xfrm>
            <a:off x="4889298" y="2782460"/>
            <a:ext cx="114967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b="1" dirty="0" err="1">
                <a:solidFill>
                  <a:srgbClr val="005AA0"/>
                </a:solidFill>
              </a:rPr>
              <a:t>symmetric</a:t>
            </a:r>
            <a:endParaRPr lang="de-DE" sz="1500" b="1" dirty="0">
              <a:solidFill>
                <a:srgbClr val="005AA0"/>
              </a:solidFill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0E7E560F-943F-5D45-65ED-0165402E4822}"/>
              </a:ext>
            </a:extLst>
          </p:cNvPr>
          <p:cNvSpPr txBox="1"/>
          <p:nvPr/>
        </p:nvSpPr>
        <p:spPr>
          <a:xfrm>
            <a:off x="6967212" y="1947395"/>
            <a:ext cx="11496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500" b="1" dirty="0">
                <a:solidFill>
                  <a:schemeClr val="accent3"/>
                </a:solidFill>
              </a:rPr>
              <a:t>optimal</a:t>
            </a:r>
          </a:p>
        </p:txBody>
      </p:sp>
    </p:spTree>
    <p:extLst>
      <p:ext uri="{BB962C8B-B14F-4D97-AF65-F5344CB8AC3E}">
        <p14:creationId xmlns:p14="http://schemas.microsoft.com/office/powerpoint/2010/main" val="423056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4" grpId="0" animBg="1"/>
      <p:bldP spid="25" grpId="0" animBg="1"/>
      <p:bldP spid="32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liennummernplatzhalter 2">
            <a:extLst>
              <a:ext uri="{FF2B5EF4-FFF2-40B4-BE49-F238E27FC236}">
                <a16:creationId xmlns:a16="http://schemas.microsoft.com/office/drawing/2014/main" id="{14F52B6E-D785-848A-877D-CCA0EAE9D5F7}"/>
              </a:ext>
            </a:extLst>
          </p:cNvPr>
          <p:cNvSpPr txBox="1">
            <a:spLocks/>
          </p:cNvSpPr>
          <p:nvPr/>
        </p:nvSpPr>
        <p:spPr>
          <a:xfrm>
            <a:off x="117354" y="6384927"/>
            <a:ext cx="56844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52C2EB-AC18-4292-AF1A-75F520D6393B}" type="slidenum">
              <a:rPr lang="de-DE" sz="800" smtClean="0">
                <a:solidFill>
                  <a:srgbClr val="005AA0"/>
                </a:solidFill>
              </a:rPr>
              <a:pPr/>
              <a:t>22</a:t>
            </a:fld>
            <a:r>
              <a:rPr lang="de-DE" sz="800" dirty="0">
                <a:solidFill>
                  <a:srgbClr val="005AA0"/>
                </a:solidFill>
              </a:rPr>
              <a:t> </a:t>
            </a:r>
            <a:r>
              <a:rPr lang="de-DE" sz="800" dirty="0" err="1">
                <a:solidFill>
                  <a:srgbClr val="005AA0"/>
                </a:solidFill>
              </a:rPr>
              <a:t>of</a:t>
            </a:r>
            <a:r>
              <a:rPr lang="de-DE" sz="800" dirty="0">
                <a:solidFill>
                  <a:srgbClr val="005AA0"/>
                </a:solidFill>
              </a:rPr>
              <a:t> 25</a:t>
            </a:r>
          </a:p>
        </p:txBody>
      </p:sp>
      <p:sp>
        <p:nvSpPr>
          <p:cNvPr id="24" name="Fußzeilenplatzhalter 2">
            <a:extLst>
              <a:ext uri="{FF2B5EF4-FFF2-40B4-BE49-F238E27FC236}">
                <a16:creationId xmlns:a16="http://schemas.microsoft.com/office/drawing/2014/main" id="{FFF8CFDF-30D2-7784-C235-3326BEBBD3D7}"/>
              </a:ext>
            </a:extLst>
          </p:cNvPr>
          <p:cNvSpPr txBox="1">
            <a:spLocks/>
          </p:cNvSpPr>
          <p:nvPr/>
        </p:nvSpPr>
        <p:spPr>
          <a:xfrm>
            <a:off x="1423535" y="6384927"/>
            <a:ext cx="4529668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800" dirty="0">
                <a:solidFill>
                  <a:srgbClr val="005AA0"/>
                </a:solidFill>
              </a:rPr>
              <a:t>Disputation | Marco Garten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97333AA-5C34-1120-ABF0-CCD570054646}"/>
              </a:ext>
            </a:extLst>
          </p:cNvPr>
          <p:cNvGrpSpPr/>
          <p:nvPr/>
        </p:nvGrpSpPr>
        <p:grpSpPr>
          <a:xfrm>
            <a:off x="135786" y="1342504"/>
            <a:ext cx="6099856" cy="2914020"/>
            <a:chOff x="135786" y="1342504"/>
            <a:chExt cx="6099856" cy="2914020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5C31CDF6-93E9-6B1D-A8CF-9AD1E26DB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363" y="1342504"/>
              <a:ext cx="5748279" cy="2711682"/>
            </a:xfrm>
            <a:prstGeom prst="rect">
              <a:avLst/>
            </a:prstGeom>
          </p:spPr>
        </p:pic>
        <p:sp>
          <p:nvSpPr>
            <p:cNvPr id="2" name="Pfeil: nach rechts 1">
              <a:extLst>
                <a:ext uri="{FF2B5EF4-FFF2-40B4-BE49-F238E27FC236}">
                  <a16:creationId xmlns:a16="http://schemas.microsoft.com/office/drawing/2014/main" id="{44E1AF22-5718-0419-8533-6B7BF9879F61}"/>
                </a:ext>
              </a:extLst>
            </p:cNvPr>
            <p:cNvSpPr/>
            <p:nvPr/>
          </p:nvSpPr>
          <p:spPr>
            <a:xfrm>
              <a:off x="993876" y="3168159"/>
              <a:ext cx="2273300" cy="698406"/>
            </a:xfrm>
            <a:prstGeom prst="rightArrow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500" b="1" dirty="0">
                  <a:solidFill>
                    <a:schemeClr val="bg1"/>
                  </a:solidFill>
                </a:rPr>
                <a:t>Energy on Target</a:t>
              </a:r>
            </a:p>
          </p:txBody>
        </p: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F3FB5EAE-8329-0636-E17D-0D16BA0A78E2}"/>
                </a:ext>
              </a:extLst>
            </p:cNvPr>
            <p:cNvSpPr txBox="1"/>
            <p:nvPr/>
          </p:nvSpPr>
          <p:spPr>
            <a:xfrm>
              <a:off x="2535452" y="3933359"/>
              <a:ext cx="935769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de-DE" sz="1500" dirty="0"/>
                <a:t>Time (</a:t>
              </a:r>
              <a:r>
                <a:rPr lang="de-DE" sz="1500" dirty="0" err="1"/>
                <a:t>fs</a:t>
              </a:r>
              <a:r>
                <a:rPr lang="de-DE" sz="1500" dirty="0"/>
                <a:t>)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3273C4F1-C656-1256-8B27-7FA9F056B441}"/>
                </a:ext>
              </a:extLst>
            </p:cNvPr>
            <p:cNvSpPr txBox="1"/>
            <p:nvPr/>
          </p:nvSpPr>
          <p:spPr>
            <a:xfrm rot="16200000">
              <a:off x="-751957" y="2422461"/>
              <a:ext cx="2098651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de-DE" sz="1500" dirty="0" err="1"/>
                <a:t>Asymmetry</a:t>
              </a:r>
              <a:r>
                <a:rPr lang="de-DE" sz="1500" dirty="0"/>
                <a:t> Parameter</a:t>
              </a:r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ADA0203C-D55F-6F1A-5966-B9804DD794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2"/>
          <a:stretch/>
        </p:blipFill>
        <p:spPr>
          <a:xfrm>
            <a:off x="6583777" y="1044575"/>
            <a:ext cx="5011323" cy="4472741"/>
          </a:xfrm>
          <a:prstGeom prst="rect">
            <a:avLst/>
          </a:prstGeom>
        </p:spPr>
      </p:pic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5DCD7DF1-D617-4540-0152-0E87143E0FC6}"/>
              </a:ext>
            </a:extLst>
          </p:cNvPr>
          <p:cNvCxnSpPr>
            <a:cxnSpLocks/>
          </p:cNvCxnSpPr>
          <p:nvPr/>
        </p:nvCxnSpPr>
        <p:spPr>
          <a:xfrm>
            <a:off x="945725" y="2132827"/>
            <a:ext cx="4115225" cy="0"/>
          </a:xfrm>
          <a:prstGeom prst="line">
            <a:avLst/>
          </a:prstGeom>
          <a:ln w="28575">
            <a:solidFill>
              <a:srgbClr val="F0781E"/>
            </a:solidFill>
          </a:ln>
          <a:effectLst>
            <a:glow rad="889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9E7A89DC-709F-DD95-4E25-CDA3D5C36FF2}"/>
              </a:ext>
            </a:extLst>
          </p:cNvPr>
          <p:cNvCxnSpPr>
            <a:cxnSpLocks/>
          </p:cNvCxnSpPr>
          <p:nvPr/>
        </p:nvCxnSpPr>
        <p:spPr>
          <a:xfrm>
            <a:off x="945725" y="2575418"/>
            <a:ext cx="4115225" cy="0"/>
          </a:xfrm>
          <a:prstGeom prst="line">
            <a:avLst/>
          </a:prstGeom>
          <a:ln w="28575">
            <a:solidFill>
              <a:srgbClr val="005AA0"/>
            </a:solidFill>
          </a:ln>
          <a:effectLst>
            <a:glow rad="889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50FADBD1-D9EF-4AA2-9054-8DA85A7F3A11}"/>
              </a:ext>
            </a:extLst>
          </p:cNvPr>
          <p:cNvSpPr txBox="1"/>
          <p:nvPr/>
        </p:nvSpPr>
        <p:spPr>
          <a:xfrm>
            <a:off x="960014" y="1749950"/>
            <a:ext cx="899605" cy="3231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1500" b="1" dirty="0">
                <a:solidFill>
                  <a:srgbClr val="ED7E38"/>
                </a:solidFill>
              </a:rPr>
              <a:t>Optimal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7EC927C-0CAC-0505-AE81-97A774A808C1}"/>
              </a:ext>
            </a:extLst>
          </p:cNvPr>
          <p:cNvSpPr txBox="1"/>
          <p:nvPr/>
        </p:nvSpPr>
        <p:spPr>
          <a:xfrm>
            <a:off x="960013" y="2636378"/>
            <a:ext cx="1170513" cy="3231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1500" b="1" dirty="0" err="1">
                <a:solidFill>
                  <a:srgbClr val="005AA0"/>
                </a:solidFill>
              </a:rPr>
              <a:t>Symmetric</a:t>
            </a:r>
            <a:endParaRPr lang="de-DE" sz="1500" b="1" dirty="0">
              <a:solidFill>
                <a:srgbClr val="005AA0"/>
              </a:solidFill>
            </a:endParaRPr>
          </a:p>
        </p:txBody>
      </p:sp>
      <p:sp>
        <p:nvSpPr>
          <p:cNvPr id="13" name="Rechteck 1">
            <a:extLst>
              <a:ext uri="{FF2B5EF4-FFF2-40B4-BE49-F238E27FC236}">
                <a16:creationId xmlns:a16="http://schemas.microsoft.com/office/drawing/2014/main" id="{D4D60903-50DD-5D3D-3C09-E35D7D0FE4B2}"/>
              </a:ext>
            </a:extLst>
          </p:cNvPr>
          <p:cNvSpPr/>
          <p:nvPr/>
        </p:nvSpPr>
        <p:spPr>
          <a:xfrm>
            <a:off x="383365" y="351237"/>
            <a:ext cx="10835530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b="1" dirty="0">
                <a:solidFill>
                  <a:srgbClr val="005AA0"/>
                </a:solidFill>
                <a:latin typeface="Arial" pitchFamily="34" charset="0"/>
                <a:cs typeface="Arial" pitchFamily="34" charset="0"/>
              </a:rPr>
              <a:t>Asymmetry Variation: Steep Ramp Prepares Optimal Acceleration</a:t>
            </a:r>
            <a:endParaRPr lang="de-DE" sz="2667" dirty="0">
              <a:solidFill>
                <a:srgbClr val="005AA0"/>
              </a:solidFill>
            </a:endParaRPr>
          </a:p>
        </p:txBody>
      </p:sp>
      <p:sp>
        <p:nvSpPr>
          <p:cNvPr id="14" name="-184fs">
            <a:extLst>
              <a:ext uri="{FF2B5EF4-FFF2-40B4-BE49-F238E27FC236}">
                <a16:creationId xmlns:a16="http://schemas.microsoft.com/office/drawing/2014/main" id="{5A5AE05C-4C4B-44DE-F6D0-0A517E41973D}"/>
              </a:ext>
            </a:extLst>
          </p:cNvPr>
          <p:cNvSpPr/>
          <p:nvPr/>
        </p:nvSpPr>
        <p:spPr>
          <a:xfrm>
            <a:off x="677862" y="4203794"/>
            <a:ext cx="6103938" cy="1022360"/>
          </a:xfrm>
          <a:prstGeom prst="rect">
            <a:avLst/>
          </a:prstGeom>
        </p:spPr>
        <p:txBody>
          <a:bodyPr wrap="square" lIns="91452" tIns="45727" rIns="91452" bIns="45727">
            <a:noAutofit/>
          </a:bodyPr>
          <a:lstStyle/>
          <a:p>
            <a:pPr marL="268317" indent="-268317">
              <a:lnSpc>
                <a:spcPct val="150000"/>
              </a:lnSpc>
              <a:buBlip>
                <a:blip r:embed="rId4"/>
              </a:buBlip>
            </a:pPr>
            <a:r>
              <a:rPr lang="de-DE" sz="2000" b="1" dirty="0">
                <a:solidFill>
                  <a:srgbClr val="002060"/>
                </a:solidFill>
                <a:cs typeface="Arial" panose="020B0604020202020204" pitchFamily="34" charset="0"/>
              </a:rPr>
              <a:t>Minimal </a:t>
            </a:r>
            <a:r>
              <a:rPr lang="de-DE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energy</a:t>
            </a:r>
            <a:r>
              <a:rPr lang="de-DE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deposition</a:t>
            </a:r>
            <a:r>
              <a:rPr lang="de-DE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2060"/>
                </a:solidFill>
                <a:cs typeface="Arial" panose="020B0604020202020204" pitchFamily="34" charset="0"/>
              </a:rPr>
              <a:t>before</a:t>
            </a:r>
            <a:r>
              <a:rPr lang="de-DE" sz="2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2060"/>
                </a:solidFill>
                <a:cs typeface="Arial" panose="020B0604020202020204" pitchFamily="34" charset="0"/>
              </a:rPr>
              <a:t>laser</a:t>
            </a:r>
            <a:r>
              <a:rPr lang="de-DE" sz="2000" dirty="0">
                <a:solidFill>
                  <a:srgbClr val="002060"/>
                </a:solidFill>
                <a:cs typeface="Arial" panose="020B0604020202020204" pitchFamily="34" charset="0"/>
              </a:rPr>
              <a:t> maximum </a:t>
            </a:r>
            <a:r>
              <a:rPr lang="de-DE" sz="2000" dirty="0" err="1">
                <a:solidFill>
                  <a:srgbClr val="002060"/>
                </a:solidFill>
                <a:cs typeface="Arial" panose="020B0604020202020204" pitchFamily="34" charset="0"/>
              </a:rPr>
              <a:t>leaves</a:t>
            </a:r>
            <a:r>
              <a:rPr lang="de-DE" sz="2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2000" b="1" dirty="0">
                <a:solidFill>
                  <a:srgbClr val="002060"/>
                </a:solidFill>
                <a:cs typeface="Arial" panose="020B0604020202020204" pitchFamily="34" charset="0"/>
              </a:rPr>
              <a:t>sharp </a:t>
            </a:r>
            <a:r>
              <a:rPr lang="de-DE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density</a:t>
            </a:r>
            <a:r>
              <a:rPr lang="de-DE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gradients</a:t>
            </a:r>
            <a:r>
              <a:rPr lang="de-DE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intact</a:t>
            </a:r>
            <a:endParaRPr lang="de-DE" sz="20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5" name="Pfeil: nach unten 14">
            <a:extLst>
              <a:ext uri="{FF2B5EF4-FFF2-40B4-BE49-F238E27FC236}">
                <a16:creationId xmlns:a16="http://schemas.microsoft.com/office/drawing/2014/main" id="{8A945847-55C9-CC98-465A-5C6F3CFFBE73}"/>
              </a:ext>
            </a:extLst>
          </p:cNvPr>
          <p:cNvSpPr/>
          <p:nvPr/>
        </p:nvSpPr>
        <p:spPr>
          <a:xfrm rot="18207703">
            <a:off x="3077159" y="1135038"/>
            <a:ext cx="773625" cy="1155598"/>
          </a:xfrm>
          <a:prstGeom prst="downArrow">
            <a:avLst/>
          </a:prstGeom>
          <a:solidFill>
            <a:srgbClr val="FF0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97D6518-59CF-FE1B-607C-B46B96CDE180}"/>
              </a:ext>
            </a:extLst>
          </p:cNvPr>
          <p:cNvSpPr txBox="1"/>
          <p:nvPr/>
        </p:nvSpPr>
        <p:spPr>
          <a:xfrm>
            <a:off x="681773" y="5324949"/>
            <a:ext cx="11107738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8317" indent="-268317">
              <a:lnSpc>
                <a:spcPct val="150000"/>
              </a:lnSpc>
              <a:buBlip>
                <a:blip r:embed="rId4"/>
              </a:buBlip>
            </a:pPr>
            <a:r>
              <a:rPr lang="de-DE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Staged</a:t>
            </a:r>
            <a:r>
              <a:rPr lang="de-DE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acceleration</a:t>
            </a:r>
            <a:r>
              <a:rPr lang="de-DE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2060"/>
                </a:solidFill>
                <a:cs typeface="Arial" panose="020B0604020202020204" pitchFamily="34" charset="0"/>
              </a:rPr>
              <a:t>from</a:t>
            </a:r>
            <a:r>
              <a:rPr lang="de-DE" sz="2000" dirty="0">
                <a:solidFill>
                  <a:srgbClr val="002060"/>
                </a:solidFill>
                <a:cs typeface="Arial" panose="020B0604020202020204" pitchFamily="34" charset="0"/>
              </a:rPr>
              <a:t> TNSA </a:t>
            </a:r>
            <a:r>
              <a:rPr lang="de-DE" sz="2000" dirty="0" err="1">
                <a:solidFill>
                  <a:srgbClr val="002060"/>
                </a:solidFill>
                <a:cs typeface="Arial" panose="020B0604020202020204" pitchFamily="34" charset="0"/>
              </a:rPr>
              <a:t>sheath</a:t>
            </a:r>
            <a:r>
              <a:rPr lang="de-DE" sz="2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2060"/>
                </a:solidFill>
                <a:cs typeface="Arial" panose="020B0604020202020204" pitchFamily="34" charset="0"/>
              </a:rPr>
              <a:t>origin</a:t>
            </a:r>
            <a:r>
              <a:rPr lang="de-DE" sz="2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2060"/>
                </a:solidFill>
                <a:cs typeface="Arial" panose="020B0604020202020204" pitchFamily="34" charset="0"/>
              </a:rPr>
              <a:t>towards</a:t>
            </a:r>
            <a:r>
              <a:rPr lang="de-DE" sz="2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2060"/>
                </a:solidFill>
                <a:cs typeface="Arial" panose="020B0604020202020204" pitchFamily="34" charset="0"/>
              </a:rPr>
              <a:t>head</a:t>
            </a:r>
            <a:r>
              <a:rPr lang="de-DE" sz="2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2060"/>
                </a:solidFill>
                <a:cs typeface="Arial" panose="020B0604020202020204" pitchFamily="34" charset="0"/>
              </a:rPr>
              <a:t>of</a:t>
            </a:r>
            <a:r>
              <a:rPr lang="de-DE" sz="2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2060"/>
                </a:solidFill>
                <a:cs typeface="Arial" panose="020B0604020202020204" pitchFamily="34" charset="0"/>
              </a:rPr>
              <a:t>expanding</a:t>
            </a:r>
            <a:r>
              <a:rPr lang="de-DE" sz="2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2060"/>
                </a:solidFill>
                <a:cs typeface="Arial" panose="020B0604020202020204" pitchFamily="34" charset="0"/>
              </a:rPr>
              <a:t>proton</a:t>
            </a:r>
            <a:r>
              <a:rPr lang="de-DE" sz="2000" dirty="0">
                <a:solidFill>
                  <a:srgbClr val="002060"/>
                </a:solidFill>
                <a:cs typeface="Arial" panose="020B0604020202020204" pitchFamily="34" charset="0"/>
              </a:rPr>
              <a:t> front </a:t>
            </a:r>
            <a:r>
              <a:rPr lang="de-DE" sz="2000" dirty="0" err="1">
                <a:solidFill>
                  <a:srgbClr val="002060"/>
                </a:solidFill>
                <a:cs typeface="Arial" panose="020B0604020202020204" pitchFamily="34" charset="0"/>
              </a:rPr>
              <a:t>becomes</a:t>
            </a:r>
            <a:r>
              <a:rPr lang="de-DE" sz="2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2000" b="1" dirty="0">
                <a:solidFill>
                  <a:srgbClr val="002060"/>
                </a:solidFill>
                <a:cs typeface="Arial" panose="020B0604020202020204" pitchFamily="34" charset="0"/>
              </a:rPr>
              <a:t>possible and </a:t>
            </a:r>
            <a:r>
              <a:rPr lang="de-DE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leads</a:t>
            </a:r>
            <a:r>
              <a:rPr lang="de-DE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to</a:t>
            </a:r>
            <a:r>
              <a:rPr lang="de-DE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highest</a:t>
            </a:r>
            <a:r>
              <a:rPr lang="de-DE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energies</a:t>
            </a:r>
            <a:endParaRPr lang="de-DE" sz="20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3046D053-5338-99E6-9D44-F796C50C0990}"/>
              </a:ext>
            </a:extLst>
          </p:cNvPr>
          <p:cNvGrpSpPr/>
          <p:nvPr/>
        </p:nvGrpSpPr>
        <p:grpSpPr>
          <a:xfrm>
            <a:off x="4212624" y="913715"/>
            <a:ext cx="496444" cy="3290079"/>
            <a:chOff x="4212624" y="913715"/>
            <a:chExt cx="496444" cy="3290079"/>
          </a:xfrm>
        </p:grpSpPr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6E2906F8-3D88-037E-A0F2-C5B79B7E30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12624" y="913715"/>
              <a:ext cx="0" cy="3290079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F211DF3F-C85E-B57A-4B77-160C48E8CFB7}"/>
                </a:ext>
              </a:extLst>
            </p:cNvPr>
            <p:cNvSpPr txBox="1"/>
            <p:nvPr/>
          </p:nvSpPr>
          <p:spPr>
            <a:xfrm>
              <a:off x="4216625" y="936671"/>
              <a:ext cx="49244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1500" b="1" dirty="0" err="1">
                  <a:solidFill>
                    <a:srgbClr val="FF0000"/>
                  </a:solidFill>
                </a:rPr>
                <a:t>I</a:t>
              </a:r>
              <a:r>
                <a:rPr lang="de-DE" sz="1500" b="1" baseline="-25000" dirty="0" err="1">
                  <a:solidFill>
                    <a:srgbClr val="FF0000"/>
                  </a:solidFill>
                </a:rPr>
                <a:t>max</a:t>
              </a:r>
              <a:endParaRPr lang="de-DE" sz="1500" b="1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Textfeld 26">
            <a:extLst>
              <a:ext uri="{FF2B5EF4-FFF2-40B4-BE49-F238E27FC236}">
                <a16:creationId xmlns:a16="http://schemas.microsoft.com/office/drawing/2014/main" id="{CCC34E41-84D4-F624-212A-A4DEA77A9DC1}"/>
              </a:ext>
            </a:extLst>
          </p:cNvPr>
          <p:cNvSpPr txBox="1"/>
          <p:nvPr/>
        </p:nvSpPr>
        <p:spPr>
          <a:xfrm>
            <a:off x="10285230" y="1447564"/>
            <a:ext cx="82266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1000" b="1" dirty="0" err="1">
                <a:solidFill>
                  <a:srgbClr val="005AA0"/>
                </a:solidFill>
              </a:rPr>
              <a:t>symmetric</a:t>
            </a:r>
            <a:endParaRPr lang="de-DE" sz="1000" b="1" dirty="0">
              <a:solidFill>
                <a:srgbClr val="005AA0"/>
              </a:solidFill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B59E380C-8C32-BDB5-3E74-C0D825D7E36E}"/>
              </a:ext>
            </a:extLst>
          </p:cNvPr>
          <p:cNvSpPr txBox="1"/>
          <p:nvPr/>
        </p:nvSpPr>
        <p:spPr>
          <a:xfrm>
            <a:off x="10285230" y="1626839"/>
            <a:ext cx="78615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000" b="1" dirty="0">
                <a:solidFill>
                  <a:schemeClr val="accent3"/>
                </a:solidFill>
              </a:rPr>
              <a:t>optimal</a:t>
            </a:r>
          </a:p>
        </p:txBody>
      </p:sp>
    </p:spTree>
    <p:extLst>
      <p:ext uri="{BB962C8B-B14F-4D97-AF65-F5344CB8AC3E}">
        <p14:creationId xmlns:p14="http://schemas.microsoft.com/office/powerpoint/2010/main" val="283032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/>
      <p:bldP spid="15" grpId="0" animBg="1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8166F88-B32B-F765-7364-9BE5B7130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634905E-62F8-280A-C14D-2FD569F3A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23</a:t>
            </a:fld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25</a:t>
            </a:r>
          </a:p>
        </p:txBody>
      </p:sp>
      <p:sp>
        <p:nvSpPr>
          <p:cNvPr id="31" name="Freihandform: Form 30">
            <a:extLst>
              <a:ext uri="{FF2B5EF4-FFF2-40B4-BE49-F238E27FC236}">
                <a16:creationId xmlns:a16="http://schemas.microsoft.com/office/drawing/2014/main" id="{CA473F21-A120-42FC-C4D5-1D349BBDDE87}"/>
              </a:ext>
            </a:extLst>
          </p:cNvPr>
          <p:cNvSpPr/>
          <p:nvPr/>
        </p:nvSpPr>
        <p:spPr>
          <a:xfrm>
            <a:off x="3962400" y="4081056"/>
            <a:ext cx="853440" cy="480060"/>
          </a:xfrm>
          <a:custGeom>
            <a:avLst/>
            <a:gdLst>
              <a:gd name="connsiteX0" fmla="*/ 0 w 853440"/>
              <a:gd name="connsiteY0" fmla="*/ 480060 h 480060"/>
              <a:gd name="connsiteX1" fmla="*/ 0 w 853440"/>
              <a:gd name="connsiteY1" fmla="*/ 0 h 480060"/>
              <a:gd name="connsiteX2" fmla="*/ 853440 w 853440"/>
              <a:gd name="connsiteY2" fmla="*/ 472440 h 480060"/>
              <a:gd name="connsiteX3" fmla="*/ 0 w 853440"/>
              <a:gd name="connsiteY3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3440" h="480060">
                <a:moveTo>
                  <a:pt x="0" y="480060"/>
                </a:moveTo>
                <a:lnTo>
                  <a:pt x="0" y="0"/>
                </a:lnTo>
                <a:lnTo>
                  <a:pt x="853440" y="472440"/>
                </a:lnTo>
                <a:lnTo>
                  <a:pt x="0" y="480060"/>
                </a:lnTo>
                <a:close/>
              </a:path>
            </a:pathLst>
          </a:custGeom>
          <a:solidFill>
            <a:srgbClr val="B2CDE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3217A3B4-88CE-46F8-06FC-6FC045244F91}"/>
              </a:ext>
            </a:extLst>
          </p:cNvPr>
          <p:cNvSpPr/>
          <p:nvPr/>
        </p:nvSpPr>
        <p:spPr>
          <a:xfrm>
            <a:off x="2034696" y="2796021"/>
            <a:ext cx="476250" cy="571500"/>
          </a:xfrm>
          <a:custGeom>
            <a:avLst/>
            <a:gdLst>
              <a:gd name="connsiteX0" fmla="*/ 0 w 476250"/>
              <a:gd name="connsiteY0" fmla="*/ 0 h 571500"/>
              <a:gd name="connsiteX1" fmla="*/ 476250 w 476250"/>
              <a:gd name="connsiteY1" fmla="*/ 12700 h 571500"/>
              <a:gd name="connsiteX2" fmla="*/ 469900 w 476250"/>
              <a:gd name="connsiteY2" fmla="*/ 571500 h 571500"/>
              <a:gd name="connsiteX3" fmla="*/ 0 w 476250"/>
              <a:gd name="connsiteY3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571500">
                <a:moveTo>
                  <a:pt x="0" y="0"/>
                </a:moveTo>
                <a:lnTo>
                  <a:pt x="476250" y="12700"/>
                </a:lnTo>
                <a:cubicBezTo>
                  <a:pt x="474133" y="198967"/>
                  <a:pt x="472017" y="385233"/>
                  <a:pt x="469900" y="5715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7" name="Freihandform: Form 26">
            <a:extLst>
              <a:ext uri="{FF2B5EF4-FFF2-40B4-BE49-F238E27FC236}">
                <a16:creationId xmlns:a16="http://schemas.microsoft.com/office/drawing/2014/main" id="{AAFF037E-9281-ECA2-DD2F-19074C38B0B7}"/>
              </a:ext>
            </a:extLst>
          </p:cNvPr>
          <p:cNvSpPr/>
          <p:nvPr/>
        </p:nvSpPr>
        <p:spPr>
          <a:xfrm>
            <a:off x="2901950" y="3868966"/>
            <a:ext cx="565150" cy="685800"/>
          </a:xfrm>
          <a:custGeom>
            <a:avLst/>
            <a:gdLst>
              <a:gd name="connsiteX0" fmla="*/ 0 w 565150"/>
              <a:gd name="connsiteY0" fmla="*/ 685800 h 685800"/>
              <a:gd name="connsiteX1" fmla="*/ 0 w 565150"/>
              <a:gd name="connsiteY1" fmla="*/ 0 h 685800"/>
              <a:gd name="connsiteX2" fmla="*/ 565150 w 565150"/>
              <a:gd name="connsiteY2" fmla="*/ 679450 h 685800"/>
              <a:gd name="connsiteX3" fmla="*/ 0 w 565150"/>
              <a:gd name="connsiteY3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5150" h="685800">
                <a:moveTo>
                  <a:pt x="0" y="685800"/>
                </a:moveTo>
                <a:lnTo>
                  <a:pt x="0" y="0"/>
                </a:lnTo>
                <a:lnTo>
                  <a:pt x="565150" y="679450"/>
                </a:lnTo>
                <a:lnTo>
                  <a:pt x="0" y="68580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5025E53-5692-5DCD-7DD9-7D01581EC5B5}"/>
              </a:ext>
            </a:extLst>
          </p:cNvPr>
          <p:cNvCxnSpPr/>
          <p:nvPr/>
        </p:nvCxnSpPr>
        <p:spPr>
          <a:xfrm flipV="1">
            <a:off x="1384393" y="2503839"/>
            <a:ext cx="0" cy="2187101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D7A80F31-D970-B246-4579-C67D063A03F6}"/>
              </a:ext>
            </a:extLst>
          </p:cNvPr>
          <p:cNvCxnSpPr>
            <a:cxnSpLocks/>
          </p:cNvCxnSpPr>
          <p:nvPr/>
        </p:nvCxnSpPr>
        <p:spPr>
          <a:xfrm>
            <a:off x="1264920" y="4549919"/>
            <a:ext cx="4022818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02D4BEBF-DA5E-A899-EC4E-BFE273ACAC09}"/>
              </a:ext>
            </a:extLst>
          </p:cNvPr>
          <p:cNvSpPr txBox="1"/>
          <p:nvPr/>
        </p:nvSpPr>
        <p:spPr>
          <a:xfrm>
            <a:off x="3801965" y="4635867"/>
            <a:ext cx="1705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dirty="0" err="1"/>
              <a:t>target</a:t>
            </a:r>
            <a:r>
              <a:rPr lang="de-DE" sz="2000" dirty="0"/>
              <a:t> normal </a:t>
            </a:r>
          </a:p>
          <a:p>
            <a:pPr algn="r"/>
            <a:r>
              <a:rPr lang="de-DE" sz="2000" dirty="0" err="1"/>
              <a:t>direction</a:t>
            </a:r>
            <a:endParaRPr lang="de-DE" sz="2000" dirty="0"/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E50AD7AC-1505-C035-94DB-AB5F19DA67CB}"/>
              </a:ext>
            </a:extLst>
          </p:cNvPr>
          <p:cNvGrpSpPr/>
          <p:nvPr/>
        </p:nvGrpSpPr>
        <p:grpSpPr>
          <a:xfrm>
            <a:off x="312165" y="1760084"/>
            <a:ext cx="1802821" cy="714369"/>
            <a:chOff x="445515" y="1770968"/>
            <a:chExt cx="1802821" cy="714369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B3AF0122-741C-8F4B-5BB1-D035B6841D41}"/>
                </a:ext>
              </a:extLst>
            </p:cNvPr>
            <p:cNvSpPr txBox="1"/>
            <p:nvPr/>
          </p:nvSpPr>
          <p:spPr>
            <a:xfrm>
              <a:off x="976908" y="1839006"/>
              <a:ext cx="9284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dirty="0" err="1"/>
                <a:t>plasma</a:t>
              </a:r>
              <a:endParaRPr lang="de-DE" dirty="0"/>
            </a:p>
            <a:p>
              <a:pPr algn="l"/>
              <a:r>
                <a:rPr lang="de-DE" dirty="0" err="1"/>
                <a:t>density</a:t>
              </a:r>
              <a:endParaRPr lang="de-DE" dirty="0"/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332C31E5-EEB1-6C5E-0F54-73AEF5B08DEE}"/>
                </a:ext>
              </a:extLst>
            </p:cNvPr>
            <p:cNvSpPr txBox="1"/>
            <p:nvPr/>
          </p:nvSpPr>
          <p:spPr>
            <a:xfrm>
              <a:off x="445515" y="1770968"/>
              <a:ext cx="180282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de-DE" dirty="0"/>
                <a:t>log </a:t>
              </a:r>
              <a:r>
                <a:rPr lang="de-DE" sz="4000" dirty="0"/>
                <a:t>(     ) </a:t>
              </a:r>
            </a:p>
          </p:txBody>
        </p:sp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D56907DE-6862-1C19-987B-9B0A4766DDFC}"/>
              </a:ext>
            </a:extLst>
          </p:cNvPr>
          <p:cNvGrpSpPr/>
          <p:nvPr/>
        </p:nvGrpSpPr>
        <p:grpSpPr>
          <a:xfrm>
            <a:off x="1397133" y="2798991"/>
            <a:ext cx="1505607" cy="1733550"/>
            <a:chOff x="1397133" y="2886075"/>
            <a:chExt cx="1505607" cy="1733550"/>
          </a:xfrm>
        </p:grpSpPr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7041AD80-7B2D-CB54-6FCE-2D05602C84F6}"/>
                </a:ext>
              </a:extLst>
            </p:cNvPr>
            <p:cNvSpPr/>
            <p:nvPr/>
          </p:nvSpPr>
          <p:spPr>
            <a:xfrm>
              <a:off x="2019299" y="2886075"/>
              <a:ext cx="883441" cy="1733550"/>
            </a:xfrm>
            <a:custGeom>
              <a:avLst/>
              <a:gdLst>
                <a:gd name="connsiteX0" fmla="*/ 0 w 914400"/>
                <a:gd name="connsiteY0" fmla="*/ 0 h 1733550"/>
                <a:gd name="connsiteX1" fmla="*/ 904875 w 914400"/>
                <a:gd name="connsiteY1" fmla="*/ 1057275 h 1733550"/>
                <a:gd name="connsiteX2" fmla="*/ 914400 w 914400"/>
                <a:gd name="connsiteY2" fmla="*/ 1733550 h 173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1733550">
                  <a:moveTo>
                    <a:pt x="0" y="0"/>
                  </a:moveTo>
                  <a:lnTo>
                    <a:pt x="904875" y="1057275"/>
                  </a:lnTo>
                  <a:lnTo>
                    <a:pt x="914400" y="1733550"/>
                  </a:lnTo>
                </a:path>
              </a:pathLst>
            </a:cu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923BFDE7-69FE-3E4A-C521-CF1E5F8AF3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97133" y="2886075"/>
              <a:ext cx="626928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C9455611-7DAC-AC98-CD50-CF14C0A48C9B}"/>
              </a:ext>
            </a:extLst>
          </p:cNvPr>
          <p:cNvGrpSpPr/>
          <p:nvPr/>
        </p:nvGrpSpPr>
        <p:grpSpPr>
          <a:xfrm>
            <a:off x="1373322" y="3027591"/>
            <a:ext cx="2589078" cy="1533525"/>
            <a:chOff x="1373322" y="3114675"/>
            <a:chExt cx="2589078" cy="1533525"/>
          </a:xfrm>
        </p:grpSpPr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3104AB06-715A-24DE-2FC7-60DBBB529B50}"/>
                </a:ext>
              </a:extLst>
            </p:cNvPr>
            <p:cNvSpPr/>
            <p:nvPr/>
          </p:nvSpPr>
          <p:spPr>
            <a:xfrm>
              <a:off x="2000250" y="3114675"/>
              <a:ext cx="1962150" cy="1533525"/>
            </a:xfrm>
            <a:custGeom>
              <a:avLst/>
              <a:gdLst>
                <a:gd name="connsiteX0" fmla="*/ 0 w 1962150"/>
                <a:gd name="connsiteY0" fmla="*/ 0 h 1533525"/>
                <a:gd name="connsiteX1" fmla="*/ 1962150 w 1962150"/>
                <a:gd name="connsiteY1" fmla="*/ 1066800 h 1533525"/>
                <a:gd name="connsiteX2" fmla="*/ 1962150 w 1962150"/>
                <a:gd name="connsiteY2" fmla="*/ 1533525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2150" h="1533525">
                  <a:moveTo>
                    <a:pt x="0" y="0"/>
                  </a:moveTo>
                  <a:lnTo>
                    <a:pt x="1962150" y="1066800"/>
                  </a:lnTo>
                  <a:lnTo>
                    <a:pt x="1962150" y="1533525"/>
                  </a:ln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9" name="Gerader Verbinder 38">
              <a:extLst>
                <a:ext uri="{FF2B5EF4-FFF2-40B4-BE49-F238E27FC236}">
                  <a16:creationId xmlns:a16="http://schemas.microsoft.com/office/drawing/2014/main" id="{86E47F78-1846-C28A-C8EE-C4C78E5115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73322" y="3114675"/>
              <a:ext cx="626928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feld 39">
            <a:extLst>
              <a:ext uri="{FF2B5EF4-FFF2-40B4-BE49-F238E27FC236}">
                <a16:creationId xmlns:a16="http://schemas.microsoft.com/office/drawing/2014/main" id="{3721C76F-D8FA-B92A-7E0A-58BAD2A2926E}"/>
              </a:ext>
            </a:extLst>
          </p:cNvPr>
          <p:cNvSpPr txBox="1"/>
          <p:nvPr/>
        </p:nvSpPr>
        <p:spPr>
          <a:xfrm>
            <a:off x="2118114" y="2405613"/>
            <a:ext cx="113845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dirty="0">
                <a:solidFill>
                  <a:srgbClr val="005AA0"/>
                </a:solidFill>
              </a:rPr>
              <a:t>e</a:t>
            </a:r>
            <a:r>
              <a:rPr lang="de-DE" sz="1500" b="1" baseline="30000" dirty="0">
                <a:solidFill>
                  <a:srgbClr val="005AA0"/>
                </a:solidFill>
              </a:rPr>
              <a:t>-</a:t>
            </a:r>
            <a:r>
              <a:rPr lang="de-DE" sz="1500" dirty="0">
                <a:solidFill>
                  <a:srgbClr val="005AA0"/>
                </a:solidFill>
              </a:rPr>
              <a:t> </a:t>
            </a:r>
            <a:r>
              <a:rPr lang="de-DE" sz="1500" dirty="0" err="1">
                <a:solidFill>
                  <a:srgbClr val="005AA0"/>
                </a:solidFill>
              </a:rPr>
              <a:t>bunches</a:t>
            </a:r>
            <a:endParaRPr lang="de-DE" sz="1500" dirty="0">
              <a:solidFill>
                <a:srgbClr val="005AA0"/>
              </a:solidFill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5FBE0FE1-88BF-2769-3D8F-B52FE6AC3D61}"/>
              </a:ext>
            </a:extLst>
          </p:cNvPr>
          <p:cNvSpPr txBox="1"/>
          <p:nvPr/>
        </p:nvSpPr>
        <p:spPr>
          <a:xfrm>
            <a:off x="3557787" y="3432011"/>
            <a:ext cx="9669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dirty="0">
                <a:solidFill>
                  <a:srgbClr val="005AA0"/>
                </a:solidFill>
              </a:rPr>
              <a:t>e</a:t>
            </a:r>
            <a:r>
              <a:rPr lang="de-DE" sz="1500" b="1" baseline="30000" dirty="0">
                <a:solidFill>
                  <a:srgbClr val="005AA0"/>
                </a:solidFill>
              </a:rPr>
              <a:t>-</a:t>
            </a:r>
            <a:r>
              <a:rPr lang="de-DE" sz="1500" dirty="0">
                <a:solidFill>
                  <a:srgbClr val="005AA0"/>
                </a:solidFill>
              </a:rPr>
              <a:t> </a:t>
            </a:r>
            <a:r>
              <a:rPr lang="de-DE" sz="1500" dirty="0" err="1">
                <a:solidFill>
                  <a:srgbClr val="005AA0"/>
                </a:solidFill>
              </a:rPr>
              <a:t>sheath</a:t>
            </a:r>
            <a:endParaRPr lang="de-DE" sz="1500" dirty="0">
              <a:solidFill>
                <a:srgbClr val="005AA0"/>
              </a:solidFill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2FEEDAE5-3F15-9A49-1D32-A77369428F74}"/>
              </a:ext>
            </a:extLst>
          </p:cNvPr>
          <p:cNvSpPr txBox="1"/>
          <p:nvPr/>
        </p:nvSpPr>
        <p:spPr>
          <a:xfrm>
            <a:off x="1704070" y="3098424"/>
            <a:ext cx="4203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dirty="0">
                <a:highlight>
                  <a:srgbClr val="FFFF00"/>
                </a:highlight>
              </a:rPr>
              <a:t>(1)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7E84F034-7183-507F-0AFA-F80E89CC7D1E}"/>
              </a:ext>
            </a:extLst>
          </p:cNvPr>
          <p:cNvSpPr txBox="1"/>
          <p:nvPr/>
        </p:nvSpPr>
        <p:spPr>
          <a:xfrm>
            <a:off x="3347633" y="3919473"/>
            <a:ext cx="4203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dirty="0">
                <a:highlight>
                  <a:srgbClr val="FFFF00"/>
                </a:highlight>
              </a:rPr>
              <a:t>(2)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65985ED9-F9BD-9564-234E-DFFBD6834B7E}"/>
              </a:ext>
            </a:extLst>
          </p:cNvPr>
          <p:cNvSpPr txBox="1"/>
          <p:nvPr/>
        </p:nvSpPr>
        <p:spPr>
          <a:xfrm>
            <a:off x="4785692" y="1881295"/>
            <a:ext cx="126188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dirty="0">
                <a:highlight>
                  <a:srgbClr val="FFFF00"/>
                </a:highlight>
              </a:rPr>
              <a:t>(1)   OR   (2)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3ED5699A-05F6-168D-BEA9-C54B4AD3E73C}"/>
              </a:ext>
            </a:extLst>
          </p:cNvPr>
          <p:cNvSpPr txBox="1"/>
          <p:nvPr/>
        </p:nvSpPr>
        <p:spPr>
          <a:xfrm>
            <a:off x="4724329" y="2281930"/>
            <a:ext cx="13846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b="1" dirty="0">
                <a:highlight>
                  <a:srgbClr val="FFFF00"/>
                </a:highlight>
              </a:rPr>
              <a:t>(1)   AND   (2)</a:t>
            </a:r>
          </a:p>
        </p:txBody>
      </p:sp>
      <p:sp>
        <p:nvSpPr>
          <p:cNvPr id="54" name="Freihandform: Form 53">
            <a:extLst>
              <a:ext uri="{FF2B5EF4-FFF2-40B4-BE49-F238E27FC236}">
                <a16:creationId xmlns:a16="http://schemas.microsoft.com/office/drawing/2014/main" id="{AD91C4BC-94A6-403C-B6AD-418782FD5287}"/>
              </a:ext>
            </a:extLst>
          </p:cNvPr>
          <p:cNvSpPr/>
          <p:nvPr/>
        </p:nvSpPr>
        <p:spPr>
          <a:xfrm>
            <a:off x="2656501" y="3373756"/>
            <a:ext cx="476249" cy="1159383"/>
          </a:xfrm>
          <a:custGeom>
            <a:avLst/>
            <a:gdLst>
              <a:gd name="connsiteX0" fmla="*/ 0 w 684021"/>
              <a:gd name="connsiteY0" fmla="*/ 704017 h 705075"/>
              <a:gd name="connsiteX1" fmla="*/ 152400 w 684021"/>
              <a:gd name="connsiteY1" fmla="*/ 542092 h 705075"/>
              <a:gd name="connsiteX2" fmla="*/ 276225 w 684021"/>
              <a:gd name="connsiteY2" fmla="*/ 113467 h 705075"/>
              <a:gd name="connsiteX3" fmla="*/ 400050 w 684021"/>
              <a:gd name="connsiteY3" fmla="*/ 37267 h 705075"/>
              <a:gd name="connsiteX4" fmla="*/ 523875 w 684021"/>
              <a:gd name="connsiteY4" fmla="*/ 627817 h 705075"/>
              <a:gd name="connsiteX5" fmla="*/ 666750 w 684021"/>
              <a:gd name="connsiteY5" fmla="*/ 694492 h 705075"/>
              <a:gd name="connsiteX6" fmla="*/ 676275 w 684021"/>
              <a:gd name="connsiteY6" fmla="*/ 704017 h 705075"/>
              <a:gd name="connsiteX0" fmla="*/ 0 w 684021"/>
              <a:gd name="connsiteY0" fmla="*/ 658470 h 659528"/>
              <a:gd name="connsiteX1" fmla="*/ 152400 w 684021"/>
              <a:gd name="connsiteY1" fmla="*/ 496545 h 659528"/>
              <a:gd name="connsiteX2" fmla="*/ 276225 w 684021"/>
              <a:gd name="connsiteY2" fmla="*/ 67920 h 659528"/>
              <a:gd name="connsiteX3" fmla="*/ 402432 w 684021"/>
              <a:gd name="connsiteY3" fmla="*/ 53633 h 659528"/>
              <a:gd name="connsiteX4" fmla="*/ 523875 w 684021"/>
              <a:gd name="connsiteY4" fmla="*/ 582270 h 659528"/>
              <a:gd name="connsiteX5" fmla="*/ 666750 w 684021"/>
              <a:gd name="connsiteY5" fmla="*/ 648945 h 659528"/>
              <a:gd name="connsiteX6" fmla="*/ 676275 w 684021"/>
              <a:gd name="connsiteY6" fmla="*/ 658470 h 659528"/>
              <a:gd name="connsiteX0" fmla="*/ 0 w 684021"/>
              <a:gd name="connsiteY0" fmla="*/ 707696 h 708754"/>
              <a:gd name="connsiteX1" fmla="*/ 152400 w 684021"/>
              <a:gd name="connsiteY1" fmla="*/ 545771 h 708754"/>
              <a:gd name="connsiteX2" fmla="*/ 276225 w 684021"/>
              <a:gd name="connsiteY2" fmla="*/ 117146 h 708754"/>
              <a:gd name="connsiteX3" fmla="*/ 402432 w 684021"/>
              <a:gd name="connsiteY3" fmla="*/ 102859 h 708754"/>
              <a:gd name="connsiteX4" fmla="*/ 523875 w 684021"/>
              <a:gd name="connsiteY4" fmla="*/ 631496 h 708754"/>
              <a:gd name="connsiteX5" fmla="*/ 666750 w 684021"/>
              <a:gd name="connsiteY5" fmla="*/ 698171 h 708754"/>
              <a:gd name="connsiteX6" fmla="*/ 676275 w 684021"/>
              <a:gd name="connsiteY6" fmla="*/ 707696 h 708754"/>
              <a:gd name="connsiteX0" fmla="*/ 0 w 684021"/>
              <a:gd name="connsiteY0" fmla="*/ 747903 h 748961"/>
              <a:gd name="connsiteX1" fmla="*/ 152400 w 684021"/>
              <a:gd name="connsiteY1" fmla="*/ 585978 h 748961"/>
              <a:gd name="connsiteX2" fmla="*/ 276225 w 684021"/>
              <a:gd name="connsiteY2" fmla="*/ 157353 h 748961"/>
              <a:gd name="connsiteX3" fmla="*/ 402432 w 684021"/>
              <a:gd name="connsiteY3" fmla="*/ 143066 h 748961"/>
              <a:gd name="connsiteX4" fmla="*/ 523875 w 684021"/>
              <a:gd name="connsiteY4" fmla="*/ 671703 h 748961"/>
              <a:gd name="connsiteX5" fmla="*/ 666750 w 684021"/>
              <a:gd name="connsiteY5" fmla="*/ 738378 h 748961"/>
              <a:gd name="connsiteX6" fmla="*/ 676275 w 684021"/>
              <a:gd name="connsiteY6" fmla="*/ 747903 h 748961"/>
              <a:gd name="connsiteX0" fmla="*/ 0 w 684021"/>
              <a:gd name="connsiteY0" fmla="*/ 707804 h 708862"/>
              <a:gd name="connsiteX1" fmla="*/ 185737 w 684021"/>
              <a:gd name="connsiteY1" fmla="*/ 548260 h 708862"/>
              <a:gd name="connsiteX2" fmla="*/ 276225 w 684021"/>
              <a:gd name="connsiteY2" fmla="*/ 117254 h 708862"/>
              <a:gd name="connsiteX3" fmla="*/ 402432 w 684021"/>
              <a:gd name="connsiteY3" fmla="*/ 102967 h 708862"/>
              <a:gd name="connsiteX4" fmla="*/ 523875 w 684021"/>
              <a:gd name="connsiteY4" fmla="*/ 631604 h 708862"/>
              <a:gd name="connsiteX5" fmla="*/ 666750 w 684021"/>
              <a:gd name="connsiteY5" fmla="*/ 698279 h 708862"/>
              <a:gd name="connsiteX6" fmla="*/ 676275 w 684021"/>
              <a:gd name="connsiteY6" fmla="*/ 707804 h 708862"/>
              <a:gd name="connsiteX0" fmla="*/ 0 w 684021"/>
              <a:gd name="connsiteY0" fmla="*/ 707804 h 708862"/>
              <a:gd name="connsiteX1" fmla="*/ 185737 w 684021"/>
              <a:gd name="connsiteY1" fmla="*/ 548260 h 708862"/>
              <a:gd name="connsiteX2" fmla="*/ 276225 w 684021"/>
              <a:gd name="connsiteY2" fmla="*/ 117254 h 708862"/>
              <a:gd name="connsiteX3" fmla="*/ 402432 w 684021"/>
              <a:gd name="connsiteY3" fmla="*/ 102967 h 708862"/>
              <a:gd name="connsiteX4" fmla="*/ 523875 w 684021"/>
              <a:gd name="connsiteY4" fmla="*/ 631604 h 708862"/>
              <a:gd name="connsiteX5" fmla="*/ 666750 w 684021"/>
              <a:gd name="connsiteY5" fmla="*/ 698279 h 708862"/>
              <a:gd name="connsiteX6" fmla="*/ 676275 w 684021"/>
              <a:gd name="connsiteY6" fmla="*/ 707804 h 708862"/>
              <a:gd name="connsiteX0" fmla="*/ 0 w 684021"/>
              <a:gd name="connsiteY0" fmla="*/ 712406 h 713464"/>
              <a:gd name="connsiteX1" fmla="*/ 185737 w 684021"/>
              <a:gd name="connsiteY1" fmla="*/ 552862 h 713464"/>
              <a:gd name="connsiteX2" fmla="*/ 276225 w 684021"/>
              <a:gd name="connsiteY2" fmla="*/ 121856 h 713464"/>
              <a:gd name="connsiteX3" fmla="*/ 402432 w 684021"/>
              <a:gd name="connsiteY3" fmla="*/ 107569 h 713464"/>
              <a:gd name="connsiteX4" fmla="*/ 523875 w 684021"/>
              <a:gd name="connsiteY4" fmla="*/ 636206 h 713464"/>
              <a:gd name="connsiteX5" fmla="*/ 666750 w 684021"/>
              <a:gd name="connsiteY5" fmla="*/ 702881 h 713464"/>
              <a:gd name="connsiteX6" fmla="*/ 676275 w 684021"/>
              <a:gd name="connsiteY6" fmla="*/ 712406 h 713464"/>
              <a:gd name="connsiteX0" fmla="*/ 0 w 684021"/>
              <a:gd name="connsiteY0" fmla="*/ 726068 h 727126"/>
              <a:gd name="connsiteX1" fmla="*/ 185737 w 684021"/>
              <a:gd name="connsiteY1" fmla="*/ 566524 h 727126"/>
              <a:gd name="connsiteX2" fmla="*/ 276225 w 684021"/>
              <a:gd name="connsiteY2" fmla="*/ 135518 h 727126"/>
              <a:gd name="connsiteX3" fmla="*/ 402432 w 684021"/>
              <a:gd name="connsiteY3" fmla="*/ 121231 h 727126"/>
              <a:gd name="connsiteX4" fmla="*/ 523875 w 684021"/>
              <a:gd name="connsiteY4" fmla="*/ 649868 h 727126"/>
              <a:gd name="connsiteX5" fmla="*/ 666750 w 684021"/>
              <a:gd name="connsiteY5" fmla="*/ 716543 h 727126"/>
              <a:gd name="connsiteX6" fmla="*/ 676275 w 684021"/>
              <a:gd name="connsiteY6" fmla="*/ 726068 h 727126"/>
              <a:gd name="connsiteX0" fmla="*/ 0 w 684021"/>
              <a:gd name="connsiteY0" fmla="*/ 726068 h 727126"/>
              <a:gd name="connsiteX1" fmla="*/ 185737 w 684021"/>
              <a:gd name="connsiteY1" fmla="*/ 566524 h 727126"/>
              <a:gd name="connsiteX2" fmla="*/ 276225 w 684021"/>
              <a:gd name="connsiteY2" fmla="*/ 135518 h 727126"/>
              <a:gd name="connsiteX3" fmla="*/ 402432 w 684021"/>
              <a:gd name="connsiteY3" fmla="*/ 121231 h 727126"/>
              <a:gd name="connsiteX4" fmla="*/ 523875 w 684021"/>
              <a:gd name="connsiteY4" fmla="*/ 649868 h 727126"/>
              <a:gd name="connsiteX5" fmla="*/ 666750 w 684021"/>
              <a:gd name="connsiteY5" fmla="*/ 716543 h 727126"/>
              <a:gd name="connsiteX6" fmla="*/ 676275 w 684021"/>
              <a:gd name="connsiteY6" fmla="*/ 726068 h 727126"/>
              <a:gd name="connsiteX0" fmla="*/ 0 w 684021"/>
              <a:gd name="connsiteY0" fmla="*/ 676107 h 677165"/>
              <a:gd name="connsiteX1" fmla="*/ 185737 w 684021"/>
              <a:gd name="connsiteY1" fmla="*/ 516563 h 677165"/>
              <a:gd name="connsiteX2" fmla="*/ 276225 w 684021"/>
              <a:gd name="connsiteY2" fmla="*/ 85557 h 677165"/>
              <a:gd name="connsiteX3" fmla="*/ 402432 w 684021"/>
              <a:gd name="connsiteY3" fmla="*/ 71270 h 677165"/>
              <a:gd name="connsiteX4" fmla="*/ 481012 w 684021"/>
              <a:gd name="connsiteY4" fmla="*/ 514182 h 677165"/>
              <a:gd name="connsiteX5" fmla="*/ 666750 w 684021"/>
              <a:gd name="connsiteY5" fmla="*/ 666582 h 677165"/>
              <a:gd name="connsiteX6" fmla="*/ 676275 w 684021"/>
              <a:gd name="connsiteY6" fmla="*/ 676107 h 677165"/>
              <a:gd name="connsiteX0" fmla="*/ 0 w 684021"/>
              <a:gd name="connsiteY0" fmla="*/ 676107 h 677165"/>
              <a:gd name="connsiteX1" fmla="*/ 185737 w 684021"/>
              <a:gd name="connsiteY1" fmla="*/ 516563 h 677165"/>
              <a:gd name="connsiteX2" fmla="*/ 276225 w 684021"/>
              <a:gd name="connsiteY2" fmla="*/ 85557 h 677165"/>
              <a:gd name="connsiteX3" fmla="*/ 402432 w 684021"/>
              <a:gd name="connsiteY3" fmla="*/ 71270 h 677165"/>
              <a:gd name="connsiteX4" fmla="*/ 481012 w 684021"/>
              <a:gd name="connsiteY4" fmla="*/ 514182 h 677165"/>
              <a:gd name="connsiteX5" fmla="*/ 666750 w 684021"/>
              <a:gd name="connsiteY5" fmla="*/ 666582 h 677165"/>
              <a:gd name="connsiteX6" fmla="*/ 676275 w 684021"/>
              <a:gd name="connsiteY6" fmla="*/ 676107 h 677165"/>
              <a:gd name="connsiteX0" fmla="*/ 0 w 684021"/>
              <a:gd name="connsiteY0" fmla="*/ 750176 h 751234"/>
              <a:gd name="connsiteX1" fmla="*/ 185737 w 684021"/>
              <a:gd name="connsiteY1" fmla="*/ 590632 h 751234"/>
              <a:gd name="connsiteX2" fmla="*/ 276225 w 684021"/>
              <a:gd name="connsiteY2" fmla="*/ 159626 h 751234"/>
              <a:gd name="connsiteX3" fmla="*/ 342900 w 684021"/>
              <a:gd name="connsiteY3" fmla="*/ 81 h 751234"/>
              <a:gd name="connsiteX4" fmla="*/ 402432 w 684021"/>
              <a:gd name="connsiteY4" fmla="*/ 145339 h 751234"/>
              <a:gd name="connsiteX5" fmla="*/ 481012 w 684021"/>
              <a:gd name="connsiteY5" fmla="*/ 588251 h 751234"/>
              <a:gd name="connsiteX6" fmla="*/ 666750 w 684021"/>
              <a:gd name="connsiteY6" fmla="*/ 740651 h 751234"/>
              <a:gd name="connsiteX7" fmla="*/ 676275 w 684021"/>
              <a:gd name="connsiteY7" fmla="*/ 750176 h 751234"/>
              <a:gd name="connsiteX0" fmla="*/ 0 w 684021"/>
              <a:gd name="connsiteY0" fmla="*/ 750174 h 751232"/>
              <a:gd name="connsiteX1" fmla="*/ 185737 w 684021"/>
              <a:gd name="connsiteY1" fmla="*/ 590630 h 751232"/>
              <a:gd name="connsiteX2" fmla="*/ 276225 w 684021"/>
              <a:gd name="connsiteY2" fmla="*/ 159624 h 751232"/>
              <a:gd name="connsiteX3" fmla="*/ 342900 w 684021"/>
              <a:gd name="connsiteY3" fmla="*/ 79 h 751232"/>
              <a:gd name="connsiteX4" fmla="*/ 402432 w 684021"/>
              <a:gd name="connsiteY4" fmla="*/ 147719 h 751232"/>
              <a:gd name="connsiteX5" fmla="*/ 481012 w 684021"/>
              <a:gd name="connsiteY5" fmla="*/ 588249 h 751232"/>
              <a:gd name="connsiteX6" fmla="*/ 666750 w 684021"/>
              <a:gd name="connsiteY6" fmla="*/ 740649 h 751232"/>
              <a:gd name="connsiteX7" fmla="*/ 676275 w 684021"/>
              <a:gd name="connsiteY7" fmla="*/ 750174 h 751232"/>
              <a:gd name="connsiteX0" fmla="*/ 0 w 684021"/>
              <a:gd name="connsiteY0" fmla="*/ 750176 h 751234"/>
              <a:gd name="connsiteX1" fmla="*/ 185737 w 684021"/>
              <a:gd name="connsiteY1" fmla="*/ 590632 h 751234"/>
              <a:gd name="connsiteX2" fmla="*/ 276225 w 684021"/>
              <a:gd name="connsiteY2" fmla="*/ 159626 h 751234"/>
              <a:gd name="connsiteX3" fmla="*/ 342900 w 684021"/>
              <a:gd name="connsiteY3" fmla="*/ 81 h 751234"/>
              <a:gd name="connsiteX4" fmla="*/ 402432 w 684021"/>
              <a:gd name="connsiteY4" fmla="*/ 147721 h 751234"/>
              <a:gd name="connsiteX5" fmla="*/ 483393 w 684021"/>
              <a:gd name="connsiteY5" fmla="*/ 600157 h 751234"/>
              <a:gd name="connsiteX6" fmla="*/ 666750 w 684021"/>
              <a:gd name="connsiteY6" fmla="*/ 740651 h 751234"/>
              <a:gd name="connsiteX7" fmla="*/ 676275 w 684021"/>
              <a:gd name="connsiteY7" fmla="*/ 750176 h 751234"/>
              <a:gd name="connsiteX0" fmla="*/ 0 w 684021"/>
              <a:gd name="connsiteY0" fmla="*/ 750176 h 751234"/>
              <a:gd name="connsiteX1" fmla="*/ 185737 w 684021"/>
              <a:gd name="connsiteY1" fmla="*/ 590632 h 751234"/>
              <a:gd name="connsiteX2" fmla="*/ 285750 w 684021"/>
              <a:gd name="connsiteY2" fmla="*/ 154863 h 751234"/>
              <a:gd name="connsiteX3" fmla="*/ 342900 w 684021"/>
              <a:gd name="connsiteY3" fmla="*/ 81 h 751234"/>
              <a:gd name="connsiteX4" fmla="*/ 402432 w 684021"/>
              <a:gd name="connsiteY4" fmla="*/ 147721 h 751234"/>
              <a:gd name="connsiteX5" fmla="*/ 483393 w 684021"/>
              <a:gd name="connsiteY5" fmla="*/ 600157 h 751234"/>
              <a:gd name="connsiteX6" fmla="*/ 666750 w 684021"/>
              <a:gd name="connsiteY6" fmla="*/ 740651 h 751234"/>
              <a:gd name="connsiteX7" fmla="*/ 676275 w 684021"/>
              <a:gd name="connsiteY7" fmla="*/ 750176 h 751234"/>
              <a:gd name="connsiteX0" fmla="*/ 0 w 684021"/>
              <a:gd name="connsiteY0" fmla="*/ 750176 h 751234"/>
              <a:gd name="connsiteX1" fmla="*/ 185737 w 684021"/>
              <a:gd name="connsiteY1" fmla="*/ 590632 h 751234"/>
              <a:gd name="connsiteX2" fmla="*/ 269082 w 684021"/>
              <a:gd name="connsiteY2" fmla="*/ 150100 h 751234"/>
              <a:gd name="connsiteX3" fmla="*/ 342900 w 684021"/>
              <a:gd name="connsiteY3" fmla="*/ 81 h 751234"/>
              <a:gd name="connsiteX4" fmla="*/ 402432 w 684021"/>
              <a:gd name="connsiteY4" fmla="*/ 147721 h 751234"/>
              <a:gd name="connsiteX5" fmla="*/ 483393 w 684021"/>
              <a:gd name="connsiteY5" fmla="*/ 600157 h 751234"/>
              <a:gd name="connsiteX6" fmla="*/ 666750 w 684021"/>
              <a:gd name="connsiteY6" fmla="*/ 740651 h 751234"/>
              <a:gd name="connsiteX7" fmla="*/ 676275 w 684021"/>
              <a:gd name="connsiteY7" fmla="*/ 750176 h 751234"/>
              <a:gd name="connsiteX0" fmla="*/ 0 w 684021"/>
              <a:gd name="connsiteY0" fmla="*/ 752555 h 753613"/>
              <a:gd name="connsiteX1" fmla="*/ 185737 w 684021"/>
              <a:gd name="connsiteY1" fmla="*/ 593011 h 753613"/>
              <a:gd name="connsiteX2" fmla="*/ 269082 w 684021"/>
              <a:gd name="connsiteY2" fmla="*/ 152479 h 753613"/>
              <a:gd name="connsiteX3" fmla="*/ 335756 w 684021"/>
              <a:gd name="connsiteY3" fmla="*/ 78 h 753613"/>
              <a:gd name="connsiteX4" fmla="*/ 402432 w 684021"/>
              <a:gd name="connsiteY4" fmla="*/ 150100 h 753613"/>
              <a:gd name="connsiteX5" fmla="*/ 483393 w 684021"/>
              <a:gd name="connsiteY5" fmla="*/ 602536 h 753613"/>
              <a:gd name="connsiteX6" fmla="*/ 666750 w 684021"/>
              <a:gd name="connsiteY6" fmla="*/ 743030 h 753613"/>
              <a:gd name="connsiteX7" fmla="*/ 676275 w 684021"/>
              <a:gd name="connsiteY7" fmla="*/ 752555 h 753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021" h="753613">
                <a:moveTo>
                  <a:pt x="0" y="752555"/>
                </a:moveTo>
                <a:cubicBezTo>
                  <a:pt x="53181" y="720805"/>
                  <a:pt x="140890" y="693024"/>
                  <a:pt x="185737" y="593011"/>
                </a:cubicBezTo>
                <a:cubicBezTo>
                  <a:pt x="230584" y="492998"/>
                  <a:pt x="244079" y="251301"/>
                  <a:pt x="269082" y="152479"/>
                </a:cubicBezTo>
                <a:cubicBezTo>
                  <a:pt x="294085" y="53657"/>
                  <a:pt x="314722" y="2459"/>
                  <a:pt x="335756" y="78"/>
                </a:cubicBezTo>
                <a:cubicBezTo>
                  <a:pt x="356790" y="-2303"/>
                  <a:pt x="377826" y="49690"/>
                  <a:pt x="402432" y="150100"/>
                </a:cubicBezTo>
                <a:cubicBezTo>
                  <a:pt x="427038" y="250510"/>
                  <a:pt x="439340" y="503714"/>
                  <a:pt x="483393" y="602536"/>
                </a:cubicBezTo>
                <a:cubicBezTo>
                  <a:pt x="527446" y="701358"/>
                  <a:pt x="666750" y="743030"/>
                  <a:pt x="666750" y="743030"/>
                </a:cubicBezTo>
                <a:cubicBezTo>
                  <a:pt x="692150" y="755730"/>
                  <a:pt x="684212" y="754142"/>
                  <a:pt x="676275" y="752555"/>
                </a:cubicBezTo>
              </a:path>
            </a:pathLst>
          </a:custGeom>
          <a:solidFill>
            <a:srgbClr val="FFC000">
              <a:alpha val="30196"/>
            </a:srgbClr>
          </a:solidFill>
          <a:ln w="28575">
            <a:solidFill>
              <a:srgbClr val="FF2B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Freihandform: Form 54">
            <a:extLst>
              <a:ext uri="{FF2B5EF4-FFF2-40B4-BE49-F238E27FC236}">
                <a16:creationId xmlns:a16="http://schemas.microsoft.com/office/drawing/2014/main" id="{984C87EE-82F1-C91B-F7FC-23E40B2002C5}"/>
              </a:ext>
            </a:extLst>
          </p:cNvPr>
          <p:cNvSpPr/>
          <p:nvPr/>
        </p:nvSpPr>
        <p:spPr>
          <a:xfrm>
            <a:off x="3827235" y="3962586"/>
            <a:ext cx="267153" cy="584628"/>
          </a:xfrm>
          <a:custGeom>
            <a:avLst/>
            <a:gdLst>
              <a:gd name="connsiteX0" fmla="*/ 0 w 684021"/>
              <a:gd name="connsiteY0" fmla="*/ 704017 h 705075"/>
              <a:gd name="connsiteX1" fmla="*/ 152400 w 684021"/>
              <a:gd name="connsiteY1" fmla="*/ 542092 h 705075"/>
              <a:gd name="connsiteX2" fmla="*/ 276225 w 684021"/>
              <a:gd name="connsiteY2" fmla="*/ 113467 h 705075"/>
              <a:gd name="connsiteX3" fmla="*/ 400050 w 684021"/>
              <a:gd name="connsiteY3" fmla="*/ 37267 h 705075"/>
              <a:gd name="connsiteX4" fmla="*/ 523875 w 684021"/>
              <a:gd name="connsiteY4" fmla="*/ 627817 h 705075"/>
              <a:gd name="connsiteX5" fmla="*/ 666750 w 684021"/>
              <a:gd name="connsiteY5" fmla="*/ 694492 h 705075"/>
              <a:gd name="connsiteX6" fmla="*/ 676275 w 684021"/>
              <a:gd name="connsiteY6" fmla="*/ 704017 h 705075"/>
              <a:gd name="connsiteX0" fmla="*/ 0 w 684021"/>
              <a:gd name="connsiteY0" fmla="*/ 658470 h 659528"/>
              <a:gd name="connsiteX1" fmla="*/ 152400 w 684021"/>
              <a:gd name="connsiteY1" fmla="*/ 496545 h 659528"/>
              <a:gd name="connsiteX2" fmla="*/ 276225 w 684021"/>
              <a:gd name="connsiteY2" fmla="*/ 67920 h 659528"/>
              <a:gd name="connsiteX3" fmla="*/ 402432 w 684021"/>
              <a:gd name="connsiteY3" fmla="*/ 53633 h 659528"/>
              <a:gd name="connsiteX4" fmla="*/ 523875 w 684021"/>
              <a:gd name="connsiteY4" fmla="*/ 582270 h 659528"/>
              <a:gd name="connsiteX5" fmla="*/ 666750 w 684021"/>
              <a:gd name="connsiteY5" fmla="*/ 648945 h 659528"/>
              <a:gd name="connsiteX6" fmla="*/ 676275 w 684021"/>
              <a:gd name="connsiteY6" fmla="*/ 658470 h 659528"/>
              <a:gd name="connsiteX0" fmla="*/ 0 w 684021"/>
              <a:gd name="connsiteY0" fmla="*/ 707696 h 708754"/>
              <a:gd name="connsiteX1" fmla="*/ 152400 w 684021"/>
              <a:gd name="connsiteY1" fmla="*/ 545771 h 708754"/>
              <a:gd name="connsiteX2" fmla="*/ 276225 w 684021"/>
              <a:gd name="connsiteY2" fmla="*/ 117146 h 708754"/>
              <a:gd name="connsiteX3" fmla="*/ 402432 w 684021"/>
              <a:gd name="connsiteY3" fmla="*/ 102859 h 708754"/>
              <a:gd name="connsiteX4" fmla="*/ 523875 w 684021"/>
              <a:gd name="connsiteY4" fmla="*/ 631496 h 708754"/>
              <a:gd name="connsiteX5" fmla="*/ 666750 w 684021"/>
              <a:gd name="connsiteY5" fmla="*/ 698171 h 708754"/>
              <a:gd name="connsiteX6" fmla="*/ 676275 w 684021"/>
              <a:gd name="connsiteY6" fmla="*/ 707696 h 708754"/>
              <a:gd name="connsiteX0" fmla="*/ 0 w 684021"/>
              <a:gd name="connsiteY0" fmla="*/ 747903 h 748961"/>
              <a:gd name="connsiteX1" fmla="*/ 152400 w 684021"/>
              <a:gd name="connsiteY1" fmla="*/ 585978 h 748961"/>
              <a:gd name="connsiteX2" fmla="*/ 276225 w 684021"/>
              <a:gd name="connsiteY2" fmla="*/ 157353 h 748961"/>
              <a:gd name="connsiteX3" fmla="*/ 402432 w 684021"/>
              <a:gd name="connsiteY3" fmla="*/ 143066 h 748961"/>
              <a:gd name="connsiteX4" fmla="*/ 523875 w 684021"/>
              <a:gd name="connsiteY4" fmla="*/ 671703 h 748961"/>
              <a:gd name="connsiteX5" fmla="*/ 666750 w 684021"/>
              <a:gd name="connsiteY5" fmla="*/ 738378 h 748961"/>
              <a:gd name="connsiteX6" fmla="*/ 676275 w 684021"/>
              <a:gd name="connsiteY6" fmla="*/ 747903 h 748961"/>
              <a:gd name="connsiteX0" fmla="*/ 0 w 684021"/>
              <a:gd name="connsiteY0" fmla="*/ 707804 h 708862"/>
              <a:gd name="connsiteX1" fmla="*/ 185737 w 684021"/>
              <a:gd name="connsiteY1" fmla="*/ 548260 h 708862"/>
              <a:gd name="connsiteX2" fmla="*/ 276225 w 684021"/>
              <a:gd name="connsiteY2" fmla="*/ 117254 h 708862"/>
              <a:gd name="connsiteX3" fmla="*/ 402432 w 684021"/>
              <a:gd name="connsiteY3" fmla="*/ 102967 h 708862"/>
              <a:gd name="connsiteX4" fmla="*/ 523875 w 684021"/>
              <a:gd name="connsiteY4" fmla="*/ 631604 h 708862"/>
              <a:gd name="connsiteX5" fmla="*/ 666750 w 684021"/>
              <a:gd name="connsiteY5" fmla="*/ 698279 h 708862"/>
              <a:gd name="connsiteX6" fmla="*/ 676275 w 684021"/>
              <a:gd name="connsiteY6" fmla="*/ 707804 h 708862"/>
              <a:gd name="connsiteX0" fmla="*/ 0 w 684021"/>
              <a:gd name="connsiteY0" fmla="*/ 707804 h 708862"/>
              <a:gd name="connsiteX1" fmla="*/ 185737 w 684021"/>
              <a:gd name="connsiteY1" fmla="*/ 548260 h 708862"/>
              <a:gd name="connsiteX2" fmla="*/ 276225 w 684021"/>
              <a:gd name="connsiteY2" fmla="*/ 117254 h 708862"/>
              <a:gd name="connsiteX3" fmla="*/ 402432 w 684021"/>
              <a:gd name="connsiteY3" fmla="*/ 102967 h 708862"/>
              <a:gd name="connsiteX4" fmla="*/ 523875 w 684021"/>
              <a:gd name="connsiteY4" fmla="*/ 631604 h 708862"/>
              <a:gd name="connsiteX5" fmla="*/ 666750 w 684021"/>
              <a:gd name="connsiteY5" fmla="*/ 698279 h 708862"/>
              <a:gd name="connsiteX6" fmla="*/ 676275 w 684021"/>
              <a:gd name="connsiteY6" fmla="*/ 707804 h 708862"/>
              <a:gd name="connsiteX0" fmla="*/ 0 w 684021"/>
              <a:gd name="connsiteY0" fmla="*/ 712406 h 713464"/>
              <a:gd name="connsiteX1" fmla="*/ 185737 w 684021"/>
              <a:gd name="connsiteY1" fmla="*/ 552862 h 713464"/>
              <a:gd name="connsiteX2" fmla="*/ 276225 w 684021"/>
              <a:gd name="connsiteY2" fmla="*/ 121856 h 713464"/>
              <a:gd name="connsiteX3" fmla="*/ 402432 w 684021"/>
              <a:gd name="connsiteY3" fmla="*/ 107569 h 713464"/>
              <a:gd name="connsiteX4" fmla="*/ 523875 w 684021"/>
              <a:gd name="connsiteY4" fmla="*/ 636206 h 713464"/>
              <a:gd name="connsiteX5" fmla="*/ 666750 w 684021"/>
              <a:gd name="connsiteY5" fmla="*/ 702881 h 713464"/>
              <a:gd name="connsiteX6" fmla="*/ 676275 w 684021"/>
              <a:gd name="connsiteY6" fmla="*/ 712406 h 713464"/>
              <a:gd name="connsiteX0" fmla="*/ 0 w 684021"/>
              <a:gd name="connsiteY0" fmla="*/ 726068 h 727126"/>
              <a:gd name="connsiteX1" fmla="*/ 185737 w 684021"/>
              <a:gd name="connsiteY1" fmla="*/ 566524 h 727126"/>
              <a:gd name="connsiteX2" fmla="*/ 276225 w 684021"/>
              <a:gd name="connsiteY2" fmla="*/ 135518 h 727126"/>
              <a:gd name="connsiteX3" fmla="*/ 402432 w 684021"/>
              <a:gd name="connsiteY3" fmla="*/ 121231 h 727126"/>
              <a:gd name="connsiteX4" fmla="*/ 523875 w 684021"/>
              <a:gd name="connsiteY4" fmla="*/ 649868 h 727126"/>
              <a:gd name="connsiteX5" fmla="*/ 666750 w 684021"/>
              <a:gd name="connsiteY5" fmla="*/ 716543 h 727126"/>
              <a:gd name="connsiteX6" fmla="*/ 676275 w 684021"/>
              <a:gd name="connsiteY6" fmla="*/ 726068 h 727126"/>
              <a:gd name="connsiteX0" fmla="*/ 0 w 684021"/>
              <a:gd name="connsiteY0" fmla="*/ 726068 h 727126"/>
              <a:gd name="connsiteX1" fmla="*/ 185737 w 684021"/>
              <a:gd name="connsiteY1" fmla="*/ 566524 h 727126"/>
              <a:gd name="connsiteX2" fmla="*/ 276225 w 684021"/>
              <a:gd name="connsiteY2" fmla="*/ 135518 h 727126"/>
              <a:gd name="connsiteX3" fmla="*/ 402432 w 684021"/>
              <a:gd name="connsiteY3" fmla="*/ 121231 h 727126"/>
              <a:gd name="connsiteX4" fmla="*/ 523875 w 684021"/>
              <a:gd name="connsiteY4" fmla="*/ 649868 h 727126"/>
              <a:gd name="connsiteX5" fmla="*/ 666750 w 684021"/>
              <a:gd name="connsiteY5" fmla="*/ 716543 h 727126"/>
              <a:gd name="connsiteX6" fmla="*/ 676275 w 684021"/>
              <a:gd name="connsiteY6" fmla="*/ 726068 h 727126"/>
              <a:gd name="connsiteX0" fmla="*/ 0 w 684021"/>
              <a:gd name="connsiteY0" fmla="*/ 676107 h 677165"/>
              <a:gd name="connsiteX1" fmla="*/ 185737 w 684021"/>
              <a:gd name="connsiteY1" fmla="*/ 516563 h 677165"/>
              <a:gd name="connsiteX2" fmla="*/ 276225 w 684021"/>
              <a:gd name="connsiteY2" fmla="*/ 85557 h 677165"/>
              <a:gd name="connsiteX3" fmla="*/ 402432 w 684021"/>
              <a:gd name="connsiteY3" fmla="*/ 71270 h 677165"/>
              <a:gd name="connsiteX4" fmla="*/ 481012 w 684021"/>
              <a:gd name="connsiteY4" fmla="*/ 514182 h 677165"/>
              <a:gd name="connsiteX5" fmla="*/ 666750 w 684021"/>
              <a:gd name="connsiteY5" fmla="*/ 666582 h 677165"/>
              <a:gd name="connsiteX6" fmla="*/ 676275 w 684021"/>
              <a:gd name="connsiteY6" fmla="*/ 676107 h 677165"/>
              <a:gd name="connsiteX0" fmla="*/ 0 w 684021"/>
              <a:gd name="connsiteY0" fmla="*/ 676107 h 677165"/>
              <a:gd name="connsiteX1" fmla="*/ 185737 w 684021"/>
              <a:gd name="connsiteY1" fmla="*/ 516563 h 677165"/>
              <a:gd name="connsiteX2" fmla="*/ 276225 w 684021"/>
              <a:gd name="connsiteY2" fmla="*/ 85557 h 677165"/>
              <a:gd name="connsiteX3" fmla="*/ 402432 w 684021"/>
              <a:gd name="connsiteY3" fmla="*/ 71270 h 677165"/>
              <a:gd name="connsiteX4" fmla="*/ 481012 w 684021"/>
              <a:gd name="connsiteY4" fmla="*/ 514182 h 677165"/>
              <a:gd name="connsiteX5" fmla="*/ 666750 w 684021"/>
              <a:gd name="connsiteY5" fmla="*/ 666582 h 677165"/>
              <a:gd name="connsiteX6" fmla="*/ 676275 w 684021"/>
              <a:gd name="connsiteY6" fmla="*/ 676107 h 677165"/>
              <a:gd name="connsiteX0" fmla="*/ 0 w 684021"/>
              <a:gd name="connsiteY0" fmla="*/ 750176 h 751234"/>
              <a:gd name="connsiteX1" fmla="*/ 185737 w 684021"/>
              <a:gd name="connsiteY1" fmla="*/ 590632 h 751234"/>
              <a:gd name="connsiteX2" fmla="*/ 276225 w 684021"/>
              <a:gd name="connsiteY2" fmla="*/ 159626 h 751234"/>
              <a:gd name="connsiteX3" fmla="*/ 342900 w 684021"/>
              <a:gd name="connsiteY3" fmla="*/ 81 h 751234"/>
              <a:gd name="connsiteX4" fmla="*/ 402432 w 684021"/>
              <a:gd name="connsiteY4" fmla="*/ 145339 h 751234"/>
              <a:gd name="connsiteX5" fmla="*/ 481012 w 684021"/>
              <a:gd name="connsiteY5" fmla="*/ 588251 h 751234"/>
              <a:gd name="connsiteX6" fmla="*/ 666750 w 684021"/>
              <a:gd name="connsiteY6" fmla="*/ 740651 h 751234"/>
              <a:gd name="connsiteX7" fmla="*/ 676275 w 684021"/>
              <a:gd name="connsiteY7" fmla="*/ 750176 h 751234"/>
              <a:gd name="connsiteX0" fmla="*/ 0 w 684021"/>
              <a:gd name="connsiteY0" fmla="*/ 750174 h 751232"/>
              <a:gd name="connsiteX1" fmla="*/ 185737 w 684021"/>
              <a:gd name="connsiteY1" fmla="*/ 590630 h 751232"/>
              <a:gd name="connsiteX2" fmla="*/ 276225 w 684021"/>
              <a:gd name="connsiteY2" fmla="*/ 159624 h 751232"/>
              <a:gd name="connsiteX3" fmla="*/ 342900 w 684021"/>
              <a:gd name="connsiteY3" fmla="*/ 79 h 751232"/>
              <a:gd name="connsiteX4" fmla="*/ 402432 w 684021"/>
              <a:gd name="connsiteY4" fmla="*/ 147719 h 751232"/>
              <a:gd name="connsiteX5" fmla="*/ 481012 w 684021"/>
              <a:gd name="connsiteY5" fmla="*/ 588249 h 751232"/>
              <a:gd name="connsiteX6" fmla="*/ 666750 w 684021"/>
              <a:gd name="connsiteY6" fmla="*/ 740649 h 751232"/>
              <a:gd name="connsiteX7" fmla="*/ 676275 w 684021"/>
              <a:gd name="connsiteY7" fmla="*/ 750174 h 751232"/>
              <a:gd name="connsiteX0" fmla="*/ 0 w 684021"/>
              <a:gd name="connsiteY0" fmla="*/ 750176 h 751234"/>
              <a:gd name="connsiteX1" fmla="*/ 185737 w 684021"/>
              <a:gd name="connsiteY1" fmla="*/ 590632 h 751234"/>
              <a:gd name="connsiteX2" fmla="*/ 276225 w 684021"/>
              <a:gd name="connsiteY2" fmla="*/ 159626 h 751234"/>
              <a:gd name="connsiteX3" fmla="*/ 342900 w 684021"/>
              <a:gd name="connsiteY3" fmla="*/ 81 h 751234"/>
              <a:gd name="connsiteX4" fmla="*/ 402432 w 684021"/>
              <a:gd name="connsiteY4" fmla="*/ 147721 h 751234"/>
              <a:gd name="connsiteX5" fmla="*/ 483393 w 684021"/>
              <a:gd name="connsiteY5" fmla="*/ 600157 h 751234"/>
              <a:gd name="connsiteX6" fmla="*/ 666750 w 684021"/>
              <a:gd name="connsiteY6" fmla="*/ 740651 h 751234"/>
              <a:gd name="connsiteX7" fmla="*/ 676275 w 684021"/>
              <a:gd name="connsiteY7" fmla="*/ 750176 h 751234"/>
              <a:gd name="connsiteX0" fmla="*/ 0 w 684021"/>
              <a:gd name="connsiteY0" fmla="*/ 750176 h 751234"/>
              <a:gd name="connsiteX1" fmla="*/ 185737 w 684021"/>
              <a:gd name="connsiteY1" fmla="*/ 590632 h 751234"/>
              <a:gd name="connsiteX2" fmla="*/ 285750 w 684021"/>
              <a:gd name="connsiteY2" fmla="*/ 154863 h 751234"/>
              <a:gd name="connsiteX3" fmla="*/ 342900 w 684021"/>
              <a:gd name="connsiteY3" fmla="*/ 81 h 751234"/>
              <a:gd name="connsiteX4" fmla="*/ 402432 w 684021"/>
              <a:gd name="connsiteY4" fmla="*/ 147721 h 751234"/>
              <a:gd name="connsiteX5" fmla="*/ 483393 w 684021"/>
              <a:gd name="connsiteY5" fmla="*/ 600157 h 751234"/>
              <a:gd name="connsiteX6" fmla="*/ 666750 w 684021"/>
              <a:gd name="connsiteY6" fmla="*/ 740651 h 751234"/>
              <a:gd name="connsiteX7" fmla="*/ 676275 w 684021"/>
              <a:gd name="connsiteY7" fmla="*/ 750176 h 751234"/>
              <a:gd name="connsiteX0" fmla="*/ 0 w 684021"/>
              <a:gd name="connsiteY0" fmla="*/ 750176 h 751234"/>
              <a:gd name="connsiteX1" fmla="*/ 185737 w 684021"/>
              <a:gd name="connsiteY1" fmla="*/ 590632 h 751234"/>
              <a:gd name="connsiteX2" fmla="*/ 269082 w 684021"/>
              <a:gd name="connsiteY2" fmla="*/ 150100 h 751234"/>
              <a:gd name="connsiteX3" fmla="*/ 342900 w 684021"/>
              <a:gd name="connsiteY3" fmla="*/ 81 h 751234"/>
              <a:gd name="connsiteX4" fmla="*/ 402432 w 684021"/>
              <a:gd name="connsiteY4" fmla="*/ 147721 h 751234"/>
              <a:gd name="connsiteX5" fmla="*/ 483393 w 684021"/>
              <a:gd name="connsiteY5" fmla="*/ 600157 h 751234"/>
              <a:gd name="connsiteX6" fmla="*/ 666750 w 684021"/>
              <a:gd name="connsiteY6" fmla="*/ 740651 h 751234"/>
              <a:gd name="connsiteX7" fmla="*/ 676275 w 684021"/>
              <a:gd name="connsiteY7" fmla="*/ 750176 h 751234"/>
              <a:gd name="connsiteX0" fmla="*/ 0 w 684021"/>
              <a:gd name="connsiteY0" fmla="*/ 752555 h 753613"/>
              <a:gd name="connsiteX1" fmla="*/ 185737 w 684021"/>
              <a:gd name="connsiteY1" fmla="*/ 593011 h 753613"/>
              <a:gd name="connsiteX2" fmla="*/ 269082 w 684021"/>
              <a:gd name="connsiteY2" fmla="*/ 152479 h 753613"/>
              <a:gd name="connsiteX3" fmla="*/ 335756 w 684021"/>
              <a:gd name="connsiteY3" fmla="*/ 78 h 753613"/>
              <a:gd name="connsiteX4" fmla="*/ 402432 w 684021"/>
              <a:gd name="connsiteY4" fmla="*/ 150100 h 753613"/>
              <a:gd name="connsiteX5" fmla="*/ 483393 w 684021"/>
              <a:gd name="connsiteY5" fmla="*/ 602536 h 753613"/>
              <a:gd name="connsiteX6" fmla="*/ 666750 w 684021"/>
              <a:gd name="connsiteY6" fmla="*/ 743030 h 753613"/>
              <a:gd name="connsiteX7" fmla="*/ 676275 w 684021"/>
              <a:gd name="connsiteY7" fmla="*/ 752555 h 753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021" h="753613">
                <a:moveTo>
                  <a:pt x="0" y="752555"/>
                </a:moveTo>
                <a:cubicBezTo>
                  <a:pt x="53181" y="720805"/>
                  <a:pt x="140890" y="693024"/>
                  <a:pt x="185737" y="593011"/>
                </a:cubicBezTo>
                <a:cubicBezTo>
                  <a:pt x="230584" y="492998"/>
                  <a:pt x="244079" y="251301"/>
                  <a:pt x="269082" y="152479"/>
                </a:cubicBezTo>
                <a:cubicBezTo>
                  <a:pt x="294085" y="53657"/>
                  <a:pt x="314722" y="2459"/>
                  <a:pt x="335756" y="78"/>
                </a:cubicBezTo>
                <a:cubicBezTo>
                  <a:pt x="356790" y="-2303"/>
                  <a:pt x="377826" y="49690"/>
                  <a:pt x="402432" y="150100"/>
                </a:cubicBezTo>
                <a:cubicBezTo>
                  <a:pt x="427038" y="250510"/>
                  <a:pt x="439340" y="503714"/>
                  <a:pt x="483393" y="602536"/>
                </a:cubicBezTo>
                <a:cubicBezTo>
                  <a:pt x="527446" y="701358"/>
                  <a:pt x="666750" y="743030"/>
                  <a:pt x="666750" y="743030"/>
                </a:cubicBezTo>
                <a:cubicBezTo>
                  <a:pt x="692150" y="755730"/>
                  <a:pt x="684212" y="754142"/>
                  <a:pt x="676275" y="752555"/>
                </a:cubicBezTo>
              </a:path>
            </a:pathLst>
          </a:custGeom>
          <a:solidFill>
            <a:srgbClr val="FFC000">
              <a:alpha val="30196"/>
            </a:srgbClr>
          </a:solidFill>
          <a:ln w="28575">
            <a:solidFill>
              <a:srgbClr val="FF2B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Freihandform: Form 55">
            <a:extLst>
              <a:ext uri="{FF2B5EF4-FFF2-40B4-BE49-F238E27FC236}">
                <a16:creationId xmlns:a16="http://schemas.microsoft.com/office/drawing/2014/main" id="{87CD68FE-8F59-F010-3890-1EE3D0B20F83}"/>
              </a:ext>
            </a:extLst>
          </p:cNvPr>
          <p:cNvSpPr/>
          <p:nvPr/>
        </p:nvSpPr>
        <p:spPr>
          <a:xfrm>
            <a:off x="1779815" y="1624651"/>
            <a:ext cx="476249" cy="1159383"/>
          </a:xfrm>
          <a:custGeom>
            <a:avLst/>
            <a:gdLst>
              <a:gd name="connsiteX0" fmla="*/ 0 w 684021"/>
              <a:gd name="connsiteY0" fmla="*/ 704017 h 705075"/>
              <a:gd name="connsiteX1" fmla="*/ 152400 w 684021"/>
              <a:gd name="connsiteY1" fmla="*/ 542092 h 705075"/>
              <a:gd name="connsiteX2" fmla="*/ 276225 w 684021"/>
              <a:gd name="connsiteY2" fmla="*/ 113467 h 705075"/>
              <a:gd name="connsiteX3" fmla="*/ 400050 w 684021"/>
              <a:gd name="connsiteY3" fmla="*/ 37267 h 705075"/>
              <a:gd name="connsiteX4" fmla="*/ 523875 w 684021"/>
              <a:gd name="connsiteY4" fmla="*/ 627817 h 705075"/>
              <a:gd name="connsiteX5" fmla="*/ 666750 w 684021"/>
              <a:gd name="connsiteY5" fmla="*/ 694492 h 705075"/>
              <a:gd name="connsiteX6" fmla="*/ 676275 w 684021"/>
              <a:gd name="connsiteY6" fmla="*/ 704017 h 705075"/>
              <a:gd name="connsiteX0" fmla="*/ 0 w 684021"/>
              <a:gd name="connsiteY0" fmla="*/ 658470 h 659528"/>
              <a:gd name="connsiteX1" fmla="*/ 152400 w 684021"/>
              <a:gd name="connsiteY1" fmla="*/ 496545 h 659528"/>
              <a:gd name="connsiteX2" fmla="*/ 276225 w 684021"/>
              <a:gd name="connsiteY2" fmla="*/ 67920 h 659528"/>
              <a:gd name="connsiteX3" fmla="*/ 402432 w 684021"/>
              <a:gd name="connsiteY3" fmla="*/ 53633 h 659528"/>
              <a:gd name="connsiteX4" fmla="*/ 523875 w 684021"/>
              <a:gd name="connsiteY4" fmla="*/ 582270 h 659528"/>
              <a:gd name="connsiteX5" fmla="*/ 666750 w 684021"/>
              <a:gd name="connsiteY5" fmla="*/ 648945 h 659528"/>
              <a:gd name="connsiteX6" fmla="*/ 676275 w 684021"/>
              <a:gd name="connsiteY6" fmla="*/ 658470 h 659528"/>
              <a:gd name="connsiteX0" fmla="*/ 0 w 684021"/>
              <a:gd name="connsiteY0" fmla="*/ 707696 h 708754"/>
              <a:gd name="connsiteX1" fmla="*/ 152400 w 684021"/>
              <a:gd name="connsiteY1" fmla="*/ 545771 h 708754"/>
              <a:gd name="connsiteX2" fmla="*/ 276225 w 684021"/>
              <a:gd name="connsiteY2" fmla="*/ 117146 h 708754"/>
              <a:gd name="connsiteX3" fmla="*/ 402432 w 684021"/>
              <a:gd name="connsiteY3" fmla="*/ 102859 h 708754"/>
              <a:gd name="connsiteX4" fmla="*/ 523875 w 684021"/>
              <a:gd name="connsiteY4" fmla="*/ 631496 h 708754"/>
              <a:gd name="connsiteX5" fmla="*/ 666750 w 684021"/>
              <a:gd name="connsiteY5" fmla="*/ 698171 h 708754"/>
              <a:gd name="connsiteX6" fmla="*/ 676275 w 684021"/>
              <a:gd name="connsiteY6" fmla="*/ 707696 h 708754"/>
              <a:gd name="connsiteX0" fmla="*/ 0 w 684021"/>
              <a:gd name="connsiteY0" fmla="*/ 747903 h 748961"/>
              <a:gd name="connsiteX1" fmla="*/ 152400 w 684021"/>
              <a:gd name="connsiteY1" fmla="*/ 585978 h 748961"/>
              <a:gd name="connsiteX2" fmla="*/ 276225 w 684021"/>
              <a:gd name="connsiteY2" fmla="*/ 157353 h 748961"/>
              <a:gd name="connsiteX3" fmla="*/ 402432 w 684021"/>
              <a:gd name="connsiteY3" fmla="*/ 143066 h 748961"/>
              <a:gd name="connsiteX4" fmla="*/ 523875 w 684021"/>
              <a:gd name="connsiteY4" fmla="*/ 671703 h 748961"/>
              <a:gd name="connsiteX5" fmla="*/ 666750 w 684021"/>
              <a:gd name="connsiteY5" fmla="*/ 738378 h 748961"/>
              <a:gd name="connsiteX6" fmla="*/ 676275 w 684021"/>
              <a:gd name="connsiteY6" fmla="*/ 747903 h 748961"/>
              <a:gd name="connsiteX0" fmla="*/ 0 w 684021"/>
              <a:gd name="connsiteY0" fmla="*/ 707804 h 708862"/>
              <a:gd name="connsiteX1" fmla="*/ 185737 w 684021"/>
              <a:gd name="connsiteY1" fmla="*/ 548260 h 708862"/>
              <a:gd name="connsiteX2" fmla="*/ 276225 w 684021"/>
              <a:gd name="connsiteY2" fmla="*/ 117254 h 708862"/>
              <a:gd name="connsiteX3" fmla="*/ 402432 w 684021"/>
              <a:gd name="connsiteY3" fmla="*/ 102967 h 708862"/>
              <a:gd name="connsiteX4" fmla="*/ 523875 w 684021"/>
              <a:gd name="connsiteY4" fmla="*/ 631604 h 708862"/>
              <a:gd name="connsiteX5" fmla="*/ 666750 w 684021"/>
              <a:gd name="connsiteY5" fmla="*/ 698279 h 708862"/>
              <a:gd name="connsiteX6" fmla="*/ 676275 w 684021"/>
              <a:gd name="connsiteY6" fmla="*/ 707804 h 708862"/>
              <a:gd name="connsiteX0" fmla="*/ 0 w 684021"/>
              <a:gd name="connsiteY0" fmla="*/ 707804 h 708862"/>
              <a:gd name="connsiteX1" fmla="*/ 185737 w 684021"/>
              <a:gd name="connsiteY1" fmla="*/ 548260 h 708862"/>
              <a:gd name="connsiteX2" fmla="*/ 276225 w 684021"/>
              <a:gd name="connsiteY2" fmla="*/ 117254 h 708862"/>
              <a:gd name="connsiteX3" fmla="*/ 402432 w 684021"/>
              <a:gd name="connsiteY3" fmla="*/ 102967 h 708862"/>
              <a:gd name="connsiteX4" fmla="*/ 523875 w 684021"/>
              <a:gd name="connsiteY4" fmla="*/ 631604 h 708862"/>
              <a:gd name="connsiteX5" fmla="*/ 666750 w 684021"/>
              <a:gd name="connsiteY5" fmla="*/ 698279 h 708862"/>
              <a:gd name="connsiteX6" fmla="*/ 676275 w 684021"/>
              <a:gd name="connsiteY6" fmla="*/ 707804 h 708862"/>
              <a:gd name="connsiteX0" fmla="*/ 0 w 684021"/>
              <a:gd name="connsiteY0" fmla="*/ 712406 h 713464"/>
              <a:gd name="connsiteX1" fmla="*/ 185737 w 684021"/>
              <a:gd name="connsiteY1" fmla="*/ 552862 h 713464"/>
              <a:gd name="connsiteX2" fmla="*/ 276225 w 684021"/>
              <a:gd name="connsiteY2" fmla="*/ 121856 h 713464"/>
              <a:gd name="connsiteX3" fmla="*/ 402432 w 684021"/>
              <a:gd name="connsiteY3" fmla="*/ 107569 h 713464"/>
              <a:gd name="connsiteX4" fmla="*/ 523875 w 684021"/>
              <a:gd name="connsiteY4" fmla="*/ 636206 h 713464"/>
              <a:gd name="connsiteX5" fmla="*/ 666750 w 684021"/>
              <a:gd name="connsiteY5" fmla="*/ 702881 h 713464"/>
              <a:gd name="connsiteX6" fmla="*/ 676275 w 684021"/>
              <a:gd name="connsiteY6" fmla="*/ 712406 h 713464"/>
              <a:gd name="connsiteX0" fmla="*/ 0 w 684021"/>
              <a:gd name="connsiteY0" fmla="*/ 726068 h 727126"/>
              <a:gd name="connsiteX1" fmla="*/ 185737 w 684021"/>
              <a:gd name="connsiteY1" fmla="*/ 566524 h 727126"/>
              <a:gd name="connsiteX2" fmla="*/ 276225 w 684021"/>
              <a:gd name="connsiteY2" fmla="*/ 135518 h 727126"/>
              <a:gd name="connsiteX3" fmla="*/ 402432 w 684021"/>
              <a:gd name="connsiteY3" fmla="*/ 121231 h 727126"/>
              <a:gd name="connsiteX4" fmla="*/ 523875 w 684021"/>
              <a:gd name="connsiteY4" fmla="*/ 649868 h 727126"/>
              <a:gd name="connsiteX5" fmla="*/ 666750 w 684021"/>
              <a:gd name="connsiteY5" fmla="*/ 716543 h 727126"/>
              <a:gd name="connsiteX6" fmla="*/ 676275 w 684021"/>
              <a:gd name="connsiteY6" fmla="*/ 726068 h 727126"/>
              <a:gd name="connsiteX0" fmla="*/ 0 w 684021"/>
              <a:gd name="connsiteY0" fmla="*/ 726068 h 727126"/>
              <a:gd name="connsiteX1" fmla="*/ 185737 w 684021"/>
              <a:gd name="connsiteY1" fmla="*/ 566524 h 727126"/>
              <a:gd name="connsiteX2" fmla="*/ 276225 w 684021"/>
              <a:gd name="connsiteY2" fmla="*/ 135518 h 727126"/>
              <a:gd name="connsiteX3" fmla="*/ 402432 w 684021"/>
              <a:gd name="connsiteY3" fmla="*/ 121231 h 727126"/>
              <a:gd name="connsiteX4" fmla="*/ 523875 w 684021"/>
              <a:gd name="connsiteY4" fmla="*/ 649868 h 727126"/>
              <a:gd name="connsiteX5" fmla="*/ 666750 w 684021"/>
              <a:gd name="connsiteY5" fmla="*/ 716543 h 727126"/>
              <a:gd name="connsiteX6" fmla="*/ 676275 w 684021"/>
              <a:gd name="connsiteY6" fmla="*/ 726068 h 727126"/>
              <a:gd name="connsiteX0" fmla="*/ 0 w 684021"/>
              <a:gd name="connsiteY0" fmla="*/ 676107 h 677165"/>
              <a:gd name="connsiteX1" fmla="*/ 185737 w 684021"/>
              <a:gd name="connsiteY1" fmla="*/ 516563 h 677165"/>
              <a:gd name="connsiteX2" fmla="*/ 276225 w 684021"/>
              <a:gd name="connsiteY2" fmla="*/ 85557 h 677165"/>
              <a:gd name="connsiteX3" fmla="*/ 402432 w 684021"/>
              <a:gd name="connsiteY3" fmla="*/ 71270 h 677165"/>
              <a:gd name="connsiteX4" fmla="*/ 481012 w 684021"/>
              <a:gd name="connsiteY4" fmla="*/ 514182 h 677165"/>
              <a:gd name="connsiteX5" fmla="*/ 666750 w 684021"/>
              <a:gd name="connsiteY5" fmla="*/ 666582 h 677165"/>
              <a:gd name="connsiteX6" fmla="*/ 676275 w 684021"/>
              <a:gd name="connsiteY6" fmla="*/ 676107 h 677165"/>
              <a:gd name="connsiteX0" fmla="*/ 0 w 684021"/>
              <a:gd name="connsiteY0" fmla="*/ 676107 h 677165"/>
              <a:gd name="connsiteX1" fmla="*/ 185737 w 684021"/>
              <a:gd name="connsiteY1" fmla="*/ 516563 h 677165"/>
              <a:gd name="connsiteX2" fmla="*/ 276225 w 684021"/>
              <a:gd name="connsiteY2" fmla="*/ 85557 h 677165"/>
              <a:gd name="connsiteX3" fmla="*/ 402432 w 684021"/>
              <a:gd name="connsiteY3" fmla="*/ 71270 h 677165"/>
              <a:gd name="connsiteX4" fmla="*/ 481012 w 684021"/>
              <a:gd name="connsiteY4" fmla="*/ 514182 h 677165"/>
              <a:gd name="connsiteX5" fmla="*/ 666750 w 684021"/>
              <a:gd name="connsiteY5" fmla="*/ 666582 h 677165"/>
              <a:gd name="connsiteX6" fmla="*/ 676275 w 684021"/>
              <a:gd name="connsiteY6" fmla="*/ 676107 h 677165"/>
              <a:gd name="connsiteX0" fmla="*/ 0 w 684021"/>
              <a:gd name="connsiteY0" fmla="*/ 750176 h 751234"/>
              <a:gd name="connsiteX1" fmla="*/ 185737 w 684021"/>
              <a:gd name="connsiteY1" fmla="*/ 590632 h 751234"/>
              <a:gd name="connsiteX2" fmla="*/ 276225 w 684021"/>
              <a:gd name="connsiteY2" fmla="*/ 159626 h 751234"/>
              <a:gd name="connsiteX3" fmla="*/ 342900 w 684021"/>
              <a:gd name="connsiteY3" fmla="*/ 81 h 751234"/>
              <a:gd name="connsiteX4" fmla="*/ 402432 w 684021"/>
              <a:gd name="connsiteY4" fmla="*/ 145339 h 751234"/>
              <a:gd name="connsiteX5" fmla="*/ 481012 w 684021"/>
              <a:gd name="connsiteY5" fmla="*/ 588251 h 751234"/>
              <a:gd name="connsiteX6" fmla="*/ 666750 w 684021"/>
              <a:gd name="connsiteY6" fmla="*/ 740651 h 751234"/>
              <a:gd name="connsiteX7" fmla="*/ 676275 w 684021"/>
              <a:gd name="connsiteY7" fmla="*/ 750176 h 751234"/>
              <a:gd name="connsiteX0" fmla="*/ 0 w 684021"/>
              <a:gd name="connsiteY0" fmla="*/ 750174 h 751232"/>
              <a:gd name="connsiteX1" fmla="*/ 185737 w 684021"/>
              <a:gd name="connsiteY1" fmla="*/ 590630 h 751232"/>
              <a:gd name="connsiteX2" fmla="*/ 276225 w 684021"/>
              <a:gd name="connsiteY2" fmla="*/ 159624 h 751232"/>
              <a:gd name="connsiteX3" fmla="*/ 342900 w 684021"/>
              <a:gd name="connsiteY3" fmla="*/ 79 h 751232"/>
              <a:gd name="connsiteX4" fmla="*/ 402432 w 684021"/>
              <a:gd name="connsiteY4" fmla="*/ 147719 h 751232"/>
              <a:gd name="connsiteX5" fmla="*/ 481012 w 684021"/>
              <a:gd name="connsiteY5" fmla="*/ 588249 h 751232"/>
              <a:gd name="connsiteX6" fmla="*/ 666750 w 684021"/>
              <a:gd name="connsiteY6" fmla="*/ 740649 h 751232"/>
              <a:gd name="connsiteX7" fmla="*/ 676275 w 684021"/>
              <a:gd name="connsiteY7" fmla="*/ 750174 h 751232"/>
              <a:gd name="connsiteX0" fmla="*/ 0 w 684021"/>
              <a:gd name="connsiteY0" fmla="*/ 750176 h 751234"/>
              <a:gd name="connsiteX1" fmla="*/ 185737 w 684021"/>
              <a:gd name="connsiteY1" fmla="*/ 590632 h 751234"/>
              <a:gd name="connsiteX2" fmla="*/ 276225 w 684021"/>
              <a:gd name="connsiteY2" fmla="*/ 159626 h 751234"/>
              <a:gd name="connsiteX3" fmla="*/ 342900 w 684021"/>
              <a:gd name="connsiteY3" fmla="*/ 81 h 751234"/>
              <a:gd name="connsiteX4" fmla="*/ 402432 w 684021"/>
              <a:gd name="connsiteY4" fmla="*/ 147721 h 751234"/>
              <a:gd name="connsiteX5" fmla="*/ 483393 w 684021"/>
              <a:gd name="connsiteY5" fmla="*/ 600157 h 751234"/>
              <a:gd name="connsiteX6" fmla="*/ 666750 w 684021"/>
              <a:gd name="connsiteY6" fmla="*/ 740651 h 751234"/>
              <a:gd name="connsiteX7" fmla="*/ 676275 w 684021"/>
              <a:gd name="connsiteY7" fmla="*/ 750176 h 751234"/>
              <a:gd name="connsiteX0" fmla="*/ 0 w 684021"/>
              <a:gd name="connsiteY0" fmla="*/ 750176 h 751234"/>
              <a:gd name="connsiteX1" fmla="*/ 185737 w 684021"/>
              <a:gd name="connsiteY1" fmla="*/ 590632 h 751234"/>
              <a:gd name="connsiteX2" fmla="*/ 285750 w 684021"/>
              <a:gd name="connsiteY2" fmla="*/ 154863 h 751234"/>
              <a:gd name="connsiteX3" fmla="*/ 342900 w 684021"/>
              <a:gd name="connsiteY3" fmla="*/ 81 h 751234"/>
              <a:gd name="connsiteX4" fmla="*/ 402432 w 684021"/>
              <a:gd name="connsiteY4" fmla="*/ 147721 h 751234"/>
              <a:gd name="connsiteX5" fmla="*/ 483393 w 684021"/>
              <a:gd name="connsiteY5" fmla="*/ 600157 h 751234"/>
              <a:gd name="connsiteX6" fmla="*/ 666750 w 684021"/>
              <a:gd name="connsiteY6" fmla="*/ 740651 h 751234"/>
              <a:gd name="connsiteX7" fmla="*/ 676275 w 684021"/>
              <a:gd name="connsiteY7" fmla="*/ 750176 h 751234"/>
              <a:gd name="connsiteX0" fmla="*/ 0 w 684021"/>
              <a:gd name="connsiteY0" fmla="*/ 750176 h 751234"/>
              <a:gd name="connsiteX1" fmla="*/ 185737 w 684021"/>
              <a:gd name="connsiteY1" fmla="*/ 590632 h 751234"/>
              <a:gd name="connsiteX2" fmla="*/ 269082 w 684021"/>
              <a:gd name="connsiteY2" fmla="*/ 150100 h 751234"/>
              <a:gd name="connsiteX3" fmla="*/ 342900 w 684021"/>
              <a:gd name="connsiteY3" fmla="*/ 81 h 751234"/>
              <a:gd name="connsiteX4" fmla="*/ 402432 w 684021"/>
              <a:gd name="connsiteY4" fmla="*/ 147721 h 751234"/>
              <a:gd name="connsiteX5" fmla="*/ 483393 w 684021"/>
              <a:gd name="connsiteY5" fmla="*/ 600157 h 751234"/>
              <a:gd name="connsiteX6" fmla="*/ 666750 w 684021"/>
              <a:gd name="connsiteY6" fmla="*/ 740651 h 751234"/>
              <a:gd name="connsiteX7" fmla="*/ 676275 w 684021"/>
              <a:gd name="connsiteY7" fmla="*/ 750176 h 751234"/>
              <a:gd name="connsiteX0" fmla="*/ 0 w 684021"/>
              <a:gd name="connsiteY0" fmla="*/ 752555 h 753613"/>
              <a:gd name="connsiteX1" fmla="*/ 185737 w 684021"/>
              <a:gd name="connsiteY1" fmla="*/ 593011 h 753613"/>
              <a:gd name="connsiteX2" fmla="*/ 269082 w 684021"/>
              <a:gd name="connsiteY2" fmla="*/ 152479 h 753613"/>
              <a:gd name="connsiteX3" fmla="*/ 335756 w 684021"/>
              <a:gd name="connsiteY3" fmla="*/ 78 h 753613"/>
              <a:gd name="connsiteX4" fmla="*/ 402432 w 684021"/>
              <a:gd name="connsiteY4" fmla="*/ 150100 h 753613"/>
              <a:gd name="connsiteX5" fmla="*/ 483393 w 684021"/>
              <a:gd name="connsiteY5" fmla="*/ 602536 h 753613"/>
              <a:gd name="connsiteX6" fmla="*/ 666750 w 684021"/>
              <a:gd name="connsiteY6" fmla="*/ 743030 h 753613"/>
              <a:gd name="connsiteX7" fmla="*/ 676275 w 684021"/>
              <a:gd name="connsiteY7" fmla="*/ 752555 h 753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021" h="753613">
                <a:moveTo>
                  <a:pt x="0" y="752555"/>
                </a:moveTo>
                <a:cubicBezTo>
                  <a:pt x="53181" y="720805"/>
                  <a:pt x="140890" y="693024"/>
                  <a:pt x="185737" y="593011"/>
                </a:cubicBezTo>
                <a:cubicBezTo>
                  <a:pt x="230584" y="492998"/>
                  <a:pt x="244079" y="251301"/>
                  <a:pt x="269082" y="152479"/>
                </a:cubicBezTo>
                <a:cubicBezTo>
                  <a:pt x="294085" y="53657"/>
                  <a:pt x="314722" y="2459"/>
                  <a:pt x="335756" y="78"/>
                </a:cubicBezTo>
                <a:cubicBezTo>
                  <a:pt x="356790" y="-2303"/>
                  <a:pt x="377826" y="49690"/>
                  <a:pt x="402432" y="150100"/>
                </a:cubicBezTo>
                <a:cubicBezTo>
                  <a:pt x="427038" y="250510"/>
                  <a:pt x="439340" y="503714"/>
                  <a:pt x="483393" y="602536"/>
                </a:cubicBezTo>
                <a:cubicBezTo>
                  <a:pt x="527446" y="701358"/>
                  <a:pt x="666750" y="743030"/>
                  <a:pt x="666750" y="743030"/>
                </a:cubicBezTo>
                <a:cubicBezTo>
                  <a:pt x="692150" y="755730"/>
                  <a:pt x="684212" y="754142"/>
                  <a:pt x="676275" y="752555"/>
                </a:cubicBezTo>
              </a:path>
            </a:pathLst>
          </a:custGeom>
          <a:solidFill>
            <a:srgbClr val="FFC000">
              <a:alpha val="30196"/>
            </a:srgbClr>
          </a:solidFill>
          <a:ln w="28575">
            <a:solidFill>
              <a:srgbClr val="FF2B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Freihandform: Form 52">
            <a:extLst>
              <a:ext uri="{FF2B5EF4-FFF2-40B4-BE49-F238E27FC236}">
                <a16:creationId xmlns:a16="http://schemas.microsoft.com/office/drawing/2014/main" id="{B342ED5B-2F6D-0FA5-6E69-60EC041300E1}"/>
              </a:ext>
            </a:extLst>
          </p:cNvPr>
          <p:cNvSpPr/>
          <p:nvPr/>
        </p:nvSpPr>
        <p:spPr>
          <a:xfrm>
            <a:off x="1873572" y="2498287"/>
            <a:ext cx="267153" cy="584628"/>
          </a:xfrm>
          <a:custGeom>
            <a:avLst/>
            <a:gdLst>
              <a:gd name="connsiteX0" fmla="*/ 0 w 684021"/>
              <a:gd name="connsiteY0" fmla="*/ 704017 h 705075"/>
              <a:gd name="connsiteX1" fmla="*/ 152400 w 684021"/>
              <a:gd name="connsiteY1" fmla="*/ 542092 h 705075"/>
              <a:gd name="connsiteX2" fmla="*/ 276225 w 684021"/>
              <a:gd name="connsiteY2" fmla="*/ 113467 h 705075"/>
              <a:gd name="connsiteX3" fmla="*/ 400050 w 684021"/>
              <a:gd name="connsiteY3" fmla="*/ 37267 h 705075"/>
              <a:gd name="connsiteX4" fmla="*/ 523875 w 684021"/>
              <a:gd name="connsiteY4" fmla="*/ 627817 h 705075"/>
              <a:gd name="connsiteX5" fmla="*/ 666750 w 684021"/>
              <a:gd name="connsiteY5" fmla="*/ 694492 h 705075"/>
              <a:gd name="connsiteX6" fmla="*/ 676275 w 684021"/>
              <a:gd name="connsiteY6" fmla="*/ 704017 h 705075"/>
              <a:gd name="connsiteX0" fmla="*/ 0 w 684021"/>
              <a:gd name="connsiteY0" fmla="*/ 658470 h 659528"/>
              <a:gd name="connsiteX1" fmla="*/ 152400 w 684021"/>
              <a:gd name="connsiteY1" fmla="*/ 496545 h 659528"/>
              <a:gd name="connsiteX2" fmla="*/ 276225 w 684021"/>
              <a:gd name="connsiteY2" fmla="*/ 67920 h 659528"/>
              <a:gd name="connsiteX3" fmla="*/ 402432 w 684021"/>
              <a:gd name="connsiteY3" fmla="*/ 53633 h 659528"/>
              <a:gd name="connsiteX4" fmla="*/ 523875 w 684021"/>
              <a:gd name="connsiteY4" fmla="*/ 582270 h 659528"/>
              <a:gd name="connsiteX5" fmla="*/ 666750 w 684021"/>
              <a:gd name="connsiteY5" fmla="*/ 648945 h 659528"/>
              <a:gd name="connsiteX6" fmla="*/ 676275 w 684021"/>
              <a:gd name="connsiteY6" fmla="*/ 658470 h 659528"/>
              <a:gd name="connsiteX0" fmla="*/ 0 w 684021"/>
              <a:gd name="connsiteY0" fmla="*/ 707696 h 708754"/>
              <a:gd name="connsiteX1" fmla="*/ 152400 w 684021"/>
              <a:gd name="connsiteY1" fmla="*/ 545771 h 708754"/>
              <a:gd name="connsiteX2" fmla="*/ 276225 w 684021"/>
              <a:gd name="connsiteY2" fmla="*/ 117146 h 708754"/>
              <a:gd name="connsiteX3" fmla="*/ 402432 w 684021"/>
              <a:gd name="connsiteY3" fmla="*/ 102859 h 708754"/>
              <a:gd name="connsiteX4" fmla="*/ 523875 w 684021"/>
              <a:gd name="connsiteY4" fmla="*/ 631496 h 708754"/>
              <a:gd name="connsiteX5" fmla="*/ 666750 w 684021"/>
              <a:gd name="connsiteY5" fmla="*/ 698171 h 708754"/>
              <a:gd name="connsiteX6" fmla="*/ 676275 w 684021"/>
              <a:gd name="connsiteY6" fmla="*/ 707696 h 708754"/>
              <a:gd name="connsiteX0" fmla="*/ 0 w 684021"/>
              <a:gd name="connsiteY0" fmla="*/ 747903 h 748961"/>
              <a:gd name="connsiteX1" fmla="*/ 152400 w 684021"/>
              <a:gd name="connsiteY1" fmla="*/ 585978 h 748961"/>
              <a:gd name="connsiteX2" fmla="*/ 276225 w 684021"/>
              <a:gd name="connsiteY2" fmla="*/ 157353 h 748961"/>
              <a:gd name="connsiteX3" fmla="*/ 402432 w 684021"/>
              <a:gd name="connsiteY3" fmla="*/ 143066 h 748961"/>
              <a:gd name="connsiteX4" fmla="*/ 523875 w 684021"/>
              <a:gd name="connsiteY4" fmla="*/ 671703 h 748961"/>
              <a:gd name="connsiteX5" fmla="*/ 666750 w 684021"/>
              <a:gd name="connsiteY5" fmla="*/ 738378 h 748961"/>
              <a:gd name="connsiteX6" fmla="*/ 676275 w 684021"/>
              <a:gd name="connsiteY6" fmla="*/ 747903 h 748961"/>
              <a:gd name="connsiteX0" fmla="*/ 0 w 684021"/>
              <a:gd name="connsiteY0" fmla="*/ 707804 h 708862"/>
              <a:gd name="connsiteX1" fmla="*/ 185737 w 684021"/>
              <a:gd name="connsiteY1" fmla="*/ 548260 h 708862"/>
              <a:gd name="connsiteX2" fmla="*/ 276225 w 684021"/>
              <a:gd name="connsiteY2" fmla="*/ 117254 h 708862"/>
              <a:gd name="connsiteX3" fmla="*/ 402432 w 684021"/>
              <a:gd name="connsiteY3" fmla="*/ 102967 h 708862"/>
              <a:gd name="connsiteX4" fmla="*/ 523875 w 684021"/>
              <a:gd name="connsiteY4" fmla="*/ 631604 h 708862"/>
              <a:gd name="connsiteX5" fmla="*/ 666750 w 684021"/>
              <a:gd name="connsiteY5" fmla="*/ 698279 h 708862"/>
              <a:gd name="connsiteX6" fmla="*/ 676275 w 684021"/>
              <a:gd name="connsiteY6" fmla="*/ 707804 h 708862"/>
              <a:gd name="connsiteX0" fmla="*/ 0 w 684021"/>
              <a:gd name="connsiteY0" fmla="*/ 707804 h 708862"/>
              <a:gd name="connsiteX1" fmla="*/ 185737 w 684021"/>
              <a:gd name="connsiteY1" fmla="*/ 548260 h 708862"/>
              <a:gd name="connsiteX2" fmla="*/ 276225 w 684021"/>
              <a:gd name="connsiteY2" fmla="*/ 117254 h 708862"/>
              <a:gd name="connsiteX3" fmla="*/ 402432 w 684021"/>
              <a:gd name="connsiteY3" fmla="*/ 102967 h 708862"/>
              <a:gd name="connsiteX4" fmla="*/ 523875 w 684021"/>
              <a:gd name="connsiteY4" fmla="*/ 631604 h 708862"/>
              <a:gd name="connsiteX5" fmla="*/ 666750 w 684021"/>
              <a:gd name="connsiteY5" fmla="*/ 698279 h 708862"/>
              <a:gd name="connsiteX6" fmla="*/ 676275 w 684021"/>
              <a:gd name="connsiteY6" fmla="*/ 707804 h 708862"/>
              <a:gd name="connsiteX0" fmla="*/ 0 w 684021"/>
              <a:gd name="connsiteY0" fmla="*/ 712406 h 713464"/>
              <a:gd name="connsiteX1" fmla="*/ 185737 w 684021"/>
              <a:gd name="connsiteY1" fmla="*/ 552862 h 713464"/>
              <a:gd name="connsiteX2" fmla="*/ 276225 w 684021"/>
              <a:gd name="connsiteY2" fmla="*/ 121856 h 713464"/>
              <a:gd name="connsiteX3" fmla="*/ 402432 w 684021"/>
              <a:gd name="connsiteY3" fmla="*/ 107569 h 713464"/>
              <a:gd name="connsiteX4" fmla="*/ 523875 w 684021"/>
              <a:gd name="connsiteY4" fmla="*/ 636206 h 713464"/>
              <a:gd name="connsiteX5" fmla="*/ 666750 w 684021"/>
              <a:gd name="connsiteY5" fmla="*/ 702881 h 713464"/>
              <a:gd name="connsiteX6" fmla="*/ 676275 w 684021"/>
              <a:gd name="connsiteY6" fmla="*/ 712406 h 713464"/>
              <a:gd name="connsiteX0" fmla="*/ 0 w 684021"/>
              <a:gd name="connsiteY0" fmla="*/ 726068 h 727126"/>
              <a:gd name="connsiteX1" fmla="*/ 185737 w 684021"/>
              <a:gd name="connsiteY1" fmla="*/ 566524 h 727126"/>
              <a:gd name="connsiteX2" fmla="*/ 276225 w 684021"/>
              <a:gd name="connsiteY2" fmla="*/ 135518 h 727126"/>
              <a:gd name="connsiteX3" fmla="*/ 402432 w 684021"/>
              <a:gd name="connsiteY3" fmla="*/ 121231 h 727126"/>
              <a:gd name="connsiteX4" fmla="*/ 523875 w 684021"/>
              <a:gd name="connsiteY4" fmla="*/ 649868 h 727126"/>
              <a:gd name="connsiteX5" fmla="*/ 666750 w 684021"/>
              <a:gd name="connsiteY5" fmla="*/ 716543 h 727126"/>
              <a:gd name="connsiteX6" fmla="*/ 676275 w 684021"/>
              <a:gd name="connsiteY6" fmla="*/ 726068 h 727126"/>
              <a:gd name="connsiteX0" fmla="*/ 0 w 684021"/>
              <a:gd name="connsiteY0" fmla="*/ 726068 h 727126"/>
              <a:gd name="connsiteX1" fmla="*/ 185737 w 684021"/>
              <a:gd name="connsiteY1" fmla="*/ 566524 h 727126"/>
              <a:gd name="connsiteX2" fmla="*/ 276225 w 684021"/>
              <a:gd name="connsiteY2" fmla="*/ 135518 h 727126"/>
              <a:gd name="connsiteX3" fmla="*/ 402432 w 684021"/>
              <a:gd name="connsiteY3" fmla="*/ 121231 h 727126"/>
              <a:gd name="connsiteX4" fmla="*/ 523875 w 684021"/>
              <a:gd name="connsiteY4" fmla="*/ 649868 h 727126"/>
              <a:gd name="connsiteX5" fmla="*/ 666750 w 684021"/>
              <a:gd name="connsiteY5" fmla="*/ 716543 h 727126"/>
              <a:gd name="connsiteX6" fmla="*/ 676275 w 684021"/>
              <a:gd name="connsiteY6" fmla="*/ 726068 h 727126"/>
              <a:gd name="connsiteX0" fmla="*/ 0 w 684021"/>
              <a:gd name="connsiteY0" fmla="*/ 676107 h 677165"/>
              <a:gd name="connsiteX1" fmla="*/ 185737 w 684021"/>
              <a:gd name="connsiteY1" fmla="*/ 516563 h 677165"/>
              <a:gd name="connsiteX2" fmla="*/ 276225 w 684021"/>
              <a:gd name="connsiteY2" fmla="*/ 85557 h 677165"/>
              <a:gd name="connsiteX3" fmla="*/ 402432 w 684021"/>
              <a:gd name="connsiteY3" fmla="*/ 71270 h 677165"/>
              <a:gd name="connsiteX4" fmla="*/ 481012 w 684021"/>
              <a:gd name="connsiteY4" fmla="*/ 514182 h 677165"/>
              <a:gd name="connsiteX5" fmla="*/ 666750 w 684021"/>
              <a:gd name="connsiteY5" fmla="*/ 666582 h 677165"/>
              <a:gd name="connsiteX6" fmla="*/ 676275 w 684021"/>
              <a:gd name="connsiteY6" fmla="*/ 676107 h 677165"/>
              <a:gd name="connsiteX0" fmla="*/ 0 w 684021"/>
              <a:gd name="connsiteY0" fmla="*/ 676107 h 677165"/>
              <a:gd name="connsiteX1" fmla="*/ 185737 w 684021"/>
              <a:gd name="connsiteY1" fmla="*/ 516563 h 677165"/>
              <a:gd name="connsiteX2" fmla="*/ 276225 w 684021"/>
              <a:gd name="connsiteY2" fmla="*/ 85557 h 677165"/>
              <a:gd name="connsiteX3" fmla="*/ 402432 w 684021"/>
              <a:gd name="connsiteY3" fmla="*/ 71270 h 677165"/>
              <a:gd name="connsiteX4" fmla="*/ 481012 w 684021"/>
              <a:gd name="connsiteY4" fmla="*/ 514182 h 677165"/>
              <a:gd name="connsiteX5" fmla="*/ 666750 w 684021"/>
              <a:gd name="connsiteY5" fmla="*/ 666582 h 677165"/>
              <a:gd name="connsiteX6" fmla="*/ 676275 w 684021"/>
              <a:gd name="connsiteY6" fmla="*/ 676107 h 677165"/>
              <a:gd name="connsiteX0" fmla="*/ 0 w 684021"/>
              <a:gd name="connsiteY0" fmla="*/ 750176 h 751234"/>
              <a:gd name="connsiteX1" fmla="*/ 185737 w 684021"/>
              <a:gd name="connsiteY1" fmla="*/ 590632 h 751234"/>
              <a:gd name="connsiteX2" fmla="*/ 276225 w 684021"/>
              <a:gd name="connsiteY2" fmla="*/ 159626 h 751234"/>
              <a:gd name="connsiteX3" fmla="*/ 342900 w 684021"/>
              <a:gd name="connsiteY3" fmla="*/ 81 h 751234"/>
              <a:gd name="connsiteX4" fmla="*/ 402432 w 684021"/>
              <a:gd name="connsiteY4" fmla="*/ 145339 h 751234"/>
              <a:gd name="connsiteX5" fmla="*/ 481012 w 684021"/>
              <a:gd name="connsiteY5" fmla="*/ 588251 h 751234"/>
              <a:gd name="connsiteX6" fmla="*/ 666750 w 684021"/>
              <a:gd name="connsiteY6" fmla="*/ 740651 h 751234"/>
              <a:gd name="connsiteX7" fmla="*/ 676275 w 684021"/>
              <a:gd name="connsiteY7" fmla="*/ 750176 h 751234"/>
              <a:gd name="connsiteX0" fmla="*/ 0 w 684021"/>
              <a:gd name="connsiteY0" fmla="*/ 750174 h 751232"/>
              <a:gd name="connsiteX1" fmla="*/ 185737 w 684021"/>
              <a:gd name="connsiteY1" fmla="*/ 590630 h 751232"/>
              <a:gd name="connsiteX2" fmla="*/ 276225 w 684021"/>
              <a:gd name="connsiteY2" fmla="*/ 159624 h 751232"/>
              <a:gd name="connsiteX3" fmla="*/ 342900 w 684021"/>
              <a:gd name="connsiteY3" fmla="*/ 79 h 751232"/>
              <a:gd name="connsiteX4" fmla="*/ 402432 w 684021"/>
              <a:gd name="connsiteY4" fmla="*/ 147719 h 751232"/>
              <a:gd name="connsiteX5" fmla="*/ 481012 w 684021"/>
              <a:gd name="connsiteY5" fmla="*/ 588249 h 751232"/>
              <a:gd name="connsiteX6" fmla="*/ 666750 w 684021"/>
              <a:gd name="connsiteY6" fmla="*/ 740649 h 751232"/>
              <a:gd name="connsiteX7" fmla="*/ 676275 w 684021"/>
              <a:gd name="connsiteY7" fmla="*/ 750174 h 751232"/>
              <a:gd name="connsiteX0" fmla="*/ 0 w 684021"/>
              <a:gd name="connsiteY0" fmla="*/ 750176 h 751234"/>
              <a:gd name="connsiteX1" fmla="*/ 185737 w 684021"/>
              <a:gd name="connsiteY1" fmla="*/ 590632 h 751234"/>
              <a:gd name="connsiteX2" fmla="*/ 276225 w 684021"/>
              <a:gd name="connsiteY2" fmla="*/ 159626 h 751234"/>
              <a:gd name="connsiteX3" fmla="*/ 342900 w 684021"/>
              <a:gd name="connsiteY3" fmla="*/ 81 h 751234"/>
              <a:gd name="connsiteX4" fmla="*/ 402432 w 684021"/>
              <a:gd name="connsiteY4" fmla="*/ 147721 h 751234"/>
              <a:gd name="connsiteX5" fmla="*/ 483393 w 684021"/>
              <a:gd name="connsiteY5" fmla="*/ 600157 h 751234"/>
              <a:gd name="connsiteX6" fmla="*/ 666750 w 684021"/>
              <a:gd name="connsiteY6" fmla="*/ 740651 h 751234"/>
              <a:gd name="connsiteX7" fmla="*/ 676275 w 684021"/>
              <a:gd name="connsiteY7" fmla="*/ 750176 h 751234"/>
              <a:gd name="connsiteX0" fmla="*/ 0 w 684021"/>
              <a:gd name="connsiteY0" fmla="*/ 750176 h 751234"/>
              <a:gd name="connsiteX1" fmla="*/ 185737 w 684021"/>
              <a:gd name="connsiteY1" fmla="*/ 590632 h 751234"/>
              <a:gd name="connsiteX2" fmla="*/ 285750 w 684021"/>
              <a:gd name="connsiteY2" fmla="*/ 154863 h 751234"/>
              <a:gd name="connsiteX3" fmla="*/ 342900 w 684021"/>
              <a:gd name="connsiteY3" fmla="*/ 81 h 751234"/>
              <a:gd name="connsiteX4" fmla="*/ 402432 w 684021"/>
              <a:gd name="connsiteY4" fmla="*/ 147721 h 751234"/>
              <a:gd name="connsiteX5" fmla="*/ 483393 w 684021"/>
              <a:gd name="connsiteY5" fmla="*/ 600157 h 751234"/>
              <a:gd name="connsiteX6" fmla="*/ 666750 w 684021"/>
              <a:gd name="connsiteY6" fmla="*/ 740651 h 751234"/>
              <a:gd name="connsiteX7" fmla="*/ 676275 w 684021"/>
              <a:gd name="connsiteY7" fmla="*/ 750176 h 751234"/>
              <a:gd name="connsiteX0" fmla="*/ 0 w 684021"/>
              <a:gd name="connsiteY0" fmla="*/ 750176 h 751234"/>
              <a:gd name="connsiteX1" fmla="*/ 185737 w 684021"/>
              <a:gd name="connsiteY1" fmla="*/ 590632 h 751234"/>
              <a:gd name="connsiteX2" fmla="*/ 269082 w 684021"/>
              <a:gd name="connsiteY2" fmla="*/ 150100 h 751234"/>
              <a:gd name="connsiteX3" fmla="*/ 342900 w 684021"/>
              <a:gd name="connsiteY3" fmla="*/ 81 h 751234"/>
              <a:gd name="connsiteX4" fmla="*/ 402432 w 684021"/>
              <a:gd name="connsiteY4" fmla="*/ 147721 h 751234"/>
              <a:gd name="connsiteX5" fmla="*/ 483393 w 684021"/>
              <a:gd name="connsiteY5" fmla="*/ 600157 h 751234"/>
              <a:gd name="connsiteX6" fmla="*/ 666750 w 684021"/>
              <a:gd name="connsiteY6" fmla="*/ 740651 h 751234"/>
              <a:gd name="connsiteX7" fmla="*/ 676275 w 684021"/>
              <a:gd name="connsiteY7" fmla="*/ 750176 h 751234"/>
              <a:gd name="connsiteX0" fmla="*/ 0 w 684021"/>
              <a:gd name="connsiteY0" fmla="*/ 752555 h 753613"/>
              <a:gd name="connsiteX1" fmla="*/ 185737 w 684021"/>
              <a:gd name="connsiteY1" fmla="*/ 593011 h 753613"/>
              <a:gd name="connsiteX2" fmla="*/ 269082 w 684021"/>
              <a:gd name="connsiteY2" fmla="*/ 152479 h 753613"/>
              <a:gd name="connsiteX3" fmla="*/ 335756 w 684021"/>
              <a:gd name="connsiteY3" fmla="*/ 78 h 753613"/>
              <a:gd name="connsiteX4" fmla="*/ 402432 w 684021"/>
              <a:gd name="connsiteY4" fmla="*/ 150100 h 753613"/>
              <a:gd name="connsiteX5" fmla="*/ 483393 w 684021"/>
              <a:gd name="connsiteY5" fmla="*/ 602536 h 753613"/>
              <a:gd name="connsiteX6" fmla="*/ 666750 w 684021"/>
              <a:gd name="connsiteY6" fmla="*/ 743030 h 753613"/>
              <a:gd name="connsiteX7" fmla="*/ 676275 w 684021"/>
              <a:gd name="connsiteY7" fmla="*/ 752555 h 753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021" h="753613">
                <a:moveTo>
                  <a:pt x="0" y="752555"/>
                </a:moveTo>
                <a:cubicBezTo>
                  <a:pt x="53181" y="720805"/>
                  <a:pt x="140890" y="693024"/>
                  <a:pt x="185737" y="593011"/>
                </a:cubicBezTo>
                <a:cubicBezTo>
                  <a:pt x="230584" y="492998"/>
                  <a:pt x="244079" y="251301"/>
                  <a:pt x="269082" y="152479"/>
                </a:cubicBezTo>
                <a:cubicBezTo>
                  <a:pt x="294085" y="53657"/>
                  <a:pt x="314722" y="2459"/>
                  <a:pt x="335756" y="78"/>
                </a:cubicBezTo>
                <a:cubicBezTo>
                  <a:pt x="356790" y="-2303"/>
                  <a:pt x="377826" y="49690"/>
                  <a:pt x="402432" y="150100"/>
                </a:cubicBezTo>
                <a:cubicBezTo>
                  <a:pt x="427038" y="250510"/>
                  <a:pt x="439340" y="503714"/>
                  <a:pt x="483393" y="602536"/>
                </a:cubicBezTo>
                <a:cubicBezTo>
                  <a:pt x="527446" y="701358"/>
                  <a:pt x="666750" y="743030"/>
                  <a:pt x="666750" y="743030"/>
                </a:cubicBezTo>
                <a:cubicBezTo>
                  <a:pt x="692150" y="755730"/>
                  <a:pt x="684212" y="754142"/>
                  <a:pt x="676275" y="752555"/>
                </a:cubicBezTo>
              </a:path>
            </a:pathLst>
          </a:custGeom>
          <a:solidFill>
            <a:srgbClr val="FFC000">
              <a:alpha val="30196"/>
            </a:srgbClr>
          </a:solidFill>
          <a:ln w="28575">
            <a:solidFill>
              <a:srgbClr val="FF2B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A9EA5946-BCA2-C5A1-E941-DD29DDE47DBD}"/>
              </a:ext>
            </a:extLst>
          </p:cNvPr>
          <p:cNvSpPr/>
          <p:nvPr/>
        </p:nvSpPr>
        <p:spPr>
          <a:xfrm>
            <a:off x="2066446" y="3056008"/>
            <a:ext cx="444500" cy="241300"/>
          </a:xfrm>
          <a:custGeom>
            <a:avLst/>
            <a:gdLst>
              <a:gd name="connsiteX0" fmla="*/ 0 w 444500"/>
              <a:gd name="connsiteY0" fmla="*/ 0 h 241300"/>
              <a:gd name="connsiteX1" fmla="*/ 444500 w 444500"/>
              <a:gd name="connsiteY1" fmla="*/ 12700 h 241300"/>
              <a:gd name="connsiteX2" fmla="*/ 444500 w 444500"/>
              <a:gd name="connsiteY2" fmla="*/ 241300 h 241300"/>
              <a:gd name="connsiteX3" fmla="*/ 0 w 444500"/>
              <a:gd name="connsiteY3" fmla="*/ 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00" h="241300">
                <a:moveTo>
                  <a:pt x="0" y="0"/>
                </a:moveTo>
                <a:lnTo>
                  <a:pt x="444500" y="12700"/>
                </a:lnTo>
                <a:lnTo>
                  <a:pt x="444500" y="2413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547E981A-9264-7005-6175-8FD341BB2D7F}"/>
              </a:ext>
            </a:extLst>
          </p:cNvPr>
          <p:cNvSpPr txBox="1"/>
          <p:nvPr/>
        </p:nvSpPr>
        <p:spPr>
          <a:xfrm>
            <a:off x="1483995" y="3573931"/>
            <a:ext cx="80663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dirty="0">
                <a:solidFill>
                  <a:schemeClr val="bg1">
                    <a:lumMod val="65000"/>
                  </a:schemeClr>
                </a:solidFill>
              </a:rPr>
              <a:t>quasi-</a:t>
            </a:r>
          </a:p>
          <a:p>
            <a:pPr algn="l"/>
            <a:r>
              <a:rPr lang="de-DE" sz="1500" dirty="0">
                <a:solidFill>
                  <a:schemeClr val="bg1">
                    <a:lumMod val="65000"/>
                  </a:schemeClr>
                </a:solidFill>
              </a:rPr>
              <a:t>neutral</a:t>
            </a:r>
          </a:p>
          <a:p>
            <a:pPr algn="l"/>
            <a:r>
              <a:rPr lang="de-DE" sz="1500" dirty="0" err="1">
                <a:solidFill>
                  <a:schemeClr val="bg1">
                    <a:lumMod val="65000"/>
                  </a:schemeClr>
                </a:solidFill>
              </a:rPr>
              <a:t>plasma</a:t>
            </a:r>
            <a:endParaRPr lang="de-D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C3A89EEF-B55E-7292-41B6-20620CE53C15}"/>
              </a:ext>
            </a:extLst>
          </p:cNvPr>
          <p:cNvSpPr txBox="1"/>
          <p:nvPr/>
        </p:nvSpPr>
        <p:spPr>
          <a:xfrm>
            <a:off x="2103558" y="1592018"/>
            <a:ext cx="5116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i="1" dirty="0" err="1">
                <a:solidFill>
                  <a:srgbClr val="FF2B9A"/>
                </a:solidFill>
              </a:rPr>
              <a:t>E</a:t>
            </a:r>
            <a:r>
              <a:rPr lang="de-DE" sz="1500" baseline="-25000" dirty="0" err="1">
                <a:solidFill>
                  <a:srgbClr val="FF2B9A"/>
                </a:solidFill>
              </a:rPr>
              <a:t>acc</a:t>
            </a:r>
            <a:endParaRPr lang="de-DE" sz="1500" baseline="-25000" dirty="0">
              <a:solidFill>
                <a:srgbClr val="FF2B9A"/>
              </a:solidFill>
            </a:endParaRPr>
          </a:p>
        </p:txBody>
      </p: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54D73636-731A-2CEC-0278-42665D7A2E33}"/>
              </a:ext>
            </a:extLst>
          </p:cNvPr>
          <p:cNvGrpSpPr/>
          <p:nvPr/>
        </p:nvGrpSpPr>
        <p:grpSpPr>
          <a:xfrm>
            <a:off x="3468126" y="1516996"/>
            <a:ext cx="2698869" cy="1116236"/>
            <a:chOff x="3468126" y="1604080"/>
            <a:chExt cx="2698869" cy="1116236"/>
          </a:xfrm>
        </p:grpSpPr>
        <p:grpSp>
          <p:nvGrpSpPr>
            <p:cNvPr id="58" name="Gruppieren 57">
              <a:extLst>
                <a:ext uri="{FF2B5EF4-FFF2-40B4-BE49-F238E27FC236}">
                  <a16:creationId xmlns:a16="http://schemas.microsoft.com/office/drawing/2014/main" id="{20492649-9158-06B2-5D94-B38CA096137F}"/>
                </a:ext>
              </a:extLst>
            </p:cNvPr>
            <p:cNvGrpSpPr/>
            <p:nvPr/>
          </p:nvGrpSpPr>
          <p:grpSpPr>
            <a:xfrm>
              <a:off x="3468126" y="1947896"/>
              <a:ext cx="2698869" cy="772420"/>
              <a:chOff x="3468126" y="1947896"/>
              <a:chExt cx="2698869" cy="772420"/>
            </a:xfrm>
          </p:grpSpPr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FF5C2DD7-2149-9FFE-5730-5C185B52A8F4}"/>
                  </a:ext>
                </a:extLst>
              </p:cNvPr>
              <p:cNvSpPr txBox="1"/>
              <p:nvPr/>
            </p:nvSpPr>
            <p:spPr>
              <a:xfrm>
                <a:off x="3515919" y="1952499"/>
                <a:ext cx="1149674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de-DE" sz="1500" b="1" dirty="0" err="1">
                    <a:solidFill>
                      <a:srgbClr val="005AA0"/>
                    </a:solidFill>
                  </a:rPr>
                  <a:t>symmetric</a:t>
                </a:r>
                <a:endParaRPr lang="de-DE" sz="1500" b="1" dirty="0">
                  <a:solidFill>
                    <a:srgbClr val="005AA0"/>
                  </a:solidFill>
                </a:endParaRPr>
              </a:p>
            </p:txBody>
          </p:sp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750015E4-54DA-EE37-2107-B94DE9D6316B}"/>
                  </a:ext>
                </a:extLst>
              </p:cNvPr>
              <p:cNvSpPr txBox="1"/>
              <p:nvPr/>
            </p:nvSpPr>
            <p:spPr>
              <a:xfrm>
                <a:off x="3656983" y="2342121"/>
                <a:ext cx="867545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de-DE" sz="1500" b="1" dirty="0">
                    <a:solidFill>
                      <a:schemeClr val="accent3"/>
                    </a:solidFill>
                  </a:rPr>
                  <a:t>optimal</a:t>
                </a:r>
              </a:p>
            </p:txBody>
          </p:sp>
          <p:sp>
            <p:nvSpPr>
              <p:cNvPr id="57" name="Rechteck 56">
                <a:extLst>
                  <a:ext uri="{FF2B5EF4-FFF2-40B4-BE49-F238E27FC236}">
                    <a16:creationId xmlns:a16="http://schemas.microsoft.com/office/drawing/2014/main" id="{44831331-F0FB-D0AE-923D-ECBF0516F30A}"/>
                  </a:ext>
                </a:extLst>
              </p:cNvPr>
              <p:cNvSpPr/>
              <p:nvPr/>
            </p:nvSpPr>
            <p:spPr>
              <a:xfrm>
                <a:off x="3468126" y="1947896"/>
                <a:ext cx="2698869" cy="772420"/>
              </a:xfrm>
              <a:prstGeom prst="rect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5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CCCE16F2-D73C-4DBD-4EDD-334308314AD4}"/>
                </a:ext>
              </a:extLst>
            </p:cNvPr>
            <p:cNvSpPr txBox="1"/>
            <p:nvPr/>
          </p:nvSpPr>
          <p:spPr>
            <a:xfrm>
              <a:off x="3691637" y="1604080"/>
              <a:ext cx="69923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1500" b="1" dirty="0">
                  <a:solidFill>
                    <a:srgbClr val="7F7F7F"/>
                  </a:solidFill>
                </a:rPr>
                <a:t>Laser</a:t>
              </a:r>
            </a:p>
          </p:txBody>
        </p:sp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1DED3DCD-9C87-E005-D7CD-D9E53EDA76B1}"/>
                </a:ext>
              </a:extLst>
            </p:cNvPr>
            <p:cNvSpPr txBox="1"/>
            <p:nvPr/>
          </p:nvSpPr>
          <p:spPr>
            <a:xfrm>
              <a:off x="4800281" y="1604080"/>
              <a:ext cx="134043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1500" b="1" dirty="0" err="1">
                  <a:solidFill>
                    <a:srgbClr val="7F7F7F"/>
                  </a:solidFill>
                </a:rPr>
                <a:t>Acceleration</a:t>
              </a:r>
              <a:endParaRPr lang="de-DE" sz="1500" b="1" dirty="0">
                <a:solidFill>
                  <a:srgbClr val="7F7F7F"/>
                </a:solidFill>
              </a:endParaRPr>
            </a:p>
          </p:txBody>
        </p:sp>
      </p:grpSp>
      <p:sp>
        <p:nvSpPr>
          <p:cNvPr id="66" name="Rechteck 1">
            <a:extLst>
              <a:ext uri="{FF2B5EF4-FFF2-40B4-BE49-F238E27FC236}">
                <a16:creationId xmlns:a16="http://schemas.microsoft.com/office/drawing/2014/main" id="{F9FDC97F-00FA-582C-1BC6-201DBBD5C72C}"/>
              </a:ext>
            </a:extLst>
          </p:cNvPr>
          <p:cNvSpPr/>
          <p:nvPr/>
        </p:nvSpPr>
        <p:spPr>
          <a:xfrm>
            <a:off x="383365" y="351237"/>
            <a:ext cx="10835530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b="1" dirty="0">
                <a:solidFill>
                  <a:srgbClr val="005AA0"/>
                </a:solidFill>
                <a:latin typeface="Arial" pitchFamily="34" charset="0"/>
                <a:cs typeface="Arial" pitchFamily="34" charset="0"/>
              </a:rPr>
              <a:t>Asymmetry Variation: Steep Ramp Prepares Optimal Acceleration</a:t>
            </a:r>
            <a:endParaRPr lang="de-DE" sz="2667" dirty="0">
              <a:solidFill>
                <a:srgbClr val="005AA0"/>
              </a:solidFill>
            </a:endParaRPr>
          </a:p>
        </p:txBody>
      </p: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C86CE50A-75BD-80F0-B1FB-EB586969016F}"/>
              </a:ext>
            </a:extLst>
          </p:cNvPr>
          <p:cNvGrpSpPr/>
          <p:nvPr/>
        </p:nvGrpSpPr>
        <p:grpSpPr>
          <a:xfrm>
            <a:off x="6627743" y="1183258"/>
            <a:ext cx="4796367" cy="3628661"/>
            <a:chOff x="6627743" y="1647716"/>
            <a:chExt cx="4796367" cy="3628661"/>
          </a:xfrm>
        </p:grpSpPr>
        <p:grpSp>
          <p:nvGrpSpPr>
            <p:cNvPr id="67" name="Gruppieren 66">
              <a:extLst>
                <a:ext uri="{FF2B5EF4-FFF2-40B4-BE49-F238E27FC236}">
                  <a16:creationId xmlns:a16="http://schemas.microsoft.com/office/drawing/2014/main" id="{4F0593B3-2A1F-79B3-731B-FCBFB80C5F82}"/>
                </a:ext>
              </a:extLst>
            </p:cNvPr>
            <p:cNvGrpSpPr/>
            <p:nvPr/>
          </p:nvGrpSpPr>
          <p:grpSpPr>
            <a:xfrm>
              <a:off x="6627743" y="1679102"/>
              <a:ext cx="4796367" cy="3597275"/>
              <a:chOff x="6989233" y="1630362"/>
              <a:chExt cx="4796367" cy="3597275"/>
            </a:xfrm>
          </p:grpSpPr>
          <p:grpSp>
            <p:nvGrpSpPr>
              <p:cNvPr id="64" name="Gruppieren 63">
                <a:extLst>
                  <a:ext uri="{FF2B5EF4-FFF2-40B4-BE49-F238E27FC236}">
                    <a16:creationId xmlns:a16="http://schemas.microsoft.com/office/drawing/2014/main" id="{C325521E-A9D8-8891-162B-0D7C239F049A}"/>
                  </a:ext>
                </a:extLst>
              </p:cNvPr>
              <p:cNvGrpSpPr/>
              <p:nvPr/>
            </p:nvGrpSpPr>
            <p:grpSpPr>
              <a:xfrm>
                <a:off x="6989233" y="1630362"/>
                <a:ext cx="4796367" cy="3597275"/>
                <a:chOff x="6989233" y="1630362"/>
                <a:chExt cx="4796367" cy="3597275"/>
              </a:xfrm>
            </p:grpSpPr>
            <p:pic>
              <p:nvPicPr>
                <p:cNvPr id="5" name="Grafik 4">
                  <a:extLst>
                    <a:ext uri="{FF2B5EF4-FFF2-40B4-BE49-F238E27FC236}">
                      <a16:creationId xmlns:a16="http://schemas.microsoft.com/office/drawing/2014/main" id="{8577F04C-6FE8-E821-64B5-FA6ED08F51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89233" y="1630362"/>
                  <a:ext cx="4796367" cy="3597275"/>
                </a:xfrm>
                <a:prstGeom prst="rect">
                  <a:avLst/>
                </a:prstGeom>
              </p:spPr>
            </p:pic>
            <p:sp>
              <p:nvSpPr>
                <p:cNvPr id="44" name="Textfeld 43">
                  <a:extLst>
                    <a:ext uri="{FF2B5EF4-FFF2-40B4-BE49-F238E27FC236}">
                      <a16:creationId xmlns:a16="http://schemas.microsoft.com/office/drawing/2014/main" id="{51242420-01BB-2F9A-5013-39E3DACE7D18}"/>
                    </a:ext>
                  </a:extLst>
                </p:cNvPr>
                <p:cNvSpPr txBox="1"/>
                <p:nvPr/>
              </p:nvSpPr>
              <p:spPr>
                <a:xfrm>
                  <a:off x="10079970" y="2086313"/>
                  <a:ext cx="1149674" cy="3231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de-DE" sz="1500" b="1" dirty="0" err="1">
                      <a:solidFill>
                        <a:srgbClr val="005AA0"/>
                      </a:solidFill>
                    </a:rPr>
                    <a:t>symmetric</a:t>
                  </a:r>
                  <a:endParaRPr lang="de-DE" sz="1500" b="1" dirty="0">
                    <a:solidFill>
                      <a:srgbClr val="005AA0"/>
                    </a:solidFill>
                  </a:endParaRPr>
                </a:p>
              </p:txBody>
            </p:sp>
            <p:sp>
              <p:nvSpPr>
                <p:cNvPr id="45" name="Textfeld 44">
                  <a:extLst>
                    <a:ext uri="{FF2B5EF4-FFF2-40B4-BE49-F238E27FC236}">
                      <a16:creationId xmlns:a16="http://schemas.microsoft.com/office/drawing/2014/main" id="{9F4A26A2-E4BA-5307-A029-E89DF35E3C50}"/>
                    </a:ext>
                  </a:extLst>
                </p:cNvPr>
                <p:cNvSpPr txBox="1"/>
                <p:nvPr/>
              </p:nvSpPr>
              <p:spPr>
                <a:xfrm>
                  <a:off x="10071884" y="2369013"/>
                  <a:ext cx="1149673" cy="3231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de-DE" sz="1500" b="1" dirty="0">
                      <a:solidFill>
                        <a:schemeClr val="accent3"/>
                      </a:solidFill>
                    </a:rPr>
                    <a:t>optimal</a:t>
                  </a:r>
                </a:p>
              </p:txBody>
            </p:sp>
          </p:grpSp>
          <p:sp>
            <p:nvSpPr>
              <p:cNvPr id="65" name="Textfeld 64">
                <a:extLst>
                  <a:ext uri="{FF2B5EF4-FFF2-40B4-BE49-F238E27FC236}">
                    <a16:creationId xmlns:a16="http://schemas.microsoft.com/office/drawing/2014/main" id="{BC3500C8-704A-F82E-717E-6CEAE1B3E36C}"/>
                  </a:ext>
                </a:extLst>
              </p:cNvPr>
              <p:cNvSpPr txBox="1"/>
              <p:nvPr/>
            </p:nvSpPr>
            <p:spPr>
              <a:xfrm rot="16200000">
                <a:off x="7435501" y="4264147"/>
                <a:ext cx="9012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de-DE" sz="1200" dirty="0" err="1">
                    <a:solidFill>
                      <a:schemeClr val="bg1">
                        <a:lumMod val="65000"/>
                      </a:schemeClr>
                    </a:solidFill>
                  </a:rPr>
                  <a:t>cold</a:t>
                </a:r>
                <a:r>
                  <a:rPr lang="de-DE" sz="120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de-DE" sz="1200" dirty="0" err="1">
                    <a:solidFill>
                      <a:schemeClr val="bg1">
                        <a:lumMod val="65000"/>
                      </a:schemeClr>
                    </a:solidFill>
                  </a:rPr>
                  <a:t>target</a:t>
                </a:r>
                <a:endParaRPr lang="de-DE" sz="12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D12F3DFD-5150-8C62-669B-82B93BB7F650}"/>
                </a:ext>
              </a:extLst>
            </p:cNvPr>
            <p:cNvSpPr txBox="1"/>
            <p:nvPr/>
          </p:nvSpPr>
          <p:spPr>
            <a:xfrm>
              <a:off x="7836462" y="1647716"/>
              <a:ext cx="258917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1500" b="1" dirty="0" err="1">
                  <a:solidFill>
                    <a:srgbClr val="FF098A"/>
                  </a:solidFill>
                </a:rPr>
                <a:t>Accelerating</a:t>
              </a:r>
              <a:r>
                <a:rPr lang="de-DE" sz="1500" b="1" dirty="0">
                  <a:solidFill>
                    <a:srgbClr val="FF098A"/>
                  </a:solidFill>
                </a:rPr>
                <a:t> Electric Field</a:t>
              </a:r>
            </a:p>
          </p:txBody>
        </p:sp>
      </p:grpSp>
      <p:sp>
        <p:nvSpPr>
          <p:cNvPr id="70" name="Textfeld 69">
            <a:extLst>
              <a:ext uri="{FF2B5EF4-FFF2-40B4-BE49-F238E27FC236}">
                <a16:creationId xmlns:a16="http://schemas.microsoft.com/office/drawing/2014/main" id="{13A39E3C-4292-B9F1-0DF3-F11D158AEFC6}"/>
              </a:ext>
            </a:extLst>
          </p:cNvPr>
          <p:cNvSpPr txBox="1"/>
          <p:nvPr/>
        </p:nvSpPr>
        <p:spPr>
          <a:xfrm>
            <a:off x="681773" y="5324949"/>
            <a:ext cx="11107738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8317" indent="-268317">
              <a:lnSpc>
                <a:spcPct val="150000"/>
              </a:lnSpc>
              <a:buBlip>
                <a:blip r:embed="rId4"/>
              </a:buBlip>
            </a:pPr>
            <a:r>
              <a:rPr lang="de-DE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Staged</a:t>
            </a:r>
            <a:r>
              <a:rPr lang="de-DE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acceleration</a:t>
            </a:r>
            <a:r>
              <a:rPr lang="de-DE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2060"/>
                </a:solidFill>
                <a:cs typeface="Arial" panose="020B0604020202020204" pitchFamily="34" charset="0"/>
              </a:rPr>
              <a:t>from</a:t>
            </a:r>
            <a:r>
              <a:rPr lang="de-DE" sz="2000" dirty="0">
                <a:solidFill>
                  <a:srgbClr val="002060"/>
                </a:solidFill>
                <a:cs typeface="Arial" panose="020B0604020202020204" pitchFamily="34" charset="0"/>
              </a:rPr>
              <a:t> TNSA </a:t>
            </a:r>
            <a:r>
              <a:rPr lang="de-DE" sz="2000" dirty="0" err="1">
                <a:solidFill>
                  <a:srgbClr val="002060"/>
                </a:solidFill>
                <a:cs typeface="Arial" panose="020B0604020202020204" pitchFamily="34" charset="0"/>
              </a:rPr>
              <a:t>sheath</a:t>
            </a:r>
            <a:r>
              <a:rPr lang="de-DE" sz="2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2060"/>
                </a:solidFill>
                <a:cs typeface="Arial" panose="020B0604020202020204" pitchFamily="34" charset="0"/>
              </a:rPr>
              <a:t>origin</a:t>
            </a:r>
            <a:r>
              <a:rPr lang="de-DE" sz="2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2060"/>
                </a:solidFill>
                <a:cs typeface="Arial" panose="020B0604020202020204" pitchFamily="34" charset="0"/>
              </a:rPr>
              <a:t>towards</a:t>
            </a:r>
            <a:r>
              <a:rPr lang="de-DE" sz="2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2060"/>
                </a:solidFill>
                <a:cs typeface="Arial" panose="020B0604020202020204" pitchFamily="34" charset="0"/>
              </a:rPr>
              <a:t>head</a:t>
            </a:r>
            <a:r>
              <a:rPr lang="de-DE" sz="2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2060"/>
                </a:solidFill>
                <a:cs typeface="Arial" panose="020B0604020202020204" pitchFamily="34" charset="0"/>
              </a:rPr>
              <a:t>of</a:t>
            </a:r>
            <a:r>
              <a:rPr lang="de-DE" sz="2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2060"/>
                </a:solidFill>
                <a:cs typeface="Arial" panose="020B0604020202020204" pitchFamily="34" charset="0"/>
              </a:rPr>
              <a:t>expanding</a:t>
            </a:r>
            <a:r>
              <a:rPr lang="de-DE" sz="2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2060"/>
                </a:solidFill>
                <a:cs typeface="Arial" panose="020B0604020202020204" pitchFamily="34" charset="0"/>
              </a:rPr>
              <a:t>proton</a:t>
            </a:r>
            <a:r>
              <a:rPr lang="de-DE" sz="2000" dirty="0">
                <a:solidFill>
                  <a:srgbClr val="002060"/>
                </a:solidFill>
                <a:cs typeface="Arial" panose="020B0604020202020204" pitchFamily="34" charset="0"/>
              </a:rPr>
              <a:t> front </a:t>
            </a:r>
            <a:r>
              <a:rPr lang="de-DE" sz="2000" dirty="0" err="1">
                <a:solidFill>
                  <a:srgbClr val="002060"/>
                </a:solidFill>
                <a:cs typeface="Arial" panose="020B0604020202020204" pitchFamily="34" charset="0"/>
              </a:rPr>
              <a:t>becomes</a:t>
            </a:r>
            <a:r>
              <a:rPr lang="de-DE" sz="2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2000" b="1" dirty="0">
                <a:solidFill>
                  <a:srgbClr val="002060"/>
                </a:solidFill>
                <a:cs typeface="Arial" panose="020B0604020202020204" pitchFamily="34" charset="0"/>
              </a:rPr>
              <a:t>possible and </a:t>
            </a:r>
            <a:r>
              <a:rPr lang="de-DE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leads</a:t>
            </a:r>
            <a:r>
              <a:rPr lang="de-DE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to</a:t>
            </a:r>
            <a:r>
              <a:rPr lang="de-DE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highest</a:t>
            </a:r>
            <a:r>
              <a:rPr lang="de-DE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energies</a:t>
            </a:r>
            <a:endParaRPr lang="de-DE" sz="20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75ACAD9F-3848-BE1A-1A4C-3258EF8EA73B}"/>
              </a:ext>
            </a:extLst>
          </p:cNvPr>
          <p:cNvSpPr/>
          <p:nvPr/>
        </p:nvSpPr>
        <p:spPr>
          <a:xfrm rot="20428286">
            <a:off x="7073287" y="1579074"/>
            <a:ext cx="797628" cy="1144426"/>
          </a:xfrm>
          <a:prstGeom prst="ellipse">
            <a:avLst/>
          </a:prstGeom>
          <a:noFill/>
          <a:ln w="57150">
            <a:solidFill>
              <a:srgbClr val="FF0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F5AE3D17-749F-0A55-9440-67815A941A8F}"/>
              </a:ext>
            </a:extLst>
          </p:cNvPr>
          <p:cNvSpPr/>
          <p:nvPr/>
        </p:nvSpPr>
        <p:spPr>
          <a:xfrm rot="7503462">
            <a:off x="7798330" y="2923400"/>
            <a:ext cx="892644" cy="1583454"/>
          </a:xfrm>
          <a:prstGeom prst="ellipse">
            <a:avLst/>
          </a:prstGeom>
          <a:noFill/>
          <a:ln w="57150">
            <a:solidFill>
              <a:srgbClr val="FF0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73" name="Pfeil: gebogen 72">
            <a:extLst>
              <a:ext uri="{FF2B5EF4-FFF2-40B4-BE49-F238E27FC236}">
                <a16:creationId xmlns:a16="http://schemas.microsoft.com/office/drawing/2014/main" id="{8EADED67-1C67-38F2-7FA2-58B6D9334E21}"/>
              </a:ext>
            </a:extLst>
          </p:cNvPr>
          <p:cNvSpPr/>
          <p:nvPr/>
        </p:nvSpPr>
        <p:spPr>
          <a:xfrm rot="4132556">
            <a:off x="2360826" y="3149662"/>
            <a:ext cx="853440" cy="858244"/>
          </a:xfrm>
          <a:prstGeom prst="ben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4" name="Textfeld 73">
            <a:extLst>
              <a:ext uri="{FF2B5EF4-FFF2-40B4-BE49-F238E27FC236}">
                <a16:creationId xmlns:a16="http://schemas.microsoft.com/office/drawing/2014/main" id="{F1C1428B-F082-877A-117E-56D3867284BE}"/>
              </a:ext>
            </a:extLst>
          </p:cNvPr>
          <p:cNvSpPr txBox="1"/>
          <p:nvPr/>
        </p:nvSpPr>
        <p:spPr>
          <a:xfrm>
            <a:off x="2967270" y="2944076"/>
            <a:ext cx="87370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b="1" dirty="0">
                <a:highlight>
                  <a:srgbClr val="FFFF00"/>
                </a:highlight>
              </a:rPr>
              <a:t>Timing!</a:t>
            </a:r>
          </a:p>
        </p:txBody>
      </p:sp>
    </p:spTree>
    <p:extLst>
      <p:ext uri="{BB962C8B-B14F-4D97-AF65-F5344CB8AC3E}">
        <p14:creationId xmlns:p14="http://schemas.microsoft.com/office/powerpoint/2010/main" val="44564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1" grpId="0" animBg="1"/>
      <p:bldP spid="27" grpId="0" animBg="1"/>
      <p:bldP spid="40" grpId="0"/>
      <p:bldP spid="41" grpId="0"/>
      <p:bldP spid="42" grpId="0"/>
      <p:bldP spid="43" grpId="0"/>
      <p:bldP spid="48" grpId="0"/>
      <p:bldP spid="50" grpId="0"/>
      <p:bldP spid="54" grpId="0" animBg="1"/>
      <p:bldP spid="55" grpId="0" animBg="1"/>
      <p:bldP spid="56" grpId="0" animBg="1"/>
      <p:bldP spid="53" grpId="0" animBg="1"/>
      <p:bldP spid="20" grpId="0" animBg="1"/>
      <p:bldP spid="60" grpId="0"/>
      <p:bldP spid="71" grpId="0" animBg="1"/>
      <p:bldP spid="72" grpId="0" animBg="1"/>
      <p:bldP spid="73" grpId="0" animBg="1"/>
      <p:bldP spid="7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24</a:t>
            </a:fld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25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4247" y="251594"/>
            <a:ext cx="2924628" cy="194975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 &amp; </a:t>
            </a:r>
            <a:r>
              <a:rPr lang="de-DE" dirty="0" err="1"/>
              <a:t>Conclusion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696151" y="1182341"/>
            <a:ext cx="620052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spcAft>
                <a:spcPts val="2400"/>
              </a:spcAft>
              <a:buClr>
                <a:srgbClr val="F0781E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sz="2200" dirty="0" err="1"/>
              <a:t>Contrary</a:t>
            </a:r>
            <a:r>
              <a:rPr lang="de-DE" sz="2200" dirty="0"/>
              <a:t> </a:t>
            </a:r>
            <a:r>
              <a:rPr lang="de-DE" sz="2200" dirty="0" err="1"/>
              <a:t>to</a:t>
            </a:r>
            <a:r>
              <a:rPr lang="de-DE" sz="2200" dirty="0"/>
              <a:t> </a:t>
            </a:r>
            <a:r>
              <a:rPr lang="de-DE" sz="2200" dirty="0" err="1"/>
              <a:t>established</a:t>
            </a:r>
            <a:r>
              <a:rPr lang="de-DE" sz="2200" dirty="0"/>
              <a:t> </a:t>
            </a:r>
            <a:r>
              <a:rPr lang="de-DE" sz="2200" dirty="0" err="1"/>
              <a:t>theory</a:t>
            </a:r>
            <a:r>
              <a:rPr lang="de-DE" sz="2200" dirty="0"/>
              <a:t>:</a:t>
            </a:r>
            <a:br>
              <a:rPr lang="de-DE" sz="2200" dirty="0">
                <a:solidFill>
                  <a:srgbClr val="005AA0"/>
                </a:solidFill>
              </a:rPr>
            </a:br>
            <a:r>
              <a:rPr lang="de-DE" sz="2200" b="1" dirty="0">
                <a:solidFill>
                  <a:srgbClr val="005AA0"/>
                </a:solidFill>
              </a:rPr>
              <a:t>A </a:t>
            </a:r>
            <a:r>
              <a:rPr lang="de-DE" sz="2200" b="1" dirty="0" err="1">
                <a:solidFill>
                  <a:srgbClr val="005AA0"/>
                </a:solidFill>
              </a:rPr>
              <a:t>perfectly</a:t>
            </a:r>
            <a:r>
              <a:rPr lang="de-DE" sz="2200" b="1" dirty="0">
                <a:solidFill>
                  <a:srgbClr val="005AA0"/>
                </a:solidFill>
              </a:rPr>
              <a:t> clean </a:t>
            </a:r>
            <a:r>
              <a:rPr lang="de-DE" sz="2200" b="1" dirty="0" err="1">
                <a:solidFill>
                  <a:srgbClr val="005AA0"/>
                </a:solidFill>
              </a:rPr>
              <a:t>laser</a:t>
            </a:r>
            <a:r>
              <a:rPr lang="de-DE" sz="2200" b="1" dirty="0">
                <a:solidFill>
                  <a:srgbClr val="005AA0"/>
                </a:solidFill>
              </a:rPr>
              <a:t> </a:t>
            </a:r>
            <a:r>
              <a:rPr lang="de-DE" sz="2200" b="1" dirty="0" err="1">
                <a:solidFill>
                  <a:srgbClr val="005AA0"/>
                </a:solidFill>
              </a:rPr>
              <a:t>contrast</a:t>
            </a:r>
            <a:r>
              <a:rPr lang="de-DE" sz="2200" b="1" dirty="0">
                <a:solidFill>
                  <a:srgbClr val="005AA0"/>
                </a:solidFill>
              </a:rPr>
              <a:t> </a:t>
            </a:r>
            <a:r>
              <a:rPr lang="de-DE" sz="2200" b="1" dirty="0" err="1">
                <a:solidFill>
                  <a:srgbClr val="005AA0"/>
                </a:solidFill>
              </a:rPr>
              <a:t>does</a:t>
            </a:r>
            <a:r>
              <a:rPr lang="de-DE" sz="2200" b="1" dirty="0">
                <a:solidFill>
                  <a:srgbClr val="005AA0"/>
                </a:solidFill>
              </a:rPr>
              <a:t> not </a:t>
            </a:r>
            <a:r>
              <a:rPr lang="de-DE" sz="2200" b="1" dirty="0" err="1">
                <a:solidFill>
                  <a:srgbClr val="005AA0"/>
                </a:solidFill>
              </a:rPr>
              <a:t>deliver</a:t>
            </a:r>
            <a:r>
              <a:rPr lang="de-DE" sz="2200" b="1" dirty="0">
                <a:solidFill>
                  <a:srgbClr val="005AA0"/>
                </a:solidFill>
              </a:rPr>
              <a:t> </a:t>
            </a:r>
            <a:r>
              <a:rPr lang="de-DE" sz="2200" b="1" dirty="0" err="1">
                <a:solidFill>
                  <a:srgbClr val="005AA0"/>
                </a:solidFill>
              </a:rPr>
              <a:t>the</a:t>
            </a:r>
            <a:r>
              <a:rPr lang="de-DE" sz="2200" b="1" dirty="0">
                <a:solidFill>
                  <a:srgbClr val="005AA0"/>
                </a:solidFill>
              </a:rPr>
              <a:t> </a:t>
            </a:r>
            <a:r>
              <a:rPr lang="de-DE" sz="2200" b="1" dirty="0" err="1">
                <a:solidFill>
                  <a:srgbClr val="005AA0"/>
                </a:solidFill>
              </a:rPr>
              <a:t>highest</a:t>
            </a:r>
            <a:r>
              <a:rPr lang="de-DE" sz="2200" b="1" dirty="0">
                <a:solidFill>
                  <a:srgbClr val="005AA0"/>
                </a:solidFill>
              </a:rPr>
              <a:t> </a:t>
            </a:r>
            <a:r>
              <a:rPr lang="de-DE" sz="2200" b="1" dirty="0" err="1">
                <a:solidFill>
                  <a:srgbClr val="005AA0"/>
                </a:solidFill>
              </a:rPr>
              <a:t>proton</a:t>
            </a:r>
            <a:r>
              <a:rPr lang="de-DE" sz="2200" b="1" dirty="0">
                <a:solidFill>
                  <a:srgbClr val="005AA0"/>
                </a:solidFill>
              </a:rPr>
              <a:t> </a:t>
            </a:r>
            <a:r>
              <a:rPr lang="de-DE" sz="2200" b="1" dirty="0" err="1">
                <a:solidFill>
                  <a:srgbClr val="005AA0"/>
                </a:solidFill>
              </a:rPr>
              <a:t>energies</a:t>
            </a:r>
            <a:endParaRPr lang="de-DE" sz="2200" b="1" dirty="0">
              <a:solidFill>
                <a:srgbClr val="005AA0"/>
              </a:solidFill>
            </a:endParaRPr>
          </a:p>
          <a:p>
            <a:pPr marL="380990" indent="-380990">
              <a:spcAft>
                <a:spcPts val="2400"/>
              </a:spcAft>
              <a:buClr>
                <a:srgbClr val="F0781E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sz="2200" dirty="0" err="1">
                <a:solidFill>
                  <a:srgbClr val="005AA0"/>
                </a:solidFill>
              </a:rPr>
              <a:t>Detailed</a:t>
            </a:r>
            <a:r>
              <a:rPr lang="de-DE" sz="2200" dirty="0">
                <a:solidFill>
                  <a:srgbClr val="005AA0"/>
                </a:solidFill>
              </a:rPr>
              <a:t> </a:t>
            </a:r>
            <a:r>
              <a:rPr lang="de-DE" sz="2200" dirty="0" err="1">
                <a:solidFill>
                  <a:srgbClr val="005AA0"/>
                </a:solidFill>
              </a:rPr>
              <a:t>timing</a:t>
            </a:r>
            <a:r>
              <a:rPr lang="de-DE" sz="2200" dirty="0">
                <a:solidFill>
                  <a:srgbClr val="005AA0"/>
                </a:solidFill>
              </a:rPr>
              <a:t> </a:t>
            </a:r>
            <a:r>
              <a:rPr lang="de-DE" sz="2200" dirty="0" err="1"/>
              <a:t>of</a:t>
            </a:r>
            <a:r>
              <a:rPr lang="de-DE" sz="2200" dirty="0"/>
              <a:t> </a:t>
            </a:r>
            <a:r>
              <a:rPr lang="de-DE" sz="2200" dirty="0" err="1"/>
              <a:t>the</a:t>
            </a:r>
            <a:r>
              <a:rPr lang="de-DE" sz="2200" dirty="0"/>
              <a:t> </a:t>
            </a:r>
            <a:r>
              <a:rPr lang="de-DE" sz="2200" dirty="0" err="1"/>
              <a:t>acceleration</a:t>
            </a:r>
            <a:r>
              <a:rPr lang="de-DE" sz="2200" dirty="0"/>
              <a:t> </a:t>
            </a:r>
            <a:r>
              <a:rPr lang="de-DE" sz="2200" dirty="0" err="1"/>
              <a:t>is</a:t>
            </a:r>
            <a:r>
              <a:rPr lang="de-DE" sz="2200" dirty="0"/>
              <a:t> </a:t>
            </a:r>
            <a:r>
              <a:rPr lang="de-DE" sz="2200" dirty="0" err="1">
                <a:solidFill>
                  <a:srgbClr val="005AA0"/>
                </a:solidFill>
              </a:rPr>
              <a:t>important</a:t>
            </a:r>
            <a:r>
              <a:rPr lang="de-DE" sz="2200" dirty="0"/>
              <a:t> &amp; different </a:t>
            </a:r>
            <a:r>
              <a:rPr lang="de-DE" sz="2200" dirty="0" err="1">
                <a:solidFill>
                  <a:srgbClr val="005AA0"/>
                </a:solidFill>
              </a:rPr>
              <a:t>proton</a:t>
            </a:r>
            <a:r>
              <a:rPr lang="de-DE" sz="2200" dirty="0">
                <a:solidFill>
                  <a:srgbClr val="005AA0"/>
                </a:solidFill>
              </a:rPr>
              <a:t> </a:t>
            </a:r>
            <a:r>
              <a:rPr lang="de-DE" sz="2200" dirty="0" err="1">
                <a:solidFill>
                  <a:srgbClr val="005AA0"/>
                </a:solidFill>
              </a:rPr>
              <a:t>populations</a:t>
            </a:r>
            <a:r>
              <a:rPr lang="de-DE" sz="2200" dirty="0">
                <a:solidFill>
                  <a:srgbClr val="005AA0"/>
                </a:solidFill>
              </a:rPr>
              <a:t> </a:t>
            </a:r>
            <a:r>
              <a:rPr lang="de-DE" sz="2200" dirty="0" err="1"/>
              <a:t>go</a:t>
            </a:r>
            <a:r>
              <a:rPr lang="de-DE" sz="2200" dirty="0"/>
              <a:t> </a:t>
            </a:r>
            <a:r>
              <a:rPr lang="de-DE" sz="2200" dirty="0" err="1"/>
              <a:t>through</a:t>
            </a:r>
            <a:r>
              <a:rPr lang="de-DE" sz="2200" dirty="0"/>
              <a:t> different </a:t>
            </a:r>
            <a:r>
              <a:rPr lang="de-DE" sz="2200" dirty="0" err="1">
                <a:solidFill>
                  <a:srgbClr val="005AA0"/>
                </a:solidFill>
              </a:rPr>
              <a:t>acceleration</a:t>
            </a:r>
            <a:r>
              <a:rPr lang="de-DE" sz="2200" dirty="0">
                <a:solidFill>
                  <a:srgbClr val="005AA0"/>
                </a:solidFill>
              </a:rPr>
              <a:t> </a:t>
            </a:r>
            <a:r>
              <a:rPr lang="de-DE" sz="2200" dirty="0" err="1">
                <a:solidFill>
                  <a:srgbClr val="005AA0"/>
                </a:solidFill>
              </a:rPr>
              <a:t>stages</a:t>
            </a:r>
            <a:endParaRPr lang="de-DE" sz="2200" dirty="0">
              <a:solidFill>
                <a:srgbClr val="005AA0"/>
              </a:solidFill>
            </a:endParaRPr>
          </a:p>
          <a:p>
            <a:pPr marL="380990" indent="-380990">
              <a:spcAft>
                <a:spcPts val="2400"/>
              </a:spcAft>
              <a:buClr>
                <a:srgbClr val="F0781E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sz="2200" dirty="0"/>
              <a:t>Shaping </a:t>
            </a:r>
            <a:r>
              <a:rPr lang="de-DE" sz="2200" dirty="0" err="1"/>
              <a:t>of</a:t>
            </a:r>
            <a:r>
              <a:rPr lang="de-DE" sz="2200" dirty="0"/>
              <a:t> </a:t>
            </a:r>
            <a:r>
              <a:rPr lang="de-DE" sz="2200" dirty="0">
                <a:solidFill>
                  <a:srgbClr val="005AA0"/>
                </a:solidFill>
              </a:rPr>
              <a:t>last-</a:t>
            </a:r>
            <a:r>
              <a:rPr lang="de-DE" sz="2200" dirty="0" err="1">
                <a:solidFill>
                  <a:srgbClr val="005AA0"/>
                </a:solidFill>
              </a:rPr>
              <a:t>picosecond</a:t>
            </a:r>
            <a:r>
              <a:rPr lang="de-DE" sz="2200" dirty="0">
                <a:solidFill>
                  <a:srgbClr val="005AA0"/>
                </a:solidFill>
              </a:rPr>
              <a:t> </a:t>
            </a:r>
            <a:r>
              <a:rPr lang="de-DE" sz="2200" dirty="0" err="1">
                <a:solidFill>
                  <a:srgbClr val="005AA0"/>
                </a:solidFill>
              </a:rPr>
              <a:t>intensity</a:t>
            </a:r>
            <a:r>
              <a:rPr lang="de-DE" sz="2200" dirty="0">
                <a:solidFill>
                  <a:srgbClr val="005AA0"/>
                </a:solidFill>
              </a:rPr>
              <a:t> </a:t>
            </a:r>
            <a:r>
              <a:rPr lang="de-DE" sz="2200" dirty="0" err="1">
                <a:solidFill>
                  <a:srgbClr val="005AA0"/>
                </a:solidFill>
              </a:rPr>
              <a:t>ramp</a:t>
            </a:r>
            <a:r>
              <a:rPr lang="de-DE" sz="2200" dirty="0">
                <a:solidFill>
                  <a:srgbClr val="005AA0"/>
                </a:solidFill>
              </a:rPr>
              <a:t> </a:t>
            </a:r>
            <a:r>
              <a:rPr lang="de-DE" sz="2200" dirty="0" err="1"/>
              <a:t>sets</a:t>
            </a:r>
            <a:r>
              <a:rPr lang="de-DE" sz="2200" dirty="0"/>
              <a:t> </a:t>
            </a:r>
            <a:r>
              <a:rPr lang="de-DE" sz="2200" dirty="0" err="1"/>
              <a:t>up</a:t>
            </a:r>
            <a:r>
              <a:rPr lang="de-DE" sz="2200" dirty="0"/>
              <a:t> </a:t>
            </a:r>
            <a:r>
              <a:rPr lang="de-DE" sz="2200" dirty="0" err="1"/>
              <a:t>proton</a:t>
            </a:r>
            <a:r>
              <a:rPr lang="de-DE" sz="2200" dirty="0"/>
              <a:t> </a:t>
            </a:r>
            <a:r>
              <a:rPr lang="de-DE" sz="2200" dirty="0" err="1"/>
              <a:t>population</a:t>
            </a:r>
            <a:r>
              <a:rPr lang="de-DE" sz="2200" dirty="0"/>
              <a:t> </a:t>
            </a:r>
            <a:r>
              <a:rPr lang="de-DE" sz="2200" dirty="0" err="1"/>
              <a:t>for</a:t>
            </a:r>
            <a:r>
              <a:rPr lang="de-DE" sz="2200" dirty="0"/>
              <a:t> </a:t>
            </a:r>
            <a:r>
              <a:rPr lang="de-DE" sz="2200" dirty="0" err="1">
                <a:solidFill>
                  <a:srgbClr val="005AA0"/>
                </a:solidFill>
              </a:rPr>
              <a:t>best</a:t>
            </a:r>
            <a:r>
              <a:rPr lang="de-DE" sz="2200" dirty="0">
                <a:solidFill>
                  <a:srgbClr val="005AA0"/>
                </a:solidFill>
              </a:rPr>
              <a:t> </a:t>
            </a:r>
            <a:r>
              <a:rPr lang="de-DE" sz="2200" dirty="0" err="1">
                <a:solidFill>
                  <a:srgbClr val="005AA0"/>
                </a:solidFill>
              </a:rPr>
              <a:t>energy</a:t>
            </a:r>
            <a:r>
              <a:rPr lang="de-DE" sz="2200" dirty="0">
                <a:solidFill>
                  <a:srgbClr val="005AA0"/>
                </a:solidFill>
              </a:rPr>
              <a:t> </a:t>
            </a:r>
            <a:r>
              <a:rPr lang="de-DE" sz="2200" dirty="0" err="1">
                <a:solidFill>
                  <a:srgbClr val="005AA0"/>
                </a:solidFill>
              </a:rPr>
              <a:t>gain</a:t>
            </a:r>
            <a:r>
              <a:rPr lang="de-DE" sz="2200" dirty="0"/>
              <a:t> in </a:t>
            </a:r>
            <a:r>
              <a:rPr lang="de-DE" sz="2200" dirty="0" err="1"/>
              <a:t>accelerating</a:t>
            </a:r>
            <a:r>
              <a:rPr lang="de-DE" sz="2200" dirty="0"/>
              <a:t> potential </a:t>
            </a:r>
            <a:r>
              <a:rPr lang="de-DE" sz="2200" dirty="0" err="1"/>
              <a:t>from</a:t>
            </a:r>
            <a:br>
              <a:rPr lang="de-DE" sz="2200" dirty="0"/>
            </a:br>
            <a:r>
              <a:rPr lang="de-DE" sz="2200" dirty="0"/>
              <a:t>ultra-</a:t>
            </a:r>
            <a:r>
              <a:rPr lang="de-DE" sz="2200" dirty="0" err="1"/>
              <a:t>thin</a:t>
            </a:r>
            <a:r>
              <a:rPr lang="de-DE" sz="2200" dirty="0"/>
              <a:t> </a:t>
            </a:r>
            <a:r>
              <a:rPr lang="de-DE" sz="2200" dirty="0" err="1"/>
              <a:t>metal</a:t>
            </a:r>
            <a:r>
              <a:rPr lang="de-DE" sz="2200" dirty="0"/>
              <a:t> </a:t>
            </a:r>
            <a:r>
              <a:rPr lang="de-DE" sz="2200" dirty="0" err="1"/>
              <a:t>targets</a:t>
            </a:r>
            <a:endParaRPr lang="de-DE" sz="2200" dirty="0"/>
          </a:p>
          <a:p>
            <a:pPr marL="380990" indent="-380990">
              <a:spcAft>
                <a:spcPts val="2400"/>
              </a:spcAft>
              <a:buClr>
                <a:srgbClr val="F0781E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sz="2200" dirty="0"/>
              <a:t>A </a:t>
            </a:r>
            <a:r>
              <a:rPr lang="de-DE" sz="2200" dirty="0" err="1">
                <a:solidFill>
                  <a:srgbClr val="005AA0"/>
                </a:solidFill>
              </a:rPr>
              <a:t>steep</a:t>
            </a:r>
            <a:r>
              <a:rPr lang="de-DE" sz="2200" dirty="0">
                <a:solidFill>
                  <a:srgbClr val="005AA0"/>
                </a:solidFill>
              </a:rPr>
              <a:t> </a:t>
            </a:r>
            <a:r>
              <a:rPr lang="de-DE" sz="2200" dirty="0" err="1">
                <a:solidFill>
                  <a:srgbClr val="005AA0"/>
                </a:solidFill>
              </a:rPr>
              <a:t>ramp</a:t>
            </a:r>
            <a:r>
              <a:rPr lang="de-DE" sz="2200" dirty="0">
                <a:solidFill>
                  <a:srgbClr val="005AA0"/>
                </a:solidFill>
              </a:rPr>
              <a:t> </a:t>
            </a:r>
            <a:r>
              <a:rPr lang="de-DE" sz="2200" dirty="0" err="1">
                <a:solidFill>
                  <a:srgbClr val="005AA0"/>
                </a:solidFill>
              </a:rPr>
              <a:t>for</a:t>
            </a:r>
            <a:r>
              <a:rPr lang="de-DE" sz="2200" dirty="0">
                <a:solidFill>
                  <a:srgbClr val="005AA0"/>
                </a:solidFill>
              </a:rPr>
              <a:t> </a:t>
            </a:r>
            <a:r>
              <a:rPr lang="de-DE" sz="2200" dirty="0" err="1">
                <a:solidFill>
                  <a:srgbClr val="005AA0"/>
                </a:solidFill>
              </a:rPr>
              <a:t>homogeneous</a:t>
            </a:r>
            <a:r>
              <a:rPr lang="de-DE" sz="2200" dirty="0">
                <a:solidFill>
                  <a:srgbClr val="005AA0"/>
                </a:solidFill>
              </a:rPr>
              <a:t> </a:t>
            </a:r>
            <a:r>
              <a:rPr lang="de-DE" sz="2200" dirty="0" err="1">
                <a:solidFill>
                  <a:srgbClr val="005AA0"/>
                </a:solidFill>
              </a:rPr>
              <a:t>plastic</a:t>
            </a:r>
            <a:r>
              <a:rPr lang="de-DE" sz="2200" dirty="0"/>
              <a:t> </a:t>
            </a:r>
            <a:r>
              <a:rPr lang="de-DE" sz="2200" dirty="0" err="1"/>
              <a:t>targets</a:t>
            </a:r>
            <a:r>
              <a:rPr lang="de-DE" sz="2200" dirty="0"/>
              <a:t> </a:t>
            </a:r>
            <a:r>
              <a:rPr lang="de-DE" sz="2200" dirty="0" err="1"/>
              <a:t>proved</a:t>
            </a:r>
            <a:r>
              <a:rPr lang="de-DE" sz="2200" dirty="0"/>
              <a:t> optimal in </a:t>
            </a:r>
            <a:r>
              <a:rPr lang="de-DE" sz="2200" dirty="0" err="1"/>
              <a:t>staged</a:t>
            </a:r>
            <a:r>
              <a:rPr lang="de-DE" sz="2200" dirty="0"/>
              <a:t> </a:t>
            </a:r>
            <a:r>
              <a:rPr lang="de-DE" sz="2200" dirty="0" err="1"/>
              <a:t>acceleration</a:t>
            </a:r>
            <a:endParaRPr lang="de-DE" sz="22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B930D1F-C3AB-7790-D086-C7A2B3BEBA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90"/>
          <a:stretch/>
        </p:blipFill>
        <p:spPr>
          <a:xfrm>
            <a:off x="9085977" y="843720"/>
            <a:ext cx="2589321" cy="2241152"/>
          </a:xfrm>
          <a:prstGeom prst="rect">
            <a:avLst/>
          </a:prstGeom>
          <a:ln w="38100">
            <a:solidFill>
              <a:srgbClr val="005AA0"/>
            </a:solidFill>
          </a:ln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BADB6E8-B520-EEF0-BC8D-286FA2B90D9D}"/>
              </a:ext>
            </a:extLst>
          </p:cNvPr>
          <p:cNvGrpSpPr/>
          <p:nvPr/>
        </p:nvGrpSpPr>
        <p:grpSpPr>
          <a:xfrm>
            <a:off x="6834817" y="2645321"/>
            <a:ext cx="4281714" cy="2650450"/>
            <a:chOff x="7503886" y="3363830"/>
            <a:chExt cx="4281714" cy="2650450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B408F65B-ABA5-2CD1-4F39-D09E349FDB7C}"/>
                </a:ext>
              </a:extLst>
            </p:cNvPr>
            <p:cNvGrpSpPr/>
            <p:nvPr/>
          </p:nvGrpSpPr>
          <p:grpSpPr>
            <a:xfrm>
              <a:off x="7635060" y="3363830"/>
              <a:ext cx="4150540" cy="2607584"/>
              <a:chOff x="7126478" y="3457995"/>
              <a:chExt cx="4537563" cy="2850732"/>
            </a:xfrm>
          </p:grpSpPr>
          <p:pic>
            <p:nvPicPr>
              <p:cNvPr id="7" name="Grafik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6478" y="3649671"/>
                <a:ext cx="2319715" cy="2651103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8" name="Grafik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3652" y="3457995"/>
                <a:ext cx="2360389" cy="2850732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2" name="Pfeil nach rechts 6">
                <a:extLst>
                  <a:ext uri="{FF2B5EF4-FFF2-40B4-BE49-F238E27FC236}">
                    <a16:creationId xmlns:a16="http://schemas.microsoft.com/office/drawing/2014/main" id="{6566E3D9-EA61-00A0-6DAA-EBC612EB703D}"/>
                  </a:ext>
                </a:extLst>
              </p:cNvPr>
              <p:cNvSpPr/>
              <p:nvPr/>
            </p:nvSpPr>
            <p:spPr>
              <a:xfrm rot="18541308">
                <a:off x="9960083" y="4448453"/>
                <a:ext cx="1047524" cy="257834"/>
              </a:xfrm>
              <a:prstGeom prst="rightArrow">
                <a:avLst>
                  <a:gd name="adj1" fmla="val 50000"/>
                  <a:gd name="adj2" fmla="val 173709"/>
                </a:avLst>
              </a:prstGeom>
              <a:solidFill>
                <a:srgbClr val="00B050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400"/>
              </a:p>
            </p:txBody>
          </p:sp>
          <p:sp>
            <p:nvSpPr>
              <p:cNvPr id="13" name="Pfeil nach rechts 7">
                <a:extLst>
                  <a:ext uri="{FF2B5EF4-FFF2-40B4-BE49-F238E27FC236}">
                    <a16:creationId xmlns:a16="http://schemas.microsoft.com/office/drawing/2014/main" id="{63F8A2A2-F283-1543-1A24-D9618674FD81}"/>
                  </a:ext>
                </a:extLst>
              </p:cNvPr>
              <p:cNvSpPr/>
              <p:nvPr/>
            </p:nvSpPr>
            <p:spPr>
              <a:xfrm rot="19114291">
                <a:off x="7899946" y="4732084"/>
                <a:ext cx="1047524" cy="232546"/>
              </a:xfrm>
              <a:prstGeom prst="rightArrow">
                <a:avLst>
                  <a:gd name="adj1" fmla="val 50000"/>
                  <a:gd name="adj2" fmla="val 173709"/>
                </a:avLst>
              </a:prstGeom>
              <a:solidFill>
                <a:srgbClr val="00B050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400"/>
              </a:p>
            </p:txBody>
          </p:sp>
        </p:grp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9BD51F02-8D7D-95AF-D1A7-AFB5634C1136}"/>
                </a:ext>
              </a:extLst>
            </p:cNvPr>
            <p:cNvSpPr/>
            <p:nvPr/>
          </p:nvSpPr>
          <p:spPr>
            <a:xfrm>
              <a:off x="7503886" y="3436223"/>
              <a:ext cx="4281714" cy="2578057"/>
            </a:xfrm>
            <a:prstGeom prst="rect">
              <a:avLst/>
            </a:prstGeom>
            <a:noFill/>
            <a:ln w="38100">
              <a:solidFill>
                <a:srgbClr val="005A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feld 32">
            <a:extLst>
              <a:ext uri="{FF2B5EF4-FFF2-40B4-BE49-F238E27FC236}">
                <a16:creationId xmlns:a16="http://schemas.microsoft.com/office/drawing/2014/main" id="{54A44CAE-5EB2-4475-B6ED-46BCE93F2C2B}"/>
              </a:ext>
            </a:extLst>
          </p:cNvPr>
          <p:cNvSpPr txBox="1"/>
          <p:nvPr/>
        </p:nvSpPr>
        <p:spPr>
          <a:xfrm>
            <a:off x="6547104" y="4010047"/>
            <a:ext cx="5644896" cy="1938992"/>
          </a:xfrm>
          <a:prstGeom prst="rect">
            <a:avLst/>
          </a:prstGeom>
          <a:solidFill>
            <a:srgbClr val="CF6800"/>
          </a:solidFill>
        </p:spPr>
        <p:txBody>
          <a:bodyPr wrap="square" lIns="528000" rtlCol="0">
            <a:spAutoFit/>
          </a:bodyPr>
          <a:lstStyle/>
          <a:p>
            <a:pPr>
              <a:buClr>
                <a:srgbClr val="D5540D"/>
              </a:buClr>
            </a:pPr>
            <a:r>
              <a:rPr lang="de-DE" sz="2400" b="1" dirty="0" err="1">
                <a:solidFill>
                  <a:schemeClr val="bg1"/>
                </a:solidFill>
              </a:rPr>
              <a:t>Realistic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laser</a:t>
            </a:r>
            <a:r>
              <a:rPr lang="de-DE" sz="2400" b="1" dirty="0">
                <a:solidFill>
                  <a:schemeClr val="bg1"/>
                </a:solidFill>
              </a:rPr>
              <a:t> pulse </a:t>
            </a:r>
            <a:r>
              <a:rPr lang="de-DE" sz="2400" b="1" dirty="0" err="1">
                <a:solidFill>
                  <a:schemeClr val="bg1"/>
                </a:solidFill>
              </a:rPr>
              <a:t>shapes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should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always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be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included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for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enhanced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predictive</a:t>
            </a:r>
            <a:r>
              <a:rPr lang="de-DE" sz="2400" b="1" dirty="0">
                <a:solidFill>
                  <a:schemeClr val="bg1"/>
                </a:solidFill>
              </a:rPr>
              <a:t> and </a:t>
            </a:r>
            <a:r>
              <a:rPr lang="de-DE" sz="2400" b="1" dirty="0" err="1">
                <a:solidFill>
                  <a:schemeClr val="bg1"/>
                </a:solidFill>
              </a:rPr>
              <a:t>explanatory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capabilities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of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numerical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simulations</a:t>
            </a:r>
            <a:r>
              <a:rPr lang="de-DE" sz="2400" b="1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264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6835" y="0"/>
            <a:ext cx="11617445" cy="6188225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6008527" y="5417479"/>
            <a:ext cx="5872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3200" b="1" dirty="0" err="1">
                <a:solidFill>
                  <a:schemeClr val="bg1"/>
                </a:solidFill>
              </a:rPr>
              <a:t>Thank</a:t>
            </a:r>
            <a:r>
              <a:rPr lang="de-DE" sz="3200" b="1" dirty="0">
                <a:solidFill>
                  <a:schemeClr val="bg1"/>
                </a:solidFill>
              </a:rPr>
              <a:t> </a:t>
            </a:r>
            <a:r>
              <a:rPr lang="de-DE" sz="3200" b="1" dirty="0" err="1">
                <a:solidFill>
                  <a:schemeClr val="bg1"/>
                </a:solidFill>
              </a:rPr>
              <a:t>you</a:t>
            </a:r>
            <a:r>
              <a:rPr lang="de-DE" sz="3200" b="1" dirty="0">
                <a:solidFill>
                  <a:schemeClr val="bg1"/>
                </a:solidFill>
              </a:rPr>
              <a:t> </a:t>
            </a:r>
            <a:r>
              <a:rPr lang="de-DE" sz="3200" b="1" dirty="0" err="1">
                <a:solidFill>
                  <a:schemeClr val="bg1"/>
                </a:solidFill>
              </a:rPr>
              <a:t>for</a:t>
            </a:r>
            <a:r>
              <a:rPr lang="de-DE" sz="3200" b="1" dirty="0">
                <a:solidFill>
                  <a:schemeClr val="bg1"/>
                </a:solidFill>
              </a:rPr>
              <a:t> </a:t>
            </a:r>
            <a:r>
              <a:rPr lang="de-DE" sz="3200" b="1" dirty="0" err="1">
                <a:solidFill>
                  <a:schemeClr val="bg1"/>
                </a:solidFill>
              </a:rPr>
              <a:t>your</a:t>
            </a:r>
            <a:r>
              <a:rPr lang="de-DE" sz="3200" b="1" dirty="0">
                <a:solidFill>
                  <a:schemeClr val="bg1"/>
                </a:solidFill>
              </a:rPr>
              <a:t> </a:t>
            </a:r>
            <a:r>
              <a:rPr lang="de-DE" sz="3200" b="1" dirty="0" err="1">
                <a:solidFill>
                  <a:schemeClr val="bg1"/>
                </a:solidFill>
              </a:rPr>
              <a:t>attention</a:t>
            </a:r>
            <a:r>
              <a:rPr lang="de-DE" sz="3200" b="1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166249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8C89396-CDD7-292C-92D3-11808C958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Acknowledgments</a:t>
            </a: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F91695A-F9C4-8832-14B8-69F39047C6D8}"/>
              </a:ext>
            </a:extLst>
          </p:cNvPr>
          <p:cNvSpPr/>
          <p:nvPr/>
        </p:nvSpPr>
        <p:spPr>
          <a:xfrm>
            <a:off x="1006772" y="1432306"/>
            <a:ext cx="79360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This </a:t>
            </a:r>
            <a:r>
              <a:rPr lang="de-DE" sz="1400" dirty="0" err="1"/>
              <a:t>project</a:t>
            </a:r>
            <a:r>
              <a:rPr lang="de-DE" sz="1400" dirty="0"/>
              <a:t> </a:t>
            </a:r>
            <a:r>
              <a:rPr lang="de-DE" sz="1400" dirty="0" err="1"/>
              <a:t>has</a:t>
            </a:r>
            <a:r>
              <a:rPr lang="de-DE" sz="1400" dirty="0"/>
              <a:t> </a:t>
            </a:r>
            <a:r>
              <a:rPr lang="de-DE" sz="1400" dirty="0" err="1"/>
              <a:t>been</a:t>
            </a:r>
            <a:r>
              <a:rPr lang="de-DE" sz="1400" dirty="0"/>
              <a:t> </a:t>
            </a:r>
            <a:r>
              <a:rPr lang="de-DE" sz="1400" dirty="0" err="1"/>
              <a:t>enabled</a:t>
            </a:r>
            <a:r>
              <a:rPr lang="de-DE" sz="1400" dirty="0"/>
              <a:t> </a:t>
            </a:r>
            <a:r>
              <a:rPr lang="de-DE" sz="1400" dirty="0" err="1"/>
              <a:t>by</a:t>
            </a:r>
            <a:r>
              <a:rPr lang="de-DE" sz="1400" dirty="0"/>
              <a:t> </a:t>
            </a:r>
            <a:r>
              <a:rPr lang="de-DE" sz="1400" dirty="0" err="1"/>
              <a:t>many</a:t>
            </a:r>
            <a:r>
              <a:rPr lang="de-DE" sz="1400" dirty="0"/>
              <a:t> </a:t>
            </a:r>
            <a:r>
              <a:rPr lang="de-DE" sz="1400" dirty="0" err="1"/>
              <a:t>people</a:t>
            </a:r>
            <a:r>
              <a:rPr lang="de-DE" sz="1400" dirty="0"/>
              <a:t> in open-source and open-</a:t>
            </a:r>
            <a:r>
              <a:rPr lang="de-DE" sz="1400" dirty="0" err="1"/>
              <a:t>science</a:t>
            </a:r>
            <a:r>
              <a:rPr lang="de-DE" sz="1400" dirty="0"/>
              <a:t> </a:t>
            </a:r>
            <a:r>
              <a:rPr lang="de-DE" sz="1400" dirty="0" err="1"/>
              <a:t>communities</a:t>
            </a:r>
            <a:r>
              <a:rPr lang="de-DE" sz="1400" dirty="0"/>
              <a:t>. Great </a:t>
            </a:r>
            <a:r>
              <a:rPr lang="de-DE" sz="1400" dirty="0" err="1"/>
              <a:t>thanks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communities</a:t>
            </a:r>
            <a:r>
              <a:rPr lang="de-DE" sz="1400" dirty="0"/>
              <a:t> and </a:t>
            </a:r>
            <a:r>
              <a:rPr lang="de-DE" sz="1400" dirty="0" err="1"/>
              <a:t>developers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: </a:t>
            </a:r>
            <a:r>
              <a:rPr lang="de-DE" sz="1400" dirty="0" err="1"/>
              <a:t>PIConGPU</a:t>
            </a:r>
            <a:r>
              <a:rPr lang="de-DE" sz="1400" dirty="0"/>
              <a:t>, </a:t>
            </a:r>
            <a:r>
              <a:rPr lang="de-DE" sz="1400" dirty="0" err="1"/>
              <a:t>Jupyter</a:t>
            </a:r>
            <a:r>
              <a:rPr lang="de-DE" sz="1400" dirty="0"/>
              <a:t>, </a:t>
            </a:r>
            <a:r>
              <a:rPr lang="de-DE" sz="1400" dirty="0" err="1"/>
              <a:t>yt</a:t>
            </a:r>
            <a:r>
              <a:rPr lang="de-DE" sz="1400" dirty="0"/>
              <a:t>,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SciPy</a:t>
            </a:r>
            <a:r>
              <a:rPr lang="de-DE" sz="1400" dirty="0"/>
              <a:t> </a:t>
            </a:r>
            <a:r>
              <a:rPr lang="de-DE" sz="1400" dirty="0" err="1"/>
              <a:t>ecosystem</a:t>
            </a:r>
            <a:r>
              <a:rPr lang="de-DE" sz="1400" dirty="0"/>
              <a:t>, ADIOS, HDF5, </a:t>
            </a:r>
            <a:r>
              <a:rPr lang="de-DE" sz="1400" dirty="0" err="1"/>
              <a:t>CMake</a:t>
            </a:r>
            <a:r>
              <a:rPr lang="de-DE" sz="1400" dirty="0"/>
              <a:t>, </a:t>
            </a:r>
            <a:r>
              <a:rPr lang="de-DE" sz="1400" dirty="0" err="1"/>
              <a:t>openPMD</a:t>
            </a:r>
            <a:r>
              <a:rPr lang="de-DE" sz="1400" dirty="0"/>
              <a:t>, Spack, ...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F5BF2E1-A03B-6CA8-6B14-FBB17B28F296}"/>
              </a:ext>
            </a:extLst>
          </p:cNvPr>
          <p:cNvSpPr/>
          <p:nvPr/>
        </p:nvSpPr>
        <p:spPr>
          <a:xfrm>
            <a:off x="999408" y="2418444"/>
            <a:ext cx="7943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This </a:t>
            </a:r>
            <a:r>
              <a:rPr lang="de-DE" sz="1400" dirty="0" err="1"/>
              <a:t>project</a:t>
            </a:r>
            <a:r>
              <a:rPr lang="de-DE" sz="1400" dirty="0"/>
              <a:t> </a:t>
            </a:r>
            <a:r>
              <a:rPr lang="de-DE" sz="1400" dirty="0" err="1"/>
              <a:t>has</a:t>
            </a:r>
            <a:r>
              <a:rPr lang="de-DE" sz="1400" dirty="0"/>
              <a:t> </a:t>
            </a:r>
            <a:r>
              <a:rPr lang="de-DE" sz="1400" dirty="0" err="1"/>
              <a:t>received</a:t>
            </a:r>
            <a:r>
              <a:rPr lang="de-DE" sz="1400" dirty="0"/>
              <a:t> </a:t>
            </a:r>
            <a:r>
              <a:rPr lang="de-DE" sz="1400" dirty="0" err="1"/>
              <a:t>funding</a:t>
            </a:r>
            <a:r>
              <a:rPr lang="de-DE" sz="1400" dirty="0"/>
              <a:t> </a:t>
            </a:r>
            <a:r>
              <a:rPr lang="de-DE" sz="1400" dirty="0" err="1"/>
              <a:t>from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European </a:t>
            </a:r>
            <a:r>
              <a:rPr lang="de-DE" sz="1400" dirty="0" err="1"/>
              <a:t>Unions</a:t>
            </a:r>
            <a:r>
              <a:rPr lang="de-DE" sz="1400" dirty="0"/>
              <a:t> Horizon 2020 </a:t>
            </a:r>
            <a:r>
              <a:rPr lang="de-DE" sz="1400" dirty="0" err="1"/>
              <a:t>research</a:t>
            </a:r>
            <a:r>
              <a:rPr lang="de-DE" sz="1400" dirty="0"/>
              <a:t> and </a:t>
            </a:r>
            <a:r>
              <a:rPr lang="de-DE" sz="1400" dirty="0" err="1"/>
              <a:t>innovation</a:t>
            </a:r>
            <a:r>
              <a:rPr lang="de-DE" sz="1400" dirty="0"/>
              <a:t> </a:t>
            </a:r>
            <a:r>
              <a:rPr lang="de-DE" sz="1400" dirty="0" err="1"/>
              <a:t>programme</a:t>
            </a:r>
            <a:r>
              <a:rPr lang="de-DE" sz="1400" dirty="0"/>
              <a:t> </a:t>
            </a:r>
            <a:r>
              <a:rPr lang="de-DE" sz="1400" dirty="0" err="1"/>
              <a:t>under</a:t>
            </a:r>
            <a:r>
              <a:rPr lang="de-DE" sz="1400" dirty="0"/>
              <a:t> </a:t>
            </a:r>
            <a:r>
              <a:rPr lang="de-DE" sz="1400" dirty="0" err="1"/>
              <a:t>grant</a:t>
            </a:r>
            <a:r>
              <a:rPr lang="de-DE" sz="1400" dirty="0"/>
              <a:t> </a:t>
            </a:r>
            <a:r>
              <a:rPr lang="de-DE" sz="1400" dirty="0" err="1"/>
              <a:t>agreement</a:t>
            </a:r>
            <a:r>
              <a:rPr lang="de-DE" sz="1400" dirty="0"/>
              <a:t> </a:t>
            </a:r>
            <a:r>
              <a:rPr lang="de-DE" sz="1400" dirty="0" err="1"/>
              <a:t>No</a:t>
            </a:r>
            <a:r>
              <a:rPr lang="de-DE" sz="1400" dirty="0"/>
              <a:t> 654220.</a:t>
            </a: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0F7B4B70-299E-2556-07D2-2180B108796D}"/>
              </a:ext>
            </a:extLst>
          </p:cNvPr>
          <p:cNvSpPr/>
          <p:nvPr/>
        </p:nvSpPr>
        <p:spPr>
          <a:xfrm>
            <a:off x="1006772" y="3264408"/>
            <a:ext cx="7936060" cy="9570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latin typeface="Arial"/>
                <a:ea typeface="DejaVu Sans"/>
              </a:rPr>
              <a:t>We acknowledge PRACE for awarding us access to Piz </a:t>
            </a:r>
            <a:r>
              <a:rPr lang="en-US" sz="1400" b="0" strike="noStrike" spc="-1" dirty="0" err="1">
                <a:latin typeface="Arial"/>
                <a:ea typeface="DejaVu Sans"/>
              </a:rPr>
              <a:t>Daint</a:t>
            </a:r>
            <a:r>
              <a:rPr lang="en-US" sz="1400" b="0" strike="noStrike" spc="-1" dirty="0">
                <a:latin typeface="Arial"/>
                <a:ea typeface="DejaVu Sans"/>
              </a:rPr>
              <a:t> at CSCS, Switzerland. 15</a:t>
            </a:r>
            <a:r>
              <a:rPr lang="en-US" sz="1400" b="0" strike="noStrike" spc="-1" baseline="30000" dirty="0">
                <a:latin typeface="Arial"/>
                <a:ea typeface="DejaVu Sans"/>
              </a:rPr>
              <a:t>th</a:t>
            </a:r>
            <a:r>
              <a:rPr lang="en-US" sz="1400" b="0" strike="noStrike" spc="-1" dirty="0">
                <a:latin typeface="Arial"/>
                <a:ea typeface="DejaVu Sans"/>
              </a:rPr>
              <a:t>  PRACE call, Project ID 2016163983.</a:t>
            </a:r>
            <a:endParaRPr lang="en-US" sz="14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</a:pPr>
            <a:endParaRPr lang="en-US" sz="1400" b="0" strike="noStrike" spc="-1" dirty="0">
              <a:latin typeface="Arial"/>
            </a:endParaRPr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BBE80177-E096-621F-5A50-60BE074C922E}"/>
              </a:ext>
            </a:extLst>
          </p:cNvPr>
          <p:cNvSpPr/>
          <p:nvPr/>
        </p:nvSpPr>
        <p:spPr>
          <a:xfrm>
            <a:off x="1006772" y="4386064"/>
            <a:ext cx="6569364" cy="1389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2400" b="1" strike="noStrike" spc="-1" dirty="0">
                <a:latin typeface="Arial"/>
                <a:ea typeface="DejaVu Sans"/>
              </a:rPr>
              <a:t>I </a:t>
            </a:r>
            <a:r>
              <a:rPr lang="de-DE" sz="2400" b="1" strike="noStrike" spc="-1" dirty="0" err="1">
                <a:latin typeface="Arial"/>
                <a:ea typeface="DejaVu Sans"/>
              </a:rPr>
              <a:t>would</a:t>
            </a:r>
            <a:r>
              <a:rPr lang="de-DE" sz="2400" b="1" strike="noStrike" spc="-1" dirty="0">
                <a:latin typeface="Arial"/>
                <a:ea typeface="DejaVu Sans"/>
              </a:rPr>
              <a:t> like </a:t>
            </a:r>
            <a:r>
              <a:rPr lang="de-DE" sz="2400" b="1" strike="noStrike" spc="-1" dirty="0" err="1">
                <a:latin typeface="Arial"/>
                <a:ea typeface="DejaVu Sans"/>
              </a:rPr>
              <a:t>to</a:t>
            </a:r>
            <a:r>
              <a:rPr lang="de-DE" sz="2400" b="1" strike="noStrike" spc="-1" dirty="0">
                <a:latin typeface="Arial"/>
                <a:ea typeface="DejaVu Sans"/>
              </a:rPr>
              <a:t> </a:t>
            </a:r>
            <a:r>
              <a:rPr lang="de-DE" sz="2400" b="1" strike="noStrike" spc="-1" dirty="0" err="1">
                <a:latin typeface="Arial"/>
                <a:ea typeface="DejaVu Sans"/>
              </a:rPr>
              <a:t>thank</a:t>
            </a:r>
            <a:r>
              <a:rPr lang="de-DE" sz="2400" b="1" strike="noStrike" spc="-1" dirty="0">
                <a:latin typeface="Arial"/>
                <a:ea typeface="DejaVu Sans"/>
              </a:rPr>
              <a:t> </a:t>
            </a:r>
            <a:r>
              <a:rPr lang="de-DE" sz="2400" b="1" strike="noStrike" spc="-1" dirty="0" err="1">
                <a:latin typeface="Arial"/>
                <a:ea typeface="DejaVu Sans"/>
              </a:rPr>
              <a:t>my</a:t>
            </a:r>
            <a:r>
              <a:rPr lang="de-DE" sz="2400" b="1" strike="noStrike" spc="-1" dirty="0">
                <a:latin typeface="Arial"/>
                <a:ea typeface="DejaVu Sans"/>
              </a:rPr>
              <a:t> </a:t>
            </a:r>
            <a:r>
              <a:rPr lang="de-DE" sz="2400" b="1" strike="noStrike" spc="-1" dirty="0" err="1">
                <a:latin typeface="Arial"/>
                <a:ea typeface="DejaVu Sans"/>
              </a:rPr>
              <a:t>colleagues</a:t>
            </a:r>
            <a:r>
              <a:rPr lang="de-DE" sz="2400" b="1" strike="noStrike" spc="-1" dirty="0">
                <a:latin typeface="Arial"/>
                <a:ea typeface="DejaVu Sans"/>
              </a:rPr>
              <a:t> </a:t>
            </a:r>
            <a:r>
              <a:rPr lang="de-DE" sz="2400" b="1" strike="noStrike" spc="-1" dirty="0" err="1">
                <a:latin typeface="Arial"/>
                <a:ea typeface="DejaVu Sans"/>
              </a:rPr>
              <a:t>for</a:t>
            </a:r>
            <a:r>
              <a:rPr lang="de-DE" sz="2400" b="1" strike="noStrike" spc="-1" dirty="0">
                <a:latin typeface="Arial"/>
                <a:ea typeface="DejaVu Sans"/>
              </a:rPr>
              <a:t> </a:t>
            </a:r>
            <a:r>
              <a:rPr lang="de-DE" sz="2400" b="1" strike="noStrike" spc="-1" dirty="0" err="1">
                <a:latin typeface="Arial"/>
                <a:ea typeface="DejaVu Sans"/>
              </a:rPr>
              <a:t>the</a:t>
            </a:r>
            <a:r>
              <a:rPr lang="de-DE" sz="2400" b="1" strike="noStrike" spc="-1" dirty="0">
                <a:latin typeface="Arial"/>
                <a:ea typeface="DejaVu Sans"/>
              </a:rPr>
              <a:t> </a:t>
            </a:r>
            <a:r>
              <a:rPr lang="de-DE" sz="2400" b="1" strike="noStrike" spc="-1" dirty="0" err="1">
                <a:latin typeface="Arial"/>
                <a:ea typeface="DejaVu Sans"/>
              </a:rPr>
              <a:t>fruitful</a:t>
            </a:r>
            <a:r>
              <a:rPr lang="de-DE" sz="2400" b="1" strike="noStrike" spc="-1" dirty="0">
                <a:latin typeface="Arial"/>
                <a:ea typeface="DejaVu Sans"/>
              </a:rPr>
              <a:t> </a:t>
            </a:r>
            <a:r>
              <a:rPr lang="de-DE" sz="2400" b="1" strike="noStrike" spc="-1" dirty="0" err="1">
                <a:latin typeface="Arial"/>
                <a:ea typeface="DejaVu Sans"/>
              </a:rPr>
              <a:t>collaboration</a:t>
            </a:r>
            <a:r>
              <a:rPr lang="de-DE" sz="2400" b="1" strike="noStrike" spc="-1" dirty="0">
                <a:latin typeface="Arial"/>
                <a:ea typeface="DejaVu Sans"/>
              </a:rPr>
              <a:t> and I </a:t>
            </a:r>
            <a:r>
              <a:rPr lang="de-DE" sz="2400" b="1" strike="noStrike" spc="-1" dirty="0" err="1">
                <a:latin typeface="Arial"/>
                <a:ea typeface="DejaVu Sans"/>
              </a:rPr>
              <a:t>would</a:t>
            </a:r>
            <a:r>
              <a:rPr lang="de-DE" sz="2400" b="1" strike="noStrike" spc="-1" dirty="0">
                <a:latin typeface="Arial"/>
                <a:ea typeface="DejaVu Sans"/>
              </a:rPr>
              <a:t> like </a:t>
            </a:r>
            <a:r>
              <a:rPr lang="de-DE" sz="2400" b="1" strike="noStrike" spc="-1" dirty="0" err="1">
                <a:latin typeface="Arial"/>
                <a:ea typeface="DejaVu Sans"/>
              </a:rPr>
              <a:t>to</a:t>
            </a:r>
            <a:r>
              <a:rPr lang="de-DE" sz="2400" b="1" strike="noStrike" spc="-1" dirty="0">
                <a:latin typeface="Arial"/>
                <a:ea typeface="DejaVu Sans"/>
              </a:rPr>
              <a:t> </a:t>
            </a:r>
            <a:r>
              <a:rPr lang="de-DE" sz="2400" b="1" strike="noStrike" spc="-1" dirty="0" err="1">
                <a:latin typeface="Arial"/>
                <a:ea typeface="DejaVu Sans"/>
              </a:rPr>
              <a:t>thank</a:t>
            </a:r>
            <a:r>
              <a:rPr lang="de-DE" sz="2400" b="1" strike="noStrike" spc="-1" dirty="0">
                <a:latin typeface="Arial"/>
                <a:ea typeface="DejaVu Sans"/>
              </a:rPr>
              <a:t> </a:t>
            </a:r>
            <a:r>
              <a:rPr lang="de-DE" sz="2400" b="1" strike="noStrike" spc="-1" dirty="0" err="1">
                <a:latin typeface="Arial"/>
                <a:ea typeface="DejaVu Sans"/>
              </a:rPr>
              <a:t>my</a:t>
            </a:r>
            <a:r>
              <a:rPr lang="de-DE" sz="2400" b="1" strike="noStrike" spc="-1" dirty="0">
                <a:latin typeface="Arial"/>
                <a:ea typeface="DejaVu Sans"/>
              </a:rPr>
              <a:t> </a:t>
            </a:r>
            <a:r>
              <a:rPr lang="de-DE" sz="2400" b="1" strike="noStrike" spc="-1" dirty="0" err="1">
                <a:latin typeface="Arial"/>
                <a:ea typeface="DejaVu Sans"/>
              </a:rPr>
              <a:t>family</a:t>
            </a:r>
            <a:r>
              <a:rPr lang="de-DE" sz="2400" b="1" strike="noStrike" spc="-1" dirty="0">
                <a:latin typeface="Arial"/>
                <a:ea typeface="DejaVu Sans"/>
              </a:rPr>
              <a:t> and </a:t>
            </a:r>
            <a:r>
              <a:rPr lang="de-DE" sz="2400" b="1" strike="noStrike" spc="-1" dirty="0" err="1">
                <a:latin typeface="Arial"/>
                <a:ea typeface="DejaVu Sans"/>
              </a:rPr>
              <a:t>friends</a:t>
            </a:r>
            <a:r>
              <a:rPr lang="de-DE" sz="2400" b="1" strike="noStrike" spc="-1" dirty="0">
                <a:latin typeface="Arial"/>
                <a:ea typeface="DejaVu Sans"/>
              </a:rPr>
              <a:t> </a:t>
            </a:r>
            <a:r>
              <a:rPr lang="de-DE" sz="2400" b="1" strike="noStrike" spc="-1" dirty="0" err="1">
                <a:latin typeface="Arial"/>
                <a:ea typeface="DejaVu Sans"/>
              </a:rPr>
              <a:t>for</a:t>
            </a:r>
            <a:r>
              <a:rPr lang="de-DE" sz="2400" b="1" strike="noStrike" spc="-1" dirty="0">
                <a:latin typeface="Arial"/>
                <a:ea typeface="DejaVu Sans"/>
              </a:rPr>
              <a:t> </a:t>
            </a:r>
            <a:r>
              <a:rPr lang="de-DE" sz="2400" b="1" strike="noStrike" spc="-1" dirty="0" err="1">
                <a:latin typeface="Arial"/>
                <a:ea typeface="DejaVu Sans"/>
              </a:rPr>
              <a:t>the</a:t>
            </a:r>
            <a:r>
              <a:rPr lang="de-DE" sz="2400" b="1" strike="noStrike" spc="-1" dirty="0">
                <a:latin typeface="Arial"/>
                <a:ea typeface="DejaVu Sans"/>
              </a:rPr>
              <a:t> </a:t>
            </a:r>
            <a:r>
              <a:rPr lang="de-DE" sz="2400" b="1" strike="noStrike" spc="-1" dirty="0" err="1">
                <a:latin typeface="Arial"/>
                <a:ea typeface="DejaVu Sans"/>
              </a:rPr>
              <a:t>continuing</a:t>
            </a:r>
            <a:r>
              <a:rPr lang="de-DE" sz="2400" b="1" strike="noStrike" spc="-1" dirty="0">
                <a:latin typeface="Arial"/>
                <a:ea typeface="DejaVu Sans"/>
              </a:rPr>
              <a:t> support!</a:t>
            </a:r>
            <a:endParaRPr lang="en-US" sz="2400" b="1" strike="noStrike" spc="-1" dirty="0">
              <a:latin typeface="Arial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3082DE3-C564-34BA-C755-708452F34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0400147" y="4221472"/>
            <a:ext cx="1335308" cy="909537"/>
          </a:xfrm>
          <a:prstGeom prst="rect">
            <a:avLst/>
          </a:prstGeom>
          <a:ln>
            <a:noFill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9743F1D-A218-98C9-999C-118F2AC72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9989371" y="3564603"/>
            <a:ext cx="1796229" cy="724657"/>
          </a:xfrm>
          <a:prstGeom prst="rect">
            <a:avLst/>
          </a:prstGeom>
          <a:ln>
            <a:noFill/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85E2929-9CD7-8B39-0067-40386E0D2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003" y="2287146"/>
            <a:ext cx="1435597" cy="957064"/>
          </a:xfrm>
          <a:prstGeom prst="rect">
            <a:avLst/>
          </a:prstGeom>
        </p:spPr>
      </p:pic>
      <p:pic>
        <p:nvPicPr>
          <p:cNvPr id="12" name="Picture 2" descr="Image result for open source logo">
            <a:extLst>
              <a:ext uri="{FF2B5EF4-FFF2-40B4-BE49-F238E27FC236}">
                <a16:creationId xmlns:a16="http://schemas.microsoft.com/office/drawing/2014/main" id="{D09FA6F6-96B9-6738-A55C-69A5E5984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609" y="1365390"/>
            <a:ext cx="770384" cy="77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5">
            <a:extLst>
              <a:ext uri="{FF2B5EF4-FFF2-40B4-BE49-F238E27FC236}">
                <a16:creationId xmlns:a16="http://schemas.microsoft.com/office/drawing/2014/main" id="{EBA78165-F9A7-EF1F-370B-A82DD7BCC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10552544" y="5131009"/>
            <a:ext cx="1030514" cy="1091732"/>
          </a:xfrm>
          <a:prstGeom prst="rect">
            <a:avLst/>
          </a:prstGeom>
          <a:ln>
            <a:noFill/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D95A00A-465D-606E-87A0-47EAC05BB8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796" y="5204984"/>
            <a:ext cx="2313550" cy="94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53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7AA9A32-5B07-DF8E-2525-62D19204C4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CA9A889-6EBE-B07D-ADC5-DE0B15503B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Backup </a:t>
            </a:r>
            <a:r>
              <a:rPr lang="de-DE" dirty="0" err="1"/>
              <a:t>Slides</a:t>
            </a:r>
            <a:endParaRPr lang="de-DE" dirty="0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1B009A97-4320-9984-B476-1A0EDD0238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83411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10951B6-73C8-4C06-8A64-B7018B159CFD}"/>
              </a:ext>
            </a:extLst>
          </p:cNvPr>
          <p:cNvSpPr/>
          <p:nvPr/>
        </p:nvSpPr>
        <p:spPr>
          <a:xfrm>
            <a:off x="479376" y="356659"/>
            <a:ext cx="15424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5AA0"/>
                </a:solidFill>
                <a:latin typeface="+mj-lt"/>
                <a:ea typeface="Times New Roman"/>
                <a:cs typeface="Arial" pitchFamily="34" charset="0"/>
              </a:rPr>
              <a:t>Outlook</a:t>
            </a:r>
            <a:endParaRPr lang="de-DE" sz="2800" dirty="0">
              <a:solidFill>
                <a:srgbClr val="005AA0"/>
              </a:solidFill>
              <a:latin typeface="+mj-lt"/>
            </a:endParaRPr>
          </a:p>
        </p:txBody>
      </p:sp>
      <p:pic>
        <p:nvPicPr>
          <p:cNvPr id="6" name="Grafik 18">
            <a:extLst>
              <a:ext uri="{FF2B5EF4-FFF2-40B4-BE49-F238E27FC236}">
                <a16:creationId xmlns:a16="http://schemas.microsoft.com/office/drawing/2014/main" id="{7108F52B-6FE8-432A-AE75-C1432C63E6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47"/>
          <a:stretch/>
        </p:blipFill>
        <p:spPr>
          <a:xfrm>
            <a:off x="587951" y="1299095"/>
            <a:ext cx="4412104" cy="2184213"/>
          </a:xfrm>
          <a:prstGeom prst="rect">
            <a:avLst/>
          </a:prstGeom>
        </p:spPr>
      </p:pic>
      <p:pic>
        <p:nvPicPr>
          <p:cNvPr id="9" name="Grafik 15">
            <a:extLst>
              <a:ext uri="{FF2B5EF4-FFF2-40B4-BE49-F238E27FC236}">
                <a16:creationId xmlns:a16="http://schemas.microsoft.com/office/drawing/2014/main" id="{6BC939C7-A1FD-49F5-89D1-2531B9C4C2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771" y="392556"/>
            <a:ext cx="1963659" cy="2138692"/>
          </a:xfrm>
          <a:prstGeom prst="rect">
            <a:avLst/>
          </a:prstGeom>
        </p:spPr>
      </p:pic>
      <p:grpSp>
        <p:nvGrpSpPr>
          <p:cNvPr id="27" name="Gruppieren 26"/>
          <p:cNvGrpSpPr/>
          <p:nvPr/>
        </p:nvGrpSpPr>
        <p:grpSpPr>
          <a:xfrm>
            <a:off x="2341812" y="-80744"/>
            <a:ext cx="2383548" cy="4943890"/>
            <a:chOff x="3955918" y="564911"/>
            <a:chExt cx="2383548" cy="4943890"/>
          </a:xfrm>
        </p:grpSpPr>
        <p:sp>
          <p:nvSpPr>
            <p:cNvPr id="22" name="Gleichschenkliges Dreieck 21"/>
            <p:cNvSpPr/>
            <p:nvPr/>
          </p:nvSpPr>
          <p:spPr>
            <a:xfrm rot="19360864">
              <a:off x="5607946" y="2734646"/>
              <a:ext cx="731520" cy="2774155"/>
            </a:xfrm>
            <a:prstGeom prst="triangle">
              <a:avLst/>
            </a:pr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24000">
                  <a:schemeClr val="accent2">
                    <a:lumMod val="45000"/>
                    <a:lumOff val="55000"/>
                    <a:alpha val="60000"/>
                  </a:schemeClr>
                </a:gs>
                <a:gs pos="83000">
                  <a:schemeClr val="accent2">
                    <a:lumMod val="91000"/>
                  </a:schemeClr>
                </a:gs>
                <a:gs pos="100000">
                  <a:srgbClr val="005AA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 dirty="0">
                <a:solidFill>
                  <a:schemeClr val="bg1"/>
                </a:solidFill>
              </a:endParaRPr>
            </a:p>
          </p:txBody>
        </p:sp>
        <p:sp>
          <p:nvSpPr>
            <p:cNvPr id="23" name="Gleichschenkliges Dreieck 22"/>
            <p:cNvSpPr/>
            <p:nvPr/>
          </p:nvSpPr>
          <p:spPr>
            <a:xfrm rot="8560864">
              <a:off x="3955918" y="564911"/>
              <a:ext cx="731520" cy="2774155"/>
            </a:xfrm>
            <a:prstGeom prst="triangle">
              <a:avLst/>
            </a:prstGeom>
            <a:gradFill flip="none" rotWithShape="1">
              <a:gsLst>
                <a:gs pos="0">
                  <a:srgbClr val="005AA0"/>
                </a:gs>
                <a:gs pos="31000">
                  <a:schemeClr val="tx2">
                    <a:tint val="44500"/>
                    <a:satMod val="160000"/>
                  </a:schemeClr>
                </a:gs>
                <a:gs pos="88000">
                  <a:schemeClr val="tx2">
                    <a:tint val="23500"/>
                    <a:satMod val="160000"/>
                    <a:lumMod val="96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feld 23"/>
          <p:cNvSpPr txBox="1"/>
          <p:nvPr/>
        </p:nvSpPr>
        <p:spPr>
          <a:xfrm>
            <a:off x="5918556" y="4977315"/>
            <a:ext cx="1443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/>
              <a:t>X-</a:t>
            </a:r>
            <a:r>
              <a:rPr lang="de-DE" sz="1600" dirty="0" err="1"/>
              <a:t>ray</a:t>
            </a:r>
            <a:r>
              <a:rPr lang="de-DE" sz="1600" dirty="0"/>
              <a:t> Free </a:t>
            </a:r>
            <a:r>
              <a:rPr lang="de-DE" sz="1600" dirty="0" err="1"/>
              <a:t>Electron</a:t>
            </a:r>
            <a:r>
              <a:rPr lang="de-DE" sz="1600" dirty="0"/>
              <a:t> </a:t>
            </a:r>
            <a:r>
              <a:rPr lang="de-DE" sz="1600" dirty="0" err="1"/>
              <a:t>laser</a:t>
            </a:r>
            <a:endParaRPr lang="de-DE" sz="16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3F0E079-3E5C-7CFC-BD3E-FC46A2FE1112}"/>
              </a:ext>
            </a:extLst>
          </p:cNvPr>
          <p:cNvSpPr txBox="1"/>
          <p:nvPr/>
        </p:nvSpPr>
        <p:spPr>
          <a:xfrm>
            <a:off x="-3141139" y="618269"/>
            <a:ext cx="312660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500" dirty="0"/>
              <a:t>Highlight </a:t>
            </a:r>
            <a:r>
              <a:rPr lang="de-DE" sz="1500" dirty="0" err="1"/>
              <a:t>more</a:t>
            </a:r>
            <a:r>
              <a:rPr lang="de-DE" sz="1500" dirty="0"/>
              <a:t> </a:t>
            </a:r>
            <a:r>
              <a:rPr lang="de-DE" sz="1500" dirty="0" err="1"/>
              <a:t>realistic</a:t>
            </a:r>
            <a:r>
              <a:rPr lang="de-DE" sz="1500" dirty="0"/>
              <a:t> </a:t>
            </a:r>
            <a:r>
              <a:rPr lang="de-DE" sz="1500" dirty="0" err="1"/>
              <a:t>simulations</a:t>
            </a:r>
            <a:r>
              <a:rPr lang="de-DE" sz="1500" dirty="0"/>
              <a:t> in </a:t>
            </a:r>
            <a:r>
              <a:rPr lang="de-DE" sz="1500" dirty="0" err="1"/>
              <a:t>close</a:t>
            </a:r>
            <a:r>
              <a:rPr lang="de-DE" sz="1500" dirty="0"/>
              <a:t> </a:t>
            </a:r>
            <a:r>
              <a:rPr lang="de-DE" sz="1500" dirty="0" err="1"/>
              <a:t>connection</a:t>
            </a:r>
            <a:r>
              <a:rPr lang="de-DE" sz="1500" dirty="0"/>
              <a:t> </a:t>
            </a:r>
            <a:r>
              <a:rPr lang="de-DE" sz="1500" dirty="0" err="1"/>
              <a:t>with</a:t>
            </a:r>
            <a:r>
              <a:rPr lang="de-DE" sz="1500" dirty="0"/>
              <a:t> </a:t>
            </a:r>
            <a:r>
              <a:rPr lang="de-DE" sz="1500" dirty="0" err="1"/>
              <a:t>more</a:t>
            </a:r>
            <a:r>
              <a:rPr lang="de-DE" sz="1500" dirty="0"/>
              <a:t> experimental </a:t>
            </a:r>
            <a:r>
              <a:rPr lang="de-DE" sz="1500" dirty="0" err="1"/>
              <a:t>diagnostics</a:t>
            </a:r>
            <a:r>
              <a:rPr lang="de-DE" sz="1500" dirty="0"/>
              <a:t> </a:t>
            </a:r>
            <a:r>
              <a:rPr lang="de-DE" sz="1500" dirty="0" err="1"/>
              <a:t>as</a:t>
            </a:r>
            <a:r>
              <a:rPr lang="de-DE" sz="1500" dirty="0"/>
              <a:t> </a:t>
            </a:r>
            <a:r>
              <a:rPr lang="de-DE" sz="1500" dirty="0" err="1"/>
              <a:t>way</a:t>
            </a:r>
            <a:r>
              <a:rPr lang="de-DE" sz="1500" dirty="0"/>
              <a:t> </a:t>
            </a:r>
            <a:r>
              <a:rPr lang="de-DE" sz="1500" dirty="0" err="1"/>
              <a:t>to</a:t>
            </a:r>
            <a:r>
              <a:rPr lang="de-DE" sz="1500" dirty="0"/>
              <a:t> </a:t>
            </a:r>
            <a:r>
              <a:rPr lang="de-DE" sz="1500" dirty="0" err="1"/>
              <a:t>solution</a:t>
            </a:r>
            <a:r>
              <a:rPr lang="de-DE" sz="1500" dirty="0"/>
              <a:t> </a:t>
            </a:r>
            <a:r>
              <a:rPr lang="de-DE" sz="1500" dirty="0" err="1"/>
              <a:t>to</a:t>
            </a:r>
            <a:r>
              <a:rPr lang="de-DE" sz="1500" dirty="0"/>
              <a:t> </a:t>
            </a:r>
            <a:r>
              <a:rPr lang="de-DE" sz="1500" dirty="0" err="1"/>
              <a:t>get</a:t>
            </a:r>
            <a:r>
              <a:rPr lang="de-DE" sz="1500" dirty="0"/>
              <a:t> </a:t>
            </a:r>
            <a:r>
              <a:rPr lang="de-DE" sz="1500" dirty="0" err="1"/>
              <a:t>everything</a:t>
            </a:r>
            <a:r>
              <a:rPr lang="de-DE" sz="1500" dirty="0"/>
              <a:t> </a:t>
            </a:r>
            <a:r>
              <a:rPr lang="de-DE" sz="1500" dirty="0" err="1"/>
              <a:t>under</a:t>
            </a:r>
            <a:r>
              <a:rPr lang="de-DE" sz="1500" dirty="0"/>
              <a:t> </a:t>
            </a:r>
            <a:r>
              <a:rPr lang="de-DE" sz="1500" dirty="0" err="1"/>
              <a:t>control</a:t>
            </a:r>
            <a:endParaRPr lang="de-DE" sz="15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6C4209A-4427-9FCB-3278-4109F1C8B0D6}"/>
              </a:ext>
            </a:extLst>
          </p:cNvPr>
          <p:cNvSpPr txBox="1"/>
          <p:nvPr/>
        </p:nvSpPr>
        <p:spPr>
          <a:xfrm>
            <a:off x="-3141714" y="2276201"/>
            <a:ext cx="31266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500" dirty="0" err="1"/>
              <a:t>Contrast</a:t>
            </a:r>
            <a:r>
              <a:rPr lang="de-DE" sz="1500" dirty="0"/>
              <a:t> </a:t>
            </a:r>
            <a:r>
              <a:rPr lang="de-DE" sz="1500" dirty="0" err="1"/>
              <a:t>changes</a:t>
            </a:r>
            <a:r>
              <a:rPr lang="de-DE" sz="1500" dirty="0"/>
              <a:t> </a:t>
            </a:r>
            <a:r>
              <a:rPr lang="de-DE" sz="1500" dirty="0" err="1"/>
              <a:t>affect</a:t>
            </a:r>
            <a:r>
              <a:rPr lang="de-DE" sz="1500" dirty="0"/>
              <a:t> </a:t>
            </a:r>
            <a:r>
              <a:rPr lang="de-DE" sz="1500" dirty="0" err="1"/>
              <a:t>even</a:t>
            </a:r>
            <a:r>
              <a:rPr lang="de-DE" sz="1500" dirty="0"/>
              <a:t> </a:t>
            </a:r>
            <a:r>
              <a:rPr lang="de-DE" sz="1500" dirty="0" err="1"/>
              <a:t>several</a:t>
            </a:r>
            <a:r>
              <a:rPr lang="de-DE" sz="1500" dirty="0"/>
              <a:t> </a:t>
            </a:r>
            <a:r>
              <a:rPr lang="de-DE" sz="1500" dirty="0" err="1"/>
              <a:t>picoseconds</a:t>
            </a:r>
            <a:endParaRPr lang="de-DE" sz="15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961B819-B785-6115-707C-853AAD7C99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59" y="3619873"/>
            <a:ext cx="3409261" cy="2362088"/>
          </a:xfrm>
          <a:prstGeom prst="rect">
            <a:avLst/>
          </a:prstGeom>
        </p:spPr>
      </p:pic>
      <p:sp>
        <p:nvSpPr>
          <p:cNvPr id="84" name="Ellipse 83">
            <a:extLst>
              <a:ext uri="{FF2B5EF4-FFF2-40B4-BE49-F238E27FC236}">
                <a16:creationId xmlns:a16="http://schemas.microsoft.com/office/drawing/2014/main" id="{9E2EA9A8-DFC4-C974-B109-13A3E1D48E37}"/>
              </a:ext>
            </a:extLst>
          </p:cNvPr>
          <p:cNvSpPr/>
          <p:nvPr/>
        </p:nvSpPr>
        <p:spPr>
          <a:xfrm rot="1954106">
            <a:off x="2438213" y="4025174"/>
            <a:ext cx="554761" cy="1034534"/>
          </a:xfrm>
          <a:prstGeom prst="ellipse">
            <a:avLst/>
          </a:prstGeom>
          <a:noFill/>
          <a:ln w="76200">
            <a:solidFill>
              <a:srgbClr val="005A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CB2D79F8-C82C-C364-78E3-8B7CFA046A11}"/>
              </a:ext>
            </a:extLst>
          </p:cNvPr>
          <p:cNvSpPr/>
          <p:nvPr/>
        </p:nvSpPr>
        <p:spPr>
          <a:xfrm rot="3349036">
            <a:off x="1797439" y="4491426"/>
            <a:ext cx="554761" cy="1034534"/>
          </a:xfrm>
          <a:prstGeom prst="ellipse">
            <a:avLst/>
          </a:prstGeom>
          <a:noFill/>
          <a:ln w="76200">
            <a:solidFill>
              <a:srgbClr val="005A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F327088-53F7-CE8C-2B5F-3D3C98D9A4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7003" y="244162"/>
            <a:ext cx="4299238" cy="318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0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84" grpId="0" animBg="1"/>
      <p:bldP spid="8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F39505-5A78-6968-C096-FCC67C7ED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29599"/>
            <a:ext cx="11042073" cy="1117309"/>
          </a:xfrm>
        </p:spPr>
        <p:txBody>
          <a:bodyPr/>
          <a:lstStyle/>
          <a:p>
            <a:r>
              <a:rPr lang="de-DE" dirty="0" err="1"/>
              <a:t>Optimizing</a:t>
            </a:r>
            <a:r>
              <a:rPr lang="de-DE" dirty="0"/>
              <a:t> Other Laser-Ion </a:t>
            </a:r>
            <a:r>
              <a:rPr lang="de-DE" dirty="0" err="1"/>
              <a:t>Acceleration</a:t>
            </a:r>
            <a:r>
              <a:rPr lang="de-DE" dirty="0"/>
              <a:t> Schemes?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98F8280-4FA6-E8CA-BF24-311DD3D53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" y="1104896"/>
            <a:ext cx="7481830" cy="498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73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97F86FEC-685E-E5BD-A457-7A56E3369162}"/>
              </a:ext>
            </a:extLst>
          </p:cNvPr>
          <p:cNvGrpSpPr/>
          <p:nvPr/>
        </p:nvGrpSpPr>
        <p:grpSpPr>
          <a:xfrm>
            <a:off x="5910994" y="5211494"/>
            <a:ext cx="1005403" cy="971925"/>
            <a:chOff x="5910994" y="5059094"/>
            <a:chExt cx="1005403" cy="971925"/>
          </a:xfrm>
        </p:grpSpPr>
        <p:sp>
          <p:nvSpPr>
            <p:cNvPr id="67" name="Textfeld 66">
              <a:extLst>
                <a:ext uri="{FF2B5EF4-FFF2-40B4-BE49-F238E27FC236}">
                  <a16:creationId xmlns:a16="http://schemas.microsoft.com/office/drawing/2014/main" id="{C9CE8D8A-978A-269F-1275-2E261D965273}"/>
                </a:ext>
              </a:extLst>
            </p:cNvPr>
            <p:cNvSpPr txBox="1"/>
            <p:nvPr/>
          </p:nvSpPr>
          <p:spPr>
            <a:xfrm>
              <a:off x="5972494" y="5661687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b="1" dirty="0">
                  <a:solidFill>
                    <a:schemeClr val="accent2">
                      <a:lumMod val="75000"/>
                    </a:schemeClr>
                  </a:solidFill>
                </a:rPr>
                <a:t>(MeV)</a:t>
              </a:r>
            </a:p>
          </p:txBody>
        </p: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B790C9DC-5557-9736-E84B-60279CDA5FDD}"/>
                </a:ext>
              </a:extLst>
            </p:cNvPr>
            <p:cNvSpPr txBox="1"/>
            <p:nvPr/>
          </p:nvSpPr>
          <p:spPr>
            <a:xfrm>
              <a:off x="5910994" y="5059094"/>
              <a:ext cx="10054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 err="1">
                  <a:solidFill>
                    <a:srgbClr val="005AA0"/>
                  </a:solidFill>
                </a:rPr>
                <a:t>kinetic</a:t>
              </a:r>
              <a:r>
                <a:rPr lang="de-DE" b="1" dirty="0">
                  <a:solidFill>
                    <a:srgbClr val="005AA0"/>
                  </a:solidFill>
                </a:rPr>
                <a:t> </a:t>
              </a:r>
            </a:p>
            <a:p>
              <a:pPr algn="ctr"/>
              <a:r>
                <a:rPr lang="de-DE" b="1" dirty="0" err="1">
                  <a:solidFill>
                    <a:srgbClr val="005AA0"/>
                  </a:solidFill>
                </a:rPr>
                <a:t>energy</a:t>
              </a:r>
              <a:r>
                <a:rPr lang="de-DE" b="1" dirty="0">
                  <a:solidFill>
                    <a:srgbClr val="005AA0"/>
                  </a:solidFill>
                </a:rPr>
                <a:t> </a:t>
              </a:r>
              <a:endParaRPr lang="de-DE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D8174B1E-C19D-5BC2-FB70-51B6171BC739}"/>
              </a:ext>
            </a:extLst>
          </p:cNvPr>
          <p:cNvGrpSpPr/>
          <p:nvPr/>
        </p:nvGrpSpPr>
        <p:grpSpPr>
          <a:xfrm>
            <a:off x="270471" y="3028278"/>
            <a:ext cx="1936994" cy="723391"/>
            <a:chOff x="270471" y="3028278"/>
            <a:chExt cx="1936994" cy="723391"/>
          </a:xfrm>
        </p:grpSpPr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8852C31F-D621-AF34-7E71-BD671220E85F}"/>
                </a:ext>
              </a:extLst>
            </p:cNvPr>
            <p:cNvSpPr txBox="1"/>
            <p:nvPr/>
          </p:nvSpPr>
          <p:spPr>
            <a:xfrm>
              <a:off x="724986" y="3028278"/>
              <a:ext cx="1031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 err="1">
                  <a:solidFill>
                    <a:srgbClr val="005AA0"/>
                  </a:solidFill>
                </a:rPr>
                <a:t>number</a:t>
              </a:r>
              <a:endParaRPr lang="de-DE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71" name="Gerade Verbindung mit Pfeil 70">
              <a:extLst>
                <a:ext uri="{FF2B5EF4-FFF2-40B4-BE49-F238E27FC236}">
                  <a16:creationId xmlns:a16="http://schemas.microsoft.com/office/drawing/2014/main" id="{160C449B-79E0-DFF9-0F39-89507DACB1AA}"/>
                </a:ext>
              </a:extLst>
            </p:cNvPr>
            <p:cNvCxnSpPr>
              <a:cxnSpLocks/>
            </p:cNvCxnSpPr>
            <p:nvPr/>
          </p:nvCxnSpPr>
          <p:spPr>
            <a:xfrm>
              <a:off x="315260" y="3396700"/>
              <a:ext cx="1864613" cy="0"/>
            </a:xfrm>
            <a:prstGeom prst="straightConnector1">
              <a:avLst/>
            </a:prstGeom>
            <a:ln w="28575" cap="rnd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Gleichschenkliges Dreieck 71">
              <a:extLst>
                <a:ext uri="{FF2B5EF4-FFF2-40B4-BE49-F238E27FC236}">
                  <a16:creationId xmlns:a16="http://schemas.microsoft.com/office/drawing/2014/main" id="{4844E52E-14E3-B68B-F6C2-7F0BF82C4945}"/>
                </a:ext>
              </a:extLst>
            </p:cNvPr>
            <p:cNvSpPr/>
            <p:nvPr/>
          </p:nvSpPr>
          <p:spPr>
            <a:xfrm>
              <a:off x="636201" y="3158405"/>
              <a:ext cx="134129" cy="139541"/>
            </a:xfrm>
            <a:prstGeom prst="triangle">
              <a:avLst/>
            </a:prstGeom>
            <a:noFill/>
            <a:ln w="28575">
              <a:solidFill>
                <a:srgbClr val="005A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 dirty="0">
                <a:solidFill>
                  <a:schemeClr val="bg1"/>
                </a:solidFill>
              </a:endParaRPr>
            </a:p>
          </p:txBody>
        </p:sp>
        <p:sp>
          <p:nvSpPr>
            <p:cNvPr id="73" name="Gleichschenkliges Dreieck 72">
              <a:extLst>
                <a:ext uri="{FF2B5EF4-FFF2-40B4-BE49-F238E27FC236}">
                  <a16:creationId xmlns:a16="http://schemas.microsoft.com/office/drawing/2014/main" id="{25C21514-B181-32B5-A721-5998137A12B7}"/>
                </a:ext>
              </a:extLst>
            </p:cNvPr>
            <p:cNvSpPr/>
            <p:nvPr/>
          </p:nvSpPr>
          <p:spPr>
            <a:xfrm>
              <a:off x="270471" y="3507707"/>
              <a:ext cx="134129" cy="139541"/>
            </a:xfrm>
            <a:prstGeom prst="triangle">
              <a:avLst/>
            </a:prstGeom>
            <a:noFill/>
            <a:ln w="28575">
              <a:solidFill>
                <a:srgbClr val="005A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 dirty="0">
                <a:solidFill>
                  <a:schemeClr val="bg1"/>
                </a:solidFill>
              </a:endParaRPr>
            </a:p>
          </p:txBody>
        </p: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2422CED6-500A-7F8F-A3F6-4032FFB8B25E}"/>
                </a:ext>
              </a:extLst>
            </p:cNvPr>
            <p:cNvSpPr txBox="1"/>
            <p:nvPr/>
          </p:nvSpPr>
          <p:spPr>
            <a:xfrm>
              <a:off x="342852" y="3382337"/>
              <a:ext cx="1864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 err="1">
                  <a:solidFill>
                    <a:srgbClr val="005AA0"/>
                  </a:solidFill>
                </a:rPr>
                <a:t>kinetic</a:t>
              </a:r>
              <a:r>
                <a:rPr lang="de-DE" b="1" dirty="0">
                  <a:solidFill>
                    <a:srgbClr val="005AA0"/>
                  </a:solidFill>
                </a:rPr>
                <a:t> </a:t>
              </a:r>
              <a:r>
                <a:rPr lang="de-DE" b="1" dirty="0" err="1">
                  <a:solidFill>
                    <a:srgbClr val="005AA0"/>
                  </a:solidFill>
                </a:rPr>
                <a:t>energy</a:t>
              </a:r>
              <a:r>
                <a:rPr lang="de-DE" b="1" dirty="0">
                  <a:solidFill>
                    <a:srgbClr val="005AA0"/>
                  </a:solidFill>
                </a:rPr>
                <a:t> </a:t>
              </a:r>
              <a:endParaRPr lang="de-DE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pic>
        <p:nvPicPr>
          <p:cNvPr id="92" name="Picture 6">
            <a:extLst>
              <a:ext uri="{FF2B5EF4-FFF2-40B4-BE49-F238E27FC236}">
                <a16:creationId xmlns:a16="http://schemas.microsoft.com/office/drawing/2014/main" id="{34E4B4BB-9B04-AE5E-AA8C-DBD799F092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267" y="682913"/>
            <a:ext cx="3859418" cy="2894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92D050"/>
            </a:solidFill>
          </a:ln>
          <a:effectLst>
            <a:reflection blurRad="12700" stA="38000" endPos="8000" dist="5000" dir="5400000" sy="-100000" algn="bl" rotWithShape="0"/>
          </a:effectLst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20631327-D6C6-712A-AC75-2076AEA7B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31" y="6051628"/>
            <a:ext cx="782826" cy="76986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2339AC7-0810-2F1E-661E-B99F73F204B0}"/>
              </a:ext>
            </a:extLst>
          </p:cNvPr>
          <p:cNvSpPr/>
          <p:nvPr/>
        </p:nvSpPr>
        <p:spPr>
          <a:xfrm>
            <a:off x="3107686" y="3575820"/>
            <a:ext cx="1360062" cy="1836468"/>
          </a:xfrm>
          <a:prstGeom prst="rect">
            <a:avLst/>
          </a:prstGeom>
          <a:gradFill>
            <a:gsLst>
              <a:gs pos="0">
                <a:srgbClr val="61BAFF">
                  <a:alpha val="0"/>
                </a:srgbClr>
              </a:gs>
              <a:gs pos="42000">
                <a:schemeClr val="accent1">
                  <a:lumMod val="45000"/>
                  <a:lumOff val="55000"/>
                  <a:alpha val="80000"/>
                </a:schemeClr>
              </a:gs>
              <a:gs pos="62000">
                <a:schemeClr val="accent1">
                  <a:lumMod val="45000"/>
                  <a:lumOff val="55000"/>
                  <a:alpha val="80000"/>
                </a:schemeClr>
              </a:gs>
              <a:gs pos="100000">
                <a:srgbClr val="61BAFF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34" name="Freihandform: Form 33">
            <a:extLst>
              <a:ext uri="{FF2B5EF4-FFF2-40B4-BE49-F238E27FC236}">
                <a16:creationId xmlns:a16="http://schemas.microsoft.com/office/drawing/2014/main" id="{9B1EC245-C05D-46A6-AE83-2E40A5CF2AFC}"/>
              </a:ext>
            </a:extLst>
          </p:cNvPr>
          <p:cNvSpPr/>
          <p:nvPr/>
        </p:nvSpPr>
        <p:spPr>
          <a:xfrm>
            <a:off x="3761464" y="4870737"/>
            <a:ext cx="151361" cy="553998"/>
          </a:xfrm>
          <a:custGeom>
            <a:avLst/>
            <a:gdLst>
              <a:gd name="connsiteX0" fmla="*/ 0 w 236220"/>
              <a:gd name="connsiteY0" fmla="*/ 1348747 h 1348747"/>
              <a:gd name="connsiteX1" fmla="*/ 114300 w 236220"/>
              <a:gd name="connsiteY1" fmla="*/ 7 h 1348747"/>
              <a:gd name="connsiteX2" fmla="*/ 236220 w 236220"/>
              <a:gd name="connsiteY2" fmla="*/ 1333507 h 1348747"/>
              <a:gd name="connsiteX0" fmla="*/ 0 w 233325"/>
              <a:gd name="connsiteY0" fmla="*/ 1348747 h 1362218"/>
              <a:gd name="connsiteX1" fmla="*/ 114300 w 233325"/>
              <a:gd name="connsiteY1" fmla="*/ 7 h 1362218"/>
              <a:gd name="connsiteX2" fmla="*/ 233325 w 233325"/>
              <a:gd name="connsiteY2" fmla="*/ 1362218 h 1362218"/>
              <a:gd name="connsiteX0" fmla="*/ 0 w 233325"/>
              <a:gd name="connsiteY0" fmla="*/ 1348747 h 1352648"/>
              <a:gd name="connsiteX1" fmla="*/ 114300 w 233325"/>
              <a:gd name="connsiteY1" fmla="*/ 7 h 1352648"/>
              <a:gd name="connsiteX2" fmla="*/ 233325 w 233325"/>
              <a:gd name="connsiteY2" fmla="*/ 1352648 h 1352648"/>
              <a:gd name="connsiteX0" fmla="*/ 0 w 227535"/>
              <a:gd name="connsiteY0" fmla="*/ 1348747 h 1348747"/>
              <a:gd name="connsiteX1" fmla="*/ 114300 w 227535"/>
              <a:gd name="connsiteY1" fmla="*/ 7 h 1348747"/>
              <a:gd name="connsiteX2" fmla="*/ 227535 w 227535"/>
              <a:gd name="connsiteY2" fmla="*/ 1343078 h 1348747"/>
              <a:gd name="connsiteX0" fmla="*/ 0 w 227535"/>
              <a:gd name="connsiteY0" fmla="*/ 1348747 h 1348747"/>
              <a:gd name="connsiteX1" fmla="*/ 114300 w 227535"/>
              <a:gd name="connsiteY1" fmla="*/ 7 h 1348747"/>
              <a:gd name="connsiteX2" fmla="*/ 227535 w 227535"/>
              <a:gd name="connsiteY2" fmla="*/ 1343078 h 1348747"/>
              <a:gd name="connsiteX0" fmla="*/ 0 w 227535"/>
              <a:gd name="connsiteY0" fmla="*/ 1348747 h 1355839"/>
              <a:gd name="connsiteX1" fmla="*/ 114300 w 227535"/>
              <a:gd name="connsiteY1" fmla="*/ 7 h 1355839"/>
              <a:gd name="connsiteX2" fmla="*/ 227535 w 227535"/>
              <a:gd name="connsiteY2" fmla="*/ 1355839 h 135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535" h="1355839">
                <a:moveTo>
                  <a:pt x="0" y="1348747"/>
                </a:moveTo>
                <a:cubicBezTo>
                  <a:pt x="37465" y="675647"/>
                  <a:pt x="74930" y="2547"/>
                  <a:pt x="114300" y="7"/>
                </a:cubicBezTo>
                <a:cubicBezTo>
                  <a:pt x="153670" y="-2533"/>
                  <a:pt x="186260" y="687819"/>
                  <a:pt x="227535" y="1355839"/>
                </a:cubicBezTo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Freihandform: Form 32">
            <a:extLst>
              <a:ext uri="{FF2B5EF4-FFF2-40B4-BE49-F238E27FC236}">
                <a16:creationId xmlns:a16="http://schemas.microsoft.com/office/drawing/2014/main" id="{B01AD2A8-A628-460A-9DBF-605583C88784}"/>
              </a:ext>
            </a:extLst>
          </p:cNvPr>
          <p:cNvSpPr/>
          <p:nvPr/>
        </p:nvSpPr>
        <p:spPr>
          <a:xfrm>
            <a:off x="919821" y="4117350"/>
            <a:ext cx="1198652" cy="1300329"/>
          </a:xfrm>
          <a:custGeom>
            <a:avLst/>
            <a:gdLst>
              <a:gd name="connsiteX0" fmla="*/ 0 w 1622322"/>
              <a:gd name="connsiteY0" fmla="*/ 0 h 1342103"/>
              <a:gd name="connsiteX1" fmla="*/ 0 w 1622322"/>
              <a:gd name="connsiteY1" fmla="*/ 0 h 1342103"/>
              <a:gd name="connsiteX2" fmla="*/ 1607574 w 1622322"/>
              <a:gd name="connsiteY2" fmla="*/ 516193 h 1342103"/>
              <a:gd name="connsiteX3" fmla="*/ 1622322 w 1622322"/>
              <a:gd name="connsiteY3" fmla="*/ 1342103 h 1342103"/>
              <a:gd name="connsiteX4" fmla="*/ 29496 w 1622322"/>
              <a:gd name="connsiteY4" fmla="*/ 1312606 h 1342103"/>
              <a:gd name="connsiteX5" fmla="*/ 0 w 1622322"/>
              <a:gd name="connsiteY5" fmla="*/ 0 h 1342103"/>
              <a:gd name="connsiteX0" fmla="*/ 0 w 1622322"/>
              <a:gd name="connsiteY0" fmla="*/ 0 h 1342103"/>
              <a:gd name="connsiteX1" fmla="*/ 0 w 1622322"/>
              <a:gd name="connsiteY1" fmla="*/ 0 h 1342103"/>
              <a:gd name="connsiteX2" fmla="*/ 1607574 w 1622322"/>
              <a:gd name="connsiteY2" fmla="*/ 516193 h 1342103"/>
              <a:gd name="connsiteX3" fmla="*/ 1622322 w 1622322"/>
              <a:gd name="connsiteY3" fmla="*/ 1342103 h 1342103"/>
              <a:gd name="connsiteX4" fmla="*/ 15015 w 1622322"/>
              <a:gd name="connsiteY4" fmla="*/ 1342099 h 1342103"/>
              <a:gd name="connsiteX5" fmla="*/ 0 w 1622322"/>
              <a:gd name="connsiteY5" fmla="*/ 0 h 134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2322" h="1342103">
                <a:moveTo>
                  <a:pt x="0" y="0"/>
                </a:moveTo>
                <a:lnTo>
                  <a:pt x="0" y="0"/>
                </a:lnTo>
                <a:lnTo>
                  <a:pt x="1607574" y="516193"/>
                </a:lnTo>
                <a:lnTo>
                  <a:pt x="1622322" y="1342103"/>
                </a:lnTo>
                <a:lnTo>
                  <a:pt x="15015" y="1342099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1156835" y="5757185"/>
            <a:ext cx="4529668" cy="365125"/>
          </a:xfrm>
        </p:spPr>
        <p:txBody>
          <a:bodyPr/>
          <a:lstStyle/>
          <a:p>
            <a:r>
              <a:rPr lang="fr-FR" noProof="0" dirty="0"/>
              <a:t>Disputation | Marco Garten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3</a:t>
            </a:fld>
            <a:r>
              <a:rPr lang="de-DE"/>
              <a:t> of 25</a:t>
            </a:r>
            <a:endParaRPr lang="de-DE" dirty="0"/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A0C808D6-210D-4852-98A7-3BD0E1D52707}"/>
              </a:ext>
            </a:extLst>
          </p:cNvPr>
          <p:cNvCxnSpPr>
            <a:cxnSpLocks/>
          </p:cNvCxnSpPr>
          <p:nvPr/>
        </p:nvCxnSpPr>
        <p:spPr>
          <a:xfrm flipV="1">
            <a:off x="919822" y="3778136"/>
            <a:ext cx="0" cy="18129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0A32B89F-7877-4F8A-BD65-D090769CF7F9}"/>
              </a:ext>
            </a:extLst>
          </p:cNvPr>
          <p:cNvSpPr txBox="1"/>
          <p:nvPr/>
        </p:nvSpPr>
        <p:spPr>
          <a:xfrm>
            <a:off x="-6204181" y="1125783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rgbClr val="005AA0"/>
                </a:solidFill>
              </a:rPr>
              <a:t>log (N)</a:t>
            </a:r>
          </a:p>
          <a:p>
            <a:pPr algn="ctr"/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de-DE" b="1" dirty="0" err="1">
                <a:solidFill>
                  <a:schemeClr val="accent2">
                    <a:lumMod val="75000"/>
                  </a:schemeClr>
                </a:solidFill>
              </a:rPr>
              <a:t>number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35" name="Freihandform: Form 34">
            <a:extLst>
              <a:ext uri="{FF2B5EF4-FFF2-40B4-BE49-F238E27FC236}">
                <a16:creationId xmlns:a16="http://schemas.microsoft.com/office/drawing/2014/main" id="{FF5D359D-07C3-472E-BCC4-5A0BC696F3D4}"/>
              </a:ext>
            </a:extLst>
          </p:cNvPr>
          <p:cNvSpPr/>
          <p:nvPr/>
        </p:nvSpPr>
        <p:spPr>
          <a:xfrm>
            <a:off x="5042230" y="3778136"/>
            <a:ext cx="107215" cy="1654870"/>
          </a:xfrm>
          <a:custGeom>
            <a:avLst/>
            <a:gdLst>
              <a:gd name="connsiteX0" fmla="*/ 0 w 236220"/>
              <a:gd name="connsiteY0" fmla="*/ 1348747 h 1348747"/>
              <a:gd name="connsiteX1" fmla="*/ 114300 w 236220"/>
              <a:gd name="connsiteY1" fmla="*/ 7 h 1348747"/>
              <a:gd name="connsiteX2" fmla="*/ 236220 w 236220"/>
              <a:gd name="connsiteY2" fmla="*/ 1333507 h 1348747"/>
              <a:gd name="connsiteX0" fmla="*/ 0 w 233325"/>
              <a:gd name="connsiteY0" fmla="*/ 1348747 h 1362218"/>
              <a:gd name="connsiteX1" fmla="*/ 114300 w 233325"/>
              <a:gd name="connsiteY1" fmla="*/ 7 h 1362218"/>
              <a:gd name="connsiteX2" fmla="*/ 233325 w 233325"/>
              <a:gd name="connsiteY2" fmla="*/ 1362218 h 1362218"/>
              <a:gd name="connsiteX0" fmla="*/ 0 w 233325"/>
              <a:gd name="connsiteY0" fmla="*/ 1348747 h 1352648"/>
              <a:gd name="connsiteX1" fmla="*/ 114300 w 233325"/>
              <a:gd name="connsiteY1" fmla="*/ 7 h 1352648"/>
              <a:gd name="connsiteX2" fmla="*/ 233325 w 233325"/>
              <a:gd name="connsiteY2" fmla="*/ 1352648 h 1352648"/>
              <a:gd name="connsiteX0" fmla="*/ 0 w 227535"/>
              <a:gd name="connsiteY0" fmla="*/ 1348747 h 1348747"/>
              <a:gd name="connsiteX1" fmla="*/ 114300 w 227535"/>
              <a:gd name="connsiteY1" fmla="*/ 7 h 1348747"/>
              <a:gd name="connsiteX2" fmla="*/ 227535 w 227535"/>
              <a:gd name="connsiteY2" fmla="*/ 1343078 h 1348747"/>
              <a:gd name="connsiteX0" fmla="*/ 0 w 227535"/>
              <a:gd name="connsiteY0" fmla="*/ 1348747 h 1348747"/>
              <a:gd name="connsiteX1" fmla="*/ 114300 w 227535"/>
              <a:gd name="connsiteY1" fmla="*/ 7 h 1348747"/>
              <a:gd name="connsiteX2" fmla="*/ 227535 w 227535"/>
              <a:gd name="connsiteY2" fmla="*/ 1343078 h 1348747"/>
              <a:gd name="connsiteX0" fmla="*/ 0 w 227535"/>
              <a:gd name="connsiteY0" fmla="*/ 1348747 h 1355839"/>
              <a:gd name="connsiteX1" fmla="*/ 114300 w 227535"/>
              <a:gd name="connsiteY1" fmla="*/ 7 h 1355839"/>
              <a:gd name="connsiteX2" fmla="*/ 227535 w 227535"/>
              <a:gd name="connsiteY2" fmla="*/ 1355839 h 135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535" h="1355839">
                <a:moveTo>
                  <a:pt x="0" y="1348747"/>
                </a:moveTo>
                <a:cubicBezTo>
                  <a:pt x="37465" y="675647"/>
                  <a:pt x="74930" y="2547"/>
                  <a:pt x="114300" y="7"/>
                </a:cubicBezTo>
                <a:cubicBezTo>
                  <a:pt x="153670" y="-2533"/>
                  <a:pt x="186260" y="687819"/>
                  <a:pt x="227535" y="1355839"/>
                </a:cubicBezTo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9403E260-6796-4DCE-9099-58CB12A79ADD}"/>
              </a:ext>
            </a:extLst>
          </p:cNvPr>
          <p:cNvCxnSpPr>
            <a:cxnSpLocks/>
          </p:cNvCxnSpPr>
          <p:nvPr/>
        </p:nvCxnSpPr>
        <p:spPr>
          <a:xfrm>
            <a:off x="4519924" y="5435903"/>
            <a:ext cx="1397897" cy="0"/>
          </a:xfrm>
          <a:prstGeom prst="straightConnector1">
            <a:avLst/>
          </a:prstGeom>
          <a:ln w="57150" cap="rnd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5446A3BB-801C-840F-6A58-7F9D5F66CA59}"/>
              </a:ext>
            </a:extLst>
          </p:cNvPr>
          <p:cNvCxnSpPr>
            <a:cxnSpLocks/>
          </p:cNvCxnSpPr>
          <p:nvPr/>
        </p:nvCxnSpPr>
        <p:spPr>
          <a:xfrm flipH="1">
            <a:off x="4267428" y="5277893"/>
            <a:ext cx="212641" cy="279571"/>
          </a:xfrm>
          <a:prstGeom prst="straightConnector1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4C25C5E9-FEB8-D51A-356E-CB87D6DEB177}"/>
              </a:ext>
            </a:extLst>
          </p:cNvPr>
          <p:cNvCxnSpPr>
            <a:cxnSpLocks/>
          </p:cNvCxnSpPr>
          <p:nvPr/>
        </p:nvCxnSpPr>
        <p:spPr>
          <a:xfrm flipH="1">
            <a:off x="4412869" y="5277892"/>
            <a:ext cx="212641" cy="279571"/>
          </a:xfrm>
          <a:prstGeom prst="straightConnector1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57294BA1-4086-98D1-F25B-3E108D3B93B2}"/>
              </a:ext>
            </a:extLst>
          </p:cNvPr>
          <p:cNvCxnSpPr>
            <a:cxnSpLocks/>
          </p:cNvCxnSpPr>
          <p:nvPr/>
        </p:nvCxnSpPr>
        <p:spPr>
          <a:xfrm>
            <a:off x="779319" y="5432790"/>
            <a:ext cx="3584240" cy="0"/>
          </a:xfrm>
          <a:prstGeom prst="straightConnector1">
            <a:avLst/>
          </a:prstGeom>
          <a:ln w="57150" cap="flat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feld 47">
            <a:extLst>
              <a:ext uri="{FF2B5EF4-FFF2-40B4-BE49-F238E27FC236}">
                <a16:creationId xmlns:a16="http://schemas.microsoft.com/office/drawing/2014/main" id="{DF2A81AD-0B70-5DE0-3D90-1B4B9033C1A7}"/>
              </a:ext>
            </a:extLst>
          </p:cNvPr>
          <p:cNvSpPr txBox="1"/>
          <p:nvPr/>
        </p:nvSpPr>
        <p:spPr>
          <a:xfrm>
            <a:off x="871981" y="4561352"/>
            <a:ext cx="1327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/>
              <a:t>10</a:t>
            </a:r>
            <a:r>
              <a:rPr lang="de-DE" sz="2000" b="1" baseline="30000" dirty="0"/>
              <a:t>11 </a:t>
            </a:r>
            <a:r>
              <a:rPr lang="de-DE" sz="2000" b="1" dirty="0"/>
              <a:t>- 10</a:t>
            </a:r>
            <a:r>
              <a:rPr lang="de-DE" sz="2000" b="1" baseline="30000" dirty="0"/>
              <a:t>13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570552DC-CCE0-BA4C-65FC-42EFB64FF4FD}"/>
              </a:ext>
            </a:extLst>
          </p:cNvPr>
          <p:cNvSpPr txBox="1"/>
          <p:nvPr/>
        </p:nvSpPr>
        <p:spPr>
          <a:xfrm>
            <a:off x="5165902" y="4564267"/>
            <a:ext cx="1675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/>
              <a:t>10</a:t>
            </a:r>
            <a:r>
              <a:rPr lang="de-DE" sz="2000" b="1" baseline="30000" dirty="0"/>
              <a:t>11</a:t>
            </a:r>
            <a:r>
              <a:rPr lang="de-DE" sz="2000" b="1" dirty="0"/>
              <a:t> </a:t>
            </a:r>
            <a:r>
              <a:rPr lang="de-DE" sz="2000" b="1" dirty="0" err="1"/>
              <a:t>protons</a:t>
            </a:r>
            <a:endParaRPr lang="de-DE" sz="2000" b="1" dirty="0"/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39DBD332-D047-9E24-62DB-5C763ECF096C}"/>
              </a:ext>
            </a:extLst>
          </p:cNvPr>
          <p:cNvSpPr txBox="1"/>
          <p:nvPr/>
        </p:nvSpPr>
        <p:spPr>
          <a:xfrm>
            <a:off x="3242221" y="4565676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/>
              <a:t>10</a:t>
            </a:r>
            <a:r>
              <a:rPr lang="de-DE" sz="2000" b="1" baseline="30000" dirty="0"/>
              <a:t>2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0FC5B6F-8931-3E34-3A9A-40C92D12497E}"/>
              </a:ext>
            </a:extLst>
          </p:cNvPr>
          <p:cNvSpPr/>
          <p:nvPr/>
        </p:nvSpPr>
        <p:spPr>
          <a:xfrm>
            <a:off x="7504935" y="5283200"/>
            <a:ext cx="3652016" cy="510381"/>
          </a:xfrm>
          <a:prstGeom prst="rect">
            <a:avLst/>
          </a:prstGeom>
          <a:solidFill>
            <a:srgbClr val="9E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2981D970-D09D-FFFD-43C1-6E8229D643D3}"/>
              </a:ext>
            </a:extLst>
          </p:cNvPr>
          <p:cNvSpPr txBox="1">
            <a:spLocks/>
          </p:cNvSpPr>
          <p:nvPr/>
        </p:nvSpPr>
        <p:spPr>
          <a:xfrm>
            <a:off x="698501" y="492369"/>
            <a:ext cx="11087100" cy="91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/>
              <a:t>Ion </a:t>
            </a:r>
            <a:r>
              <a:rPr lang="de-DE" sz="2800" dirty="0" err="1"/>
              <a:t>Acceleration</a:t>
            </a:r>
            <a:r>
              <a:rPr lang="de-DE" sz="2800" dirty="0"/>
              <a:t> Sources at Extremes</a:t>
            </a:r>
            <a:br>
              <a:rPr lang="de-DE" sz="2800" dirty="0"/>
            </a:br>
            <a:endParaRPr lang="de-DE" sz="28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7F2DEF8-5AF5-CE7C-9D15-E868AE2301B1}"/>
              </a:ext>
            </a:extLst>
          </p:cNvPr>
          <p:cNvSpPr txBox="1"/>
          <p:nvPr/>
        </p:nvSpPr>
        <p:spPr>
          <a:xfrm>
            <a:off x="4625510" y="572479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1" dirty="0">
                <a:solidFill>
                  <a:srgbClr val="005AA0"/>
                </a:solidFill>
              </a:rPr>
              <a:t>6 500 000</a:t>
            </a:r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9AC4D683-497B-EF18-54B1-D640574D3E8C}"/>
              </a:ext>
            </a:extLst>
          </p:cNvPr>
          <p:cNvCxnSpPr/>
          <p:nvPr/>
        </p:nvCxnSpPr>
        <p:spPr>
          <a:xfrm>
            <a:off x="5095837" y="5302193"/>
            <a:ext cx="0" cy="26119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99DF19DB-636C-3EB1-FF3E-1D3FD6B2EB41}"/>
              </a:ext>
            </a:extLst>
          </p:cNvPr>
          <p:cNvCxnSpPr/>
          <p:nvPr/>
        </p:nvCxnSpPr>
        <p:spPr>
          <a:xfrm>
            <a:off x="3833939" y="5302193"/>
            <a:ext cx="0" cy="26119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>
            <a:extLst>
              <a:ext uri="{FF2B5EF4-FFF2-40B4-BE49-F238E27FC236}">
                <a16:creationId xmlns:a16="http://schemas.microsoft.com/office/drawing/2014/main" id="{BF8EBD48-E1BA-D4AD-BA5D-06283F247BCD}"/>
              </a:ext>
            </a:extLst>
          </p:cNvPr>
          <p:cNvSpPr txBox="1"/>
          <p:nvPr/>
        </p:nvSpPr>
        <p:spPr>
          <a:xfrm>
            <a:off x="3544521" y="572803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1" dirty="0">
                <a:solidFill>
                  <a:srgbClr val="005AA0"/>
                </a:solidFill>
              </a:rPr>
              <a:t>250</a:t>
            </a:r>
          </a:p>
        </p:txBody>
      </p: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A57BB298-9339-BC75-D69D-29F37D424299}"/>
              </a:ext>
            </a:extLst>
          </p:cNvPr>
          <p:cNvCxnSpPr>
            <a:cxnSpLocks/>
          </p:cNvCxnSpPr>
          <p:nvPr/>
        </p:nvCxnSpPr>
        <p:spPr>
          <a:xfrm flipV="1">
            <a:off x="-5611711" y="1823321"/>
            <a:ext cx="0" cy="18129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0137347E-F628-AF44-D745-90186110DE28}"/>
              </a:ext>
            </a:extLst>
          </p:cNvPr>
          <p:cNvCxnSpPr>
            <a:cxnSpLocks/>
          </p:cNvCxnSpPr>
          <p:nvPr/>
        </p:nvCxnSpPr>
        <p:spPr>
          <a:xfrm>
            <a:off x="-2011609" y="3481088"/>
            <a:ext cx="1397897" cy="0"/>
          </a:xfrm>
          <a:prstGeom prst="straightConnector1">
            <a:avLst/>
          </a:prstGeom>
          <a:ln w="57150" cap="rnd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A99F001E-64B3-4561-0456-3C9EFFE7E843}"/>
              </a:ext>
            </a:extLst>
          </p:cNvPr>
          <p:cNvCxnSpPr>
            <a:cxnSpLocks/>
          </p:cNvCxnSpPr>
          <p:nvPr/>
        </p:nvCxnSpPr>
        <p:spPr>
          <a:xfrm flipH="1">
            <a:off x="-2264105" y="3323078"/>
            <a:ext cx="212641" cy="279571"/>
          </a:xfrm>
          <a:prstGeom prst="straightConnector1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5716F5C3-0AAB-8582-F2E3-1E912C40B2DD}"/>
              </a:ext>
            </a:extLst>
          </p:cNvPr>
          <p:cNvCxnSpPr>
            <a:cxnSpLocks/>
          </p:cNvCxnSpPr>
          <p:nvPr/>
        </p:nvCxnSpPr>
        <p:spPr>
          <a:xfrm flipH="1">
            <a:off x="-2118664" y="3323077"/>
            <a:ext cx="212641" cy="279571"/>
          </a:xfrm>
          <a:prstGeom prst="straightConnector1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52BEA311-F209-C5F7-DF8A-31095E351F88}"/>
              </a:ext>
            </a:extLst>
          </p:cNvPr>
          <p:cNvCxnSpPr>
            <a:cxnSpLocks/>
          </p:cNvCxnSpPr>
          <p:nvPr/>
        </p:nvCxnSpPr>
        <p:spPr>
          <a:xfrm>
            <a:off x="-5752214" y="3477975"/>
            <a:ext cx="3584240" cy="0"/>
          </a:xfrm>
          <a:prstGeom prst="straightConnector1">
            <a:avLst/>
          </a:prstGeom>
          <a:ln w="57150" cap="flat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reihandform: Form 53">
            <a:extLst>
              <a:ext uri="{FF2B5EF4-FFF2-40B4-BE49-F238E27FC236}">
                <a16:creationId xmlns:a16="http://schemas.microsoft.com/office/drawing/2014/main" id="{B71C7210-C645-652C-5FBA-BC96DA8861F9}"/>
              </a:ext>
            </a:extLst>
          </p:cNvPr>
          <p:cNvSpPr/>
          <p:nvPr/>
        </p:nvSpPr>
        <p:spPr>
          <a:xfrm>
            <a:off x="-5017492" y="2761241"/>
            <a:ext cx="616753" cy="716842"/>
          </a:xfrm>
          <a:custGeom>
            <a:avLst/>
            <a:gdLst>
              <a:gd name="connsiteX0" fmla="*/ 0 w 236220"/>
              <a:gd name="connsiteY0" fmla="*/ 1348747 h 1348747"/>
              <a:gd name="connsiteX1" fmla="*/ 114300 w 236220"/>
              <a:gd name="connsiteY1" fmla="*/ 7 h 1348747"/>
              <a:gd name="connsiteX2" fmla="*/ 236220 w 236220"/>
              <a:gd name="connsiteY2" fmla="*/ 1333507 h 1348747"/>
              <a:gd name="connsiteX0" fmla="*/ 0 w 233325"/>
              <a:gd name="connsiteY0" fmla="*/ 1348747 h 1362218"/>
              <a:gd name="connsiteX1" fmla="*/ 114300 w 233325"/>
              <a:gd name="connsiteY1" fmla="*/ 7 h 1362218"/>
              <a:gd name="connsiteX2" fmla="*/ 233325 w 233325"/>
              <a:gd name="connsiteY2" fmla="*/ 1362218 h 1362218"/>
              <a:gd name="connsiteX0" fmla="*/ 0 w 233325"/>
              <a:gd name="connsiteY0" fmla="*/ 1348747 h 1352648"/>
              <a:gd name="connsiteX1" fmla="*/ 114300 w 233325"/>
              <a:gd name="connsiteY1" fmla="*/ 7 h 1352648"/>
              <a:gd name="connsiteX2" fmla="*/ 233325 w 233325"/>
              <a:gd name="connsiteY2" fmla="*/ 1352648 h 1352648"/>
              <a:gd name="connsiteX0" fmla="*/ 0 w 227535"/>
              <a:gd name="connsiteY0" fmla="*/ 1348747 h 1348747"/>
              <a:gd name="connsiteX1" fmla="*/ 114300 w 227535"/>
              <a:gd name="connsiteY1" fmla="*/ 7 h 1348747"/>
              <a:gd name="connsiteX2" fmla="*/ 227535 w 227535"/>
              <a:gd name="connsiteY2" fmla="*/ 1343078 h 1348747"/>
              <a:gd name="connsiteX0" fmla="*/ 0 w 227535"/>
              <a:gd name="connsiteY0" fmla="*/ 1348747 h 1348747"/>
              <a:gd name="connsiteX1" fmla="*/ 114300 w 227535"/>
              <a:gd name="connsiteY1" fmla="*/ 7 h 1348747"/>
              <a:gd name="connsiteX2" fmla="*/ 227535 w 227535"/>
              <a:gd name="connsiteY2" fmla="*/ 1343078 h 1348747"/>
              <a:gd name="connsiteX0" fmla="*/ 0 w 227535"/>
              <a:gd name="connsiteY0" fmla="*/ 1348747 h 1355839"/>
              <a:gd name="connsiteX1" fmla="*/ 114300 w 227535"/>
              <a:gd name="connsiteY1" fmla="*/ 7 h 1355839"/>
              <a:gd name="connsiteX2" fmla="*/ 227535 w 227535"/>
              <a:gd name="connsiteY2" fmla="*/ 1355839 h 135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535" h="1355839">
                <a:moveTo>
                  <a:pt x="0" y="1348747"/>
                </a:moveTo>
                <a:cubicBezTo>
                  <a:pt x="37465" y="675647"/>
                  <a:pt x="74930" y="2547"/>
                  <a:pt x="114300" y="7"/>
                </a:cubicBezTo>
                <a:cubicBezTo>
                  <a:pt x="153670" y="-2533"/>
                  <a:pt x="186260" y="687819"/>
                  <a:pt x="227535" y="1355839"/>
                </a:cubicBezTo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Freihandform: Form 54">
            <a:extLst>
              <a:ext uri="{FF2B5EF4-FFF2-40B4-BE49-F238E27FC236}">
                <a16:creationId xmlns:a16="http://schemas.microsoft.com/office/drawing/2014/main" id="{4A4FA7AD-183D-3939-9B5A-762B510BCE66}"/>
              </a:ext>
            </a:extLst>
          </p:cNvPr>
          <p:cNvSpPr/>
          <p:nvPr/>
        </p:nvSpPr>
        <p:spPr>
          <a:xfrm>
            <a:off x="-2614057" y="455857"/>
            <a:ext cx="155473" cy="3020259"/>
          </a:xfrm>
          <a:custGeom>
            <a:avLst/>
            <a:gdLst>
              <a:gd name="connsiteX0" fmla="*/ 0 w 236220"/>
              <a:gd name="connsiteY0" fmla="*/ 1348747 h 1348747"/>
              <a:gd name="connsiteX1" fmla="*/ 114300 w 236220"/>
              <a:gd name="connsiteY1" fmla="*/ 7 h 1348747"/>
              <a:gd name="connsiteX2" fmla="*/ 236220 w 236220"/>
              <a:gd name="connsiteY2" fmla="*/ 1333507 h 1348747"/>
              <a:gd name="connsiteX0" fmla="*/ 0 w 233325"/>
              <a:gd name="connsiteY0" fmla="*/ 1348747 h 1362218"/>
              <a:gd name="connsiteX1" fmla="*/ 114300 w 233325"/>
              <a:gd name="connsiteY1" fmla="*/ 7 h 1362218"/>
              <a:gd name="connsiteX2" fmla="*/ 233325 w 233325"/>
              <a:gd name="connsiteY2" fmla="*/ 1362218 h 1362218"/>
              <a:gd name="connsiteX0" fmla="*/ 0 w 233325"/>
              <a:gd name="connsiteY0" fmla="*/ 1348747 h 1352648"/>
              <a:gd name="connsiteX1" fmla="*/ 114300 w 233325"/>
              <a:gd name="connsiteY1" fmla="*/ 7 h 1352648"/>
              <a:gd name="connsiteX2" fmla="*/ 233325 w 233325"/>
              <a:gd name="connsiteY2" fmla="*/ 1352648 h 1352648"/>
              <a:gd name="connsiteX0" fmla="*/ 0 w 227535"/>
              <a:gd name="connsiteY0" fmla="*/ 1348747 h 1348747"/>
              <a:gd name="connsiteX1" fmla="*/ 114300 w 227535"/>
              <a:gd name="connsiteY1" fmla="*/ 7 h 1348747"/>
              <a:gd name="connsiteX2" fmla="*/ 227535 w 227535"/>
              <a:gd name="connsiteY2" fmla="*/ 1343078 h 1348747"/>
              <a:gd name="connsiteX0" fmla="*/ 0 w 227535"/>
              <a:gd name="connsiteY0" fmla="*/ 1348747 h 1348747"/>
              <a:gd name="connsiteX1" fmla="*/ 114300 w 227535"/>
              <a:gd name="connsiteY1" fmla="*/ 7 h 1348747"/>
              <a:gd name="connsiteX2" fmla="*/ 227535 w 227535"/>
              <a:gd name="connsiteY2" fmla="*/ 1343078 h 1348747"/>
              <a:gd name="connsiteX0" fmla="*/ 0 w 227535"/>
              <a:gd name="connsiteY0" fmla="*/ 1348747 h 1355839"/>
              <a:gd name="connsiteX1" fmla="*/ 114300 w 227535"/>
              <a:gd name="connsiteY1" fmla="*/ 7 h 1355839"/>
              <a:gd name="connsiteX2" fmla="*/ 227535 w 227535"/>
              <a:gd name="connsiteY2" fmla="*/ 1355839 h 135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535" h="1355839">
                <a:moveTo>
                  <a:pt x="0" y="1348747"/>
                </a:moveTo>
                <a:cubicBezTo>
                  <a:pt x="37465" y="675647"/>
                  <a:pt x="74930" y="2547"/>
                  <a:pt x="114300" y="7"/>
                </a:cubicBezTo>
                <a:cubicBezTo>
                  <a:pt x="153670" y="-2533"/>
                  <a:pt x="186260" y="687819"/>
                  <a:pt x="227535" y="1355839"/>
                </a:cubicBezTo>
              </a:path>
            </a:pathLst>
          </a:custGeom>
          <a:solidFill>
            <a:srgbClr val="92D050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Freihandform: Form 55">
            <a:extLst>
              <a:ext uri="{FF2B5EF4-FFF2-40B4-BE49-F238E27FC236}">
                <a16:creationId xmlns:a16="http://schemas.microsoft.com/office/drawing/2014/main" id="{D7DC00A2-2E7F-5879-A370-42B4E54BCD88}"/>
              </a:ext>
            </a:extLst>
          </p:cNvPr>
          <p:cNvSpPr/>
          <p:nvPr/>
        </p:nvSpPr>
        <p:spPr>
          <a:xfrm>
            <a:off x="-4312591" y="2761134"/>
            <a:ext cx="616753" cy="716842"/>
          </a:xfrm>
          <a:custGeom>
            <a:avLst/>
            <a:gdLst>
              <a:gd name="connsiteX0" fmla="*/ 0 w 236220"/>
              <a:gd name="connsiteY0" fmla="*/ 1348747 h 1348747"/>
              <a:gd name="connsiteX1" fmla="*/ 114300 w 236220"/>
              <a:gd name="connsiteY1" fmla="*/ 7 h 1348747"/>
              <a:gd name="connsiteX2" fmla="*/ 236220 w 236220"/>
              <a:gd name="connsiteY2" fmla="*/ 1333507 h 1348747"/>
              <a:gd name="connsiteX0" fmla="*/ 0 w 233325"/>
              <a:gd name="connsiteY0" fmla="*/ 1348747 h 1362218"/>
              <a:gd name="connsiteX1" fmla="*/ 114300 w 233325"/>
              <a:gd name="connsiteY1" fmla="*/ 7 h 1362218"/>
              <a:gd name="connsiteX2" fmla="*/ 233325 w 233325"/>
              <a:gd name="connsiteY2" fmla="*/ 1362218 h 1362218"/>
              <a:gd name="connsiteX0" fmla="*/ 0 w 233325"/>
              <a:gd name="connsiteY0" fmla="*/ 1348747 h 1352648"/>
              <a:gd name="connsiteX1" fmla="*/ 114300 w 233325"/>
              <a:gd name="connsiteY1" fmla="*/ 7 h 1352648"/>
              <a:gd name="connsiteX2" fmla="*/ 233325 w 233325"/>
              <a:gd name="connsiteY2" fmla="*/ 1352648 h 1352648"/>
              <a:gd name="connsiteX0" fmla="*/ 0 w 227535"/>
              <a:gd name="connsiteY0" fmla="*/ 1348747 h 1348747"/>
              <a:gd name="connsiteX1" fmla="*/ 114300 w 227535"/>
              <a:gd name="connsiteY1" fmla="*/ 7 h 1348747"/>
              <a:gd name="connsiteX2" fmla="*/ 227535 w 227535"/>
              <a:gd name="connsiteY2" fmla="*/ 1343078 h 1348747"/>
              <a:gd name="connsiteX0" fmla="*/ 0 w 227535"/>
              <a:gd name="connsiteY0" fmla="*/ 1348747 h 1348747"/>
              <a:gd name="connsiteX1" fmla="*/ 114300 w 227535"/>
              <a:gd name="connsiteY1" fmla="*/ 7 h 1348747"/>
              <a:gd name="connsiteX2" fmla="*/ 227535 w 227535"/>
              <a:gd name="connsiteY2" fmla="*/ 1343078 h 1348747"/>
              <a:gd name="connsiteX0" fmla="*/ 0 w 227535"/>
              <a:gd name="connsiteY0" fmla="*/ 1348747 h 1355839"/>
              <a:gd name="connsiteX1" fmla="*/ 114300 w 227535"/>
              <a:gd name="connsiteY1" fmla="*/ 7 h 1355839"/>
              <a:gd name="connsiteX2" fmla="*/ 227535 w 227535"/>
              <a:gd name="connsiteY2" fmla="*/ 1355839 h 135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535" h="1355839">
                <a:moveTo>
                  <a:pt x="0" y="1348747"/>
                </a:moveTo>
                <a:cubicBezTo>
                  <a:pt x="37465" y="675647"/>
                  <a:pt x="74930" y="2547"/>
                  <a:pt x="114300" y="7"/>
                </a:cubicBezTo>
                <a:cubicBezTo>
                  <a:pt x="153670" y="-2533"/>
                  <a:pt x="186260" y="687819"/>
                  <a:pt x="227535" y="1355839"/>
                </a:cubicBezTo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Freihandform: Form 56">
            <a:extLst>
              <a:ext uri="{FF2B5EF4-FFF2-40B4-BE49-F238E27FC236}">
                <a16:creationId xmlns:a16="http://schemas.microsoft.com/office/drawing/2014/main" id="{159280EE-A679-07C8-EFA0-F4F2923952BF}"/>
              </a:ext>
            </a:extLst>
          </p:cNvPr>
          <p:cNvSpPr/>
          <p:nvPr/>
        </p:nvSpPr>
        <p:spPr>
          <a:xfrm>
            <a:off x="-3632173" y="2775564"/>
            <a:ext cx="616753" cy="716842"/>
          </a:xfrm>
          <a:custGeom>
            <a:avLst/>
            <a:gdLst>
              <a:gd name="connsiteX0" fmla="*/ 0 w 236220"/>
              <a:gd name="connsiteY0" fmla="*/ 1348747 h 1348747"/>
              <a:gd name="connsiteX1" fmla="*/ 114300 w 236220"/>
              <a:gd name="connsiteY1" fmla="*/ 7 h 1348747"/>
              <a:gd name="connsiteX2" fmla="*/ 236220 w 236220"/>
              <a:gd name="connsiteY2" fmla="*/ 1333507 h 1348747"/>
              <a:gd name="connsiteX0" fmla="*/ 0 w 233325"/>
              <a:gd name="connsiteY0" fmla="*/ 1348747 h 1362218"/>
              <a:gd name="connsiteX1" fmla="*/ 114300 w 233325"/>
              <a:gd name="connsiteY1" fmla="*/ 7 h 1362218"/>
              <a:gd name="connsiteX2" fmla="*/ 233325 w 233325"/>
              <a:gd name="connsiteY2" fmla="*/ 1362218 h 1362218"/>
              <a:gd name="connsiteX0" fmla="*/ 0 w 233325"/>
              <a:gd name="connsiteY0" fmla="*/ 1348747 h 1352648"/>
              <a:gd name="connsiteX1" fmla="*/ 114300 w 233325"/>
              <a:gd name="connsiteY1" fmla="*/ 7 h 1352648"/>
              <a:gd name="connsiteX2" fmla="*/ 233325 w 233325"/>
              <a:gd name="connsiteY2" fmla="*/ 1352648 h 1352648"/>
              <a:gd name="connsiteX0" fmla="*/ 0 w 227535"/>
              <a:gd name="connsiteY0" fmla="*/ 1348747 h 1348747"/>
              <a:gd name="connsiteX1" fmla="*/ 114300 w 227535"/>
              <a:gd name="connsiteY1" fmla="*/ 7 h 1348747"/>
              <a:gd name="connsiteX2" fmla="*/ 227535 w 227535"/>
              <a:gd name="connsiteY2" fmla="*/ 1343078 h 1348747"/>
              <a:gd name="connsiteX0" fmla="*/ 0 w 227535"/>
              <a:gd name="connsiteY0" fmla="*/ 1348747 h 1348747"/>
              <a:gd name="connsiteX1" fmla="*/ 114300 w 227535"/>
              <a:gd name="connsiteY1" fmla="*/ 7 h 1348747"/>
              <a:gd name="connsiteX2" fmla="*/ 227535 w 227535"/>
              <a:gd name="connsiteY2" fmla="*/ 1343078 h 1348747"/>
              <a:gd name="connsiteX0" fmla="*/ 0 w 227535"/>
              <a:gd name="connsiteY0" fmla="*/ 1348747 h 1355839"/>
              <a:gd name="connsiteX1" fmla="*/ 114300 w 227535"/>
              <a:gd name="connsiteY1" fmla="*/ 7 h 1355839"/>
              <a:gd name="connsiteX2" fmla="*/ 227535 w 227535"/>
              <a:gd name="connsiteY2" fmla="*/ 1355839 h 135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535" h="1355839">
                <a:moveTo>
                  <a:pt x="0" y="1348747"/>
                </a:moveTo>
                <a:cubicBezTo>
                  <a:pt x="37465" y="675647"/>
                  <a:pt x="74930" y="2547"/>
                  <a:pt x="114300" y="7"/>
                </a:cubicBezTo>
                <a:cubicBezTo>
                  <a:pt x="153670" y="-2533"/>
                  <a:pt x="186260" y="687819"/>
                  <a:pt x="227535" y="1355839"/>
                </a:cubicBezTo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8" name="Gerader Verbinder 57">
            <a:extLst>
              <a:ext uri="{FF2B5EF4-FFF2-40B4-BE49-F238E27FC236}">
                <a16:creationId xmlns:a16="http://schemas.microsoft.com/office/drawing/2014/main" id="{97A1A75D-D5A6-BB0D-FCD0-5A44FACE1AFC}"/>
              </a:ext>
            </a:extLst>
          </p:cNvPr>
          <p:cNvCxnSpPr/>
          <p:nvPr/>
        </p:nvCxnSpPr>
        <p:spPr>
          <a:xfrm>
            <a:off x="2152422" y="5291747"/>
            <a:ext cx="0" cy="26119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feld 58">
            <a:extLst>
              <a:ext uri="{FF2B5EF4-FFF2-40B4-BE49-F238E27FC236}">
                <a16:creationId xmlns:a16="http://schemas.microsoft.com/office/drawing/2014/main" id="{A60ABE81-170A-C6B1-8334-5F207CD07537}"/>
              </a:ext>
            </a:extLst>
          </p:cNvPr>
          <p:cNvSpPr txBox="1"/>
          <p:nvPr/>
        </p:nvSpPr>
        <p:spPr>
          <a:xfrm>
            <a:off x="1071294" y="5728031"/>
            <a:ext cx="216225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rgbClr val="005AA0"/>
                </a:solidFill>
              </a:rPr>
              <a:t>100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07DC19F1-183A-49A4-A1FD-62ABF0C54A17}"/>
              </a:ext>
            </a:extLst>
          </p:cNvPr>
          <p:cNvSpPr txBox="1"/>
          <p:nvPr/>
        </p:nvSpPr>
        <p:spPr>
          <a:xfrm>
            <a:off x="2568801" y="492010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/>
              <a:t>(100 MHz)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FB755B3A-E0BC-2C7A-F393-C805676F6F6F}"/>
              </a:ext>
            </a:extLst>
          </p:cNvPr>
          <p:cNvSpPr txBox="1"/>
          <p:nvPr/>
        </p:nvSpPr>
        <p:spPr>
          <a:xfrm>
            <a:off x="5142712" y="492420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/>
              <a:t>(30 MHz)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CD01F342-456C-B2D2-99AA-E9AF6905C74E}"/>
              </a:ext>
            </a:extLst>
          </p:cNvPr>
          <p:cNvSpPr txBox="1"/>
          <p:nvPr/>
        </p:nvSpPr>
        <p:spPr>
          <a:xfrm>
            <a:off x="962622" y="4924416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>
                <a:latin typeface="Cambria Math" panose="02040503050406030204" pitchFamily="18" charset="0"/>
                <a:ea typeface="Cambria Math" panose="02040503050406030204" pitchFamily="18" charset="0"/>
              </a:rPr>
              <a:t>(≲ 1 </a:t>
            </a:r>
            <a:r>
              <a:rPr lang="de-DE" dirty="0"/>
              <a:t>Hz)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06E53AB-AA46-C5FE-2E64-D6F5C4C2213C}"/>
              </a:ext>
            </a:extLst>
          </p:cNvPr>
          <p:cNvSpPr txBox="1"/>
          <p:nvPr/>
        </p:nvSpPr>
        <p:spPr>
          <a:xfrm>
            <a:off x="3207308" y="3615707"/>
            <a:ext cx="14736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b="1" dirty="0">
                <a:solidFill>
                  <a:schemeClr val="accent6">
                    <a:lumMod val="50000"/>
                  </a:schemeClr>
                </a:solidFill>
              </a:rPr>
              <a:t>MEDICAL</a:t>
            </a:r>
          </a:p>
          <a:p>
            <a:pPr algn="l"/>
            <a:r>
              <a:rPr lang="de-DE" sz="1500" b="1" dirty="0">
                <a:solidFill>
                  <a:schemeClr val="accent6">
                    <a:lumMod val="50000"/>
                  </a:schemeClr>
                </a:solidFill>
              </a:rPr>
              <a:t>APPLICATION</a:t>
            </a:r>
          </a:p>
        </p:txBody>
      </p:sp>
      <p:pic>
        <p:nvPicPr>
          <p:cNvPr id="64" name="Grafik 63">
            <a:extLst>
              <a:ext uri="{FF2B5EF4-FFF2-40B4-BE49-F238E27FC236}">
                <a16:creationId xmlns:a16="http://schemas.microsoft.com/office/drawing/2014/main" id="{B7D476F7-3D6C-98A1-673F-791BFDDA00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7" b="30753"/>
          <a:stretch/>
        </p:blipFill>
        <p:spPr>
          <a:xfrm>
            <a:off x="3045982" y="6051628"/>
            <a:ext cx="1398336" cy="584776"/>
          </a:xfrm>
          <a:prstGeom prst="rect">
            <a:avLst/>
          </a:prstGeom>
        </p:spPr>
      </p:pic>
      <p:sp>
        <p:nvSpPr>
          <p:cNvPr id="65" name="Textfeld 64">
            <a:extLst>
              <a:ext uri="{FF2B5EF4-FFF2-40B4-BE49-F238E27FC236}">
                <a16:creationId xmlns:a16="http://schemas.microsoft.com/office/drawing/2014/main" id="{DC741FFC-3225-3DD9-437C-BB5938564C81}"/>
              </a:ext>
            </a:extLst>
          </p:cNvPr>
          <p:cNvSpPr txBox="1"/>
          <p:nvPr/>
        </p:nvSpPr>
        <p:spPr>
          <a:xfrm>
            <a:off x="1071294" y="6057006"/>
            <a:ext cx="876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b="1" i="1" dirty="0">
                <a:solidFill>
                  <a:srgbClr val="00B050"/>
                </a:solidFill>
              </a:rPr>
              <a:t>LPA</a:t>
            </a:r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C903C08E-8AC0-2C57-03F7-34FE5938EE21}"/>
              </a:ext>
            </a:extLst>
          </p:cNvPr>
          <p:cNvSpPr txBox="1"/>
          <p:nvPr/>
        </p:nvSpPr>
        <p:spPr>
          <a:xfrm>
            <a:off x="4871417" y="7703858"/>
            <a:ext cx="9542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© NCT Dresden/Philip Benjamin, </a:t>
            </a:r>
            <a:r>
              <a:rPr lang="de-DE" dirty="0" err="1"/>
              <a:t>OncoRay</a:t>
            </a:r>
            <a:endParaRPr lang="de-DE" dirty="0"/>
          </a:p>
        </p:txBody>
      </p:sp>
      <p:sp>
        <p:nvSpPr>
          <p:cNvPr id="90" name="Textfeld 89">
            <a:extLst>
              <a:ext uri="{FF2B5EF4-FFF2-40B4-BE49-F238E27FC236}">
                <a16:creationId xmlns:a16="http://schemas.microsoft.com/office/drawing/2014/main" id="{BA41350E-F160-B57E-01A5-DAA18BED1B96}"/>
              </a:ext>
            </a:extLst>
          </p:cNvPr>
          <p:cNvSpPr txBox="1"/>
          <p:nvPr/>
        </p:nvSpPr>
        <p:spPr>
          <a:xfrm>
            <a:off x="4871417" y="8646964"/>
            <a:ext cx="10338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https://www.uniklinikum-dresden.de/de/das-klinikum/kliniken-polikliniken-institute/universitaets-protonen-therapie-dresden/bilder/slide2/view</a:t>
            </a:r>
          </a:p>
        </p:txBody>
      </p:sp>
      <p:sp>
        <p:nvSpPr>
          <p:cNvPr id="93" name="Rechteck 24">
            <a:extLst>
              <a:ext uri="{FF2B5EF4-FFF2-40B4-BE49-F238E27FC236}">
                <a16:creationId xmlns:a16="http://schemas.microsoft.com/office/drawing/2014/main" id="{2EB6FCDB-7986-414B-2A9B-B81BBDDEA903}"/>
              </a:ext>
            </a:extLst>
          </p:cNvPr>
          <p:cNvSpPr/>
          <p:nvPr/>
        </p:nvSpPr>
        <p:spPr>
          <a:xfrm>
            <a:off x="7818692" y="3664983"/>
            <a:ext cx="3570951" cy="253926"/>
          </a:xfrm>
          <a:prstGeom prst="rect">
            <a:avLst/>
          </a:prstGeom>
        </p:spPr>
        <p:txBody>
          <a:bodyPr wrap="square" lIns="68589" tIns="34295" rIns="68589" bIns="34295">
            <a:spAutoFit/>
          </a:bodyPr>
          <a:lstStyle/>
          <a:p>
            <a:r>
              <a:rPr lang="de-DE" sz="1200" b="1" dirty="0">
                <a:solidFill>
                  <a:schemeClr val="bg1">
                    <a:lumMod val="50000"/>
                  </a:schemeClr>
                </a:solidFill>
              </a:rPr>
              <a:t>DRACO Laser Ion </a:t>
            </a:r>
            <a:r>
              <a:rPr lang="de-DE" sz="1200" b="1" dirty="0" err="1">
                <a:solidFill>
                  <a:schemeClr val="bg1">
                    <a:lumMod val="50000"/>
                  </a:schemeClr>
                </a:solidFill>
              </a:rPr>
              <a:t>Acceleration</a:t>
            </a:r>
            <a:r>
              <a:rPr lang="de-DE" sz="1200" b="1" dirty="0">
                <a:solidFill>
                  <a:schemeClr val="bg1">
                    <a:lumMod val="50000"/>
                  </a:schemeClr>
                </a:solidFill>
              </a:rPr>
              <a:t> Source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Freihandform 40">
            <a:extLst>
              <a:ext uri="{FF2B5EF4-FFF2-40B4-BE49-F238E27FC236}">
                <a16:creationId xmlns:a16="http://schemas.microsoft.com/office/drawing/2014/main" id="{FED58E0D-9255-F4AB-1547-3F273D24F419}"/>
              </a:ext>
            </a:extLst>
          </p:cNvPr>
          <p:cNvSpPr/>
          <p:nvPr/>
        </p:nvSpPr>
        <p:spPr>
          <a:xfrm>
            <a:off x="9524463" y="1011276"/>
            <a:ext cx="1595437" cy="672705"/>
          </a:xfrm>
          <a:custGeom>
            <a:avLst/>
            <a:gdLst>
              <a:gd name="connsiteX0" fmla="*/ 0 w 1643433"/>
              <a:gd name="connsiteY0" fmla="*/ 196635 h 1262551"/>
              <a:gd name="connsiteX1" fmla="*/ 1571625 w 1643433"/>
              <a:gd name="connsiteY1" fmla="*/ 63285 h 1262551"/>
              <a:gd name="connsiteX2" fmla="*/ 1357312 w 1643433"/>
              <a:gd name="connsiteY2" fmla="*/ 1087223 h 1262551"/>
              <a:gd name="connsiteX3" fmla="*/ 1176337 w 1643433"/>
              <a:gd name="connsiteY3" fmla="*/ 1253910 h 1262551"/>
              <a:gd name="connsiteX0" fmla="*/ 0 w 1357724"/>
              <a:gd name="connsiteY0" fmla="*/ 441044 h 1517021"/>
              <a:gd name="connsiteX1" fmla="*/ 1123950 w 1357724"/>
              <a:gd name="connsiteY1" fmla="*/ 31469 h 1517021"/>
              <a:gd name="connsiteX2" fmla="*/ 1357312 w 1357724"/>
              <a:gd name="connsiteY2" fmla="*/ 1331632 h 1517021"/>
              <a:gd name="connsiteX3" fmla="*/ 1176337 w 1357724"/>
              <a:gd name="connsiteY3" fmla="*/ 1498319 h 1517021"/>
              <a:gd name="connsiteX0" fmla="*/ 0 w 1619392"/>
              <a:gd name="connsiteY0" fmla="*/ 409743 h 1467256"/>
              <a:gd name="connsiteX1" fmla="*/ 1123950 w 1619392"/>
              <a:gd name="connsiteY1" fmla="*/ 168 h 1467256"/>
              <a:gd name="connsiteX2" fmla="*/ 1619250 w 1619392"/>
              <a:gd name="connsiteY2" fmla="*/ 457369 h 1467256"/>
              <a:gd name="connsiteX3" fmla="*/ 1176337 w 1619392"/>
              <a:gd name="connsiteY3" fmla="*/ 1467018 h 1467256"/>
              <a:gd name="connsiteX0" fmla="*/ 0 w 1619392"/>
              <a:gd name="connsiteY0" fmla="*/ 506560 h 1564073"/>
              <a:gd name="connsiteX1" fmla="*/ 501204 w 1619392"/>
              <a:gd name="connsiteY1" fmla="*/ 33071 h 1564073"/>
              <a:gd name="connsiteX2" fmla="*/ 1123950 w 1619392"/>
              <a:gd name="connsiteY2" fmla="*/ 96985 h 1564073"/>
              <a:gd name="connsiteX3" fmla="*/ 1619250 w 1619392"/>
              <a:gd name="connsiteY3" fmla="*/ 554186 h 1564073"/>
              <a:gd name="connsiteX4" fmla="*/ 1176337 w 1619392"/>
              <a:gd name="connsiteY4" fmla="*/ 1563835 h 1564073"/>
              <a:gd name="connsiteX0" fmla="*/ 0 w 1557479"/>
              <a:gd name="connsiteY0" fmla="*/ 506560 h 1564073"/>
              <a:gd name="connsiteX1" fmla="*/ 439291 w 1557479"/>
              <a:gd name="connsiteY1" fmla="*/ 33071 h 1564073"/>
              <a:gd name="connsiteX2" fmla="*/ 1062037 w 1557479"/>
              <a:gd name="connsiteY2" fmla="*/ 96985 h 1564073"/>
              <a:gd name="connsiteX3" fmla="*/ 1557337 w 1557479"/>
              <a:gd name="connsiteY3" fmla="*/ 554186 h 1564073"/>
              <a:gd name="connsiteX4" fmla="*/ 1114424 w 1557479"/>
              <a:gd name="connsiteY4" fmla="*/ 1563835 h 1564073"/>
              <a:gd name="connsiteX0" fmla="*/ 0 w 1557479"/>
              <a:gd name="connsiteY0" fmla="*/ 506560 h 1564073"/>
              <a:gd name="connsiteX1" fmla="*/ 439291 w 1557479"/>
              <a:gd name="connsiteY1" fmla="*/ 33071 h 1564073"/>
              <a:gd name="connsiteX2" fmla="*/ 1062037 w 1557479"/>
              <a:gd name="connsiteY2" fmla="*/ 96985 h 1564073"/>
              <a:gd name="connsiteX3" fmla="*/ 1557337 w 1557479"/>
              <a:gd name="connsiteY3" fmla="*/ 554186 h 1564073"/>
              <a:gd name="connsiteX4" fmla="*/ 1114424 w 1557479"/>
              <a:gd name="connsiteY4" fmla="*/ 1563835 h 1564073"/>
              <a:gd name="connsiteX0" fmla="*/ 0 w 1557468"/>
              <a:gd name="connsiteY0" fmla="*/ 512234 h 1569748"/>
              <a:gd name="connsiteX1" fmla="*/ 439291 w 1557468"/>
              <a:gd name="connsiteY1" fmla="*/ 38745 h 1569748"/>
              <a:gd name="connsiteX2" fmla="*/ 1152524 w 1557468"/>
              <a:gd name="connsiteY2" fmla="*/ 83609 h 1569748"/>
              <a:gd name="connsiteX3" fmla="*/ 1557337 w 1557468"/>
              <a:gd name="connsiteY3" fmla="*/ 559860 h 1569748"/>
              <a:gd name="connsiteX4" fmla="*/ 1114424 w 1557468"/>
              <a:gd name="connsiteY4" fmla="*/ 1569509 h 1569748"/>
              <a:gd name="connsiteX0" fmla="*/ 0 w 1557466"/>
              <a:gd name="connsiteY0" fmla="*/ 493371 h 1550885"/>
              <a:gd name="connsiteX1" fmla="*/ 463104 w 1557466"/>
              <a:gd name="connsiteY1" fmla="*/ 48457 h 1550885"/>
              <a:gd name="connsiteX2" fmla="*/ 1152524 w 1557466"/>
              <a:gd name="connsiteY2" fmla="*/ 64746 h 1550885"/>
              <a:gd name="connsiteX3" fmla="*/ 1557337 w 1557466"/>
              <a:gd name="connsiteY3" fmla="*/ 540997 h 1550885"/>
              <a:gd name="connsiteX4" fmla="*/ 1114424 w 1557466"/>
              <a:gd name="connsiteY4" fmla="*/ 1550646 h 1550885"/>
              <a:gd name="connsiteX0" fmla="*/ 0 w 1580125"/>
              <a:gd name="connsiteY0" fmla="*/ 493371 h 1032062"/>
              <a:gd name="connsiteX1" fmla="*/ 463104 w 1580125"/>
              <a:gd name="connsiteY1" fmla="*/ 48457 h 1032062"/>
              <a:gd name="connsiteX2" fmla="*/ 1152524 w 1580125"/>
              <a:gd name="connsiteY2" fmla="*/ 64746 h 1032062"/>
              <a:gd name="connsiteX3" fmla="*/ 1557337 w 1580125"/>
              <a:gd name="connsiteY3" fmla="*/ 540997 h 1032062"/>
              <a:gd name="connsiteX4" fmla="*/ 1495424 w 1580125"/>
              <a:gd name="connsiteY4" fmla="*/ 1031533 h 1032062"/>
              <a:gd name="connsiteX0" fmla="*/ 0 w 1558124"/>
              <a:gd name="connsiteY0" fmla="*/ 481289 h 1019926"/>
              <a:gd name="connsiteX1" fmla="*/ 463104 w 1558124"/>
              <a:gd name="connsiteY1" fmla="*/ 36375 h 1019926"/>
              <a:gd name="connsiteX2" fmla="*/ 1152524 w 1558124"/>
              <a:gd name="connsiteY2" fmla="*/ 52664 h 1019926"/>
              <a:gd name="connsiteX3" fmla="*/ 1472753 w 1558124"/>
              <a:gd name="connsiteY3" fmla="*/ 298313 h 1019926"/>
              <a:gd name="connsiteX4" fmla="*/ 1557337 w 1558124"/>
              <a:gd name="connsiteY4" fmla="*/ 528915 h 1019926"/>
              <a:gd name="connsiteX5" fmla="*/ 1495424 w 1558124"/>
              <a:gd name="connsiteY5" fmla="*/ 1019451 h 1019926"/>
              <a:gd name="connsiteX0" fmla="*/ 0 w 1583557"/>
              <a:gd name="connsiteY0" fmla="*/ 481289 h 1019451"/>
              <a:gd name="connsiteX1" fmla="*/ 463104 w 1583557"/>
              <a:gd name="connsiteY1" fmla="*/ 36375 h 1019451"/>
              <a:gd name="connsiteX2" fmla="*/ 1152524 w 1583557"/>
              <a:gd name="connsiteY2" fmla="*/ 52664 h 1019451"/>
              <a:gd name="connsiteX3" fmla="*/ 1472753 w 1583557"/>
              <a:gd name="connsiteY3" fmla="*/ 298313 h 1019451"/>
              <a:gd name="connsiteX4" fmla="*/ 1557337 w 1583557"/>
              <a:gd name="connsiteY4" fmla="*/ 528915 h 1019451"/>
              <a:gd name="connsiteX5" fmla="*/ 1495424 w 1583557"/>
              <a:gd name="connsiteY5" fmla="*/ 1019451 h 1019451"/>
              <a:gd name="connsiteX0" fmla="*/ 0 w 1557337"/>
              <a:gd name="connsiteY0" fmla="*/ 481289 h 528915"/>
              <a:gd name="connsiteX1" fmla="*/ 463104 w 1557337"/>
              <a:gd name="connsiteY1" fmla="*/ 36375 h 528915"/>
              <a:gd name="connsiteX2" fmla="*/ 1152524 w 1557337"/>
              <a:gd name="connsiteY2" fmla="*/ 52664 h 528915"/>
              <a:gd name="connsiteX3" fmla="*/ 1472753 w 1557337"/>
              <a:gd name="connsiteY3" fmla="*/ 298313 h 528915"/>
              <a:gd name="connsiteX4" fmla="*/ 1557337 w 1557337"/>
              <a:gd name="connsiteY4" fmla="*/ 528915 h 528915"/>
              <a:gd name="connsiteX0" fmla="*/ 0 w 1557337"/>
              <a:gd name="connsiteY0" fmla="*/ 480223 h 527849"/>
              <a:gd name="connsiteX1" fmla="*/ 463104 w 1557337"/>
              <a:gd name="connsiteY1" fmla="*/ 35309 h 527849"/>
              <a:gd name="connsiteX2" fmla="*/ 1152524 w 1557337"/>
              <a:gd name="connsiteY2" fmla="*/ 51598 h 527849"/>
              <a:gd name="connsiteX3" fmla="*/ 1467990 w 1557337"/>
              <a:gd name="connsiteY3" fmla="*/ 273434 h 527849"/>
              <a:gd name="connsiteX4" fmla="*/ 1557337 w 1557337"/>
              <a:gd name="connsiteY4" fmla="*/ 527849 h 527849"/>
              <a:gd name="connsiteX0" fmla="*/ 0 w 1557337"/>
              <a:gd name="connsiteY0" fmla="*/ 506017 h 553643"/>
              <a:gd name="connsiteX1" fmla="*/ 463104 w 1557337"/>
              <a:gd name="connsiteY1" fmla="*/ 61103 h 553643"/>
              <a:gd name="connsiteX2" fmla="*/ 825053 w 1557337"/>
              <a:gd name="connsiteY2" fmla="*/ 3954 h 553643"/>
              <a:gd name="connsiteX3" fmla="*/ 1152524 w 1557337"/>
              <a:gd name="connsiteY3" fmla="*/ 77392 h 553643"/>
              <a:gd name="connsiteX4" fmla="*/ 1467990 w 1557337"/>
              <a:gd name="connsiteY4" fmla="*/ 299228 h 553643"/>
              <a:gd name="connsiteX5" fmla="*/ 1557337 w 1557337"/>
              <a:gd name="connsiteY5" fmla="*/ 553643 h 553643"/>
              <a:gd name="connsiteX0" fmla="*/ 0 w 1595437"/>
              <a:gd name="connsiteY0" fmla="*/ 506017 h 672705"/>
              <a:gd name="connsiteX1" fmla="*/ 463104 w 1595437"/>
              <a:gd name="connsiteY1" fmla="*/ 61103 h 672705"/>
              <a:gd name="connsiteX2" fmla="*/ 825053 w 1595437"/>
              <a:gd name="connsiteY2" fmla="*/ 3954 h 672705"/>
              <a:gd name="connsiteX3" fmla="*/ 1152524 w 1595437"/>
              <a:gd name="connsiteY3" fmla="*/ 77392 h 672705"/>
              <a:gd name="connsiteX4" fmla="*/ 1467990 w 1595437"/>
              <a:gd name="connsiteY4" fmla="*/ 299228 h 672705"/>
              <a:gd name="connsiteX5" fmla="*/ 1595437 w 1595437"/>
              <a:gd name="connsiteY5" fmla="*/ 672705 h 67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5437" h="672705">
                <a:moveTo>
                  <a:pt x="0" y="506017"/>
                </a:moveTo>
                <a:cubicBezTo>
                  <a:pt x="47022" y="404084"/>
                  <a:pt x="275779" y="129365"/>
                  <a:pt x="463104" y="61103"/>
                </a:cubicBezTo>
                <a:cubicBezTo>
                  <a:pt x="598232" y="-17812"/>
                  <a:pt x="710150" y="1239"/>
                  <a:pt x="825053" y="3954"/>
                </a:cubicBezTo>
                <a:cubicBezTo>
                  <a:pt x="939956" y="6669"/>
                  <a:pt x="1045368" y="28180"/>
                  <a:pt x="1152524" y="77392"/>
                </a:cubicBezTo>
                <a:cubicBezTo>
                  <a:pt x="1259680" y="126604"/>
                  <a:pt x="1400521" y="219853"/>
                  <a:pt x="1467990" y="299228"/>
                </a:cubicBezTo>
                <a:cubicBezTo>
                  <a:pt x="1535459" y="378603"/>
                  <a:pt x="1591659" y="552515"/>
                  <a:pt x="1595437" y="672705"/>
                </a:cubicBezTo>
              </a:path>
            </a:pathLst>
          </a:custGeom>
          <a:noFill/>
          <a:ln w="28575">
            <a:solidFill>
              <a:srgbClr val="FFFF00"/>
            </a:solidFill>
            <a:prstDash val="sysDash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E7845CA3-392B-5B47-E012-7B3C52C40611}"/>
              </a:ext>
            </a:extLst>
          </p:cNvPr>
          <p:cNvSpPr txBox="1"/>
          <p:nvPr/>
        </p:nvSpPr>
        <p:spPr>
          <a:xfrm rot="1450004">
            <a:off x="10368495" y="784468"/>
            <a:ext cx="6880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dirty="0" err="1">
                <a:solidFill>
                  <a:srgbClr val="FFFF00"/>
                </a:solidFill>
              </a:rPr>
              <a:t>Mirror</a:t>
            </a:r>
            <a:endParaRPr lang="de-DE" sz="1500" dirty="0">
              <a:solidFill>
                <a:srgbClr val="FFFF00"/>
              </a:solidFill>
            </a:endParaRPr>
          </a:p>
        </p:txBody>
      </p:sp>
      <p:sp>
        <p:nvSpPr>
          <p:cNvPr id="96" name="Gleichschenkliges Dreieck 95">
            <a:extLst>
              <a:ext uri="{FF2B5EF4-FFF2-40B4-BE49-F238E27FC236}">
                <a16:creationId xmlns:a16="http://schemas.microsoft.com/office/drawing/2014/main" id="{A1D8059F-17C7-6AC3-BFF4-AEAFFEFABFB6}"/>
              </a:ext>
            </a:extLst>
          </p:cNvPr>
          <p:cNvSpPr/>
          <p:nvPr/>
        </p:nvSpPr>
        <p:spPr>
          <a:xfrm rot="564898" flipV="1">
            <a:off x="9474225" y="1666120"/>
            <a:ext cx="1684142" cy="563540"/>
          </a:xfrm>
          <a:prstGeom prst="triangle">
            <a:avLst>
              <a:gd name="adj" fmla="val 42387"/>
            </a:avLst>
          </a:prstGeom>
          <a:gradFill flip="none" rotWithShape="1">
            <a:gsLst>
              <a:gs pos="0">
                <a:srgbClr val="FF0000"/>
              </a:gs>
              <a:gs pos="70000">
                <a:srgbClr val="FF0000">
                  <a:tint val="44500"/>
                  <a:satMod val="160000"/>
                  <a:alpha val="70000"/>
                </a:srgbClr>
              </a:gs>
              <a:gs pos="100000">
                <a:srgbClr val="FF0000">
                  <a:tint val="23500"/>
                  <a:satMod val="160000"/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grpSp>
        <p:nvGrpSpPr>
          <p:cNvPr id="97" name="Gruppieren 96">
            <a:extLst>
              <a:ext uri="{FF2B5EF4-FFF2-40B4-BE49-F238E27FC236}">
                <a16:creationId xmlns:a16="http://schemas.microsoft.com/office/drawing/2014/main" id="{C7739E83-3D9D-9ACC-85C0-2F00193C9303}"/>
              </a:ext>
            </a:extLst>
          </p:cNvPr>
          <p:cNvGrpSpPr/>
          <p:nvPr/>
        </p:nvGrpSpPr>
        <p:grpSpPr>
          <a:xfrm>
            <a:off x="8922356" y="2328113"/>
            <a:ext cx="1117392" cy="565313"/>
            <a:chOff x="9098742" y="1981200"/>
            <a:chExt cx="1117392" cy="565313"/>
          </a:xfrm>
        </p:grpSpPr>
        <p:sp>
          <p:nvSpPr>
            <p:cNvPr id="98" name="Gleichschenkliges Dreieck 97">
              <a:extLst>
                <a:ext uri="{FF2B5EF4-FFF2-40B4-BE49-F238E27FC236}">
                  <a16:creationId xmlns:a16="http://schemas.microsoft.com/office/drawing/2014/main" id="{41D3F87C-2BEF-D3C7-08B6-1413B1EF6698}"/>
                </a:ext>
              </a:extLst>
            </p:cNvPr>
            <p:cNvSpPr/>
            <p:nvPr/>
          </p:nvSpPr>
          <p:spPr>
            <a:xfrm rot="3577373">
              <a:off x="9435684" y="1726551"/>
              <a:ext cx="495737" cy="1065162"/>
            </a:xfrm>
            <a:prstGeom prst="triangle">
              <a:avLst/>
            </a:prstGeom>
            <a:gradFill flip="none" rotWithShape="1">
              <a:gsLst>
                <a:gs pos="0">
                  <a:srgbClr val="005AA0">
                    <a:alpha val="0"/>
                  </a:srgbClr>
                </a:gs>
                <a:gs pos="47000">
                  <a:srgbClr val="005AA0">
                    <a:alpha val="70000"/>
                  </a:srgbClr>
                </a:gs>
                <a:gs pos="78000">
                  <a:schemeClr val="tx2">
                    <a:tint val="44500"/>
                    <a:satMod val="160000"/>
                    <a:alpha val="30000"/>
                  </a:schemeClr>
                </a:gs>
                <a:gs pos="100000">
                  <a:schemeClr val="tx2">
                    <a:tint val="23500"/>
                    <a:satMod val="16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 dirty="0">
                <a:solidFill>
                  <a:schemeClr val="bg1"/>
                </a:solidFill>
              </a:endParaRPr>
            </a:p>
          </p:txBody>
        </p:sp>
        <p:cxnSp>
          <p:nvCxnSpPr>
            <p:cNvPr id="99" name="Gerader Verbinder 98">
              <a:extLst>
                <a:ext uri="{FF2B5EF4-FFF2-40B4-BE49-F238E27FC236}">
                  <a16:creationId xmlns:a16="http://schemas.microsoft.com/office/drawing/2014/main" id="{1F0BEDC5-39A3-55B6-44A8-A5B4BFE0FFAB}"/>
                </a:ext>
              </a:extLst>
            </p:cNvPr>
            <p:cNvCxnSpPr>
              <a:endCxn id="98" idx="2"/>
            </p:cNvCxnSpPr>
            <p:nvPr/>
          </p:nvCxnSpPr>
          <p:spPr>
            <a:xfrm flipH="1">
              <a:off x="9098742" y="1990725"/>
              <a:ext cx="1026333" cy="323887"/>
            </a:xfrm>
            <a:prstGeom prst="line">
              <a:avLst/>
            </a:prstGeom>
            <a:ln w="127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r Verbinder 99">
              <a:extLst>
                <a:ext uri="{FF2B5EF4-FFF2-40B4-BE49-F238E27FC236}">
                  <a16:creationId xmlns:a16="http://schemas.microsoft.com/office/drawing/2014/main" id="{C4C04CC3-3671-5A19-5406-954832B1EBDC}"/>
                </a:ext>
              </a:extLst>
            </p:cNvPr>
            <p:cNvCxnSpPr/>
            <p:nvPr/>
          </p:nvCxnSpPr>
          <p:spPr>
            <a:xfrm flipH="1">
              <a:off x="9550179" y="1981200"/>
              <a:ext cx="579660" cy="565313"/>
            </a:xfrm>
            <a:prstGeom prst="line">
              <a:avLst/>
            </a:prstGeom>
            <a:ln w="127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Textfeld 100">
            <a:extLst>
              <a:ext uri="{FF2B5EF4-FFF2-40B4-BE49-F238E27FC236}">
                <a16:creationId xmlns:a16="http://schemas.microsoft.com/office/drawing/2014/main" id="{257BA46E-4DD7-0624-A4C5-4A353E2EB20B}"/>
              </a:ext>
            </a:extLst>
          </p:cNvPr>
          <p:cNvSpPr txBox="1"/>
          <p:nvPr/>
        </p:nvSpPr>
        <p:spPr>
          <a:xfrm rot="19243415">
            <a:off x="10371400" y="1493286"/>
            <a:ext cx="6992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b="1" dirty="0">
                <a:solidFill>
                  <a:srgbClr val="FF0000"/>
                </a:solidFill>
              </a:rPr>
              <a:t>Laser</a:t>
            </a:r>
          </a:p>
        </p:txBody>
      </p:sp>
      <p:sp>
        <p:nvSpPr>
          <p:cNvPr id="102" name="Textfeld 101">
            <a:extLst>
              <a:ext uri="{FF2B5EF4-FFF2-40B4-BE49-F238E27FC236}">
                <a16:creationId xmlns:a16="http://schemas.microsoft.com/office/drawing/2014/main" id="{E26018A8-472F-4560-0B51-2638214F6EDD}"/>
              </a:ext>
            </a:extLst>
          </p:cNvPr>
          <p:cNvSpPr txBox="1"/>
          <p:nvPr/>
        </p:nvSpPr>
        <p:spPr>
          <a:xfrm rot="19674222">
            <a:off x="8751950" y="2578003"/>
            <a:ext cx="91082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b="1" dirty="0">
                <a:solidFill>
                  <a:srgbClr val="8BCDFF"/>
                </a:solidFill>
              </a:rPr>
              <a:t>Protons</a:t>
            </a:r>
          </a:p>
        </p:txBody>
      </p:sp>
      <p:sp>
        <p:nvSpPr>
          <p:cNvPr id="103" name="Textfeld 102">
            <a:extLst>
              <a:ext uri="{FF2B5EF4-FFF2-40B4-BE49-F238E27FC236}">
                <a16:creationId xmlns:a16="http://schemas.microsoft.com/office/drawing/2014/main" id="{7417869F-408A-2B9B-78EC-325B38E6648C}"/>
              </a:ext>
            </a:extLst>
          </p:cNvPr>
          <p:cNvSpPr txBox="1"/>
          <p:nvPr/>
        </p:nvSpPr>
        <p:spPr>
          <a:xfrm>
            <a:off x="7848335" y="4091576"/>
            <a:ext cx="3607902" cy="193899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de-DE" sz="2000" b="1" dirty="0">
                <a:solidFill>
                  <a:srgbClr val="005AA0"/>
                </a:solidFill>
              </a:rPr>
              <a:t>Laser-plasma </a:t>
            </a:r>
            <a:r>
              <a:rPr lang="de-DE" sz="2000" b="1" dirty="0" err="1">
                <a:solidFill>
                  <a:srgbClr val="005AA0"/>
                </a:solidFill>
              </a:rPr>
              <a:t>interaction</a:t>
            </a:r>
            <a:r>
              <a:rPr lang="de-DE" sz="2000" b="1" dirty="0">
                <a:solidFill>
                  <a:srgbClr val="005AA0"/>
                </a:solidFill>
              </a:rPr>
              <a:t> </a:t>
            </a:r>
            <a:r>
              <a:rPr lang="de-DE" sz="2000" dirty="0"/>
              <a:t>at </a:t>
            </a:r>
            <a:r>
              <a:rPr lang="de-DE" sz="2000" dirty="0" err="1">
                <a:solidFill>
                  <a:schemeClr val="accent4">
                    <a:lumMod val="50000"/>
                  </a:schemeClr>
                </a:solidFill>
              </a:rPr>
              <a:t>extremely</a:t>
            </a:r>
            <a:r>
              <a:rPr lang="de-DE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4">
                    <a:lumMod val="50000"/>
                  </a:schemeClr>
                </a:solidFill>
              </a:rPr>
              <a:t>small</a:t>
            </a:r>
            <a:r>
              <a:rPr lang="de-DE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4">
                    <a:lumMod val="50000"/>
                  </a:schemeClr>
                </a:solidFill>
              </a:rPr>
              <a:t>length</a:t>
            </a:r>
            <a:r>
              <a:rPr lang="de-DE" sz="2000" dirty="0">
                <a:solidFill>
                  <a:schemeClr val="accent4">
                    <a:lumMod val="50000"/>
                  </a:schemeClr>
                </a:solidFill>
              </a:rPr>
              <a:t> and time </a:t>
            </a:r>
            <a:r>
              <a:rPr lang="de-DE" sz="2000" dirty="0" err="1">
                <a:solidFill>
                  <a:schemeClr val="accent4">
                    <a:lumMod val="50000"/>
                  </a:schemeClr>
                </a:solidFill>
              </a:rPr>
              <a:t>scales</a:t>
            </a:r>
            <a:r>
              <a:rPr lang="de-DE" sz="2000" dirty="0"/>
              <a:t> </a:t>
            </a:r>
            <a:r>
              <a:rPr lang="de-DE" sz="2000" dirty="0" err="1"/>
              <a:t>produces</a:t>
            </a:r>
            <a:r>
              <a:rPr lang="de-DE" sz="2000" dirty="0"/>
              <a:t> ultra-high </a:t>
            </a:r>
            <a:r>
              <a:rPr lang="de-DE" sz="2000" dirty="0" err="1"/>
              <a:t>accelerating</a:t>
            </a:r>
            <a:r>
              <a:rPr lang="de-DE" sz="2000" dirty="0"/>
              <a:t> </a:t>
            </a:r>
            <a:r>
              <a:rPr lang="de-DE" sz="2000" dirty="0" err="1"/>
              <a:t>fields</a:t>
            </a:r>
            <a:r>
              <a:rPr lang="de-DE" sz="2000" dirty="0"/>
              <a:t> </a:t>
            </a:r>
            <a:r>
              <a:rPr lang="de-DE" sz="2000" dirty="0">
                <a:solidFill>
                  <a:srgbClr val="B35010"/>
                </a:solidFill>
              </a:rPr>
              <a:t>ultra-</a:t>
            </a:r>
            <a:r>
              <a:rPr lang="de-DE" sz="2000" dirty="0" err="1">
                <a:solidFill>
                  <a:srgbClr val="B35010"/>
                </a:solidFill>
              </a:rPr>
              <a:t>short</a:t>
            </a:r>
            <a:r>
              <a:rPr lang="de-DE" sz="2000" dirty="0"/>
              <a:t> </a:t>
            </a:r>
            <a:r>
              <a:rPr lang="de-DE" sz="2000" dirty="0" err="1"/>
              <a:t>proton</a:t>
            </a:r>
            <a:r>
              <a:rPr lang="de-DE" sz="2000" dirty="0"/>
              <a:t> </a:t>
            </a:r>
            <a:r>
              <a:rPr lang="de-DE" sz="2000" dirty="0" err="1"/>
              <a:t>beams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>
                <a:solidFill>
                  <a:schemeClr val="accent4">
                    <a:lumMod val="50000"/>
                  </a:schemeClr>
                </a:solidFill>
              </a:rPr>
              <a:t>extremely</a:t>
            </a:r>
            <a:r>
              <a:rPr lang="de-DE" sz="2000" dirty="0">
                <a:solidFill>
                  <a:schemeClr val="accent4">
                    <a:lumMod val="50000"/>
                  </a:schemeClr>
                </a:solidFill>
              </a:rPr>
              <a:t> high </a:t>
            </a:r>
            <a:r>
              <a:rPr lang="de-DE" sz="2000" dirty="0" err="1">
                <a:solidFill>
                  <a:schemeClr val="accent4">
                    <a:lumMod val="50000"/>
                  </a:schemeClr>
                </a:solidFill>
              </a:rPr>
              <a:t>charge</a:t>
            </a:r>
            <a:endParaRPr lang="de-DE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" name="Grafik 9" descr="Ein Bild, das Maschine enthält.&#10;&#10;Automatisch generierte Beschreibung">
            <a:extLst>
              <a:ext uri="{FF2B5EF4-FFF2-40B4-BE49-F238E27FC236}">
                <a16:creationId xmlns:a16="http://schemas.microsoft.com/office/drawing/2014/main" id="{800A5D11-8F50-E1A3-B37B-7B5FAF5812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9" t="59731" r="1051"/>
          <a:stretch/>
        </p:blipFill>
        <p:spPr>
          <a:xfrm>
            <a:off x="775147" y="1322164"/>
            <a:ext cx="3256058" cy="1477843"/>
          </a:xfrm>
          <a:prstGeom prst="rect">
            <a:avLst/>
          </a:prstGeom>
          <a:ln w="57150">
            <a:solidFill>
              <a:srgbClr val="F6AE78"/>
            </a:solidFill>
          </a:ln>
        </p:spPr>
      </p:pic>
      <p:sp>
        <p:nvSpPr>
          <p:cNvPr id="87" name="Textfeld 86">
            <a:extLst>
              <a:ext uri="{FF2B5EF4-FFF2-40B4-BE49-F238E27FC236}">
                <a16:creationId xmlns:a16="http://schemas.microsoft.com/office/drawing/2014/main" id="{2B6E90F6-923A-4AFE-75B8-3EF244B908ED}"/>
              </a:ext>
            </a:extLst>
          </p:cNvPr>
          <p:cNvSpPr txBox="1"/>
          <p:nvPr/>
        </p:nvSpPr>
        <p:spPr>
          <a:xfrm>
            <a:off x="1978977" y="2483697"/>
            <a:ext cx="2638419" cy="742063"/>
          </a:xfrm>
          <a:prstGeom prst="rect">
            <a:avLst/>
          </a:prstGeom>
          <a:solidFill>
            <a:srgbClr val="E28E8E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de-DE" sz="1500" dirty="0" err="1"/>
              <a:t>Conventional</a:t>
            </a:r>
            <a:r>
              <a:rPr lang="de-DE" sz="1500" dirty="0"/>
              <a:t> </a:t>
            </a:r>
            <a:r>
              <a:rPr lang="de-DE" sz="1500" dirty="0" err="1"/>
              <a:t>Accelerators</a:t>
            </a:r>
            <a:endParaRPr lang="de-DE" sz="1500" dirty="0"/>
          </a:p>
          <a:p>
            <a:pPr algn="l">
              <a:lnSpc>
                <a:spcPct val="150000"/>
              </a:lnSpc>
            </a:pPr>
            <a:r>
              <a:rPr lang="de-DE" sz="1500" b="1" dirty="0" err="1"/>
              <a:t>E</a:t>
            </a:r>
            <a:r>
              <a:rPr lang="de-DE" sz="1500" b="1" baseline="-25000" dirty="0" err="1"/>
              <a:t>max</a:t>
            </a:r>
            <a:r>
              <a:rPr lang="de-DE" sz="1500" b="1" dirty="0"/>
              <a:t> = 100 MV/m</a:t>
            </a:r>
          </a:p>
        </p:txBody>
      </p:sp>
      <p:sp>
        <p:nvSpPr>
          <p:cNvPr id="89" name="Textfeld 88">
            <a:extLst>
              <a:ext uri="{FF2B5EF4-FFF2-40B4-BE49-F238E27FC236}">
                <a16:creationId xmlns:a16="http://schemas.microsoft.com/office/drawing/2014/main" id="{6EAE748A-7641-3371-BF46-AD0903AE5304}"/>
              </a:ext>
            </a:extLst>
          </p:cNvPr>
          <p:cNvSpPr txBox="1"/>
          <p:nvPr/>
        </p:nvSpPr>
        <p:spPr>
          <a:xfrm>
            <a:off x="5766903" y="2421834"/>
            <a:ext cx="2996065" cy="872034"/>
          </a:xfrm>
          <a:prstGeom prst="rect">
            <a:avLst/>
          </a:prstGeom>
          <a:solidFill>
            <a:srgbClr val="D24E4E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de-DE" b="1" u="sng" dirty="0">
                <a:solidFill>
                  <a:schemeClr val="bg1"/>
                </a:solidFill>
              </a:rPr>
              <a:t>L</a:t>
            </a:r>
            <a:r>
              <a:rPr lang="de-DE" u="sng" dirty="0">
                <a:solidFill>
                  <a:schemeClr val="bg1"/>
                </a:solidFill>
              </a:rPr>
              <a:t>aser-</a:t>
            </a:r>
            <a:r>
              <a:rPr lang="de-DE" b="1" u="sng" dirty="0">
                <a:solidFill>
                  <a:schemeClr val="bg1"/>
                </a:solidFill>
              </a:rPr>
              <a:t>P</a:t>
            </a:r>
            <a:r>
              <a:rPr lang="de-DE" u="sng" dirty="0">
                <a:solidFill>
                  <a:schemeClr val="bg1"/>
                </a:solidFill>
              </a:rPr>
              <a:t>lasma </a:t>
            </a:r>
            <a:r>
              <a:rPr lang="de-DE" b="1" u="sng" dirty="0" err="1">
                <a:solidFill>
                  <a:schemeClr val="bg1"/>
                </a:solidFill>
              </a:rPr>
              <a:t>A</a:t>
            </a:r>
            <a:r>
              <a:rPr lang="de-DE" u="sng" dirty="0" err="1">
                <a:solidFill>
                  <a:schemeClr val="bg1"/>
                </a:solidFill>
              </a:rPr>
              <a:t>ccelerators</a:t>
            </a:r>
            <a:endParaRPr lang="de-DE" u="sng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de-DE" b="1" dirty="0" err="1">
                <a:solidFill>
                  <a:schemeClr val="bg1"/>
                </a:solidFill>
              </a:rPr>
              <a:t>E</a:t>
            </a:r>
            <a:r>
              <a:rPr lang="de-DE" b="1" baseline="-25000" dirty="0" err="1">
                <a:solidFill>
                  <a:schemeClr val="bg1"/>
                </a:solidFill>
              </a:rPr>
              <a:t>max</a:t>
            </a:r>
            <a:r>
              <a:rPr lang="de-DE" b="1" dirty="0">
                <a:solidFill>
                  <a:schemeClr val="bg1"/>
                </a:solidFill>
              </a:rPr>
              <a:t> = 1 000 000 MV/m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36A7B42-3452-21E3-B1B4-CC9C8B3B28BB}"/>
              </a:ext>
            </a:extLst>
          </p:cNvPr>
          <p:cNvSpPr txBox="1"/>
          <p:nvPr/>
        </p:nvSpPr>
        <p:spPr>
          <a:xfrm>
            <a:off x="4191927" y="1759490"/>
            <a:ext cx="22742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500" b="1" dirty="0">
                <a:solidFill>
                  <a:srgbClr val="C00000"/>
                </a:solidFill>
              </a:rPr>
              <a:t>Maximum </a:t>
            </a:r>
            <a:r>
              <a:rPr lang="de-DE" sz="1500" b="1" dirty="0" err="1">
                <a:solidFill>
                  <a:srgbClr val="C00000"/>
                </a:solidFill>
              </a:rPr>
              <a:t>Accelerating</a:t>
            </a:r>
            <a:endParaRPr lang="de-DE" sz="1500" b="1" dirty="0">
              <a:solidFill>
                <a:srgbClr val="C00000"/>
              </a:solidFill>
            </a:endParaRPr>
          </a:p>
          <a:p>
            <a:pPr algn="ctr"/>
            <a:r>
              <a:rPr lang="de-DE" sz="1500" b="1" dirty="0">
                <a:solidFill>
                  <a:srgbClr val="C00000"/>
                </a:solidFill>
              </a:rPr>
              <a:t>Electric Field</a:t>
            </a:r>
          </a:p>
        </p:txBody>
      </p:sp>
      <p:sp>
        <p:nvSpPr>
          <p:cNvPr id="104" name="Rechteck 24">
            <a:extLst>
              <a:ext uri="{FF2B5EF4-FFF2-40B4-BE49-F238E27FC236}">
                <a16:creationId xmlns:a16="http://schemas.microsoft.com/office/drawing/2014/main" id="{3C653494-F2E6-D0D5-0503-6E6C25DBCF8F}"/>
              </a:ext>
            </a:extLst>
          </p:cNvPr>
          <p:cNvSpPr/>
          <p:nvPr/>
        </p:nvSpPr>
        <p:spPr>
          <a:xfrm>
            <a:off x="7601985" y="3888288"/>
            <a:ext cx="3878780" cy="2863102"/>
          </a:xfrm>
          <a:prstGeom prst="rect">
            <a:avLst/>
          </a:prstGeom>
        </p:spPr>
        <p:txBody>
          <a:bodyPr wrap="square" lIns="68589" tIns="34295" rIns="68589" bIns="34295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LPA Protons </a:t>
            </a:r>
            <a:r>
              <a:rPr lang="de-DE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  <a:r>
              <a:rPr lang="de-D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Attractive</a:t>
            </a:r>
            <a:r>
              <a:rPr lang="de-D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endPara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de-DE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Prospective</a:t>
            </a:r>
            <a:r>
              <a:rPr lang="de-D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</a:t>
            </a:r>
            <a:endPara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01243" indent="-201243">
              <a:lnSpc>
                <a:spcPct val="150000"/>
              </a:lnSpc>
              <a:buBlip>
                <a:blip r:embed="rId7"/>
              </a:buBlip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Radiography</a:t>
            </a:r>
            <a:r>
              <a:rPr lang="de-D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de-DE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Probing</a:t>
            </a:r>
            <a:endParaRPr lang="de-DE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01243" indent="-201243">
              <a:lnSpc>
                <a:spcPct val="150000"/>
              </a:lnSpc>
              <a:buBlip>
                <a:blip r:embed="rId7"/>
              </a:buBlip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Radiation Oncology</a:t>
            </a:r>
          </a:p>
          <a:p>
            <a:pPr marL="201243" indent="-201243">
              <a:lnSpc>
                <a:spcPct val="150000"/>
              </a:lnSpc>
              <a:buBlip>
                <a:blip r:embed="rId7"/>
              </a:buBlip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Fusion Technology</a:t>
            </a:r>
          </a:p>
          <a:p>
            <a:pPr marL="201243" indent="-201243">
              <a:lnSpc>
                <a:spcPct val="150000"/>
              </a:lnSpc>
              <a:buBlip>
                <a:blip r:embed="rId7"/>
              </a:buBlip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05" name="Freihandform: Form 104">
            <a:extLst>
              <a:ext uri="{FF2B5EF4-FFF2-40B4-BE49-F238E27FC236}">
                <a16:creationId xmlns:a16="http://schemas.microsoft.com/office/drawing/2014/main" id="{3EA332BD-7549-5D6D-A00F-938BC0856E9A}"/>
              </a:ext>
            </a:extLst>
          </p:cNvPr>
          <p:cNvSpPr/>
          <p:nvPr/>
        </p:nvSpPr>
        <p:spPr>
          <a:xfrm>
            <a:off x="936923" y="4131767"/>
            <a:ext cx="2888788" cy="1292968"/>
          </a:xfrm>
          <a:custGeom>
            <a:avLst/>
            <a:gdLst>
              <a:gd name="connsiteX0" fmla="*/ 0 w 1622322"/>
              <a:gd name="connsiteY0" fmla="*/ 0 h 1342103"/>
              <a:gd name="connsiteX1" fmla="*/ 0 w 1622322"/>
              <a:gd name="connsiteY1" fmla="*/ 0 h 1342103"/>
              <a:gd name="connsiteX2" fmla="*/ 1607574 w 1622322"/>
              <a:gd name="connsiteY2" fmla="*/ 516193 h 1342103"/>
              <a:gd name="connsiteX3" fmla="*/ 1622322 w 1622322"/>
              <a:gd name="connsiteY3" fmla="*/ 1342103 h 1342103"/>
              <a:gd name="connsiteX4" fmla="*/ 29496 w 1622322"/>
              <a:gd name="connsiteY4" fmla="*/ 1312606 h 1342103"/>
              <a:gd name="connsiteX5" fmla="*/ 0 w 1622322"/>
              <a:gd name="connsiteY5" fmla="*/ 0 h 1342103"/>
              <a:gd name="connsiteX0" fmla="*/ 0 w 1622322"/>
              <a:gd name="connsiteY0" fmla="*/ 0 h 1342103"/>
              <a:gd name="connsiteX1" fmla="*/ 0 w 1622322"/>
              <a:gd name="connsiteY1" fmla="*/ 0 h 1342103"/>
              <a:gd name="connsiteX2" fmla="*/ 1607574 w 1622322"/>
              <a:gd name="connsiteY2" fmla="*/ 516193 h 1342103"/>
              <a:gd name="connsiteX3" fmla="*/ 1622322 w 1622322"/>
              <a:gd name="connsiteY3" fmla="*/ 1342103 h 1342103"/>
              <a:gd name="connsiteX4" fmla="*/ 15015 w 1622322"/>
              <a:gd name="connsiteY4" fmla="*/ 1342099 h 1342103"/>
              <a:gd name="connsiteX5" fmla="*/ 0 w 1622322"/>
              <a:gd name="connsiteY5" fmla="*/ 0 h 1342103"/>
              <a:gd name="connsiteX0" fmla="*/ 116911 w 1622322"/>
              <a:gd name="connsiteY0" fmla="*/ 0 h 1589886"/>
              <a:gd name="connsiteX1" fmla="*/ 0 w 1622322"/>
              <a:gd name="connsiteY1" fmla="*/ 247783 h 1589886"/>
              <a:gd name="connsiteX2" fmla="*/ 1607574 w 1622322"/>
              <a:gd name="connsiteY2" fmla="*/ 763976 h 1589886"/>
              <a:gd name="connsiteX3" fmla="*/ 1622322 w 1622322"/>
              <a:gd name="connsiteY3" fmla="*/ 1589886 h 1589886"/>
              <a:gd name="connsiteX4" fmla="*/ 15015 w 1622322"/>
              <a:gd name="connsiteY4" fmla="*/ 1589882 h 1589886"/>
              <a:gd name="connsiteX5" fmla="*/ 116911 w 1622322"/>
              <a:gd name="connsiteY5" fmla="*/ 0 h 1589886"/>
              <a:gd name="connsiteX0" fmla="*/ 1771 w 1622322"/>
              <a:gd name="connsiteY0" fmla="*/ 446008 h 1342103"/>
              <a:gd name="connsiteX1" fmla="*/ 0 w 1622322"/>
              <a:gd name="connsiteY1" fmla="*/ 0 h 1342103"/>
              <a:gd name="connsiteX2" fmla="*/ 1607574 w 1622322"/>
              <a:gd name="connsiteY2" fmla="*/ 516193 h 1342103"/>
              <a:gd name="connsiteX3" fmla="*/ 1622322 w 1622322"/>
              <a:gd name="connsiteY3" fmla="*/ 1342103 h 1342103"/>
              <a:gd name="connsiteX4" fmla="*/ 15015 w 1622322"/>
              <a:gd name="connsiteY4" fmla="*/ 1342099 h 1342103"/>
              <a:gd name="connsiteX5" fmla="*/ 1771 w 1622322"/>
              <a:gd name="connsiteY5" fmla="*/ 446008 h 1342103"/>
              <a:gd name="connsiteX0" fmla="*/ 26 w 1620577"/>
              <a:gd name="connsiteY0" fmla="*/ 449312 h 1345407"/>
              <a:gd name="connsiteX1" fmla="*/ 8883 w 1620577"/>
              <a:gd name="connsiteY1" fmla="*/ 0 h 1345407"/>
              <a:gd name="connsiteX2" fmla="*/ 1605829 w 1620577"/>
              <a:gd name="connsiteY2" fmla="*/ 519497 h 1345407"/>
              <a:gd name="connsiteX3" fmla="*/ 1620577 w 1620577"/>
              <a:gd name="connsiteY3" fmla="*/ 1345407 h 1345407"/>
              <a:gd name="connsiteX4" fmla="*/ 13270 w 1620577"/>
              <a:gd name="connsiteY4" fmla="*/ 1345403 h 1345407"/>
              <a:gd name="connsiteX5" fmla="*/ 26 w 1620577"/>
              <a:gd name="connsiteY5" fmla="*/ 449312 h 1345407"/>
              <a:gd name="connsiteX0" fmla="*/ 4387 w 1611694"/>
              <a:gd name="connsiteY0" fmla="*/ 1345403 h 1345407"/>
              <a:gd name="connsiteX1" fmla="*/ 0 w 1611694"/>
              <a:gd name="connsiteY1" fmla="*/ 0 h 1345407"/>
              <a:gd name="connsiteX2" fmla="*/ 1596946 w 1611694"/>
              <a:gd name="connsiteY2" fmla="*/ 519497 h 1345407"/>
              <a:gd name="connsiteX3" fmla="*/ 1611694 w 1611694"/>
              <a:gd name="connsiteY3" fmla="*/ 1345407 h 1345407"/>
              <a:gd name="connsiteX4" fmla="*/ 4387 w 1611694"/>
              <a:gd name="connsiteY4" fmla="*/ 1345403 h 134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1694" h="1345407">
                <a:moveTo>
                  <a:pt x="4387" y="1345403"/>
                </a:moveTo>
                <a:cubicBezTo>
                  <a:pt x="2925" y="896935"/>
                  <a:pt x="1462" y="448468"/>
                  <a:pt x="0" y="0"/>
                </a:cubicBezTo>
                <a:lnTo>
                  <a:pt x="1596946" y="519497"/>
                </a:lnTo>
                <a:lnTo>
                  <a:pt x="1611694" y="1345407"/>
                </a:lnTo>
                <a:lnTo>
                  <a:pt x="4387" y="1345403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de-DE" sz="4000" b="1" dirty="0">
                <a:solidFill>
                  <a:schemeClr val="bg1"/>
                </a:solidFill>
              </a:rPr>
              <a:t>     → ?</a:t>
            </a:r>
          </a:p>
        </p:txBody>
      </p:sp>
      <p:sp>
        <p:nvSpPr>
          <p:cNvPr id="106" name="Textfeld 32">
            <a:extLst>
              <a:ext uri="{FF2B5EF4-FFF2-40B4-BE49-F238E27FC236}">
                <a16:creationId xmlns:a16="http://schemas.microsoft.com/office/drawing/2014/main" id="{D57A5F54-A505-AC73-A436-4D5FB2DAAE2D}"/>
              </a:ext>
            </a:extLst>
          </p:cNvPr>
          <p:cNvSpPr txBox="1"/>
          <p:nvPr/>
        </p:nvSpPr>
        <p:spPr>
          <a:xfrm>
            <a:off x="-23152" y="5760893"/>
            <a:ext cx="7388387" cy="830997"/>
          </a:xfrm>
          <a:prstGeom prst="rect">
            <a:avLst/>
          </a:prstGeom>
          <a:solidFill>
            <a:srgbClr val="CF6800"/>
          </a:solidFill>
        </p:spPr>
        <p:txBody>
          <a:bodyPr wrap="square" lIns="528000" rtlCol="0">
            <a:spAutoFit/>
          </a:bodyPr>
          <a:lstStyle/>
          <a:p>
            <a:r>
              <a:rPr lang="de-DE" sz="2400" b="1" dirty="0" err="1">
                <a:solidFill>
                  <a:schemeClr val="bg1"/>
                </a:solidFill>
              </a:rPr>
              <a:t>How</a:t>
            </a:r>
            <a:r>
              <a:rPr lang="de-DE" sz="2400" b="1" dirty="0">
                <a:solidFill>
                  <a:schemeClr val="bg1"/>
                </a:solidFill>
              </a:rPr>
              <a:t> do </a:t>
            </a:r>
            <a:r>
              <a:rPr lang="de-DE" sz="2400" b="1" dirty="0" err="1">
                <a:solidFill>
                  <a:schemeClr val="bg1"/>
                </a:solidFill>
              </a:rPr>
              <a:t>we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produce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stable</a:t>
            </a:r>
            <a:r>
              <a:rPr lang="de-DE" sz="2400" b="1" dirty="0">
                <a:solidFill>
                  <a:schemeClr val="bg1"/>
                </a:solidFill>
              </a:rPr>
              <a:t> and </a:t>
            </a:r>
            <a:r>
              <a:rPr lang="de-DE" sz="2400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controllable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beams</a:t>
            </a:r>
            <a:r>
              <a:rPr lang="de-DE" sz="2400" b="1" dirty="0">
                <a:solidFill>
                  <a:schemeClr val="bg1"/>
                </a:solidFill>
              </a:rPr>
              <a:t> at </a:t>
            </a:r>
            <a:r>
              <a:rPr lang="de-DE" sz="2400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higher</a:t>
            </a:r>
            <a:r>
              <a:rPr lang="de-DE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2400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energies</a:t>
            </a:r>
            <a:r>
              <a:rPr lang="de-DE" sz="240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9950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32" grpId="0"/>
      <p:bldP spid="103" grpId="0" animBg="1"/>
      <p:bldP spid="105" grpId="0" animBg="1"/>
      <p:bldP spid="10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Optimum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thickness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laser-proton </a:t>
            </a:r>
            <a:r>
              <a:rPr lang="de-DE" dirty="0" err="1"/>
              <a:t>acceleration</a:t>
            </a:r>
            <a:endParaRPr lang="en-US" dirty="0"/>
          </a:p>
        </p:txBody>
      </p:sp>
      <p:sp>
        <p:nvSpPr>
          <p:cNvPr id="4" name="Rechteck 37"/>
          <p:cNvSpPr/>
          <p:nvPr/>
        </p:nvSpPr>
        <p:spPr>
          <a:xfrm>
            <a:off x="6672064" y="2488249"/>
            <a:ext cx="4786653" cy="1733502"/>
          </a:xfrm>
          <a:prstGeom prst="rect">
            <a:avLst/>
          </a:prstGeom>
        </p:spPr>
        <p:txBody>
          <a:bodyPr wrap="square" lIns="91452" tIns="45727" rIns="91452" bIns="45727">
            <a:spAutoFit/>
          </a:bodyPr>
          <a:lstStyle/>
          <a:p>
            <a:pPr marL="268317" indent="-268317">
              <a:buBlip>
                <a:blip r:embed="rId3"/>
              </a:buBlip>
            </a:pPr>
            <a:r>
              <a:rPr lang="en-US" sz="2133" dirty="0">
                <a:cs typeface="Arial" panose="020B0604020202020204" pitchFamily="34" charset="0"/>
              </a:rPr>
              <a:t>Optimize acc. field by optimizing sheath density</a:t>
            </a:r>
          </a:p>
          <a:p>
            <a:pPr marL="268317" indent="-268317">
              <a:buBlip>
                <a:blip r:embed="rId3"/>
              </a:buBlip>
            </a:pPr>
            <a:endParaRPr lang="en-US" sz="2133" dirty="0">
              <a:cs typeface="Arial" panose="020B0604020202020204" pitchFamily="34" charset="0"/>
            </a:endParaRPr>
          </a:p>
          <a:p>
            <a:pPr marL="268317" indent="-268317">
              <a:buBlip>
                <a:blip r:embed="rId3"/>
              </a:buBlip>
            </a:pPr>
            <a:endParaRPr lang="en-US" sz="2133" dirty="0">
              <a:cs typeface="Arial" panose="020B0604020202020204" pitchFamily="34" charset="0"/>
            </a:endParaRPr>
          </a:p>
          <a:p>
            <a:endParaRPr lang="en-US" sz="2133" b="1" dirty="0"/>
          </a:p>
        </p:txBody>
      </p:sp>
      <p:pic>
        <p:nvPicPr>
          <p:cNvPr id="1026" name="Picture 2" descr="M:\fwt\presentations\garten70\2019\2019_09_17_EAAC\materials\scientific_figures\motivation_optimum_target_thickness_v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97" y="1418270"/>
            <a:ext cx="3987536" cy="363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248128" y="3352344"/>
                <a:ext cx="2906950" cy="762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133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133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133">
                              <a:latin typeface="Cambria Math"/>
                            </a:rPr>
                            <m:t>e</m:t>
                          </m:r>
                          <m:r>
                            <a:rPr lang="de-DE" sz="2133">
                              <a:latin typeface="Cambria Math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de-DE" sz="2133">
                              <a:latin typeface="Cambria Math"/>
                            </a:rPr>
                            <m:t>S</m:t>
                          </m:r>
                        </m:sub>
                      </m:sSub>
                      <m:r>
                        <a:rPr lang="de-DE" sz="2133" i="1">
                          <a:latin typeface="Cambria Math"/>
                        </a:rPr>
                        <m:t>∝</m:t>
                      </m:r>
                      <m:f>
                        <m:fPr>
                          <m:ctrlPr>
                            <a:rPr lang="de-DE" sz="213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133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sSup>
                            <m:sSupPr>
                              <m:ctrlPr>
                                <a:rPr lang="de-DE" sz="2133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2133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133" i="1">
                                      <a:latin typeface="Cambria Math"/>
                                    </a:rPr>
                                    <m:t>𝑤</m:t>
                                  </m:r>
                                  <m:r>
                                    <a:rPr lang="de-DE" sz="2133" i="1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de-DE" sz="2133" i="1">
                                      <a:latin typeface="Cambria Math"/>
                                    </a:rPr>
                                    <m:t>𝑑</m:t>
                                  </m:r>
                                  <m:func>
                                    <m:funcPr>
                                      <m:ctrlPr>
                                        <a:rPr lang="de-DE" sz="2133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 sz="2133">
                                          <a:latin typeface="Cambria Math"/>
                                        </a:rPr>
                                        <m:t>tan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de-DE" sz="2133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2133" i="1">
                                              <a:latin typeface="Cambria Math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</m:e>
                            <m:sup>
                              <m:r>
                                <a:rPr lang="de-DE" sz="2133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133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128" y="3352344"/>
                <a:ext cx="2906950" cy="7622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6604549" y="3832397"/>
            <a:ext cx="4580016" cy="17334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8317" indent="-268317">
              <a:buBlip>
                <a:blip r:embed="rId3"/>
              </a:buBlip>
            </a:pPr>
            <a:endParaRPr lang="en-US" sz="2133" dirty="0">
              <a:cs typeface="Arial" panose="020B0604020202020204" pitchFamily="34" charset="0"/>
            </a:endParaRPr>
          </a:p>
          <a:p>
            <a:pPr marL="268317" indent="-268317">
              <a:buBlip>
                <a:blip r:embed="rId3"/>
              </a:buBlip>
            </a:pPr>
            <a:r>
              <a:rPr lang="en-US" sz="2133" dirty="0"/>
              <a:t>With current short pulse laser system parameters:</a:t>
            </a:r>
            <a:br>
              <a:rPr lang="en-US" sz="2133" dirty="0"/>
            </a:br>
            <a:r>
              <a:rPr lang="en-US" sz="2133" dirty="0" err="1"/>
              <a:t>t</a:t>
            </a:r>
            <a:r>
              <a:rPr lang="en-US" sz="2133" baseline="-25000" dirty="0" err="1"/>
              <a:t>p</a:t>
            </a:r>
            <a:r>
              <a:rPr lang="en-US" sz="2133" dirty="0"/>
              <a:t> ~30fs, I</a:t>
            </a:r>
            <a:r>
              <a:rPr lang="en-US" sz="2133" baseline="-25000" dirty="0"/>
              <a:t>max</a:t>
            </a:r>
            <a:r>
              <a:rPr lang="en-US" sz="2133" dirty="0"/>
              <a:t> ~ 10</a:t>
            </a:r>
            <a:r>
              <a:rPr lang="en-US" sz="2133" baseline="30000" dirty="0"/>
              <a:t>21</a:t>
            </a:r>
            <a:r>
              <a:rPr lang="en-US" sz="2133" dirty="0"/>
              <a:t> W/cm² </a:t>
            </a:r>
            <a:br>
              <a:rPr lang="en-US" sz="2133" dirty="0"/>
            </a:br>
            <a:r>
              <a:rPr lang="en-US" sz="2133" dirty="0">
                <a:sym typeface="Wingdings" panose="05000000000000000000" pitchFamily="2" charset="2"/>
              </a:rPr>
              <a:t> </a:t>
            </a:r>
            <a:r>
              <a:rPr lang="en-US" sz="2133" dirty="0" err="1">
                <a:solidFill>
                  <a:srgbClr val="FF6600"/>
                </a:solidFill>
              </a:rPr>
              <a:t>d</a:t>
            </a:r>
            <a:r>
              <a:rPr lang="en-US" sz="2133" baseline="-25000" dirty="0" err="1">
                <a:solidFill>
                  <a:srgbClr val="FF6600"/>
                </a:solidFill>
              </a:rPr>
              <a:t>opt</a:t>
            </a:r>
            <a:r>
              <a:rPr lang="en-US" sz="2133" dirty="0">
                <a:solidFill>
                  <a:srgbClr val="FF6600"/>
                </a:solidFill>
              </a:rPr>
              <a:t> ~ 10s of nm</a:t>
            </a:r>
            <a:r>
              <a:rPr lang="en-US" sz="2133" dirty="0">
                <a:solidFill>
                  <a:srgbClr val="00589C"/>
                </a:solidFill>
              </a:rPr>
              <a:t> </a:t>
            </a:r>
            <a:r>
              <a:rPr lang="en-US" sz="2133" dirty="0"/>
              <a:t>with metal foils</a:t>
            </a:r>
          </a:p>
        </p:txBody>
      </p:sp>
      <p:pic>
        <p:nvPicPr>
          <p:cNvPr id="1027" name="Picture 3" descr="M:\fwt\presentations\garten70\2019\2019_09_17_EAAC\materials\scientific_figures\motivation_optimum_target_thickness_v4_no_variati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35" y="1418270"/>
            <a:ext cx="3987536" cy="363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:\fwt\presentations\garten70\2019\2019_09_17_EAAC\materials\scientific_figures\motivation_optimum_target_thickness_v4_just_fron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35" y="1419982"/>
            <a:ext cx="3987536" cy="363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3340" y="6117300"/>
            <a:ext cx="408212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33" dirty="0"/>
              <a:t>[1] Schreiber et al. (2006) Phys. </a:t>
            </a:r>
            <a:r>
              <a:rPr lang="de-DE" sz="1333" dirty="0" err="1"/>
              <a:t>Rev</a:t>
            </a:r>
            <a:r>
              <a:rPr lang="de-DE" sz="1333" dirty="0"/>
              <a:t>. </a:t>
            </a:r>
            <a:r>
              <a:rPr lang="de-DE" sz="1333" dirty="0" err="1"/>
              <a:t>Lett</a:t>
            </a:r>
            <a:r>
              <a:rPr lang="de-DE" sz="1333" dirty="0"/>
              <a:t>. 97 1–4</a:t>
            </a:r>
            <a:endParaRPr lang="en-US" sz="1333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233881" y="1819515"/>
                <a:ext cx="1689565" cy="4501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133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133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133">
                              <a:latin typeface="Cambria Math"/>
                            </a:rPr>
                            <m:t>e</m:t>
                          </m:r>
                          <m:r>
                            <a:rPr lang="de-DE" sz="2133">
                              <a:latin typeface="Cambria Math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de-DE" sz="2133">
                              <a:latin typeface="Cambria Math"/>
                            </a:rPr>
                            <m:t>L</m:t>
                          </m:r>
                        </m:sub>
                      </m:sSub>
                      <m:r>
                        <a:rPr lang="de-DE" sz="2133" i="1">
                          <a:latin typeface="Cambria Math"/>
                        </a:rPr>
                        <m:t>∝</m:t>
                      </m:r>
                      <m:r>
                        <a:rPr lang="de-DE" sz="2133" i="1">
                          <a:latin typeface="Cambria Math"/>
                        </a:rPr>
                        <m:t>𝜂</m:t>
                      </m:r>
                      <m:r>
                        <a:rPr lang="de-DE" sz="2133" i="1">
                          <a:latin typeface="Cambria Math"/>
                        </a:rPr>
                        <m:t> </m:t>
                      </m:r>
                      <m:r>
                        <a:rPr lang="de-DE" sz="2133" i="1">
                          <a:latin typeface="Cambria Math"/>
                        </a:rPr>
                        <m:t>𝐼</m:t>
                      </m:r>
                      <m:r>
                        <a:rPr lang="de-DE" sz="2133" i="1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de-DE" sz="2133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133" i="1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133">
                              <a:latin typeface="Cambria Math"/>
                            </a:rPr>
                            <m:t>p</m:t>
                          </m:r>
                        </m:sub>
                      </m:sSub>
                    </m:oMath>
                  </m:oMathPara>
                </a14:m>
                <a:endParaRPr lang="en-US" sz="2133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3881" y="1819515"/>
                <a:ext cx="1689565" cy="450123"/>
              </a:xfrm>
              <a:prstGeom prst="rect">
                <a:avLst/>
              </a:prstGeom>
              <a:blipFill>
                <a:blip r:embed="rId8"/>
                <a:stretch>
                  <a:fillRect b="-67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0992544" y="1893723"/>
            <a:ext cx="57606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33" dirty="0"/>
              <a:t>[1]</a:t>
            </a:r>
            <a:endParaRPr lang="en-US" sz="1333" dirty="0"/>
          </a:p>
        </p:txBody>
      </p:sp>
      <p:sp>
        <p:nvSpPr>
          <p:cNvPr id="12" name="TextBox 11"/>
          <p:cNvSpPr txBox="1"/>
          <p:nvPr/>
        </p:nvSpPr>
        <p:spPr>
          <a:xfrm>
            <a:off x="10992544" y="3600114"/>
            <a:ext cx="57606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33" dirty="0"/>
              <a:t>[1]</a:t>
            </a:r>
            <a:endParaRPr lang="en-US" sz="1333" dirty="0"/>
          </a:p>
        </p:txBody>
      </p:sp>
      <p:sp>
        <p:nvSpPr>
          <p:cNvPr id="13" name="Rechteck 37"/>
          <p:cNvSpPr/>
          <p:nvPr/>
        </p:nvSpPr>
        <p:spPr>
          <a:xfrm>
            <a:off x="6675699" y="1144099"/>
            <a:ext cx="4786653" cy="1077040"/>
          </a:xfrm>
          <a:prstGeom prst="rect">
            <a:avLst/>
          </a:prstGeom>
        </p:spPr>
        <p:txBody>
          <a:bodyPr wrap="square" lIns="91452" tIns="45727" rIns="91452" bIns="45727">
            <a:spAutoFit/>
          </a:bodyPr>
          <a:lstStyle/>
          <a:p>
            <a:pPr marL="268317" indent="-268317">
              <a:buBlip>
                <a:blip r:embed="rId3"/>
              </a:buBlip>
            </a:pPr>
            <a:r>
              <a:rPr lang="de-DE" sz="2133" dirty="0" err="1">
                <a:cs typeface="Arial" panose="020B0604020202020204" pitchFamily="34" charset="0"/>
              </a:rPr>
              <a:t>Number</a:t>
            </a:r>
            <a:r>
              <a:rPr lang="de-DE" sz="2133" dirty="0">
                <a:cs typeface="Arial" panose="020B0604020202020204" pitchFamily="34" charset="0"/>
              </a:rPr>
              <a:t> </a:t>
            </a:r>
            <a:r>
              <a:rPr lang="de-DE" sz="2133" dirty="0" err="1">
                <a:cs typeface="Arial" panose="020B0604020202020204" pitchFamily="34" charset="0"/>
              </a:rPr>
              <a:t>of</a:t>
            </a:r>
            <a:r>
              <a:rPr lang="de-DE" sz="2133" dirty="0">
                <a:cs typeface="Arial" panose="020B0604020202020204" pitchFamily="34" charset="0"/>
              </a:rPr>
              <a:t> </a:t>
            </a:r>
            <a:r>
              <a:rPr lang="de-DE" sz="2133" dirty="0" err="1">
                <a:cs typeface="Arial" panose="020B0604020202020204" pitchFamily="34" charset="0"/>
              </a:rPr>
              <a:t>available</a:t>
            </a:r>
            <a:r>
              <a:rPr lang="de-DE" sz="2133" dirty="0">
                <a:cs typeface="Arial" panose="020B0604020202020204" pitchFamily="34" charset="0"/>
              </a:rPr>
              <a:t> laser-</a:t>
            </a:r>
            <a:r>
              <a:rPr lang="de-DE" sz="2133" dirty="0" err="1">
                <a:cs typeface="Arial" panose="020B0604020202020204" pitchFamily="34" charset="0"/>
              </a:rPr>
              <a:t>acc</a:t>
            </a:r>
            <a:r>
              <a:rPr lang="de-DE" sz="2133" dirty="0">
                <a:cs typeface="Arial" panose="020B0604020202020204" pitchFamily="34" charset="0"/>
              </a:rPr>
              <a:t>. </a:t>
            </a:r>
            <a:r>
              <a:rPr lang="de-DE" sz="2133" dirty="0" err="1">
                <a:cs typeface="Arial" panose="020B0604020202020204" pitchFamily="34" charset="0"/>
              </a:rPr>
              <a:t>electrons</a:t>
            </a:r>
            <a:r>
              <a:rPr lang="de-DE" sz="2133" dirty="0">
                <a:cs typeface="Arial" panose="020B0604020202020204" pitchFamily="34" charset="0"/>
              </a:rPr>
              <a:t> </a:t>
            </a:r>
            <a:r>
              <a:rPr lang="de-DE" sz="2133" dirty="0" err="1">
                <a:cs typeface="Arial" panose="020B0604020202020204" pitchFamily="34" charset="0"/>
              </a:rPr>
              <a:t>is</a:t>
            </a:r>
            <a:r>
              <a:rPr lang="de-DE" sz="2133" dirty="0">
                <a:cs typeface="Arial" panose="020B0604020202020204" pitchFamily="34" charset="0"/>
              </a:rPr>
              <a:t> limited</a:t>
            </a:r>
            <a:endParaRPr lang="en-US" sz="2133" dirty="0">
              <a:cs typeface="Arial" panose="020B0604020202020204" pitchFamily="34" charset="0"/>
            </a:endParaRPr>
          </a:p>
          <a:p>
            <a:endParaRPr lang="en-US" sz="2133" b="1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59E585E-8247-4610-A730-5962FCA1828A}"/>
              </a:ext>
            </a:extLst>
          </p:cNvPr>
          <p:cNvSpPr/>
          <p:nvPr/>
        </p:nvSpPr>
        <p:spPr>
          <a:xfrm>
            <a:off x="609600" y="1144099"/>
            <a:ext cx="5027787" cy="429392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44AA289A-0E16-4D12-84AE-FF8C27CC2540}"/>
              </a:ext>
            </a:extLst>
          </p:cNvPr>
          <p:cNvSpPr/>
          <p:nvPr/>
        </p:nvSpPr>
        <p:spPr>
          <a:xfrm>
            <a:off x="1443136" y="2498781"/>
            <a:ext cx="3097763" cy="1532044"/>
          </a:xfrm>
          <a:custGeom>
            <a:avLst/>
            <a:gdLst>
              <a:gd name="connsiteX0" fmla="*/ 0 w 2332653"/>
              <a:gd name="connsiteY0" fmla="*/ 951722 h 1017036"/>
              <a:gd name="connsiteX1" fmla="*/ 961053 w 2332653"/>
              <a:gd name="connsiteY1" fmla="*/ 0 h 1017036"/>
              <a:gd name="connsiteX2" fmla="*/ 2332653 w 2332653"/>
              <a:gd name="connsiteY2" fmla="*/ 1017036 h 1017036"/>
              <a:gd name="connsiteX0" fmla="*/ 0 w 2332653"/>
              <a:gd name="connsiteY0" fmla="*/ 951722 h 1017036"/>
              <a:gd name="connsiteX1" fmla="*/ 718458 w 2332653"/>
              <a:gd name="connsiteY1" fmla="*/ 74645 h 1017036"/>
              <a:gd name="connsiteX2" fmla="*/ 961053 w 2332653"/>
              <a:gd name="connsiteY2" fmla="*/ 0 h 1017036"/>
              <a:gd name="connsiteX3" fmla="*/ 2332653 w 2332653"/>
              <a:gd name="connsiteY3" fmla="*/ 1017036 h 1017036"/>
              <a:gd name="connsiteX0" fmla="*/ 0 w 2332653"/>
              <a:gd name="connsiteY0" fmla="*/ 951722 h 1017036"/>
              <a:gd name="connsiteX1" fmla="*/ 270588 w 2332653"/>
              <a:gd name="connsiteY1" fmla="*/ 447869 h 1017036"/>
              <a:gd name="connsiteX2" fmla="*/ 718458 w 2332653"/>
              <a:gd name="connsiteY2" fmla="*/ 74645 h 1017036"/>
              <a:gd name="connsiteX3" fmla="*/ 961053 w 2332653"/>
              <a:gd name="connsiteY3" fmla="*/ 0 h 1017036"/>
              <a:gd name="connsiteX4" fmla="*/ 2332653 w 2332653"/>
              <a:gd name="connsiteY4" fmla="*/ 1017036 h 1017036"/>
              <a:gd name="connsiteX0" fmla="*/ 0 w 2332653"/>
              <a:gd name="connsiteY0" fmla="*/ 951722 h 1017036"/>
              <a:gd name="connsiteX1" fmla="*/ 270588 w 2332653"/>
              <a:gd name="connsiteY1" fmla="*/ 447869 h 1017036"/>
              <a:gd name="connsiteX2" fmla="*/ 718458 w 2332653"/>
              <a:gd name="connsiteY2" fmla="*/ 74645 h 1017036"/>
              <a:gd name="connsiteX3" fmla="*/ 961053 w 2332653"/>
              <a:gd name="connsiteY3" fmla="*/ 0 h 1017036"/>
              <a:gd name="connsiteX4" fmla="*/ 1175658 w 2332653"/>
              <a:gd name="connsiteY4" fmla="*/ 74645 h 1017036"/>
              <a:gd name="connsiteX5" fmla="*/ 2332653 w 2332653"/>
              <a:gd name="connsiteY5" fmla="*/ 1017036 h 1017036"/>
              <a:gd name="connsiteX0" fmla="*/ 0 w 2332653"/>
              <a:gd name="connsiteY0" fmla="*/ 951722 h 1017036"/>
              <a:gd name="connsiteX1" fmla="*/ 270588 w 2332653"/>
              <a:gd name="connsiteY1" fmla="*/ 447869 h 1017036"/>
              <a:gd name="connsiteX2" fmla="*/ 718458 w 2332653"/>
              <a:gd name="connsiteY2" fmla="*/ 74645 h 1017036"/>
              <a:gd name="connsiteX3" fmla="*/ 961053 w 2332653"/>
              <a:gd name="connsiteY3" fmla="*/ 0 h 1017036"/>
              <a:gd name="connsiteX4" fmla="*/ 1175658 w 2332653"/>
              <a:gd name="connsiteY4" fmla="*/ 74645 h 1017036"/>
              <a:gd name="connsiteX5" fmla="*/ 1604866 w 2332653"/>
              <a:gd name="connsiteY5" fmla="*/ 671804 h 1017036"/>
              <a:gd name="connsiteX6" fmla="*/ 2332653 w 2332653"/>
              <a:gd name="connsiteY6" fmla="*/ 1017036 h 1017036"/>
              <a:gd name="connsiteX0" fmla="*/ 0 w 2332653"/>
              <a:gd name="connsiteY0" fmla="*/ 951722 h 1017036"/>
              <a:gd name="connsiteX1" fmla="*/ 270588 w 2332653"/>
              <a:gd name="connsiteY1" fmla="*/ 447869 h 1017036"/>
              <a:gd name="connsiteX2" fmla="*/ 718458 w 2332653"/>
              <a:gd name="connsiteY2" fmla="*/ 74645 h 1017036"/>
              <a:gd name="connsiteX3" fmla="*/ 961053 w 2332653"/>
              <a:gd name="connsiteY3" fmla="*/ 0 h 1017036"/>
              <a:gd name="connsiteX4" fmla="*/ 1175658 w 2332653"/>
              <a:gd name="connsiteY4" fmla="*/ 74645 h 1017036"/>
              <a:gd name="connsiteX5" fmla="*/ 1604866 w 2332653"/>
              <a:gd name="connsiteY5" fmla="*/ 681134 h 1017036"/>
              <a:gd name="connsiteX6" fmla="*/ 2332653 w 2332653"/>
              <a:gd name="connsiteY6" fmla="*/ 1017036 h 1017036"/>
              <a:gd name="connsiteX0" fmla="*/ 0 w 2332653"/>
              <a:gd name="connsiteY0" fmla="*/ 951722 h 1017036"/>
              <a:gd name="connsiteX1" fmla="*/ 270588 w 2332653"/>
              <a:gd name="connsiteY1" fmla="*/ 447869 h 1017036"/>
              <a:gd name="connsiteX2" fmla="*/ 718458 w 2332653"/>
              <a:gd name="connsiteY2" fmla="*/ 74645 h 1017036"/>
              <a:gd name="connsiteX3" fmla="*/ 961053 w 2332653"/>
              <a:gd name="connsiteY3" fmla="*/ 0 h 1017036"/>
              <a:gd name="connsiteX4" fmla="*/ 1175658 w 2332653"/>
              <a:gd name="connsiteY4" fmla="*/ 74645 h 1017036"/>
              <a:gd name="connsiteX5" fmla="*/ 1604866 w 2332653"/>
              <a:gd name="connsiteY5" fmla="*/ 681134 h 1017036"/>
              <a:gd name="connsiteX6" fmla="*/ 1931437 w 2332653"/>
              <a:gd name="connsiteY6" fmla="*/ 905069 h 1017036"/>
              <a:gd name="connsiteX7" fmla="*/ 2332653 w 2332653"/>
              <a:gd name="connsiteY7" fmla="*/ 1017036 h 1017036"/>
              <a:gd name="connsiteX0" fmla="*/ 0 w 2332653"/>
              <a:gd name="connsiteY0" fmla="*/ 951722 h 1017036"/>
              <a:gd name="connsiteX1" fmla="*/ 270588 w 2332653"/>
              <a:gd name="connsiteY1" fmla="*/ 447869 h 1017036"/>
              <a:gd name="connsiteX2" fmla="*/ 718458 w 2332653"/>
              <a:gd name="connsiteY2" fmla="*/ 74645 h 1017036"/>
              <a:gd name="connsiteX3" fmla="*/ 961053 w 2332653"/>
              <a:gd name="connsiteY3" fmla="*/ 0 h 1017036"/>
              <a:gd name="connsiteX4" fmla="*/ 1212980 w 2332653"/>
              <a:gd name="connsiteY4" fmla="*/ 186612 h 1017036"/>
              <a:gd name="connsiteX5" fmla="*/ 1604866 w 2332653"/>
              <a:gd name="connsiteY5" fmla="*/ 681134 h 1017036"/>
              <a:gd name="connsiteX6" fmla="*/ 1931437 w 2332653"/>
              <a:gd name="connsiteY6" fmla="*/ 905069 h 1017036"/>
              <a:gd name="connsiteX7" fmla="*/ 2332653 w 2332653"/>
              <a:gd name="connsiteY7" fmla="*/ 1017036 h 1017036"/>
              <a:gd name="connsiteX0" fmla="*/ 0 w 2332653"/>
              <a:gd name="connsiteY0" fmla="*/ 923730 h 989044"/>
              <a:gd name="connsiteX1" fmla="*/ 270588 w 2332653"/>
              <a:gd name="connsiteY1" fmla="*/ 419877 h 989044"/>
              <a:gd name="connsiteX2" fmla="*/ 718458 w 2332653"/>
              <a:gd name="connsiteY2" fmla="*/ 46653 h 989044"/>
              <a:gd name="connsiteX3" fmla="*/ 951723 w 2332653"/>
              <a:gd name="connsiteY3" fmla="*/ 0 h 989044"/>
              <a:gd name="connsiteX4" fmla="*/ 1212980 w 2332653"/>
              <a:gd name="connsiteY4" fmla="*/ 158620 h 989044"/>
              <a:gd name="connsiteX5" fmla="*/ 1604866 w 2332653"/>
              <a:gd name="connsiteY5" fmla="*/ 653142 h 989044"/>
              <a:gd name="connsiteX6" fmla="*/ 1931437 w 2332653"/>
              <a:gd name="connsiteY6" fmla="*/ 877077 h 989044"/>
              <a:gd name="connsiteX7" fmla="*/ 2332653 w 2332653"/>
              <a:gd name="connsiteY7" fmla="*/ 989044 h 989044"/>
              <a:gd name="connsiteX0" fmla="*/ 0 w 2332653"/>
              <a:gd name="connsiteY0" fmla="*/ 924278 h 989592"/>
              <a:gd name="connsiteX1" fmla="*/ 270588 w 2332653"/>
              <a:gd name="connsiteY1" fmla="*/ 420425 h 989592"/>
              <a:gd name="connsiteX2" fmla="*/ 718458 w 2332653"/>
              <a:gd name="connsiteY2" fmla="*/ 47201 h 989592"/>
              <a:gd name="connsiteX3" fmla="*/ 951723 w 2332653"/>
              <a:gd name="connsiteY3" fmla="*/ 548 h 989592"/>
              <a:gd name="connsiteX4" fmla="*/ 1212980 w 2332653"/>
              <a:gd name="connsiteY4" fmla="*/ 159168 h 989592"/>
              <a:gd name="connsiteX5" fmla="*/ 1604866 w 2332653"/>
              <a:gd name="connsiteY5" fmla="*/ 653690 h 989592"/>
              <a:gd name="connsiteX6" fmla="*/ 1931437 w 2332653"/>
              <a:gd name="connsiteY6" fmla="*/ 877625 h 989592"/>
              <a:gd name="connsiteX7" fmla="*/ 2332653 w 2332653"/>
              <a:gd name="connsiteY7" fmla="*/ 989592 h 989592"/>
              <a:gd name="connsiteX0" fmla="*/ 0 w 2332653"/>
              <a:gd name="connsiteY0" fmla="*/ 924278 h 989592"/>
              <a:gd name="connsiteX1" fmla="*/ 326572 w 2332653"/>
              <a:gd name="connsiteY1" fmla="*/ 467078 h 989592"/>
              <a:gd name="connsiteX2" fmla="*/ 718458 w 2332653"/>
              <a:gd name="connsiteY2" fmla="*/ 47201 h 989592"/>
              <a:gd name="connsiteX3" fmla="*/ 951723 w 2332653"/>
              <a:gd name="connsiteY3" fmla="*/ 548 h 989592"/>
              <a:gd name="connsiteX4" fmla="*/ 1212980 w 2332653"/>
              <a:gd name="connsiteY4" fmla="*/ 159168 h 989592"/>
              <a:gd name="connsiteX5" fmla="*/ 1604866 w 2332653"/>
              <a:gd name="connsiteY5" fmla="*/ 653690 h 989592"/>
              <a:gd name="connsiteX6" fmla="*/ 1931437 w 2332653"/>
              <a:gd name="connsiteY6" fmla="*/ 877625 h 989592"/>
              <a:gd name="connsiteX7" fmla="*/ 2332653 w 2332653"/>
              <a:gd name="connsiteY7" fmla="*/ 989592 h 989592"/>
              <a:gd name="connsiteX0" fmla="*/ 0 w 2323322"/>
              <a:gd name="connsiteY0" fmla="*/ 1110890 h 1110890"/>
              <a:gd name="connsiteX1" fmla="*/ 317241 w 2323322"/>
              <a:gd name="connsiteY1" fmla="*/ 467078 h 1110890"/>
              <a:gd name="connsiteX2" fmla="*/ 709127 w 2323322"/>
              <a:gd name="connsiteY2" fmla="*/ 47201 h 1110890"/>
              <a:gd name="connsiteX3" fmla="*/ 942392 w 2323322"/>
              <a:gd name="connsiteY3" fmla="*/ 548 h 1110890"/>
              <a:gd name="connsiteX4" fmla="*/ 1203649 w 2323322"/>
              <a:gd name="connsiteY4" fmla="*/ 159168 h 1110890"/>
              <a:gd name="connsiteX5" fmla="*/ 1595535 w 2323322"/>
              <a:gd name="connsiteY5" fmla="*/ 653690 h 1110890"/>
              <a:gd name="connsiteX6" fmla="*/ 1922106 w 2323322"/>
              <a:gd name="connsiteY6" fmla="*/ 877625 h 1110890"/>
              <a:gd name="connsiteX7" fmla="*/ 2323322 w 2323322"/>
              <a:gd name="connsiteY7" fmla="*/ 989592 h 1110890"/>
              <a:gd name="connsiteX0" fmla="*/ 0 w 2323322"/>
              <a:gd name="connsiteY0" fmla="*/ 1112548 h 1112548"/>
              <a:gd name="connsiteX1" fmla="*/ 317241 w 2323322"/>
              <a:gd name="connsiteY1" fmla="*/ 468736 h 1112548"/>
              <a:gd name="connsiteX2" fmla="*/ 709127 w 2323322"/>
              <a:gd name="connsiteY2" fmla="*/ 48859 h 1112548"/>
              <a:gd name="connsiteX3" fmla="*/ 942392 w 2323322"/>
              <a:gd name="connsiteY3" fmla="*/ 2206 h 1112548"/>
              <a:gd name="connsiteX4" fmla="*/ 1203649 w 2323322"/>
              <a:gd name="connsiteY4" fmla="*/ 160826 h 1112548"/>
              <a:gd name="connsiteX5" fmla="*/ 1595535 w 2323322"/>
              <a:gd name="connsiteY5" fmla="*/ 655348 h 1112548"/>
              <a:gd name="connsiteX6" fmla="*/ 1922106 w 2323322"/>
              <a:gd name="connsiteY6" fmla="*/ 879283 h 1112548"/>
              <a:gd name="connsiteX7" fmla="*/ 2323322 w 2323322"/>
              <a:gd name="connsiteY7" fmla="*/ 991250 h 1112548"/>
              <a:gd name="connsiteX0" fmla="*/ 0 w 2323322"/>
              <a:gd name="connsiteY0" fmla="*/ 1112548 h 1112548"/>
              <a:gd name="connsiteX1" fmla="*/ 317241 w 2323322"/>
              <a:gd name="connsiteY1" fmla="*/ 468736 h 1112548"/>
              <a:gd name="connsiteX2" fmla="*/ 709127 w 2323322"/>
              <a:gd name="connsiteY2" fmla="*/ 48859 h 1112548"/>
              <a:gd name="connsiteX3" fmla="*/ 942392 w 2323322"/>
              <a:gd name="connsiteY3" fmla="*/ 2206 h 1112548"/>
              <a:gd name="connsiteX4" fmla="*/ 1203649 w 2323322"/>
              <a:gd name="connsiteY4" fmla="*/ 160826 h 1112548"/>
              <a:gd name="connsiteX5" fmla="*/ 1595535 w 2323322"/>
              <a:gd name="connsiteY5" fmla="*/ 655348 h 1112548"/>
              <a:gd name="connsiteX6" fmla="*/ 1922106 w 2323322"/>
              <a:gd name="connsiteY6" fmla="*/ 879283 h 1112548"/>
              <a:gd name="connsiteX7" fmla="*/ 2323322 w 2323322"/>
              <a:gd name="connsiteY7" fmla="*/ 991250 h 1112548"/>
              <a:gd name="connsiteX0" fmla="*/ 0 w 2323322"/>
              <a:gd name="connsiteY0" fmla="*/ 1112548 h 1112548"/>
              <a:gd name="connsiteX1" fmla="*/ 317241 w 2323322"/>
              <a:gd name="connsiteY1" fmla="*/ 468736 h 1112548"/>
              <a:gd name="connsiteX2" fmla="*/ 709127 w 2323322"/>
              <a:gd name="connsiteY2" fmla="*/ 48859 h 1112548"/>
              <a:gd name="connsiteX3" fmla="*/ 942392 w 2323322"/>
              <a:gd name="connsiteY3" fmla="*/ 2206 h 1112548"/>
              <a:gd name="connsiteX4" fmla="*/ 1203649 w 2323322"/>
              <a:gd name="connsiteY4" fmla="*/ 160826 h 1112548"/>
              <a:gd name="connsiteX5" fmla="*/ 1595535 w 2323322"/>
              <a:gd name="connsiteY5" fmla="*/ 655348 h 1112548"/>
              <a:gd name="connsiteX6" fmla="*/ 1922106 w 2323322"/>
              <a:gd name="connsiteY6" fmla="*/ 879283 h 1112548"/>
              <a:gd name="connsiteX7" fmla="*/ 2323322 w 2323322"/>
              <a:gd name="connsiteY7" fmla="*/ 991250 h 1112548"/>
              <a:gd name="connsiteX0" fmla="*/ 0 w 2323322"/>
              <a:gd name="connsiteY0" fmla="*/ 1112548 h 1112548"/>
              <a:gd name="connsiteX1" fmla="*/ 317241 w 2323322"/>
              <a:gd name="connsiteY1" fmla="*/ 468736 h 1112548"/>
              <a:gd name="connsiteX2" fmla="*/ 709127 w 2323322"/>
              <a:gd name="connsiteY2" fmla="*/ 48859 h 1112548"/>
              <a:gd name="connsiteX3" fmla="*/ 942392 w 2323322"/>
              <a:gd name="connsiteY3" fmla="*/ 2206 h 1112548"/>
              <a:gd name="connsiteX4" fmla="*/ 1233985 w 2323322"/>
              <a:gd name="connsiteY4" fmla="*/ 156492 h 1112548"/>
              <a:gd name="connsiteX5" fmla="*/ 1595535 w 2323322"/>
              <a:gd name="connsiteY5" fmla="*/ 655348 h 1112548"/>
              <a:gd name="connsiteX6" fmla="*/ 1922106 w 2323322"/>
              <a:gd name="connsiteY6" fmla="*/ 879283 h 1112548"/>
              <a:gd name="connsiteX7" fmla="*/ 2323322 w 2323322"/>
              <a:gd name="connsiteY7" fmla="*/ 991250 h 1112548"/>
              <a:gd name="connsiteX0" fmla="*/ 0 w 2323322"/>
              <a:gd name="connsiteY0" fmla="*/ 1112548 h 1112548"/>
              <a:gd name="connsiteX1" fmla="*/ 317241 w 2323322"/>
              <a:gd name="connsiteY1" fmla="*/ 468736 h 1112548"/>
              <a:gd name="connsiteX2" fmla="*/ 709127 w 2323322"/>
              <a:gd name="connsiteY2" fmla="*/ 48859 h 1112548"/>
              <a:gd name="connsiteX3" fmla="*/ 942392 w 2323322"/>
              <a:gd name="connsiteY3" fmla="*/ 2206 h 1112548"/>
              <a:gd name="connsiteX4" fmla="*/ 1233985 w 2323322"/>
              <a:gd name="connsiteY4" fmla="*/ 156492 h 1112548"/>
              <a:gd name="connsiteX5" fmla="*/ 1595535 w 2323322"/>
              <a:gd name="connsiteY5" fmla="*/ 655348 h 1112548"/>
              <a:gd name="connsiteX6" fmla="*/ 1922106 w 2323322"/>
              <a:gd name="connsiteY6" fmla="*/ 879283 h 1112548"/>
              <a:gd name="connsiteX7" fmla="*/ 2323322 w 2323322"/>
              <a:gd name="connsiteY7" fmla="*/ 991250 h 1112548"/>
              <a:gd name="connsiteX0" fmla="*/ 0 w 2323322"/>
              <a:gd name="connsiteY0" fmla="*/ 1112548 h 1112548"/>
              <a:gd name="connsiteX1" fmla="*/ 317241 w 2323322"/>
              <a:gd name="connsiteY1" fmla="*/ 468736 h 1112548"/>
              <a:gd name="connsiteX2" fmla="*/ 709127 w 2323322"/>
              <a:gd name="connsiteY2" fmla="*/ 48859 h 1112548"/>
              <a:gd name="connsiteX3" fmla="*/ 942392 w 2323322"/>
              <a:gd name="connsiteY3" fmla="*/ 2206 h 1112548"/>
              <a:gd name="connsiteX4" fmla="*/ 1233985 w 2323322"/>
              <a:gd name="connsiteY4" fmla="*/ 156492 h 1112548"/>
              <a:gd name="connsiteX5" fmla="*/ 1595535 w 2323322"/>
              <a:gd name="connsiteY5" fmla="*/ 655348 h 1112548"/>
              <a:gd name="connsiteX6" fmla="*/ 1922106 w 2323322"/>
              <a:gd name="connsiteY6" fmla="*/ 879283 h 1112548"/>
              <a:gd name="connsiteX7" fmla="*/ 2323322 w 2323322"/>
              <a:gd name="connsiteY7" fmla="*/ 991250 h 1112548"/>
              <a:gd name="connsiteX0" fmla="*/ 0 w 2323322"/>
              <a:gd name="connsiteY0" fmla="*/ 1114772 h 1114772"/>
              <a:gd name="connsiteX1" fmla="*/ 317241 w 2323322"/>
              <a:gd name="connsiteY1" fmla="*/ 470960 h 1114772"/>
              <a:gd name="connsiteX2" fmla="*/ 709127 w 2323322"/>
              <a:gd name="connsiteY2" fmla="*/ 51083 h 1114772"/>
              <a:gd name="connsiteX3" fmla="*/ 942392 w 2323322"/>
              <a:gd name="connsiteY3" fmla="*/ 4430 h 1114772"/>
              <a:gd name="connsiteX4" fmla="*/ 1233985 w 2323322"/>
              <a:gd name="connsiteY4" fmla="*/ 158716 h 1114772"/>
              <a:gd name="connsiteX5" fmla="*/ 1595535 w 2323322"/>
              <a:gd name="connsiteY5" fmla="*/ 657572 h 1114772"/>
              <a:gd name="connsiteX6" fmla="*/ 1922106 w 2323322"/>
              <a:gd name="connsiteY6" fmla="*/ 881507 h 1114772"/>
              <a:gd name="connsiteX7" fmla="*/ 2323322 w 2323322"/>
              <a:gd name="connsiteY7" fmla="*/ 993474 h 1114772"/>
              <a:gd name="connsiteX0" fmla="*/ 0 w 2323322"/>
              <a:gd name="connsiteY0" fmla="*/ 1163893 h 1163893"/>
              <a:gd name="connsiteX1" fmla="*/ 317241 w 2323322"/>
              <a:gd name="connsiteY1" fmla="*/ 520081 h 1163893"/>
              <a:gd name="connsiteX2" fmla="*/ 709127 w 2323322"/>
              <a:gd name="connsiteY2" fmla="*/ 100204 h 1163893"/>
              <a:gd name="connsiteX3" fmla="*/ 925057 w 2323322"/>
              <a:gd name="connsiteY3" fmla="*/ 1548 h 1163893"/>
              <a:gd name="connsiteX4" fmla="*/ 1233985 w 2323322"/>
              <a:gd name="connsiteY4" fmla="*/ 207837 h 1163893"/>
              <a:gd name="connsiteX5" fmla="*/ 1595535 w 2323322"/>
              <a:gd name="connsiteY5" fmla="*/ 706693 h 1163893"/>
              <a:gd name="connsiteX6" fmla="*/ 1922106 w 2323322"/>
              <a:gd name="connsiteY6" fmla="*/ 930628 h 1163893"/>
              <a:gd name="connsiteX7" fmla="*/ 2323322 w 2323322"/>
              <a:gd name="connsiteY7" fmla="*/ 1042595 h 1163893"/>
              <a:gd name="connsiteX0" fmla="*/ 0 w 2323322"/>
              <a:gd name="connsiteY0" fmla="*/ 1147010 h 1147010"/>
              <a:gd name="connsiteX1" fmla="*/ 317241 w 2323322"/>
              <a:gd name="connsiteY1" fmla="*/ 503198 h 1147010"/>
              <a:gd name="connsiteX2" fmla="*/ 709127 w 2323322"/>
              <a:gd name="connsiteY2" fmla="*/ 83321 h 1147010"/>
              <a:gd name="connsiteX3" fmla="*/ 903389 w 2323322"/>
              <a:gd name="connsiteY3" fmla="*/ 2000 h 1147010"/>
              <a:gd name="connsiteX4" fmla="*/ 1233985 w 2323322"/>
              <a:gd name="connsiteY4" fmla="*/ 190954 h 1147010"/>
              <a:gd name="connsiteX5" fmla="*/ 1595535 w 2323322"/>
              <a:gd name="connsiteY5" fmla="*/ 689810 h 1147010"/>
              <a:gd name="connsiteX6" fmla="*/ 1922106 w 2323322"/>
              <a:gd name="connsiteY6" fmla="*/ 913745 h 1147010"/>
              <a:gd name="connsiteX7" fmla="*/ 2323322 w 2323322"/>
              <a:gd name="connsiteY7" fmla="*/ 1025712 h 1147010"/>
              <a:gd name="connsiteX0" fmla="*/ 0 w 2323322"/>
              <a:gd name="connsiteY0" fmla="*/ 1147156 h 1147156"/>
              <a:gd name="connsiteX1" fmla="*/ 317241 w 2323322"/>
              <a:gd name="connsiteY1" fmla="*/ 503344 h 1147156"/>
              <a:gd name="connsiteX2" fmla="*/ 709127 w 2323322"/>
              <a:gd name="connsiteY2" fmla="*/ 83467 h 1147156"/>
              <a:gd name="connsiteX3" fmla="*/ 903389 w 2323322"/>
              <a:gd name="connsiteY3" fmla="*/ 2146 h 1147156"/>
              <a:gd name="connsiteX4" fmla="*/ 1233985 w 2323322"/>
              <a:gd name="connsiteY4" fmla="*/ 191100 h 1147156"/>
              <a:gd name="connsiteX5" fmla="*/ 1595535 w 2323322"/>
              <a:gd name="connsiteY5" fmla="*/ 689956 h 1147156"/>
              <a:gd name="connsiteX6" fmla="*/ 1922106 w 2323322"/>
              <a:gd name="connsiteY6" fmla="*/ 913891 h 1147156"/>
              <a:gd name="connsiteX7" fmla="*/ 2323322 w 2323322"/>
              <a:gd name="connsiteY7" fmla="*/ 1025858 h 1147156"/>
              <a:gd name="connsiteX0" fmla="*/ 0 w 2323322"/>
              <a:gd name="connsiteY0" fmla="*/ 1148077 h 1148077"/>
              <a:gd name="connsiteX1" fmla="*/ 317241 w 2323322"/>
              <a:gd name="connsiteY1" fmla="*/ 504265 h 1148077"/>
              <a:gd name="connsiteX2" fmla="*/ 696126 w 2323322"/>
              <a:gd name="connsiteY2" fmla="*/ 67053 h 1148077"/>
              <a:gd name="connsiteX3" fmla="*/ 903389 w 2323322"/>
              <a:gd name="connsiteY3" fmla="*/ 3067 h 1148077"/>
              <a:gd name="connsiteX4" fmla="*/ 1233985 w 2323322"/>
              <a:gd name="connsiteY4" fmla="*/ 192021 h 1148077"/>
              <a:gd name="connsiteX5" fmla="*/ 1595535 w 2323322"/>
              <a:gd name="connsiteY5" fmla="*/ 690877 h 1148077"/>
              <a:gd name="connsiteX6" fmla="*/ 1922106 w 2323322"/>
              <a:gd name="connsiteY6" fmla="*/ 914812 h 1148077"/>
              <a:gd name="connsiteX7" fmla="*/ 2323322 w 2323322"/>
              <a:gd name="connsiteY7" fmla="*/ 1026779 h 1148077"/>
              <a:gd name="connsiteX0" fmla="*/ 0 w 2323322"/>
              <a:gd name="connsiteY0" fmla="*/ 1147033 h 1147033"/>
              <a:gd name="connsiteX1" fmla="*/ 317241 w 2323322"/>
              <a:gd name="connsiteY1" fmla="*/ 503221 h 1147033"/>
              <a:gd name="connsiteX2" fmla="*/ 696126 w 2323322"/>
              <a:gd name="connsiteY2" fmla="*/ 66009 h 1147033"/>
              <a:gd name="connsiteX3" fmla="*/ 903389 w 2323322"/>
              <a:gd name="connsiteY3" fmla="*/ 2023 h 1147033"/>
              <a:gd name="connsiteX4" fmla="*/ 1233985 w 2323322"/>
              <a:gd name="connsiteY4" fmla="*/ 190977 h 1147033"/>
              <a:gd name="connsiteX5" fmla="*/ 1595535 w 2323322"/>
              <a:gd name="connsiteY5" fmla="*/ 689833 h 1147033"/>
              <a:gd name="connsiteX6" fmla="*/ 1922106 w 2323322"/>
              <a:gd name="connsiteY6" fmla="*/ 913768 h 1147033"/>
              <a:gd name="connsiteX7" fmla="*/ 2323322 w 2323322"/>
              <a:gd name="connsiteY7" fmla="*/ 1025735 h 1147033"/>
              <a:gd name="connsiteX0" fmla="*/ 0 w 2323322"/>
              <a:gd name="connsiteY0" fmla="*/ 1147033 h 1147033"/>
              <a:gd name="connsiteX1" fmla="*/ 317241 w 2323322"/>
              <a:gd name="connsiteY1" fmla="*/ 503221 h 1147033"/>
              <a:gd name="connsiteX2" fmla="*/ 696126 w 2323322"/>
              <a:gd name="connsiteY2" fmla="*/ 66009 h 1147033"/>
              <a:gd name="connsiteX3" fmla="*/ 903389 w 2323322"/>
              <a:gd name="connsiteY3" fmla="*/ 2023 h 1147033"/>
              <a:gd name="connsiteX4" fmla="*/ 1233985 w 2323322"/>
              <a:gd name="connsiteY4" fmla="*/ 190977 h 1147033"/>
              <a:gd name="connsiteX5" fmla="*/ 1595535 w 2323322"/>
              <a:gd name="connsiteY5" fmla="*/ 689833 h 1147033"/>
              <a:gd name="connsiteX6" fmla="*/ 1922106 w 2323322"/>
              <a:gd name="connsiteY6" fmla="*/ 913768 h 1147033"/>
              <a:gd name="connsiteX7" fmla="*/ 2323322 w 2323322"/>
              <a:gd name="connsiteY7" fmla="*/ 1025735 h 1147033"/>
              <a:gd name="connsiteX0" fmla="*/ 0 w 2323322"/>
              <a:gd name="connsiteY0" fmla="*/ 1147033 h 1147033"/>
              <a:gd name="connsiteX1" fmla="*/ 317241 w 2323322"/>
              <a:gd name="connsiteY1" fmla="*/ 503221 h 1147033"/>
              <a:gd name="connsiteX2" fmla="*/ 696126 w 2323322"/>
              <a:gd name="connsiteY2" fmla="*/ 66009 h 1147033"/>
              <a:gd name="connsiteX3" fmla="*/ 903389 w 2323322"/>
              <a:gd name="connsiteY3" fmla="*/ 2023 h 1147033"/>
              <a:gd name="connsiteX4" fmla="*/ 1233985 w 2323322"/>
              <a:gd name="connsiteY4" fmla="*/ 190977 h 1147033"/>
              <a:gd name="connsiteX5" fmla="*/ 1595535 w 2323322"/>
              <a:gd name="connsiteY5" fmla="*/ 689833 h 1147033"/>
              <a:gd name="connsiteX6" fmla="*/ 1922106 w 2323322"/>
              <a:gd name="connsiteY6" fmla="*/ 913768 h 1147033"/>
              <a:gd name="connsiteX7" fmla="*/ 2323322 w 2323322"/>
              <a:gd name="connsiteY7" fmla="*/ 1025735 h 1147033"/>
              <a:gd name="connsiteX0" fmla="*/ 0 w 2323322"/>
              <a:gd name="connsiteY0" fmla="*/ 1147033 h 1147033"/>
              <a:gd name="connsiteX1" fmla="*/ 321575 w 2323322"/>
              <a:gd name="connsiteY1" fmla="*/ 516222 h 1147033"/>
              <a:gd name="connsiteX2" fmla="*/ 696126 w 2323322"/>
              <a:gd name="connsiteY2" fmla="*/ 66009 h 1147033"/>
              <a:gd name="connsiteX3" fmla="*/ 903389 w 2323322"/>
              <a:gd name="connsiteY3" fmla="*/ 2023 h 1147033"/>
              <a:gd name="connsiteX4" fmla="*/ 1233985 w 2323322"/>
              <a:gd name="connsiteY4" fmla="*/ 190977 h 1147033"/>
              <a:gd name="connsiteX5" fmla="*/ 1595535 w 2323322"/>
              <a:gd name="connsiteY5" fmla="*/ 689833 h 1147033"/>
              <a:gd name="connsiteX6" fmla="*/ 1922106 w 2323322"/>
              <a:gd name="connsiteY6" fmla="*/ 913768 h 1147033"/>
              <a:gd name="connsiteX7" fmla="*/ 2323322 w 2323322"/>
              <a:gd name="connsiteY7" fmla="*/ 1025735 h 1147033"/>
              <a:gd name="connsiteX0" fmla="*/ 0 w 2323322"/>
              <a:gd name="connsiteY0" fmla="*/ 1147033 h 1147033"/>
              <a:gd name="connsiteX1" fmla="*/ 321575 w 2323322"/>
              <a:gd name="connsiteY1" fmla="*/ 516222 h 1147033"/>
              <a:gd name="connsiteX2" fmla="*/ 696126 w 2323322"/>
              <a:gd name="connsiteY2" fmla="*/ 66009 h 1147033"/>
              <a:gd name="connsiteX3" fmla="*/ 903389 w 2323322"/>
              <a:gd name="connsiteY3" fmla="*/ 2023 h 1147033"/>
              <a:gd name="connsiteX4" fmla="*/ 1233985 w 2323322"/>
              <a:gd name="connsiteY4" fmla="*/ 190977 h 1147033"/>
              <a:gd name="connsiteX5" fmla="*/ 1595535 w 2323322"/>
              <a:gd name="connsiteY5" fmla="*/ 689833 h 1147033"/>
              <a:gd name="connsiteX6" fmla="*/ 1922106 w 2323322"/>
              <a:gd name="connsiteY6" fmla="*/ 913768 h 1147033"/>
              <a:gd name="connsiteX7" fmla="*/ 2323322 w 2323322"/>
              <a:gd name="connsiteY7" fmla="*/ 1025735 h 1147033"/>
              <a:gd name="connsiteX0" fmla="*/ 0 w 2323322"/>
              <a:gd name="connsiteY0" fmla="*/ 1147033 h 1147033"/>
              <a:gd name="connsiteX1" fmla="*/ 321575 w 2323322"/>
              <a:gd name="connsiteY1" fmla="*/ 516222 h 1147033"/>
              <a:gd name="connsiteX2" fmla="*/ 696126 w 2323322"/>
              <a:gd name="connsiteY2" fmla="*/ 66009 h 1147033"/>
              <a:gd name="connsiteX3" fmla="*/ 903389 w 2323322"/>
              <a:gd name="connsiteY3" fmla="*/ 2023 h 1147033"/>
              <a:gd name="connsiteX4" fmla="*/ 1233985 w 2323322"/>
              <a:gd name="connsiteY4" fmla="*/ 190977 h 1147033"/>
              <a:gd name="connsiteX5" fmla="*/ 1595535 w 2323322"/>
              <a:gd name="connsiteY5" fmla="*/ 689833 h 1147033"/>
              <a:gd name="connsiteX6" fmla="*/ 1922106 w 2323322"/>
              <a:gd name="connsiteY6" fmla="*/ 913768 h 1147033"/>
              <a:gd name="connsiteX7" fmla="*/ 2323322 w 2323322"/>
              <a:gd name="connsiteY7" fmla="*/ 1025735 h 1147033"/>
              <a:gd name="connsiteX0" fmla="*/ 0 w 2323322"/>
              <a:gd name="connsiteY0" fmla="*/ 1147033 h 1147033"/>
              <a:gd name="connsiteX1" fmla="*/ 321575 w 2323322"/>
              <a:gd name="connsiteY1" fmla="*/ 516222 h 1147033"/>
              <a:gd name="connsiteX2" fmla="*/ 696126 w 2323322"/>
              <a:gd name="connsiteY2" fmla="*/ 66009 h 1147033"/>
              <a:gd name="connsiteX3" fmla="*/ 903389 w 2323322"/>
              <a:gd name="connsiteY3" fmla="*/ 2023 h 1147033"/>
              <a:gd name="connsiteX4" fmla="*/ 1233985 w 2323322"/>
              <a:gd name="connsiteY4" fmla="*/ 190977 h 1147033"/>
              <a:gd name="connsiteX5" fmla="*/ 1595535 w 2323322"/>
              <a:gd name="connsiteY5" fmla="*/ 689833 h 1147033"/>
              <a:gd name="connsiteX6" fmla="*/ 1922106 w 2323322"/>
              <a:gd name="connsiteY6" fmla="*/ 913768 h 1147033"/>
              <a:gd name="connsiteX7" fmla="*/ 2323322 w 2323322"/>
              <a:gd name="connsiteY7" fmla="*/ 1025735 h 1147033"/>
              <a:gd name="connsiteX0" fmla="*/ 0 w 2323322"/>
              <a:gd name="connsiteY0" fmla="*/ 1147033 h 1147033"/>
              <a:gd name="connsiteX1" fmla="*/ 321575 w 2323322"/>
              <a:gd name="connsiteY1" fmla="*/ 516222 h 1147033"/>
              <a:gd name="connsiteX2" fmla="*/ 696126 w 2323322"/>
              <a:gd name="connsiteY2" fmla="*/ 66009 h 1147033"/>
              <a:gd name="connsiteX3" fmla="*/ 903389 w 2323322"/>
              <a:gd name="connsiteY3" fmla="*/ 2023 h 1147033"/>
              <a:gd name="connsiteX4" fmla="*/ 1233985 w 2323322"/>
              <a:gd name="connsiteY4" fmla="*/ 190977 h 1147033"/>
              <a:gd name="connsiteX5" fmla="*/ 1595535 w 2323322"/>
              <a:gd name="connsiteY5" fmla="*/ 689833 h 1147033"/>
              <a:gd name="connsiteX6" fmla="*/ 1922106 w 2323322"/>
              <a:gd name="connsiteY6" fmla="*/ 913768 h 1147033"/>
              <a:gd name="connsiteX7" fmla="*/ 2323322 w 2323322"/>
              <a:gd name="connsiteY7" fmla="*/ 1025735 h 1147033"/>
              <a:gd name="connsiteX0" fmla="*/ 0 w 2323322"/>
              <a:gd name="connsiteY0" fmla="*/ 1147033 h 1147033"/>
              <a:gd name="connsiteX1" fmla="*/ 321575 w 2323322"/>
              <a:gd name="connsiteY1" fmla="*/ 516222 h 1147033"/>
              <a:gd name="connsiteX2" fmla="*/ 696126 w 2323322"/>
              <a:gd name="connsiteY2" fmla="*/ 66009 h 1147033"/>
              <a:gd name="connsiteX3" fmla="*/ 903389 w 2323322"/>
              <a:gd name="connsiteY3" fmla="*/ 2023 h 1147033"/>
              <a:gd name="connsiteX4" fmla="*/ 1233985 w 2323322"/>
              <a:gd name="connsiteY4" fmla="*/ 190977 h 1147033"/>
              <a:gd name="connsiteX5" fmla="*/ 1595535 w 2323322"/>
              <a:gd name="connsiteY5" fmla="*/ 689833 h 1147033"/>
              <a:gd name="connsiteX6" fmla="*/ 1922106 w 2323322"/>
              <a:gd name="connsiteY6" fmla="*/ 913768 h 1147033"/>
              <a:gd name="connsiteX7" fmla="*/ 2323322 w 2323322"/>
              <a:gd name="connsiteY7" fmla="*/ 1025735 h 1147033"/>
              <a:gd name="connsiteX0" fmla="*/ 0 w 2323322"/>
              <a:gd name="connsiteY0" fmla="*/ 1147033 h 1147033"/>
              <a:gd name="connsiteX1" fmla="*/ 321575 w 2323322"/>
              <a:gd name="connsiteY1" fmla="*/ 516222 h 1147033"/>
              <a:gd name="connsiteX2" fmla="*/ 696126 w 2323322"/>
              <a:gd name="connsiteY2" fmla="*/ 66009 h 1147033"/>
              <a:gd name="connsiteX3" fmla="*/ 903389 w 2323322"/>
              <a:gd name="connsiteY3" fmla="*/ 2023 h 1147033"/>
              <a:gd name="connsiteX4" fmla="*/ 1233985 w 2323322"/>
              <a:gd name="connsiteY4" fmla="*/ 190977 h 1147033"/>
              <a:gd name="connsiteX5" fmla="*/ 1595535 w 2323322"/>
              <a:gd name="connsiteY5" fmla="*/ 689833 h 1147033"/>
              <a:gd name="connsiteX6" fmla="*/ 1913439 w 2323322"/>
              <a:gd name="connsiteY6" fmla="*/ 931102 h 1147033"/>
              <a:gd name="connsiteX7" fmla="*/ 2323322 w 2323322"/>
              <a:gd name="connsiteY7" fmla="*/ 1025735 h 1147033"/>
              <a:gd name="connsiteX0" fmla="*/ 0 w 2323322"/>
              <a:gd name="connsiteY0" fmla="*/ 1147033 h 1147033"/>
              <a:gd name="connsiteX1" fmla="*/ 321575 w 2323322"/>
              <a:gd name="connsiteY1" fmla="*/ 516222 h 1147033"/>
              <a:gd name="connsiteX2" fmla="*/ 696126 w 2323322"/>
              <a:gd name="connsiteY2" fmla="*/ 66009 h 1147033"/>
              <a:gd name="connsiteX3" fmla="*/ 903389 w 2323322"/>
              <a:gd name="connsiteY3" fmla="*/ 2023 h 1147033"/>
              <a:gd name="connsiteX4" fmla="*/ 1233985 w 2323322"/>
              <a:gd name="connsiteY4" fmla="*/ 190977 h 1147033"/>
              <a:gd name="connsiteX5" fmla="*/ 1595535 w 2323322"/>
              <a:gd name="connsiteY5" fmla="*/ 689833 h 1147033"/>
              <a:gd name="connsiteX6" fmla="*/ 1913439 w 2323322"/>
              <a:gd name="connsiteY6" fmla="*/ 931102 h 1147033"/>
              <a:gd name="connsiteX7" fmla="*/ 2323322 w 2323322"/>
              <a:gd name="connsiteY7" fmla="*/ 1025735 h 1147033"/>
              <a:gd name="connsiteX0" fmla="*/ 0 w 2323322"/>
              <a:gd name="connsiteY0" fmla="*/ 1146340 h 1146340"/>
              <a:gd name="connsiteX1" fmla="*/ 321575 w 2323322"/>
              <a:gd name="connsiteY1" fmla="*/ 515529 h 1146340"/>
              <a:gd name="connsiteX2" fmla="*/ 579118 w 2323322"/>
              <a:gd name="connsiteY2" fmla="*/ 95651 h 1146340"/>
              <a:gd name="connsiteX3" fmla="*/ 903389 w 2323322"/>
              <a:gd name="connsiteY3" fmla="*/ 1330 h 1146340"/>
              <a:gd name="connsiteX4" fmla="*/ 1233985 w 2323322"/>
              <a:gd name="connsiteY4" fmla="*/ 190284 h 1146340"/>
              <a:gd name="connsiteX5" fmla="*/ 1595535 w 2323322"/>
              <a:gd name="connsiteY5" fmla="*/ 689140 h 1146340"/>
              <a:gd name="connsiteX6" fmla="*/ 1913439 w 2323322"/>
              <a:gd name="connsiteY6" fmla="*/ 930409 h 1146340"/>
              <a:gd name="connsiteX7" fmla="*/ 2323322 w 2323322"/>
              <a:gd name="connsiteY7" fmla="*/ 1025042 h 1146340"/>
              <a:gd name="connsiteX0" fmla="*/ 0 w 2323322"/>
              <a:gd name="connsiteY0" fmla="*/ 1146340 h 1146340"/>
              <a:gd name="connsiteX1" fmla="*/ 321575 w 2323322"/>
              <a:gd name="connsiteY1" fmla="*/ 515529 h 1146340"/>
              <a:gd name="connsiteX2" fmla="*/ 579118 w 2323322"/>
              <a:gd name="connsiteY2" fmla="*/ 95651 h 1146340"/>
              <a:gd name="connsiteX3" fmla="*/ 903389 w 2323322"/>
              <a:gd name="connsiteY3" fmla="*/ 1330 h 1146340"/>
              <a:gd name="connsiteX4" fmla="*/ 1233985 w 2323322"/>
              <a:gd name="connsiteY4" fmla="*/ 190284 h 1146340"/>
              <a:gd name="connsiteX5" fmla="*/ 1595535 w 2323322"/>
              <a:gd name="connsiteY5" fmla="*/ 689140 h 1146340"/>
              <a:gd name="connsiteX6" fmla="*/ 1913439 w 2323322"/>
              <a:gd name="connsiteY6" fmla="*/ 930409 h 1146340"/>
              <a:gd name="connsiteX7" fmla="*/ 2323322 w 2323322"/>
              <a:gd name="connsiteY7" fmla="*/ 1025042 h 1146340"/>
              <a:gd name="connsiteX0" fmla="*/ 0 w 2323322"/>
              <a:gd name="connsiteY0" fmla="*/ 1145901 h 1145901"/>
              <a:gd name="connsiteX1" fmla="*/ 321575 w 2323322"/>
              <a:gd name="connsiteY1" fmla="*/ 515090 h 1145901"/>
              <a:gd name="connsiteX2" fmla="*/ 566117 w 2323322"/>
              <a:gd name="connsiteY2" fmla="*/ 138548 h 1145901"/>
              <a:gd name="connsiteX3" fmla="*/ 903389 w 2323322"/>
              <a:gd name="connsiteY3" fmla="*/ 891 h 1145901"/>
              <a:gd name="connsiteX4" fmla="*/ 1233985 w 2323322"/>
              <a:gd name="connsiteY4" fmla="*/ 189845 h 1145901"/>
              <a:gd name="connsiteX5" fmla="*/ 1595535 w 2323322"/>
              <a:gd name="connsiteY5" fmla="*/ 688701 h 1145901"/>
              <a:gd name="connsiteX6" fmla="*/ 1913439 w 2323322"/>
              <a:gd name="connsiteY6" fmla="*/ 929970 h 1145901"/>
              <a:gd name="connsiteX7" fmla="*/ 2323322 w 2323322"/>
              <a:gd name="connsiteY7" fmla="*/ 1024603 h 1145901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903389 w 2323322"/>
              <a:gd name="connsiteY3" fmla="*/ 4023 h 1149033"/>
              <a:gd name="connsiteX4" fmla="*/ 1233985 w 2323322"/>
              <a:gd name="connsiteY4" fmla="*/ 192977 h 1149033"/>
              <a:gd name="connsiteX5" fmla="*/ 1595535 w 2323322"/>
              <a:gd name="connsiteY5" fmla="*/ 691833 h 1149033"/>
              <a:gd name="connsiteX6" fmla="*/ 1913439 w 2323322"/>
              <a:gd name="connsiteY6" fmla="*/ 933102 h 1149033"/>
              <a:gd name="connsiteX7" fmla="*/ 2323322 w 2323322"/>
              <a:gd name="connsiteY7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903389 w 2323322"/>
              <a:gd name="connsiteY3" fmla="*/ 4023 h 1149033"/>
              <a:gd name="connsiteX4" fmla="*/ 1238318 w 2323322"/>
              <a:gd name="connsiteY4" fmla="*/ 305652 h 1149033"/>
              <a:gd name="connsiteX5" fmla="*/ 1595535 w 2323322"/>
              <a:gd name="connsiteY5" fmla="*/ 691833 h 1149033"/>
              <a:gd name="connsiteX6" fmla="*/ 1913439 w 2323322"/>
              <a:gd name="connsiteY6" fmla="*/ 933102 h 1149033"/>
              <a:gd name="connsiteX7" fmla="*/ 2323322 w 2323322"/>
              <a:gd name="connsiteY7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903389 w 2323322"/>
              <a:gd name="connsiteY3" fmla="*/ 4023 h 1149033"/>
              <a:gd name="connsiteX4" fmla="*/ 1238318 w 2323322"/>
              <a:gd name="connsiteY4" fmla="*/ 305652 h 1149033"/>
              <a:gd name="connsiteX5" fmla="*/ 1595535 w 2323322"/>
              <a:gd name="connsiteY5" fmla="*/ 691833 h 1149033"/>
              <a:gd name="connsiteX6" fmla="*/ 1913439 w 2323322"/>
              <a:gd name="connsiteY6" fmla="*/ 933102 h 1149033"/>
              <a:gd name="connsiteX7" fmla="*/ 2323322 w 2323322"/>
              <a:gd name="connsiteY7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238318 w 2323322"/>
              <a:gd name="connsiteY4" fmla="*/ 305652 h 1149033"/>
              <a:gd name="connsiteX5" fmla="*/ 1595535 w 2323322"/>
              <a:gd name="connsiteY5" fmla="*/ 691833 h 1149033"/>
              <a:gd name="connsiteX6" fmla="*/ 1913439 w 2323322"/>
              <a:gd name="connsiteY6" fmla="*/ 933102 h 1149033"/>
              <a:gd name="connsiteX7" fmla="*/ 2323322 w 2323322"/>
              <a:gd name="connsiteY7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238318 w 2323322"/>
              <a:gd name="connsiteY4" fmla="*/ 305652 h 1149033"/>
              <a:gd name="connsiteX5" fmla="*/ 1595535 w 2323322"/>
              <a:gd name="connsiteY5" fmla="*/ 691833 h 1149033"/>
              <a:gd name="connsiteX6" fmla="*/ 1913439 w 2323322"/>
              <a:gd name="connsiteY6" fmla="*/ 933102 h 1149033"/>
              <a:gd name="connsiteX7" fmla="*/ 2323322 w 2323322"/>
              <a:gd name="connsiteY7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238318 w 2323322"/>
              <a:gd name="connsiteY4" fmla="*/ 305652 h 1149033"/>
              <a:gd name="connsiteX5" fmla="*/ 1595535 w 2323322"/>
              <a:gd name="connsiteY5" fmla="*/ 691833 h 1149033"/>
              <a:gd name="connsiteX6" fmla="*/ 1913439 w 2323322"/>
              <a:gd name="connsiteY6" fmla="*/ 933102 h 1149033"/>
              <a:gd name="connsiteX7" fmla="*/ 2323322 w 2323322"/>
              <a:gd name="connsiteY7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160313 w 2323322"/>
              <a:gd name="connsiteY4" fmla="*/ 387991 h 1149033"/>
              <a:gd name="connsiteX5" fmla="*/ 1595535 w 2323322"/>
              <a:gd name="connsiteY5" fmla="*/ 691833 h 1149033"/>
              <a:gd name="connsiteX6" fmla="*/ 1913439 w 2323322"/>
              <a:gd name="connsiteY6" fmla="*/ 933102 h 1149033"/>
              <a:gd name="connsiteX7" fmla="*/ 2323322 w 2323322"/>
              <a:gd name="connsiteY7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160313 w 2323322"/>
              <a:gd name="connsiteY4" fmla="*/ 387991 h 1149033"/>
              <a:gd name="connsiteX5" fmla="*/ 1595535 w 2323322"/>
              <a:gd name="connsiteY5" fmla="*/ 691833 h 1149033"/>
              <a:gd name="connsiteX6" fmla="*/ 1913439 w 2323322"/>
              <a:gd name="connsiteY6" fmla="*/ 933102 h 1149033"/>
              <a:gd name="connsiteX7" fmla="*/ 2323322 w 2323322"/>
              <a:gd name="connsiteY7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160313 w 2323322"/>
              <a:gd name="connsiteY4" fmla="*/ 387991 h 1149033"/>
              <a:gd name="connsiteX5" fmla="*/ 1521863 w 2323322"/>
              <a:gd name="connsiteY5" fmla="*/ 808842 h 1149033"/>
              <a:gd name="connsiteX6" fmla="*/ 1913439 w 2323322"/>
              <a:gd name="connsiteY6" fmla="*/ 933102 h 1149033"/>
              <a:gd name="connsiteX7" fmla="*/ 2323322 w 2323322"/>
              <a:gd name="connsiteY7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160313 w 2323322"/>
              <a:gd name="connsiteY4" fmla="*/ 387991 h 1149033"/>
              <a:gd name="connsiteX5" fmla="*/ 1521863 w 2323322"/>
              <a:gd name="connsiteY5" fmla="*/ 808842 h 1149033"/>
              <a:gd name="connsiteX6" fmla="*/ 1913439 w 2323322"/>
              <a:gd name="connsiteY6" fmla="*/ 933102 h 1149033"/>
              <a:gd name="connsiteX7" fmla="*/ 2323322 w 2323322"/>
              <a:gd name="connsiteY7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160313 w 2323322"/>
              <a:gd name="connsiteY4" fmla="*/ 387991 h 1149033"/>
              <a:gd name="connsiteX5" fmla="*/ 1314156 w 2323322"/>
              <a:gd name="connsiteY5" fmla="*/ 687102 h 1149033"/>
              <a:gd name="connsiteX6" fmla="*/ 1521863 w 2323322"/>
              <a:gd name="connsiteY6" fmla="*/ 808842 h 1149033"/>
              <a:gd name="connsiteX7" fmla="*/ 1913439 w 2323322"/>
              <a:gd name="connsiteY7" fmla="*/ 933102 h 1149033"/>
              <a:gd name="connsiteX8" fmla="*/ 2323322 w 2323322"/>
              <a:gd name="connsiteY8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160313 w 2323322"/>
              <a:gd name="connsiteY4" fmla="*/ 387991 h 1149033"/>
              <a:gd name="connsiteX5" fmla="*/ 1314156 w 2323322"/>
              <a:gd name="connsiteY5" fmla="*/ 687102 h 1149033"/>
              <a:gd name="connsiteX6" fmla="*/ 1521863 w 2323322"/>
              <a:gd name="connsiteY6" fmla="*/ 808842 h 1149033"/>
              <a:gd name="connsiteX7" fmla="*/ 1913439 w 2323322"/>
              <a:gd name="connsiteY7" fmla="*/ 933102 h 1149033"/>
              <a:gd name="connsiteX8" fmla="*/ 2323322 w 2323322"/>
              <a:gd name="connsiteY8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112643 w 2323322"/>
              <a:gd name="connsiteY4" fmla="*/ 387991 h 1149033"/>
              <a:gd name="connsiteX5" fmla="*/ 1314156 w 2323322"/>
              <a:gd name="connsiteY5" fmla="*/ 687102 h 1149033"/>
              <a:gd name="connsiteX6" fmla="*/ 1521863 w 2323322"/>
              <a:gd name="connsiteY6" fmla="*/ 808842 h 1149033"/>
              <a:gd name="connsiteX7" fmla="*/ 1913439 w 2323322"/>
              <a:gd name="connsiteY7" fmla="*/ 933102 h 1149033"/>
              <a:gd name="connsiteX8" fmla="*/ 2323322 w 2323322"/>
              <a:gd name="connsiteY8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112643 w 2323322"/>
              <a:gd name="connsiteY4" fmla="*/ 387991 h 1149033"/>
              <a:gd name="connsiteX5" fmla="*/ 1314156 w 2323322"/>
              <a:gd name="connsiteY5" fmla="*/ 687102 h 1149033"/>
              <a:gd name="connsiteX6" fmla="*/ 1521863 w 2323322"/>
              <a:gd name="connsiteY6" fmla="*/ 808842 h 1149033"/>
              <a:gd name="connsiteX7" fmla="*/ 1913439 w 2323322"/>
              <a:gd name="connsiteY7" fmla="*/ 933102 h 1149033"/>
              <a:gd name="connsiteX8" fmla="*/ 2323322 w 2323322"/>
              <a:gd name="connsiteY8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112643 w 2323322"/>
              <a:gd name="connsiteY4" fmla="*/ 387991 h 1149033"/>
              <a:gd name="connsiteX5" fmla="*/ 1314156 w 2323322"/>
              <a:gd name="connsiteY5" fmla="*/ 687102 h 1149033"/>
              <a:gd name="connsiteX6" fmla="*/ 1521863 w 2323322"/>
              <a:gd name="connsiteY6" fmla="*/ 808842 h 1149033"/>
              <a:gd name="connsiteX7" fmla="*/ 1909105 w 2323322"/>
              <a:gd name="connsiteY7" fmla="*/ 963438 h 1149033"/>
              <a:gd name="connsiteX8" fmla="*/ 2323322 w 2323322"/>
              <a:gd name="connsiteY8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112643 w 2323322"/>
              <a:gd name="connsiteY4" fmla="*/ 387991 h 1149033"/>
              <a:gd name="connsiteX5" fmla="*/ 1314156 w 2323322"/>
              <a:gd name="connsiteY5" fmla="*/ 687102 h 1149033"/>
              <a:gd name="connsiteX6" fmla="*/ 1504529 w 2323322"/>
              <a:gd name="connsiteY6" fmla="*/ 830510 h 1149033"/>
              <a:gd name="connsiteX7" fmla="*/ 1909105 w 2323322"/>
              <a:gd name="connsiteY7" fmla="*/ 963438 h 1149033"/>
              <a:gd name="connsiteX8" fmla="*/ 2323322 w 2323322"/>
              <a:gd name="connsiteY8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112643 w 2323322"/>
              <a:gd name="connsiteY4" fmla="*/ 387991 h 1149033"/>
              <a:gd name="connsiteX5" fmla="*/ 1314156 w 2323322"/>
              <a:gd name="connsiteY5" fmla="*/ 687102 h 1149033"/>
              <a:gd name="connsiteX6" fmla="*/ 1504529 w 2323322"/>
              <a:gd name="connsiteY6" fmla="*/ 830510 h 1149033"/>
              <a:gd name="connsiteX7" fmla="*/ 1909105 w 2323322"/>
              <a:gd name="connsiteY7" fmla="*/ 963438 h 1149033"/>
              <a:gd name="connsiteX8" fmla="*/ 2323322 w 2323322"/>
              <a:gd name="connsiteY8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112643 w 2323322"/>
              <a:gd name="connsiteY4" fmla="*/ 387991 h 1149033"/>
              <a:gd name="connsiteX5" fmla="*/ 1314156 w 2323322"/>
              <a:gd name="connsiteY5" fmla="*/ 687102 h 1149033"/>
              <a:gd name="connsiteX6" fmla="*/ 1504529 w 2323322"/>
              <a:gd name="connsiteY6" fmla="*/ 830510 h 1149033"/>
              <a:gd name="connsiteX7" fmla="*/ 1909105 w 2323322"/>
              <a:gd name="connsiteY7" fmla="*/ 963438 h 1149033"/>
              <a:gd name="connsiteX8" fmla="*/ 2323322 w 2323322"/>
              <a:gd name="connsiteY8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112643 w 2323322"/>
              <a:gd name="connsiteY4" fmla="*/ 387991 h 1149033"/>
              <a:gd name="connsiteX5" fmla="*/ 1314156 w 2323322"/>
              <a:gd name="connsiteY5" fmla="*/ 687102 h 1149033"/>
              <a:gd name="connsiteX6" fmla="*/ 1504529 w 2323322"/>
              <a:gd name="connsiteY6" fmla="*/ 830510 h 1149033"/>
              <a:gd name="connsiteX7" fmla="*/ 1909105 w 2323322"/>
              <a:gd name="connsiteY7" fmla="*/ 963438 h 1149033"/>
              <a:gd name="connsiteX8" fmla="*/ 2323322 w 2323322"/>
              <a:gd name="connsiteY8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112643 w 2323322"/>
              <a:gd name="connsiteY4" fmla="*/ 387991 h 1149033"/>
              <a:gd name="connsiteX5" fmla="*/ 1314156 w 2323322"/>
              <a:gd name="connsiteY5" fmla="*/ 687102 h 1149033"/>
              <a:gd name="connsiteX6" fmla="*/ 1504529 w 2323322"/>
              <a:gd name="connsiteY6" fmla="*/ 830510 h 1149033"/>
              <a:gd name="connsiteX7" fmla="*/ 1909105 w 2323322"/>
              <a:gd name="connsiteY7" fmla="*/ 963438 h 1149033"/>
              <a:gd name="connsiteX8" fmla="*/ 2323322 w 2323322"/>
              <a:gd name="connsiteY8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112643 w 2323322"/>
              <a:gd name="connsiteY4" fmla="*/ 387991 h 1149033"/>
              <a:gd name="connsiteX5" fmla="*/ 1314156 w 2323322"/>
              <a:gd name="connsiteY5" fmla="*/ 687102 h 1149033"/>
              <a:gd name="connsiteX6" fmla="*/ 1504529 w 2323322"/>
              <a:gd name="connsiteY6" fmla="*/ 830510 h 1149033"/>
              <a:gd name="connsiteX7" fmla="*/ 1909105 w 2323322"/>
              <a:gd name="connsiteY7" fmla="*/ 963438 h 1149033"/>
              <a:gd name="connsiteX8" fmla="*/ 2323322 w 2323322"/>
              <a:gd name="connsiteY8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138644 w 2323322"/>
              <a:gd name="connsiteY4" fmla="*/ 344654 h 1149033"/>
              <a:gd name="connsiteX5" fmla="*/ 1314156 w 2323322"/>
              <a:gd name="connsiteY5" fmla="*/ 687102 h 1149033"/>
              <a:gd name="connsiteX6" fmla="*/ 1504529 w 2323322"/>
              <a:gd name="connsiteY6" fmla="*/ 830510 h 1149033"/>
              <a:gd name="connsiteX7" fmla="*/ 1909105 w 2323322"/>
              <a:gd name="connsiteY7" fmla="*/ 963438 h 1149033"/>
              <a:gd name="connsiteX8" fmla="*/ 2323322 w 2323322"/>
              <a:gd name="connsiteY8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138644 w 2323322"/>
              <a:gd name="connsiteY4" fmla="*/ 344654 h 1149033"/>
              <a:gd name="connsiteX5" fmla="*/ 1314156 w 2323322"/>
              <a:gd name="connsiteY5" fmla="*/ 687102 h 1149033"/>
              <a:gd name="connsiteX6" fmla="*/ 1504529 w 2323322"/>
              <a:gd name="connsiteY6" fmla="*/ 830510 h 1149033"/>
              <a:gd name="connsiteX7" fmla="*/ 1909105 w 2323322"/>
              <a:gd name="connsiteY7" fmla="*/ 963438 h 1149033"/>
              <a:gd name="connsiteX8" fmla="*/ 2323322 w 2323322"/>
              <a:gd name="connsiteY8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138644 w 2323322"/>
              <a:gd name="connsiteY4" fmla="*/ 344654 h 1149033"/>
              <a:gd name="connsiteX5" fmla="*/ 1314156 w 2323322"/>
              <a:gd name="connsiteY5" fmla="*/ 687102 h 1149033"/>
              <a:gd name="connsiteX6" fmla="*/ 1504529 w 2323322"/>
              <a:gd name="connsiteY6" fmla="*/ 830510 h 1149033"/>
              <a:gd name="connsiteX7" fmla="*/ 1909105 w 2323322"/>
              <a:gd name="connsiteY7" fmla="*/ 963438 h 1149033"/>
              <a:gd name="connsiteX8" fmla="*/ 2323322 w 2323322"/>
              <a:gd name="connsiteY8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138644 w 2323322"/>
              <a:gd name="connsiteY4" fmla="*/ 344654 h 1149033"/>
              <a:gd name="connsiteX5" fmla="*/ 1331491 w 2323322"/>
              <a:gd name="connsiteY5" fmla="*/ 669768 h 1149033"/>
              <a:gd name="connsiteX6" fmla="*/ 1504529 w 2323322"/>
              <a:gd name="connsiteY6" fmla="*/ 830510 h 1149033"/>
              <a:gd name="connsiteX7" fmla="*/ 1909105 w 2323322"/>
              <a:gd name="connsiteY7" fmla="*/ 963438 h 1149033"/>
              <a:gd name="connsiteX8" fmla="*/ 2323322 w 2323322"/>
              <a:gd name="connsiteY8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138644 w 2323322"/>
              <a:gd name="connsiteY4" fmla="*/ 344654 h 1149033"/>
              <a:gd name="connsiteX5" fmla="*/ 1331491 w 2323322"/>
              <a:gd name="connsiteY5" fmla="*/ 669768 h 1149033"/>
              <a:gd name="connsiteX6" fmla="*/ 1504529 w 2323322"/>
              <a:gd name="connsiteY6" fmla="*/ 830510 h 1149033"/>
              <a:gd name="connsiteX7" fmla="*/ 1909105 w 2323322"/>
              <a:gd name="connsiteY7" fmla="*/ 963438 h 1149033"/>
              <a:gd name="connsiteX8" fmla="*/ 2323322 w 2323322"/>
              <a:gd name="connsiteY8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138644 w 2323322"/>
              <a:gd name="connsiteY4" fmla="*/ 344654 h 1149033"/>
              <a:gd name="connsiteX5" fmla="*/ 1331491 w 2323322"/>
              <a:gd name="connsiteY5" fmla="*/ 669768 h 1149033"/>
              <a:gd name="connsiteX6" fmla="*/ 1504529 w 2323322"/>
              <a:gd name="connsiteY6" fmla="*/ 830510 h 1149033"/>
              <a:gd name="connsiteX7" fmla="*/ 1909105 w 2323322"/>
              <a:gd name="connsiteY7" fmla="*/ 963438 h 1149033"/>
              <a:gd name="connsiteX8" fmla="*/ 2323322 w 2323322"/>
              <a:gd name="connsiteY8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138644 w 2323322"/>
              <a:gd name="connsiteY4" fmla="*/ 344654 h 1149033"/>
              <a:gd name="connsiteX5" fmla="*/ 1331491 w 2323322"/>
              <a:gd name="connsiteY5" fmla="*/ 669768 h 1149033"/>
              <a:gd name="connsiteX6" fmla="*/ 1504529 w 2323322"/>
              <a:gd name="connsiteY6" fmla="*/ 830510 h 1149033"/>
              <a:gd name="connsiteX7" fmla="*/ 1909105 w 2323322"/>
              <a:gd name="connsiteY7" fmla="*/ 963438 h 1149033"/>
              <a:gd name="connsiteX8" fmla="*/ 2323322 w 2323322"/>
              <a:gd name="connsiteY8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138644 w 2323322"/>
              <a:gd name="connsiteY4" fmla="*/ 344654 h 1149033"/>
              <a:gd name="connsiteX5" fmla="*/ 1331491 w 2323322"/>
              <a:gd name="connsiteY5" fmla="*/ 669768 h 1149033"/>
              <a:gd name="connsiteX6" fmla="*/ 1504529 w 2323322"/>
              <a:gd name="connsiteY6" fmla="*/ 830510 h 1149033"/>
              <a:gd name="connsiteX7" fmla="*/ 1909105 w 2323322"/>
              <a:gd name="connsiteY7" fmla="*/ 963438 h 1149033"/>
              <a:gd name="connsiteX8" fmla="*/ 2323322 w 2323322"/>
              <a:gd name="connsiteY8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138644 w 2323322"/>
              <a:gd name="connsiteY4" fmla="*/ 344654 h 1149033"/>
              <a:gd name="connsiteX5" fmla="*/ 1331491 w 2323322"/>
              <a:gd name="connsiteY5" fmla="*/ 669768 h 1149033"/>
              <a:gd name="connsiteX6" fmla="*/ 1504529 w 2323322"/>
              <a:gd name="connsiteY6" fmla="*/ 830510 h 1149033"/>
              <a:gd name="connsiteX7" fmla="*/ 1909105 w 2323322"/>
              <a:gd name="connsiteY7" fmla="*/ 963438 h 1149033"/>
              <a:gd name="connsiteX8" fmla="*/ 2323322 w 2323322"/>
              <a:gd name="connsiteY8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138644 w 2323322"/>
              <a:gd name="connsiteY4" fmla="*/ 344654 h 1149033"/>
              <a:gd name="connsiteX5" fmla="*/ 1331491 w 2323322"/>
              <a:gd name="connsiteY5" fmla="*/ 669768 h 1149033"/>
              <a:gd name="connsiteX6" fmla="*/ 1530531 w 2323322"/>
              <a:gd name="connsiteY6" fmla="*/ 843511 h 1149033"/>
              <a:gd name="connsiteX7" fmla="*/ 1909105 w 2323322"/>
              <a:gd name="connsiteY7" fmla="*/ 963438 h 1149033"/>
              <a:gd name="connsiteX8" fmla="*/ 2323322 w 2323322"/>
              <a:gd name="connsiteY8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138644 w 2323322"/>
              <a:gd name="connsiteY4" fmla="*/ 344654 h 1149033"/>
              <a:gd name="connsiteX5" fmla="*/ 1331491 w 2323322"/>
              <a:gd name="connsiteY5" fmla="*/ 669768 h 1149033"/>
              <a:gd name="connsiteX6" fmla="*/ 1530531 w 2323322"/>
              <a:gd name="connsiteY6" fmla="*/ 843511 h 1149033"/>
              <a:gd name="connsiteX7" fmla="*/ 1909105 w 2323322"/>
              <a:gd name="connsiteY7" fmla="*/ 963438 h 1149033"/>
              <a:gd name="connsiteX8" fmla="*/ 2323322 w 2323322"/>
              <a:gd name="connsiteY8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138644 w 2323322"/>
              <a:gd name="connsiteY4" fmla="*/ 344654 h 1149033"/>
              <a:gd name="connsiteX5" fmla="*/ 1331491 w 2323322"/>
              <a:gd name="connsiteY5" fmla="*/ 669768 h 1149033"/>
              <a:gd name="connsiteX6" fmla="*/ 1530531 w 2323322"/>
              <a:gd name="connsiteY6" fmla="*/ 843511 h 1149033"/>
              <a:gd name="connsiteX7" fmla="*/ 1909105 w 2323322"/>
              <a:gd name="connsiteY7" fmla="*/ 963438 h 1149033"/>
              <a:gd name="connsiteX8" fmla="*/ 2323322 w 2323322"/>
              <a:gd name="connsiteY8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138644 w 2323322"/>
              <a:gd name="connsiteY4" fmla="*/ 344654 h 1149033"/>
              <a:gd name="connsiteX5" fmla="*/ 1331491 w 2323322"/>
              <a:gd name="connsiteY5" fmla="*/ 669768 h 1149033"/>
              <a:gd name="connsiteX6" fmla="*/ 1530531 w 2323322"/>
              <a:gd name="connsiteY6" fmla="*/ 843511 h 1149033"/>
              <a:gd name="connsiteX7" fmla="*/ 1904772 w 2323322"/>
              <a:gd name="connsiteY7" fmla="*/ 972105 h 1149033"/>
              <a:gd name="connsiteX8" fmla="*/ 2323322 w 2323322"/>
              <a:gd name="connsiteY8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138644 w 2323322"/>
              <a:gd name="connsiteY4" fmla="*/ 344654 h 1149033"/>
              <a:gd name="connsiteX5" fmla="*/ 1331491 w 2323322"/>
              <a:gd name="connsiteY5" fmla="*/ 669768 h 1149033"/>
              <a:gd name="connsiteX6" fmla="*/ 1530531 w 2323322"/>
              <a:gd name="connsiteY6" fmla="*/ 843511 h 1149033"/>
              <a:gd name="connsiteX7" fmla="*/ 1904772 w 2323322"/>
              <a:gd name="connsiteY7" fmla="*/ 972105 h 1149033"/>
              <a:gd name="connsiteX8" fmla="*/ 2323322 w 2323322"/>
              <a:gd name="connsiteY8" fmla="*/ 1027735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138644 w 2323322"/>
              <a:gd name="connsiteY4" fmla="*/ 344654 h 1149033"/>
              <a:gd name="connsiteX5" fmla="*/ 1331491 w 2323322"/>
              <a:gd name="connsiteY5" fmla="*/ 669768 h 1149033"/>
              <a:gd name="connsiteX6" fmla="*/ 1530531 w 2323322"/>
              <a:gd name="connsiteY6" fmla="*/ 843511 h 1149033"/>
              <a:gd name="connsiteX7" fmla="*/ 1904772 w 2323322"/>
              <a:gd name="connsiteY7" fmla="*/ 972105 h 1149033"/>
              <a:gd name="connsiteX8" fmla="*/ 2323322 w 2323322"/>
              <a:gd name="connsiteY8" fmla="*/ 1049403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138644 w 2323322"/>
              <a:gd name="connsiteY4" fmla="*/ 344654 h 1149033"/>
              <a:gd name="connsiteX5" fmla="*/ 1331491 w 2323322"/>
              <a:gd name="connsiteY5" fmla="*/ 669768 h 1149033"/>
              <a:gd name="connsiteX6" fmla="*/ 1530531 w 2323322"/>
              <a:gd name="connsiteY6" fmla="*/ 843511 h 1149033"/>
              <a:gd name="connsiteX7" fmla="*/ 1904772 w 2323322"/>
              <a:gd name="connsiteY7" fmla="*/ 993773 h 1149033"/>
              <a:gd name="connsiteX8" fmla="*/ 2323322 w 2323322"/>
              <a:gd name="connsiteY8" fmla="*/ 1049403 h 1149033"/>
              <a:gd name="connsiteX0" fmla="*/ 0 w 2323322"/>
              <a:gd name="connsiteY0" fmla="*/ 1149033 h 1149033"/>
              <a:gd name="connsiteX1" fmla="*/ 321575 w 2323322"/>
              <a:gd name="connsiteY1" fmla="*/ 518222 h 1149033"/>
              <a:gd name="connsiteX2" fmla="*/ 566117 w 2323322"/>
              <a:gd name="connsiteY2" fmla="*/ 141680 h 1149033"/>
              <a:gd name="connsiteX3" fmla="*/ 829717 w 2323322"/>
              <a:gd name="connsiteY3" fmla="*/ 4023 h 1149033"/>
              <a:gd name="connsiteX4" fmla="*/ 1138644 w 2323322"/>
              <a:gd name="connsiteY4" fmla="*/ 344654 h 1149033"/>
              <a:gd name="connsiteX5" fmla="*/ 1331491 w 2323322"/>
              <a:gd name="connsiteY5" fmla="*/ 669768 h 1149033"/>
              <a:gd name="connsiteX6" fmla="*/ 1530531 w 2323322"/>
              <a:gd name="connsiteY6" fmla="*/ 843511 h 1149033"/>
              <a:gd name="connsiteX7" fmla="*/ 1904772 w 2323322"/>
              <a:gd name="connsiteY7" fmla="*/ 993773 h 1149033"/>
              <a:gd name="connsiteX8" fmla="*/ 2323322 w 2323322"/>
              <a:gd name="connsiteY8" fmla="*/ 1049403 h 1149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3322" h="1149033">
                <a:moveTo>
                  <a:pt x="0" y="1149033"/>
                </a:moveTo>
                <a:cubicBezTo>
                  <a:pt x="57539" y="1074388"/>
                  <a:pt x="206165" y="759742"/>
                  <a:pt x="321575" y="518222"/>
                </a:cubicBezTo>
                <a:cubicBezTo>
                  <a:pt x="428317" y="359042"/>
                  <a:pt x="398475" y="373000"/>
                  <a:pt x="566117" y="141680"/>
                </a:cubicBezTo>
                <a:cubicBezTo>
                  <a:pt x="691542" y="452"/>
                  <a:pt x="751962" y="-8418"/>
                  <a:pt x="829717" y="4023"/>
                </a:cubicBezTo>
                <a:cubicBezTo>
                  <a:pt x="966874" y="25029"/>
                  <a:pt x="1062113" y="214999"/>
                  <a:pt x="1138644" y="344654"/>
                </a:cubicBezTo>
                <a:cubicBezTo>
                  <a:pt x="1210716" y="472225"/>
                  <a:pt x="1245231" y="525954"/>
                  <a:pt x="1331491" y="669768"/>
                </a:cubicBezTo>
                <a:cubicBezTo>
                  <a:pt x="1391749" y="739910"/>
                  <a:pt x="1452320" y="785899"/>
                  <a:pt x="1530531" y="843511"/>
                </a:cubicBezTo>
                <a:cubicBezTo>
                  <a:pt x="1758386" y="954610"/>
                  <a:pt x="1780924" y="939012"/>
                  <a:pt x="1904772" y="993773"/>
                </a:cubicBezTo>
                <a:cubicBezTo>
                  <a:pt x="2038511" y="1031095"/>
                  <a:pt x="2107244" y="1033749"/>
                  <a:pt x="2323322" y="1049403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09649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2" grpId="0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ChangeArrowheads="1"/>
          </p:cNvSpPr>
          <p:nvPr/>
        </p:nvSpPr>
        <p:spPr bwMode="auto">
          <a:xfrm>
            <a:off x="478367" y="287339"/>
            <a:ext cx="11176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 eaLnBrk="0" hangingPunct="0"/>
            <a:r>
              <a:rPr lang="de-LI" sz="2800" b="1" dirty="0">
                <a:solidFill>
                  <a:srgbClr val="3A6688"/>
                </a:solidFill>
                <a:latin typeface="+mj-lt"/>
                <a:cs typeface="Arial" pitchFamily="34" charset="0"/>
              </a:rPr>
              <a:t>Target-Normal </a:t>
            </a:r>
            <a:r>
              <a:rPr lang="de-LI" sz="2800" b="1" dirty="0" err="1">
                <a:solidFill>
                  <a:srgbClr val="3A6688"/>
                </a:solidFill>
                <a:latin typeface="+mj-lt"/>
                <a:cs typeface="Arial" pitchFamily="34" charset="0"/>
              </a:rPr>
              <a:t>Sheath</a:t>
            </a:r>
            <a:r>
              <a:rPr lang="de-LI" sz="2800" b="1" dirty="0">
                <a:solidFill>
                  <a:srgbClr val="3A6688"/>
                </a:solidFill>
                <a:latin typeface="+mj-lt"/>
                <a:cs typeface="Arial" pitchFamily="34" charset="0"/>
              </a:rPr>
              <a:t> </a:t>
            </a:r>
            <a:r>
              <a:rPr lang="de-LI" sz="2800" b="1" dirty="0" err="1">
                <a:solidFill>
                  <a:srgbClr val="3A6688"/>
                </a:solidFill>
                <a:latin typeface="+mj-lt"/>
                <a:cs typeface="Arial" pitchFamily="34" charset="0"/>
              </a:rPr>
              <a:t>Acceleration</a:t>
            </a:r>
            <a:r>
              <a:rPr lang="de-LI" sz="2800" b="1" dirty="0">
                <a:solidFill>
                  <a:srgbClr val="3A6688"/>
                </a:solidFill>
                <a:latin typeface="+mj-lt"/>
                <a:cs typeface="Arial" pitchFamily="34" charset="0"/>
              </a:rPr>
              <a:t> (TNSA) </a:t>
            </a:r>
            <a:r>
              <a:rPr lang="de-LI" sz="2800" b="1" dirty="0" err="1">
                <a:solidFill>
                  <a:srgbClr val="3A6688"/>
                </a:solidFill>
                <a:latin typeface="+mj-lt"/>
                <a:cs typeface="Arial" pitchFamily="34" charset="0"/>
              </a:rPr>
              <a:t>of</a:t>
            </a:r>
            <a:r>
              <a:rPr lang="de-LI" sz="2800" b="1" dirty="0">
                <a:solidFill>
                  <a:srgbClr val="3A6688"/>
                </a:solidFill>
                <a:latin typeface="+mj-lt"/>
                <a:cs typeface="Arial" pitchFamily="34" charset="0"/>
              </a:rPr>
              <a:t> Ions</a:t>
            </a:r>
            <a:endParaRPr lang="de-LI" sz="2800" b="1" baseline="-25000" dirty="0">
              <a:solidFill>
                <a:srgbClr val="3A6688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507" name="Group 506"/>
          <p:cNvGrpSpPr>
            <a:grpSpLocks/>
          </p:cNvGrpSpPr>
          <p:nvPr/>
        </p:nvGrpSpPr>
        <p:grpSpPr bwMode="auto">
          <a:xfrm>
            <a:off x="4760071" y="1821410"/>
            <a:ext cx="3072524" cy="3318900"/>
            <a:chOff x="3990973" y="1990419"/>
            <a:chExt cx="3071834" cy="3317636"/>
          </a:xfrm>
        </p:grpSpPr>
        <p:grpSp>
          <p:nvGrpSpPr>
            <p:cNvPr id="508" name="Moon 130"/>
            <p:cNvGrpSpPr>
              <a:grpSpLocks/>
            </p:cNvGrpSpPr>
            <p:nvPr/>
          </p:nvGrpSpPr>
          <p:grpSpPr bwMode="auto">
            <a:xfrm>
              <a:off x="5157216" y="4122782"/>
              <a:ext cx="1389888" cy="1395984"/>
              <a:chOff x="5309616" y="4059936"/>
              <a:chExt cx="1389888" cy="1395984"/>
            </a:xfrm>
          </p:grpSpPr>
          <p:pic>
            <p:nvPicPr>
              <p:cNvPr id="513" name="Moon 130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09616" y="4059936"/>
                <a:ext cx="1389888" cy="13959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4" name="Text Box 20"/>
              <p:cNvSpPr txBox="1">
                <a:spLocks noChangeArrowheads="1"/>
              </p:cNvSpPr>
              <p:nvPr/>
            </p:nvSpPr>
            <p:spPr bwMode="auto">
              <a:xfrm rot="12925403">
                <a:off x="5560642" y="4186613"/>
                <a:ext cx="687482" cy="875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l" eaLnBrk="1" hangingPunct="1"/>
                <a:endParaRPr lang="de-LI" sz="1200"/>
              </a:p>
            </p:txBody>
          </p:sp>
        </p:grpSp>
        <p:sp>
          <p:nvSpPr>
            <p:cNvPr id="509" name="Moon 508"/>
            <p:cNvSpPr/>
            <p:nvPr/>
          </p:nvSpPr>
          <p:spPr bwMode="auto">
            <a:xfrm rot="19474596">
              <a:off x="5135555" y="1990419"/>
              <a:ext cx="1126339" cy="1317372"/>
            </a:xfrm>
            <a:prstGeom prst="moon">
              <a:avLst>
                <a:gd name="adj" fmla="val 86321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/>
            <a:lstStyle/>
            <a:p>
              <a:pPr algn="l">
                <a:defRPr/>
              </a:pPr>
              <a:endParaRPr lang="de-LI" sz="1200">
                <a:latin typeface="Arial" charset="0"/>
              </a:endParaRPr>
            </a:p>
          </p:txBody>
        </p:sp>
        <p:grpSp>
          <p:nvGrpSpPr>
            <p:cNvPr id="510" name="Pie 132"/>
            <p:cNvGrpSpPr>
              <a:grpSpLocks/>
            </p:cNvGrpSpPr>
            <p:nvPr/>
          </p:nvGrpSpPr>
          <p:grpSpPr bwMode="auto">
            <a:xfrm>
              <a:off x="5522976" y="2592686"/>
              <a:ext cx="1548384" cy="2090928"/>
              <a:chOff x="5675376" y="2529840"/>
              <a:chExt cx="1548384" cy="2090928"/>
            </a:xfrm>
          </p:grpSpPr>
          <p:pic>
            <p:nvPicPr>
              <p:cNvPr id="511" name="Pie 132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5376" y="2529840"/>
                <a:ext cx="1548384" cy="20909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2" name="Text Box 26"/>
              <p:cNvSpPr txBox="1">
                <a:spLocks noChangeArrowheads="1"/>
              </p:cNvSpPr>
              <p:nvPr/>
            </p:nvSpPr>
            <p:spPr bwMode="auto">
              <a:xfrm rot="16200000">
                <a:off x="4943877" y="2488985"/>
                <a:ext cx="1470825" cy="2172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l" eaLnBrk="1" hangingPunct="1"/>
                <a:endParaRPr lang="de-LI" sz="1200"/>
              </a:p>
            </p:txBody>
          </p:sp>
        </p:grpSp>
      </p:grpSp>
      <p:grpSp>
        <p:nvGrpSpPr>
          <p:cNvPr id="515" name="Group 514"/>
          <p:cNvGrpSpPr>
            <a:grpSpLocks/>
          </p:cNvGrpSpPr>
          <p:nvPr/>
        </p:nvGrpSpPr>
        <p:grpSpPr bwMode="auto">
          <a:xfrm>
            <a:off x="3456432" y="1716602"/>
            <a:ext cx="5038304" cy="3609501"/>
            <a:chOff x="2839732" y="1821877"/>
            <a:chExt cx="5038004" cy="3608208"/>
          </a:xfrm>
        </p:grpSpPr>
        <p:grpSp>
          <p:nvGrpSpPr>
            <p:cNvPr id="516" name="Moon 110"/>
            <p:cNvGrpSpPr>
              <a:grpSpLocks/>
            </p:cNvGrpSpPr>
            <p:nvPr/>
          </p:nvGrpSpPr>
          <p:grpSpPr bwMode="auto">
            <a:xfrm>
              <a:off x="4773168" y="3950208"/>
              <a:ext cx="2029968" cy="1877568"/>
              <a:chOff x="4773168" y="3950208"/>
              <a:chExt cx="2029968" cy="1877568"/>
            </a:xfrm>
          </p:grpSpPr>
          <p:pic>
            <p:nvPicPr>
              <p:cNvPr id="521" name="Moon 110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3168" y="3950208"/>
                <a:ext cx="2029968" cy="18775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22" name="Text Box 30"/>
              <p:cNvSpPr txBox="1">
                <a:spLocks noChangeArrowheads="1"/>
              </p:cNvSpPr>
              <p:nvPr/>
            </p:nvSpPr>
            <p:spPr bwMode="auto">
              <a:xfrm rot="12925403">
                <a:off x="5120555" y="4213344"/>
                <a:ext cx="1127515" cy="1021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l" eaLnBrk="1" hangingPunct="1"/>
                <a:endParaRPr lang="de-LI" sz="1200"/>
              </a:p>
            </p:txBody>
          </p:sp>
        </p:grpSp>
        <p:sp>
          <p:nvSpPr>
            <p:cNvPr id="517" name="Moon 516"/>
            <p:cNvSpPr/>
            <p:nvPr/>
          </p:nvSpPr>
          <p:spPr bwMode="auto">
            <a:xfrm rot="19474596">
              <a:off x="4632004" y="1821877"/>
              <a:ext cx="1847268" cy="1536506"/>
            </a:xfrm>
            <a:prstGeom prst="moon">
              <a:avLst>
                <a:gd name="adj" fmla="val 86321"/>
              </a:avLst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/>
            <a:lstStyle/>
            <a:p>
              <a:pPr algn="l">
                <a:defRPr/>
              </a:pPr>
              <a:endParaRPr lang="de-LI" sz="1200">
                <a:latin typeface="Arial" charset="0"/>
              </a:endParaRPr>
            </a:p>
          </p:txBody>
        </p:sp>
        <p:grpSp>
          <p:nvGrpSpPr>
            <p:cNvPr id="518" name="Pie 108"/>
            <p:cNvGrpSpPr>
              <a:grpSpLocks/>
            </p:cNvGrpSpPr>
            <p:nvPr/>
          </p:nvGrpSpPr>
          <p:grpSpPr bwMode="auto">
            <a:xfrm>
              <a:off x="5352288" y="2365248"/>
              <a:ext cx="2529840" cy="2438400"/>
              <a:chOff x="5352288" y="2365248"/>
              <a:chExt cx="2529840" cy="2438400"/>
            </a:xfrm>
          </p:grpSpPr>
          <p:pic>
            <p:nvPicPr>
              <p:cNvPr id="519" name="Pie 108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2288" y="2365248"/>
                <a:ext cx="2529840" cy="2438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20" name="Text Box 36"/>
              <p:cNvSpPr txBox="1">
                <a:spLocks noChangeArrowheads="1"/>
              </p:cNvSpPr>
              <p:nvPr/>
            </p:nvSpPr>
            <p:spPr bwMode="auto">
              <a:xfrm rot="16200000">
                <a:off x="4500992" y="1805188"/>
                <a:ext cx="1715484" cy="3562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l" eaLnBrk="1" hangingPunct="1"/>
                <a:endParaRPr lang="de-LI" sz="1200"/>
              </a:p>
            </p:txBody>
          </p:sp>
        </p:grpSp>
      </p:grpSp>
      <p:sp>
        <p:nvSpPr>
          <p:cNvPr id="523" name="Rectangle 522"/>
          <p:cNvSpPr/>
          <p:nvPr/>
        </p:nvSpPr>
        <p:spPr bwMode="auto">
          <a:xfrm>
            <a:off x="3902619" y="890849"/>
            <a:ext cx="2572345" cy="5180024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52" tIns="45727" rIns="91452" bIns="45727"/>
          <a:lstStyle/>
          <a:p>
            <a:pPr algn="l">
              <a:defRPr/>
            </a:pPr>
            <a:endParaRPr lang="de-LI" sz="1200" dirty="0">
              <a:latin typeface="Arial" charset="0"/>
            </a:endParaRPr>
          </a:p>
        </p:txBody>
      </p:sp>
      <p:sp>
        <p:nvSpPr>
          <p:cNvPr id="524" name="Rectangle 20"/>
          <p:cNvSpPr/>
          <p:nvPr/>
        </p:nvSpPr>
        <p:spPr bwMode="auto">
          <a:xfrm>
            <a:off x="6154553" y="888127"/>
            <a:ext cx="381088" cy="5180024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lIns="72009" tIns="45727" rIns="91452" bIns="108015"/>
          <a:lstStyle/>
          <a:p>
            <a:pPr algn="l">
              <a:defRPr/>
            </a:pPr>
            <a:r>
              <a:rPr lang="de-LI" sz="1600" b="1" dirty="0">
                <a:solidFill>
                  <a:schemeClr val="bg1"/>
                </a:solidFill>
                <a:latin typeface="+mj-lt"/>
              </a:rPr>
              <a:t>C, H, O </a:t>
            </a:r>
            <a:r>
              <a:rPr lang="de-LI" sz="1600" b="1" dirty="0" err="1">
                <a:solidFill>
                  <a:schemeClr val="bg1"/>
                </a:solidFill>
                <a:latin typeface="+mj-lt"/>
              </a:rPr>
              <a:t>contaminant</a:t>
            </a:r>
            <a:endParaRPr lang="de-LI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25" name="Oval 524"/>
          <p:cNvSpPr/>
          <p:nvPr/>
        </p:nvSpPr>
        <p:spPr bwMode="auto">
          <a:xfrm>
            <a:off x="2973286" y="1894446"/>
            <a:ext cx="1858232" cy="3168085"/>
          </a:xfrm>
          <a:prstGeom prst="ellipse">
            <a:avLst/>
          </a:prstGeom>
          <a:gradFill>
            <a:gsLst>
              <a:gs pos="0">
                <a:srgbClr val="FFFF00"/>
              </a:gs>
              <a:gs pos="72000">
                <a:srgbClr val="FF0000">
                  <a:alpha val="75000"/>
                </a:srgbClr>
              </a:gs>
              <a:gs pos="85000">
                <a:schemeClr val="bg1">
                  <a:lumMod val="65000"/>
                </a:schemeClr>
              </a:gs>
            </a:gsLst>
            <a:path path="shape">
              <a:fillToRect l="50000" t="50000" r="50000" b="50000"/>
            </a:path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52" tIns="45727" rIns="91452" bIns="45727"/>
          <a:lstStyle/>
          <a:p>
            <a:pPr algn="l">
              <a:defRPr/>
            </a:pPr>
            <a:endParaRPr lang="de-LI" sz="1200">
              <a:latin typeface="Arial" charset="0"/>
            </a:endParaRPr>
          </a:p>
        </p:txBody>
      </p:sp>
      <p:sp>
        <p:nvSpPr>
          <p:cNvPr id="526" name="Rectangle 7"/>
          <p:cNvSpPr>
            <a:spLocks noChangeArrowheads="1"/>
          </p:cNvSpPr>
          <p:nvPr/>
        </p:nvSpPr>
        <p:spPr bwMode="auto">
          <a:xfrm>
            <a:off x="2187722" y="905138"/>
            <a:ext cx="1714897" cy="51466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52" tIns="45727" rIns="91452" bIns="45727"/>
          <a:lstStyle/>
          <a:p>
            <a:pPr algn="l"/>
            <a:endParaRPr lang="de-LI" sz="1200"/>
          </a:p>
        </p:txBody>
      </p:sp>
      <p:sp>
        <p:nvSpPr>
          <p:cNvPr id="527" name="Chord 526"/>
          <p:cNvSpPr/>
          <p:nvPr/>
        </p:nvSpPr>
        <p:spPr bwMode="auto">
          <a:xfrm rot="1272095">
            <a:off x="2068179" y="2024560"/>
            <a:ext cx="2907609" cy="2907833"/>
          </a:xfrm>
          <a:prstGeom prst="chord">
            <a:avLst>
              <a:gd name="adj1" fmla="val 2800268"/>
              <a:gd name="adj2" fmla="val 16200000"/>
            </a:avLst>
          </a:prstGeom>
          <a:solidFill>
            <a:srgbClr val="FFC000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lIns="91452" tIns="45727" rIns="91452" bIns="45727"/>
          <a:lstStyle/>
          <a:p>
            <a:pPr algn="l">
              <a:defRPr/>
            </a:pPr>
            <a:endParaRPr lang="de-LI" sz="1200">
              <a:latin typeface="Arial" charset="0"/>
            </a:endParaRPr>
          </a:p>
        </p:txBody>
      </p:sp>
      <p:sp>
        <p:nvSpPr>
          <p:cNvPr id="528" name="Chord 527"/>
          <p:cNvSpPr/>
          <p:nvPr/>
        </p:nvSpPr>
        <p:spPr bwMode="auto">
          <a:xfrm rot="1272095">
            <a:off x="2219054" y="2156357"/>
            <a:ext cx="2644031" cy="2644235"/>
          </a:xfrm>
          <a:prstGeom prst="chord">
            <a:avLst>
              <a:gd name="adj1" fmla="val 2800268"/>
              <a:gd name="adj2" fmla="val 16200000"/>
            </a:avLst>
          </a:prstGeom>
          <a:solidFill>
            <a:srgbClr val="006600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lIns="91452" tIns="45727" rIns="91452" bIns="45727"/>
          <a:lstStyle/>
          <a:p>
            <a:pPr algn="l">
              <a:defRPr/>
            </a:pPr>
            <a:endParaRPr lang="de-LI" sz="1200">
              <a:latin typeface="Arial" charset="0"/>
            </a:endParaRPr>
          </a:p>
        </p:txBody>
      </p:sp>
      <p:grpSp>
        <p:nvGrpSpPr>
          <p:cNvPr id="529" name="Group 280"/>
          <p:cNvGrpSpPr>
            <a:grpSpLocks/>
          </p:cNvGrpSpPr>
          <p:nvPr/>
        </p:nvGrpSpPr>
        <p:grpSpPr bwMode="auto">
          <a:xfrm flipH="1">
            <a:off x="3688261" y="3037813"/>
            <a:ext cx="250883" cy="250903"/>
            <a:chOff x="3643306" y="2357430"/>
            <a:chExt cx="285752" cy="285752"/>
          </a:xfrm>
        </p:grpSpPr>
        <p:sp>
          <p:nvSpPr>
            <p:cNvPr id="530" name="Oval 529"/>
            <p:cNvSpPr/>
            <p:nvPr/>
          </p:nvSpPr>
          <p:spPr bwMode="auto">
            <a:xfrm>
              <a:off x="3643306" y="2357430"/>
              <a:ext cx="285752" cy="285752"/>
            </a:xfrm>
            <a:prstGeom prst="ellipse">
              <a:avLst/>
            </a:prstGeom>
            <a:gradFill flip="none" rotWithShape="1">
              <a:gsLst>
                <a:gs pos="35000">
                  <a:srgbClr val="FFC000"/>
                </a:gs>
                <a:gs pos="100000">
                  <a:srgbClr val="CC66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de-LI" sz="1067" dirty="0">
                <a:latin typeface="Arial" charset="0"/>
              </a:endParaRPr>
            </a:p>
          </p:txBody>
        </p:sp>
        <p:cxnSp>
          <p:nvCxnSpPr>
            <p:cNvPr id="531" name="Straight Connector 282"/>
            <p:cNvCxnSpPr>
              <a:cxnSpLocks noChangeShapeType="1"/>
            </p:cNvCxnSpPr>
            <p:nvPr/>
          </p:nvCxnSpPr>
          <p:spPr bwMode="auto">
            <a:xfrm>
              <a:off x="3714744" y="2500306"/>
              <a:ext cx="142876" cy="0"/>
            </a:xfrm>
            <a:prstGeom prst="line">
              <a:avLst/>
            </a:prstGeom>
            <a:noFill/>
            <a:ln w="5715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32" name="Group 280"/>
          <p:cNvGrpSpPr>
            <a:grpSpLocks/>
          </p:cNvGrpSpPr>
          <p:nvPr/>
        </p:nvGrpSpPr>
        <p:grpSpPr bwMode="auto">
          <a:xfrm flipH="1">
            <a:off x="3688261" y="3109271"/>
            <a:ext cx="250883" cy="250903"/>
            <a:chOff x="3643306" y="2357430"/>
            <a:chExt cx="285752" cy="285752"/>
          </a:xfrm>
        </p:grpSpPr>
        <p:sp>
          <p:nvSpPr>
            <p:cNvPr id="533" name="Oval 532"/>
            <p:cNvSpPr/>
            <p:nvPr/>
          </p:nvSpPr>
          <p:spPr bwMode="auto">
            <a:xfrm>
              <a:off x="3643306" y="2357430"/>
              <a:ext cx="285752" cy="285752"/>
            </a:xfrm>
            <a:prstGeom prst="ellipse">
              <a:avLst/>
            </a:prstGeom>
            <a:gradFill flip="none" rotWithShape="1">
              <a:gsLst>
                <a:gs pos="35000">
                  <a:srgbClr val="FFC000"/>
                </a:gs>
                <a:gs pos="100000">
                  <a:srgbClr val="CC66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de-LI" sz="1067" dirty="0">
                <a:latin typeface="Arial" charset="0"/>
              </a:endParaRPr>
            </a:p>
          </p:txBody>
        </p:sp>
        <p:cxnSp>
          <p:nvCxnSpPr>
            <p:cNvPr id="534" name="Straight Connector 282"/>
            <p:cNvCxnSpPr>
              <a:cxnSpLocks noChangeShapeType="1"/>
            </p:cNvCxnSpPr>
            <p:nvPr/>
          </p:nvCxnSpPr>
          <p:spPr bwMode="auto">
            <a:xfrm>
              <a:off x="3714744" y="2500306"/>
              <a:ext cx="142876" cy="0"/>
            </a:xfrm>
            <a:prstGeom prst="line">
              <a:avLst/>
            </a:prstGeom>
            <a:noFill/>
            <a:ln w="5715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35" name="Group 280"/>
          <p:cNvGrpSpPr>
            <a:grpSpLocks/>
          </p:cNvGrpSpPr>
          <p:nvPr/>
        </p:nvGrpSpPr>
        <p:grpSpPr bwMode="auto">
          <a:xfrm flipH="1">
            <a:off x="3688261" y="3252191"/>
            <a:ext cx="250883" cy="250903"/>
            <a:chOff x="3643306" y="2357430"/>
            <a:chExt cx="285752" cy="285752"/>
          </a:xfrm>
        </p:grpSpPr>
        <p:sp>
          <p:nvSpPr>
            <p:cNvPr id="536" name="Oval 535"/>
            <p:cNvSpPr/>
            <p:nvPr/>
          </p:nvSpPr>
          <p:spPr bwMode="auto">
            <a:xfrm>
              <a:off x="3643306" y="2357430"/>
              <a:ext cx="285752" cy="285752"/>
            </a:xfrm>
            <a:prstGeom prst="ellipse">
              <a:avLst/>
            </a:prstGeom>
            <a:gradFill flip="none" rotWithShape="1">
              <a:gsLst>
                <a:gs pos="35000">
                  <a:srgbClr val="FFC000"/>
                </a:gs>
                <a:gs pos="100000">
                  <a:srgbClr val="CC66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de-LI" sz="1067" dirty="0">
                <a:latin typeface="Arial" charset="0"/>
              </a:endParaRPr>
            </a:p>
          </p:txBody>
        </p:sp>
        <p:cxnSp>
          <p:nvCxnSpPr>
            <p:cNvPr id="537" name="Straight Connector 282"/>
            <p:cNvCxnSpPr>
              <a:cxnSpLocks noChangeShapeType="1"/>
            </p:cNvCxnSpPr>
            <p:nvPr/>
          </p:nvCxnSpPr>
          <p:spPr bwMode="auto">
            <a:xfrm>
              <a:off x="3714744" y="2500306"/>
              <a:ext cx="142876" cy="0"/>
            </a:xfrm>
            <a:prstGeom prst="line">
              <a:avLst/>
            </a:prstGeom>
            <a:noFill/>
            <a:ln w="5715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38" name="Group 280"/>
          <p:cNvGrpSpPr>
            <a:grpSpLocks/>
          </p:cNvGrpSpPr>
          <p:nvPr/>
        </p:nvGrpSpPr>
        <p:grpSpPr bwMode="auto">
          <a:xfrm flipH="1">
            <a:off x="3616802" y="3395109"/>
            <a:ext cx="250883" cy="250903"/>
            <a:chOff x="3643306" y="2357430"/>
            <a:chExt cx="285752" cy="285752"/>
          </a:xfrm>
        </p:grpSpPr>
        <p:sp>
          <p:nvSpPr>
            <p:cNvPr id="539" name="Oval 538"/>
            <p:cNvSpPr/>
            <p:nvPr/>
          </p:nvSpPr>
          <p:spPr bwMode="auto">
            <a:xfrm>
              <a:off x="3643306" y="2357430"/>
              <a:ext cx="285752" cy="285752"/>
            </a:xfrm>
            <a:prstGeom prst="ellipse">
              <a:avLst/>
            </a:prstGeom>
            <a:gradFill flip="none" rotWithShape="1">
              <a:gsLst>
                <a:gs pos="35000">
                  <a:srgbClr val="FFC000"/>
                </a:gs>
                <a:gs pos="100000">
                  <a:srgbClr val="CC66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de-LI" sz="1067" dirty="0">
                <a:latin typeface="Arial" charset="0"/>
              </a:endParaRPr>
            </a:p>
          </p:txBody>
        </p:sp>
        <p:cxnSp>
          <p:nvCxnSpPr>
            <p:cNvPr id="540" name="Straight Connector 282"/>
            <p:cNvCxnSpPr>
              <a:cxnSpLocks noChangeShapeType="1"/>
            </p:cNvCxnSpPr>
            <p:nvPr/>
          </p:nvCxnSpPr>
          <p:spPr bwMode="auto">
            <a:xfrm>
              <a:off x="3714744" y="2500306"/>
              <a:ext cx="142876" cy="0"/>
            </a:xfrm>
            <a:prstGeom prst="line">
              <a:avLst/>
            </a:prstGeom>
            <a:noFill/>
            <a:ln w="5715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41" name="Group 280"/>
          <p:cNvGrpSpPr>
            <a:grpSpLocks/>
          </p:cNvGrpSpPr>
          <p:nvPr/>
        </p:nvGrpSpPr>
        <p:grpSpPr bwMode="auto">
          <a:xfrm flipH="1">
            <a:off x="3759710" y="3466570"/>
            <a:ext cx="250883" cy="250903"/>
            <a:chOff x="3643306" y="2357430"/>
            <a:chExt cx="285752" cy="285752"/>
          </a:xfrm>
        </p:grpSpPr>
        <p:sp>
          <p:nvSpPr>
            <p:cNvPr id="542" name="Oval 541"/>
            <p:cNvSpPr/>
            <p:nvPr/>
          </p:nvSpPr>
          <p:spPr bwMode="auto">
            <a:xfrm>
              <a:off x="3643306" y="2357430"/>
              <a:ext cx="285752" cy="285752"/>
            </a:xfrm>
            <a:prstGeom prst="ellipse">
              <a:avLst/>
            </a:prstGeom>
            <a:gradFill flip="none" rotWithShape="1">
              <a:gsLst>
                <a:gs pos="35000">
                  <a:srgbClr val="FFC000"/>
                </a:gs>
                <a:gs pos="100000">
                  <a:srgbClr val="CC66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de-LI" sz="1067" dirty="0">
                <a:latin typeface="Arial" charset="0"/>
              </a:endParaRPr>
            </a:p>
          </p:txBody>
        </p:sp>
        <p:cxnSp>
          <p:nvCxnSpPr>
            <p:cNvPr id="543" name="Straight Connector 282"/>
            <p:cNvCxnSpPr>
              <a:cxnSpLocks noChangeShapeType="1"/>
            </p:cNvCxnSpPr>
            <p:nvPr/>
          </p:nvCxnSpPr>
          <p:spPr bwMode="auto">
            <a:xfrm>
              <a:off x="3714744" y="2500306"/>
              <a:ext cx="142876" cy="0"/>
            </a:xfrm>
            <a:prstGeom prst="line">
              <a:avLst/>
            </a:prstGeom>
            <a:noFill/>
            <a:ln w="5715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44" name="Group 280"/>
          <p:cNvGrpSpPr>
            <a:grpSpLocks/>
          </p:cNvGrpSpPr>
          <p:nvPr/>
        </p:nvGrpSpPr>
        <p:grpSpPr bwMode="auto">
          <a:xfrm flipH="1">
            <a:off x="3545353" y="3180731"/>
            <a:ext cx="250883" cy="250903"/>
            <a:chOff x="3643306" y="2357430"/>
            <a:chExt cx="285752" cy="285752"/>
          </a:xfrm>
        </p:grpSpPr>
        <p:sp>
          <p:nvSpPr>
            <p:cNvPr id="545" name="Oval 544"/>
            <p:cNvSpPr/>
            <p:nvPr/>
          </p:nvSpPr>
          <p:spPr bwMode="auto">
            <a:xfrm>
              <a:off x="3643306" y="2357430"/>
              <a:ext cx="285752" cy="285752"/>
            </a:xfrm>
            <a:prstGeom prst="ellipse">
              <a:avLst/>
            </a:prstGeom>
            <a:gradFill flip="none" rotWithShape="1">
              <a:gsLst>
                <a:gs pos="35000">
                  <a:srgbClr val="FFC000"/>
                </a:gs>
                <a:gs pos="100000">
                  <a:srgbClr val="CC66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de-LI" sz="1067" dirty="0">
                <a:latin typeface="Arial" charset="0"/>
              </a:endParaRPr>
            </a:p>
          </p:txBody>
        </p:sp>
        <p:cxnSp>
          <p:nvCxnSpPr>
            <p:cNvPr id="546" name="Straight Connector 282"/>
            <p:cNvCxnSpPr>
              <a:cxnSpLocks noChangeShapeType="1"/>
            </p:cNvCxnSpPr>
            <p:nvPr/>
          </p:nvCxnSpPr>
          <p:spPr bwMode="auto">
            <a:xfrm>
              <a:off x="3714744" y="2500306"/>
              <a:ext cx="142876" cy="0"/>
            </a:xfrm>
            <a:prstGeom prst="line">
              <a:avLst/>
            </a:prstGeom>
            <a:noFill/>
            <a:ln w="5715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47" name="Group 546"/>
          <p:cNvGrpSpPr>
            <a:grpSpLocks/>
          </p:cNvGrpSpPr>
          <p:nvPr/>
        </p:nvGrpSpPr>
        <p:grpSpPr bwMode="auto">
          <a:xfrm flipH="1">
            <a:off x="3688262" y="3333178"/>
            <a:ext cx="428724" cy="428757"/>
            <a:chOff x="8001000" y="5286375"/>
            <a:chExt cx="571500" cy="571500"/>
          </a:xfrm>
        </p:grpSpPr>
        <p:sp>
          <p:nvSpPr>
            <p:cNvPr id="548" name="Oval 547"/>
            <p:cNvSpPr/>
            <p:nvPr/>
          </p:nvSpPr>
          <p:spPr bwMode="auto">
            <a:xfrm>
              <a:off x="8001000" y="5286375"/>
              <a:ext cx="571500" cy="571500"/>
            </a:xfrm>
            <a:prstGeom prst="ellipse">
              <a:avLst/>
            </a:prstGeom>
            <a:gradFill>
              <a:gsLst>
                <a:gs pos="35000">
                  <a:srgbClr val="92D050"/>
                </a:gs>
                <a:gs pos="100000">
                  <a:srgbClr val="006600"/>
                </a:gs>
              </a:gsLst>
              <a:path path="circle">
                <a:fillToRect r="100000" b="10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de-LI" sz="4000" dirty="0">
                  <a:solidFill>
                    <a:srgbClr val="C00000"/>
                  </a:solidFill>
                  <a:latin typeface="Arial" charset="0"/>
                </a:rPr>
                <a:t>+</a:t>
              </a:r>
            </a:p>
          </p:txBody>
        </p:sp>
        <p:cxnSp>
          <p:nvCxnSpPr>
            <p:cNvPr id="549" name="Straight Connector 548"/>
            <p:cNvCxnSpPr/>
            <p:nvPr/>
          </p:nvCxnSpPr>
          <p:spPr bwMode="auto">
            <a:xfrm>
              <a:off x="8143875" y="5529707"/>
              <a:ext cx="285750" cy="0"/>
            </a:xfrm>
            <a:prstGeom prst="line">
              <a:avLst/>
            </a:prstGeom>
            <a:gradFill>
              <a:gsLst>
                <a:gs pos="35000">
                  <a:srgbClr val="92D050"/>
                </a:gs>
                <a:gs pos="100000">
                  <a:srgbClr val="006600"/>
                </a:gs>
              </a:gsLst>
              <a:path path="circle">
                <a:fillToRect r="100000" b="100000"/>
              </a:path>
            </a:gra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0" name="Straight Connector 549"/>
            <p:cNvCxnSpPr/>
            <p:nvPr/>
          </p:nvCxnSpPr>
          <p:spPr bwMode="auto">
            <a:xfrm rot="5400000">
              <a:off x="8143875" y="5432171"/>
              <a:ext cx="285750" cy="0"/>
            </a:xfrm>
            <a:prstGeom prst="line">
              <a:avLst/>
            </a:prstGeom>
            <a:gradFill>
              <a:gsLst>
                <a:gs pos="35000">
                  <a:srgbClr val="92D050"/>
                </a:gs>
                <a:gs pos="100000">
                  <a:srgbClr val="006600"/>
                </a:gs>
              </a:gsLst>
              <a:path path="circle">
                <a:fillToRect r="100000" b="100000"/>
              </a:path>
            </a:gra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51" name="Group 550"/>
          <p:cNvGrpSpPr>
            <a:grpSpLocks/>
          </p:cNvGrpSpPr>
          <p:nvPr/>
        </p:nvGrpSpPr>
        <p:grpSpPr bwMode="auto">
          <a:xfrm flipH="1">
            <a:off x="3688262" y="2966352"/>
            <a:ext cx="428724" cy="428757"/>
            <a:chOff x="8001000" y="5286375"/>
            <a:chExt cx="571500" cy="571500"/>
          </a:xfrm>
        </p:grpSpPr>
        <p:sp>
          <p:nvSpPr>
            <p:cNvPr id="552" name="Oval 551"/>
            <p:cNvSpPr/>
            <p:nvPr/>
          </p:nvSpPr>
          <p:spPr bwMode="auto">
            <a:xfrm>
              <a:off x="8001000" y="5286375"/>
              <a:ext cx="571500" cy="571500"/>
            </a:xfrm>
            <a:prstGeom prst="ellipse">
              <a:avLst/>
            </a:prstGeom>
            <a:gradFill>
              <a:gsLst>
                <a:gs pos="35000">
                  <a:srgbClr val="92D050"/>
                </a:gs>
                <a:gs pos="100000">
                  <a:srgbClr val="006600"/>
                </a:gs>
              </a:gsLst>
              <a:path path="circle">
                <a:fillToRect r="100000" b="10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de-LI" sz="4000" dirty="0">
                  <a:solidFill>
                    <a:srgbClr val="C00000"/>
                  </a:solidFill>
                  <a:latin typeface="Arial" charset="0"/>
                </a:rPr>
                <a:t>+</a:t>
              </a:r>
            </a:p>
          </p:txBody>
        </p:sp>
        <p:cxnSp>
          <p:nvCxnSpPr>
            <p:cNvPr id="553" name="Straight Connector 552"/>
            <p:cNvCxnSpPr/>
            <p:nvPr/>
          </p:nvCxnSpPr>
          <p:spPr bwMode="auto">
            <a:xfrm>
              <a:off x="8143875" y="5530979"/>
              <a:ext cx="285750" cy="0"/>
            </a:xfrm>
            <a:prstGeom prst="line">
              <a:avLst/>
            </a:prstGeom>
            <a:gradFill>
              <a:gsLst>
                <a:gs pos="35000">
                  <a:srgbClr val="92D050"/>
                </a:gs>
                <a:gs pos="100000">
                  <a:srgbClr val="006600"/>
                </a:gs>
              </a:gsLst>
              <a:path path="circle">
                <a:fillToRect r="100000" b="100000"/>
              </a:path>
            </a:gra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4" name="Straight Connector 553"/>
            <p:cNvCxnSpPr/>
            <p:nvPr/>
          </p:nvCxnSpPr>
          <p:spPr bwMode="auto">
            <a:xfrm rot="5400000">
              <a:off x="8143875" y="5425315"/>
              <a:ext cx="285750" cy="0"/>
            </a:xfrm>
            <a:prstGeom prst="line">
              <a:avLst/>
            </a:prstGeom>
            <a:gradFill>
              <a:gsLst>
                <a:gs pos="35000">
                  <a:srgbClr val="92D050"/>
                </a:gs>
                <a:gs pos="100000">
                  <a:srgbClr val="006600"/>
                </a:gs>
              </a:gsLst>
              <a:path path="circle">
                <a:fillToRect r="100000" b="100000"/>
              </a:path>
            </a:gra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55" name="Group 554"/>
          <p:cNvGrpSpPr>
            <a:grpSpLocks/>
          </p:cNvGrpSpPr>
          <p:nvPr/>
        </p:nvGrpSpPr>
        <p:grpSpPr bwMode="auto">
          <a:xfrm flipH="1">
            <a:off x="3688262" y="3109271"/>
            <a:ext cx="428724" cy="428757"/>
            <a:chOff x="8001000" y="5286375"/>
            <a:chExt cx="571500" cy="571500"/>
          </a:xfrm>
        </p:grpSpPr>
        <p:sp>
          <p:nvSpPr>
            <p:cNvPr id="556" name="Oval 555"/>
            <p:cNvSpPr/>
            <p:nvPr/>
          </p:nvSpPr>
          <p:spPr bwMode="auto">
            <a:xfrm>
              <a:off x="8001000" y="5286375"/>
              <a:ext cx="571500" cy="571500"/>
            </a:xfrm>
            <a:prstGeom prst="ellipse">
              <a:avLst/>
            </a:prstGeom>
            <a:gradFill>
              <a:gsLst>
                <a:gs pos="35000">
                  <a:srgbClr val="92D050"/>
                </a:gs>
                <a:gs pos="100000">
                  <a:srgbClr val="006600"/>
                </a:gs>
              </a:gsLst>
              <a:path path="circle">
                <a:fillToRect r="100000" b="10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de-LI" sz="4000" dirty="0">
                  <a:solidFill>
                    <a:srgbClr val="C00000"/>
                  </a:solidFill>
                  <a:latin typeface="Arial" charset="0"/>
                </a:rPr>
                <a:t>+</a:t>
              </a:r>
            </a:p>
          </p:txBody>
        </p:sp>
        <p:cxnSp>
          <p:nvCxnSpPr>
            <p:cNvPr id="557" name="Straight Connector 556"/>
            <p:cNvCxnSpPr/>
            <p:nvPr/>
          </p:nvCxnSpPr>
          <p:spPr bwMode="auto">
            <a:xfrm>
              <a:off x="8143875" y="5535549"/>
              <a:ext cx="285750" cy="0"/>
            </a:xfrm>
            <a:prstGeom prst="line">
              <a:avLst/>
            </a:prstGeom>
            <a:gradFill>
              <a:gsLst>
                <a:gs pos="35000">
                  <a:srgbClr val="92D050"/>
                </a:gs>
                <a:gs pos="100000">
                  <a:srgbClr val="006600"/>
                </a:gs>
              </a:gsLst>
              <a:path path="circle">
                <a:fillToRect r="100000" b="100000"/>
              </a:path>
            </a:gra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8" name="Straight Connector 557"/>
            <p:cNvCxnSpPr/>
            <p:nvPr/>
          </p:nvCxnSpPr>
          <p:spPr bwMode="auto">
            <a:xfrm rot="5400000">
              <a:off x="8143875" y="5429886"/>
              <a:ext cx="285750" cy="0"/>
            </a:xfrm>
            <a:prstGeom prst="line">
              <a:avLst/>
            </a:prstGeom>
            <a:gradFill>
              <a:gsLst>
                <a:gs pos="35000">
                  <a:srgbClr val="92D050"/>
                </a:gs>
                <a:gs pos="100000">
                  <a:srgbClr val="006600"/>
                </a:gs>
              </a:gsLst>
              <a:path path="circle">
                <a:fillToRect r="100000" b="100000"/>
              </a:path>
            </a:gra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59" name="Group 558"/>
          <p:cNvGrpSpPr>
            <a:grpSpLocks/>
          </p:cNvGrpSpPr>
          <p:nvPr/>
        </p:nvGrpSpPr>
        <p:grpSpPr bwMode="auto">
          <a:xfrm flipH="1">
            <a:off x="3688262" y="3180731"/>
            <a:ext cx="428724" cy="428757"/>
            <a:chOff x="8001000" y="5286375"/>
            <a:chExt cx="571500" cy="571500"/>
          </a:xfrm>
        </p:grpSpPr>
        <p:sp>
          <p:nvSpPr>
            <p:cNvPr id="560" name="Oval 559"/>
            <p:cNvSpPr/>
            <p:nvPr/>
          </p:nvSpPr>
          <p:spPr bwMode="auto">
            <a:xfrm>
              <a:off x="8001000" y="5286375"/>
              <a:ext cx="571500" cy="571500"/>
            </a:xfrm>
            <a:prstGeom prst="ellipse">
              <a:avLst/>
            </a:prstGeom>
            <a:gradFill>
              <a:gsLst>
                <a:gs pos="35000">
                  <a:srgbClr val="92D050"/>
                </a:gs>
                <a:gs pos="100000">
                  <a:srgbClr val="006600"/>
                </a:gs>
              </a:gsLst>
              <a:path path="circle">
                <a:fillToRect r="100000" b="10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de-LI" sz="4000" dirty="0">
                  <a:solidFill>
                    <a:srgbClr val="C00000"/>
                  </a:solidFill>
                  <a:latin typeface="Arial" charset="0"/>
                </a:rPr>
                <a:t>+</a:t>
              </a:r>
            </a:p>
          </p:txBody>
        </p:sp>
        <p:cxnSp>
          <p:nvCxnSpPr>
            <p:cNvPr id="561" name="Straight Connector 560"/>
            <p:cNvCxnSpPr/>
            <p:nvPr/>
          </p:nvCxnSpPr>
          <p:spPr bwMode="auto">
            <a:xfrm>
              <a:off x="8143875" y="5529707"/>
              <a:ext cx="285750" cy="0"/>
            </a:xfrm>
            <a:prstGeom prst="line">
              <a:avLst/>
            </a:prstGeom>
            <a:gradFill>
              <a:gsLst>
                <a:gs pos="35000">
                  <a:srgbClr val="92D050"/>
                </a:gs>
                <a:gs pos="100000">
                  <a:srgbClr val="006600"/>
                </a:gs>
              </a:gsLst>
              <a:path path="circle">
                <a:fillToRect r="100000" b="100000"/>
              </a:path>
            </a:gra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2" name="Straight Connector 561"/>
            <p:cNvCxnSpPr/>
            <p:nvPr/>
          </p:nvCxnSpPr>
          <p:spPr bwMode="auto">
            <a:xfrm rot="5400000">
              <a:off x="8143875" y="5432171"/>
              <a:ext cx="285750" cy="0"/>
            </a:xfrm>
            <a:prstGeom prst="line">
              <a:avLst/>
            </a:prstGeom>
            <a:gradFill>
              <a:gsLst>
                <a:gs pos="35000">
                  <a:srgbClr val="92D050"/>
                </a:gs>
                <a:gs pos="100000">
                  <a:srgbClr val="006600"/>
                </a:gs>
              </a:gsLst>
              <a:path path="circle">
                <a:fillToRect r="100000" b="100000"/>
              </a:path>
            </a:gra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63" name="Group 562"/>
          <p:cNvGrpSpPr>
            <a:grpSpLocks/>
          </p:cNvGrpSpPr>
          <p:nvPr/>
        </p:nvGrpSpPr>
        <p:grpSpPr bwMode="auto">
          <a:xfrm flipH="1">
            <a:off x="3688262" y="3180731"/>
            <a:ext cx="428724" cy="428757"/>
            <a:chOff x="8001000" y="5286375"/>
            <a:chExt cx="571500" cy="571500"/>
          </a:xfrm>
        </p:grpSpPr>
        <p:sp>
          <p:nvSpPr>
            <p:cNvPr id="564" name="Oval 563"/>
            <p:cNvSpPr/>
            <p:nvPr/>
          </p:nvSpPr>
          <p:spPr bwMode="auto">
            <a:xfrm>
              <a:off x="8001000" y="5286375"/>
              <a:ext cx="571500" cy="571500"/>
            </a:xfrm>
            <a:prstGeom prst="ellipse">
              <a:avLst/>
            </a:prstGeom>
            <a:gradFill>
              <a:gsLst>
                <a:gs pos="35000">
                  <a:srgbClr val="92D050"/>
                </a:gs>
                <a:gs pos="100000">
                  <a:srgbClr val="006600"/>
                </a:gs>
              </a:gsLst>
              <a:path path="circle">
                <a:fillToRect r="100000" b="10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de-LI" sz="4000" dirty="0">
                  <a:solidFill>
                    <a:srgbClr val="C00000"/>
                  </a:solidFill>
                  <a:latin typeface="Arial" charset="0"/>
                </a:rPr>
                <a:t>+</a:t>
              </a:r>
            </a:p>
          </p:txBody>
        </p:sp>
        <p:cxnSp>
          <p:nvCxnSpPr>
            <p:cNvPr id="565" name="Straight Connector 564"/>
            <p:cNvCxnSpPr/>
            <p:nvPr/>
          </p:nvCxnSpPr>
          <p:spPr bwMode="auto">
            <a:xfrm>
              <a:off x="8143875" y="5529707"/>
              <a:ext cx="285750" cy="0"/>
            </a:xfrm>
            <a:prstGeom prst="line">
              <a:avLst/>
            </a:prstGeom>
            <a:gradFill>
              <a:gsLst>
                <a:gs pos="35000">
                  <a:srgbClr val="92D050"/>
                </a:gs>
                <a:gs pos="100000">
                  <a:srgbClr val="006600"/>
                </a:gs>
              </a:gsLst>
              <a:path path="circle">
                <a:fillToRect r="100000" b="100000"/>
              </a:path>
            </a:gra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6" name="Straight Connector 565"/>
            <p:cNvCxnSpPr/>
            <p:nvPr/>
          </p:nvCxnSpPr>
          <p:spPr bwMode="auto">
            <a:xfrm rot="5400000">
              <a:off x="8143875" y="5432171"/>
              <a:ext cx="285750" cy="0"/>
            </a:xfrm>
            <a:prstGeom prst="line">
              <a:avLst/>
            </a:prstGeom>
            <a:gradFill>
              <a:gsLst>
                <a:gs pos="35000">
                  <a:srgbClr val="92D050"/>
                </a:gs>
                <a:gs pos="100000">
                  <a:srgbClr val="006600"/>
                </a:gs>
              </a:gsLst>
              <a:path path="circle">
                <a:fillToRect r="100000" b="100000"/>
              </a:path>
            </a:gra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67" name="Trapezoid 64"/>
          <p:cNvGrpSpPr>
            <a:grpSpLocks/>
          </p:cNvGrpSpPr>
          <p:nvPr/>
        </p:nvGrpSpPr>
        <p:grpSpPr bwMode="auto">
          <a:xfrm>
            <a:off x="3932792" y="2523527"/>
            <a:ext cx="2658091" cy="1945288"/>
            <a:chOff x="2089" y="1647"/>
            <a:chExt cx="1674" cy="1225"/>
          </a:xfrm>
        </p:grpSpPr>
        <p:pic>
          <p:nvPicPr>
            <p:cNvPr id="568" name="Trapezoid 64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9" y="1647"/>
              <a:ext cx="1674" cy="1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9" name="Text Box 110"/>
            <p:cNvSpPr txBox="1">
              <a:spLocks noChangeArrowheads="1"/>
            </p:cNvSpPr>
            <p:nvPr/>
          </p:nvSpPr>
          <p:spPr bwMode="auto">
            <a:xfrm rot="16200000">
              <a:off x="2659" y="1565"/>
              <a:ext cx="810" cy="1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endParaRPr lang="de-LI" sz="1200"/>
            </a:p>
          </p:txBody>
        </p:sp>
      </p:grpSp>
      <p:grpSp>
        <p:nvGrpSpPr>
          <p:cNvPr id="570" name="Group 263"/>
          <p:cNvGrpSpPr>
            <a:grpSpLocks/>
          </p:cNvGrpSpPr>
          <p:nvPr/>
        </p:nvGrpSpPr>
        <p:grpSpPr bwMode="auto">
          <a:xfrm>
            <a:off x="4116981" y="3136266"/>
            <a:ext cx="285816" cy="285839"/>
            <a:chOff x="3643306" y="2357430"/>
            <a:chExt cx="285752" cy="285752"/>
          </a:xfrm>
        </p:grpSpPr>
        <p:sp>
          <p:nvSpPr>
            <p:cNvPr id="571" name="Oval 570"/>
            <p:cNvSpPr/>
            <p:nvPr/>
          </p:nvSpPr>
          <p:spPr bwMode="auto">
            <a:xfrm>
              <a:off x="3643306" y="2357430"/>
              <a:ext cx="285752" cy="285752"/>
            </a:xfrm>
            <a:prstGeom prst="ellipse">
              <a:avLst/>
            </a:prstGeom>
            <a:gradFill flip="none" rotWithShape="1">
              <a:gsLst>
                <a:gs pos="35000">
                  <a:srgbClr val="FFC000"/>
                </a:gs>
                <a:gs pos="100000">
                  <a:srgbClr val="CC66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de-LI" sz="1067" dirty="0">
                <a:latin typeface="Arial" charset="0"/>
              </a:endParaRPr>
            </a:p>
          </p:txBody>
        </p:sp>
        <p:cxnSp>
          <p:nvCxnSpPr>
            <p:cNvPr id="572" name="Straight Connector 265"/>
            <p:cNvCxnSpPr>
              <a:cxnSpLocks noChangeShapeType="1"/>
            </p:cNvCxnSpPr>
            <p:nvPr/>
          </p:nvCxnSpPr>
          <p:spPr bwMode="auto">
            <a:xfrm>
              <a:off x="3714744" y="2500306"/>
              <a:ext cx="142876" cy="0"/>
            </a:xfrm>
            <a:prstGeom prst="line">
              <a:avLst/>
            </a:prstGeom>
            <a:noFill/>
            <a:ln w="5715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73" name="Group 263"/>
          <p:cNvGrpSpPr>
            <a:grpSpLocks/>
          </p:cNvGrpSpPr>
          <p:nvPr/>
        </p:nvGrpSpPr>
        <p:grpSpPr bwMode="auto">
          <a:xfrm>
            <a:off x="4116981" y="3279186"/>
            <a:ext cx="285816" cy="285839"/>
            <a:chOff x="3643306" y="2357430"/>
            <a:chExt cx="285752" cy="285752"/>
          </a:xfrm>
        </p:grpSpPr>
        <p:sp>
          <p:nvSpPr>
            <p:cNvPr id="574" name="Oval 573"/>
            <p:cNvSpPr/>
            <p:nvPr/>
          </p:nvSpPr>
          <p:spPr bwMode="auto">
            <a:xfrm>
              <a:off x="3643306" y="2357430"/>
              <a:ext cx="285752" cy="285752"/>
            </a:xfrm>
            <a:prstGeom prst="ellipse">
              <a:avLst/>
            </a:prstGeom>
            <a:gradFill flip="none" rotWithShape="1">
              <a:gsLst>
                <a:gs pos="35000">
                  <a:srgbClr val="FFC000"/>
                </a:gs>
                <a:gs pos="100000">
                  <a:srgbClr val="CC66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de-LI" sz="1067" dirty="0">
                <a:latin typeface="Arial" charset="0"/>
              </a:endParaRPr>
            </a:p>
          </p:txBody>
        </p:sp>
        <p:cxnSp>
          <p:nvCxnSpPr>
            <p:cNvPr id="575" name="Straight Connector 265"/>
            <p:cNvCxnSpPr>
              <a:cxnSpLocks noChangeShapeType="1"/>
            </p:cNvCxnSpPr>
            <p:nvPr/>
          </p:nvCxnSpPr>
          <p:spPr bwMode="auto">
            <a:xfrm>
              <a:off x="3714744" y="2500306"/>
              <a:ext cx="142876" cy="0"/>
            </a:xfrm>
            <a:prstGeom prst="line">
              <a:avLst/>
            </a:prstGeom>
            <a:noFill/>
            <a:ln w="5715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76" name="Group 263"/>
          <p:cNvGrpSpPr>
            <a:grpSpLocks/>
          </p:cNvGrpSpPr>
          <p:nvPr/>
        </p:nvGrpSpPr>
        <p:grpSpPr bwMode="auto">
          <a:xfrm>
            <a:off x="4188434" y="3350645"/>
            <a:ext cx="285816" cy="285839"/>
            <a:chOff x="3643306" y="2357430"/>
            <a:chExt cx="285752" cy="285752"/>
          </a:xfrm>
        </p:grpSpPr>
        <p:sp>
          <p:nvSpPr>
            <p:cNvPr id="577" name="Oval 576"/>
            <p:cNvSpPr/>
            <p:nvPr/>
          </p:nvSpPr>
          <p:spPr bwMode="auto">
            <a:xfrm>
              <a:off x="3643306" y="2357430"/>
              <a:ext cx="285752" cy="285752"/>
            </a:xfrm>
            <a:prstGeom prst="ellipse">
              <a:avLst/>
            </a:prstGeom>
            <a:gradFill flip="none" rotWithShape="1">
              <a:gsLst>
                <a:gs pos="35000">
                  <a:srgbClr val="FFC000"/>
                </a:gs>
                <a:gs pos="100000">
                  <a:srgbClr val="CC66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de-LI" sz="1067" dirty="0">
                <a:latin typeface="Arial" charset="0"/>
              </a:endParaRPr>
            </a:p>
          </p:txBody>
        </p:sp>
        <p:cxnSp>
          <p:nvCxnSpPr>
            <p:cNvPr id="578" name="Straight Connector 265"/>
            <p:cNvCxnSpPr>
              <a:cxnSpLocks noChangeShapeType="1"/>
            </p:cNvCxnSpPr>
            <p:nvPr/>
          </p:nvCxnSpPr>
          <p:spPr bwMode="auto">
            <a:xfrm>
              <a:off x="3714744" y="2500306"/>
              <a:ext cx="142876" cy="0"/>
            </a:xfrm>
            <a:prstGeom prst="line">
              <a:avLst/>
            </a:prstGeom>
            <a:noFill/>
            <a:ln w="5715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79" name="Group 263"/>
          <p:cNvGrpSpPr>
            <a:grpSpLocks/>
          </p:cNvGrpSpPr>
          <p:nvPr/>
        </p:nvGrpSpPr>
        <p:grpSpPr bwMode="auto">
          <a:xfrm>
            <a:off x="4116981" y="3422106"/>
            <a:ext cx="285816" cy="285839"/>
            <a:chOff x="3643306" y="2357430"/>
            <a:chExt cx="285752" cy="285752"/>
          </a:xfrm>
        </p:grpSpPr>
        <p:sp>
          <p:nvSpPr>
            <p:cNvPr id="580" name="Oval 579"/>
            <p:cNvSpPr/>
            <p:nvPr/>
          </p:nvSpPr>
          <p:spPr bwMode="auto">
            <a:xfrm>
              <a:off x="3643306" y="2357430"/>
              <a:ext cx="285752" cy="285752"/>
            </a:xfrm>
            <a:prstGeom prst="ellipse">
              <a:avLst/>
            </a:prstGeom>
            <a:gradFill flip="none" rotWithShape="1">
              <a:gsLst>
                <a:gs pos="35000">
                  <a:srgbClr val="FFC000"/>
                </a:gs>
                <a:gs pos="100000">
                  <a:srgbClr val="CC66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de-LI" sz="1067" dirty="0">
                <a:latin typeface="Arial" charset="0"/>
              </a:endParaRPr>
            </a:p>
          </p:txBody>
        </p:sp>
        <p:cxnSp>
          <p:nvCxnSpPr>
            <p:cNvPr id="581" name="Straight Connector 265"/>
            <p:cNvCxnSpPr>
              <a:cxnSpLocks noChangeShapeType="1"/>
            </p:cNvCxnSpPr>
            <p:nvPr/>
          </p:nvCxnSpPr>
          <p:spPr bwMode="auto">
            <a:xfrm>
              <a:off x="3714744" y="2500306"/>
              <a:ext cx="142876" cy="0"/>
            </a:xfrm>
            <a:prstGeom prst="line">
              <a:avLst/>
            </a:prstGeom>
            <a:noFill/>
            <a:ln w="5715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82" name="Group 263"/>
          <p:cNvGrpSpPr>
            <a:grpSpLocks/>
          </p:cNvGrpSpPr>
          <p:nvPr/>
        </p:nvGrpSpPr>
        <p:grpSpPr bwMode="auto">
          <a:xfrm>
            <a:off x="4116981" y="3565025"/>
            <a:ext cx="285816" cy="285839"/>
            <a:chOff x="3643306" y="2357430"/>
            <a:chExt cx="285752" cy="285752"/>
          </a:xfrm>
        </p:grpSpPr>
        <p:sp>
          <p:nvSpPr>
            <p:cNvPr id="583" name="Oval 582"/>
            <p:cNvSpPr/>
            <p:nvPr/>
          </p:nvSpPr>
          <p:spPr bwMode="auto">
            <a:xfrm>
              <a:off x="3643306" y="2357430"/>
              <a:ext cx="285752" cy="285752"/>
            </a:xfrm>
            <a:prstGeom prst="ellipse">
              <a:avLst/>
            </a:prstGeom>
            <a:gradFill flip="none" rotWithShape="1">
              <a:gsLst>
                <a:gs pos="35000">
                  <a:srgbClr val="FFC000"/>
                </a:gs>
                <a:gs pos="100000">
                  <a:srgbClr val="CC66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de-LI" sz="1067" dirty="0">
                <a:latin typeface="Arial" charset="0"/>
              </a:endParaRPr>
            </a:p>
          </p:txBody>
        </p:sp>
        <p:cxnSp>
          <p:nvCxnSpPr>
            <p:cNvPr id="584" name="Straight Connector 265"/>
            <p:cNvCxnSpPr>
              <a:cxnSpLocks noChangeShapeType="1"/>
            </p:cNvCxnSpPr>
            <p:nvPr/>
          </p:nvCxnSpPr>
          <p:spPr bwMode="auto">
            <a:xfrm>
              <a:off x="3714744" y="2500306"/>
              <a:ext cx="142876" cy="0"/>
            </a:xfrm>
            <a:prstGeom prst="line">
              <a:avLst/>
            </a:prstGeom>
            <a:noFill/>
            <a:ln w="5715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85" name="Group 584"/>
          <p:cNvGrpSpPr>
            <a:grpSpLocks/>
          </p:cNvGrpSpPr>
          <p:nvPr/>
        </p:nvGrpSpPr>
        <p:grpSpPr bwMode="auto">
          <a:xfrm>
            <a:off x="4760056" y="2751971"/>
            <a:ext cx="1071808" cy="1014725"/>
            <a:chOff x="4143372" y="2857496"/>
            <a:chExt cx="1071570" cy="1014647"/>
          </a:xfrm>
        </p:grpSpPr>
        <p:sp>
          <p:nvSpPr>
            <p:cNvPr id="586" name="Right Arrow 77"/>
            <p:cNvSpPr>
              <a:spLocks noChangeArrowheads="1"/>
            </p:cNvSpPr>
            <p:nvPr/>
          </p:nvSpPr>
          <p:spPr bwMode="auto">
            <a:xfrm>
              <a:off x="4143372" y="3300639"/>
              <a:ext cx="1071570" cy="571504"/>
            </a:xfrm>
            <a:prstGeom prst="rightArrow">
              <a:avLst>
                <a:gd name="adj1" fmla="val 37574"/>
                <a:gd name="adj2" fmla="val 81068"/>
              </a:avLst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de-LI" sz="1200"/>
            </a:p>
          </p:txBody>
        </p:sp>
        <p:sp>
          <p:nvSpPr>
            <p:cNvPr id="587" name="TextBox 78"/>
            <p:cNvSpPr txBox="1">
              <a:spLocks noChangeArrowheads="1"/>
            </p:cNvSpPr>
            <p:nvPr/>
          </p:nvSpPr>
          <p:spPr bwMode="auto">
            <a:xfrm>
              <a:off x="4344305" y="2857496"/>
              <a:ext cx="415406" cy="646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/>
              <a:r>
                <a:rPr lang="de-LI" sz="3600" i="1" dirty="0">
                  <a:solidFill>
                    <a:srgbClr val="7030A0"/>
                  </a:solidFill>
                </a:rPr>
                <a:t>J</a:t>
              </a:r>
            </a:p>
          </p:txBody>
        </p:sp>
      </p:grpSp>
      <p:grpSp>
        <p:nvGrpSpPr>
          <p:cNvPr id="588" name="Group 587"/>
          <p:cNvGrpSpPr>
            <a:grpSpLocks/>
          </p:cNvGrpSpPr>
          <p:nvPr/>
        </p:nvGrpSpPr>
        <p:grpSpPr bwMode="auto">
          <a:xfrm>
            <a:off x="4331343" y="2266048"/>
            <a:ext cx="2000713" cy="2429625"/>
            <a:chOff x="3714744" y="2357430"/>
            <a:chExt cx="2000264" cy="2428892"/>
          </a:xfrm>
        </p:grpSpPr>
        <p:sp>
          <p:nvSpPr>
            <p:cNvPr id="589" name="Circular Arrow 588"/>
            <p:cNvSpPr/>
            <p:nvPr/>
          </p:nvSpPr>
          <p:spPr bwMode="auto">
            <a:xfrm flipH="1">
              <a:off x="3714744" y="2357430"/>
              <a:ext cx="2000264" cy="1285884"/>
            </a:xfrm>
            <a:prstGeom prst="circularArrow">
              <a:avLst>
                <a:gd name="adj1" fmla="val 4976"/>
                <a:gd name="adj2" fmla="val 1618255"/>
                <a:gd name="adj3" fmla="val 18432907"/>
                <a:gd name="adj4" fmla="val 12520638"/>
                <a:gd name="adj5" fmla="val 9953"/>
              </a:avLst>
            </a:prstGeom>
            <a:solidFill>
              <a:srgbClr val="7030A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>
                <a:defRPr/>
              </a:pPr>
              <a:endParaRPr lang="de-LI" sz="1200">
                <a:latin typeface="Arial" charset="0"/>
              </a:endParaRPr>
            </a:p>
          </p:txBody>
        </p:sp>
        <p:sp>
          <p:nvSpPr>
            <p:cNvPr id="590" name="Circular Arrow 589"/>
            <p:cNvSpPr/>
            <p:nvPr/>
          </p:nvSpPr>
          <p:spPr bwMode="auto">
            <a:xfrm flipH="1" flipV="1">
              <a:off x="3714744" y="3500438"/>
              <a:ext cx="2000264" cy="1285884"/>
            </a:xfrm>
            <a:prstGeom prst="circularArrow">
              <a:avLst>
                <a:gd name="adj1" fmla="val 4976"/>
                <a:gd name="adj2" fmla="val 1618255"/>
                <a:gd name="adj3" fmla="val 18432907"/>
                <a:gd name="adj4" fmla="val 12520638"/>
                <a:gd name="adj5" fmla="val 9953"/>
              </a:avLst>
            </a:prstGeom>
            <a:solidFill>
              <a:srgbClr val="7030A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>
                <a:defRPr/>
              </a:pPr>
              <a:endParaRPr lang="de-LI" sz="1200">
                <a:latin typeface="Arial" charset="0"/>
              </a:endParaRPr>
            </a:p>
          </p:txBody>
        </p:sp>
      </p:grpSp>
      <p:grpSp>
        <p:nvGrpSpPr>
          <p:cNvPr id="591" name="Group 244"/>
          <p:cNvGrpSpPr>
            <a:grpSpLocks/>
          </p:cNvGrpSpPr>
          <p:nvPr/>
        </p:nvGrpSpPr>
        <p:grpSpPr bwMode="auto">
          <a:xfrm>
            <a:off x="6332056" y="3377641"/>
            <a:ext cx="285816" cy="285839"/>
            <a:chOff x="3643306" y="2357430"/>
            <a:chExt cx="285752" cy="285752"/>
          </a:xfrm>
        </p:grpSpPr>
        <p:sp>
          <p:nvSpPr>
            <p:cNvPr id="592" name="Oval 591"/>
            <p:cNvSpPr/>
            <p:nvPr/>
          </p:nvSpPr>
          <p:spPr bwMode="auto">
            <a:xfrm>
              <a:off x="3643306" y="2357430"/>
              <a:ext cx="285752" cy="285752"/>
            </a:xfrm>
            <a:prstGeom prst="ellipse">
              <a:avLst/>
            </a:prstGeom>
            <a:gradFill flip="none" rotWithShape="1">
              <a:gsLst>
                <a:gs pos="35000">
                  <a:srgbClr val="FFC000"/>
                </a:gs>
                <a:gs pos="100000">
                  <a:srgbClr val="CC66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de-LI" sz="1067" dirty="0">
                <a:latin typeface="Arial" charset="0"/>
              </a:endParaRPr>
            </a:p>
          </p:txBody>
        </p:sp>
        <p:cxnSp>
          <p:nvCxnSpPr>
            <p:cNvPr id="593" name="Straight Connector 246"/>
            <p:cNvCxnSpPr>
              <a:cxnSpLocks noChangeShapeType="1"/>
            </p:cNvCxnSpPr>
            <p:nvPr/>
          </p:nvCxnSpPr>
          <p:spPr bwMode="auto">
            <a:xfrm>
              <a:off x="3714744" y="2500306"/>
              <a:ext cx="142876" cy="0"/>
            </a:xfrm>
            <a:prstGeom prst="line">
              <a:avLst/>
            </a:prstGeom>
            <a:noFill/>
            <a:ln w="5715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94" name="Group 244"/>
          <p:cNvGrpSpPr>
            <a:grpSpLocks/>
          </p:cNvGrpSpPr>
          <p:nvPr/>
        </p:nvGrpSpPr>
        <p:grpSpPr bwMode="auto">
          <a:xfrm>
            <a:off x="6332056" y="3806399"/>
            <a:ext cx="285816" cy="285839"/>
            <a:chOff x="3643306" y="2357430"/>
            <a:chExt cx="285752" cy="285752"/>
          </a:xfrm>
        </p:grpSpPr>
        <p:sp>
          <p:nvSpPr>
            <p:cNvPr id="595" name="Oval 594"/>
            <p:cNvSpPr/>
            <p:nvPr/>
          </p:nvSpPr>
          <p:spPr bwMode="auto">
            <a:xfrm>
              <a:off x="3643306" y="2357430"/>
              <a:ext cx="285752" cy="285752"/>
            </a:xfrm>
            <a:prstGeom prst="ellipse">
              <a:avLst/>
            </a:prstGeom>
            <a:gradFill flip="none" rotWithShape="1">
              <a:gsLst>
                <a:gs pos="35000">
                  <a:srgbClr val="FFC000"/>
                </a:gs>
                <a:gs pos="100000">
                  <a:srgbClr val="CC66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de-LI" sz="1067" dirty="0">
                <a:latin typeface="Arial" charset="0"/>
              </a:endParaRPr>
            </a:p>
          </p:txBody>
        </p:sp>
        <p:cxnSp>
          <p:nvCxnSpPr>
            <p:cNvPr id="596" name="Straight Connector 246"/>
            <p:cNvCxnSpPr>
              <a:cxnSpLocks noChangeShapeType="1"/>
            </p:cNvCxnSpPr>
            <p:nvPr/>
          </p:nvCxnSpPr>
          <p:spPr bwMode="auto">
            <a:xfrm>
              <a:off x="3714744" y="2500306"/>
              <a:ext cx="142876" cy="0"/>
            </a:xfrm>
            <a:prstGeom prst="line">
              <a:avLst/>
            </a:prstGeom>
            <a:noFill/>
            <a:ln w="5715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97" name="Group 244"/>
          <p:cNvGrpSpPr>
            <a:grpSpLocks/>
          </p:cNvGrpSpPr>
          <p:nvPr/>
        </p:nvGrpSpPr>
        <p:grpSpPr bwMode="auto">
          <a:xfrm>
            <a:off x="6332056" y="3592019"/>
            <a:ext cx="285816" cy="285839"/>
            <a:chOff x="3643306" y="2357430"/>
            <a:chExt cx="285752" cy="285752"/>
          </a:xfrm>
        </p:grpSpPr>
        <p:sp>
          <p:nvSpPr>
            <p:cNvPr id="598" name="Oval 597"/>
            <p:cNvSpPr/>
            <p:nvPr/>
          </p:nvSpPr>
          <p:spPr bwMode="auto">
            <a:xfrm>
              <a:off x="3643306" y="2357430"/>
              <a:ext cx="285752" cy="285752"/>
            </a:xfrm>
            <a:prstGeom prst="ellipse">
              <a:avLst/>
            </a:prstGeom>
            <a:gradFill flip="none" rotWithShape="1">
              <a:gsLst>
                <a:gs pos="35000">
                  <a:srgbClr val="FFC000"/>
                </a:gs>
                <a:gs pos="100000">
                  <a:srgbClr val="CC66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de-LI" sz="1067" dirty="0">
                <a:latin typeface="Arial" charset="0"/>
              </a:endParaRPr>
            </a:p>
          </p:txBody>
        </p:sp>
        <p:cxnSp>
          <p:nvCxnSpPr>
            <p:cNvPr id="599" name="Straight Connector 246"/>
            <p:cNvCxnSpPr>
              <a:cxnSpLocks noChangeShapeType="1"/>
            </p:cNvCxnSpPr>
            <p:nvPr/>
          </p:nvCxnSpPr>
          <p:spPr bwMode="auto">
            <a:xfrm>
              <a:off x="3714744" y="2500306"/>
              <a:ext cx="142876" cy="0"/>
            </a:xfrm>
            <a:prstGeom prst="line">
              <a:avLst/>
            </a:prstGeom>
            <a:noFill/>
            <a:ln w="5715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00" name="Group 244"/>
          <p:cNvGrpSpPr>
            <a:grpSpLocks/>
          </p:cNvGrpSpPr>
          <p:nvPr/>
        </p:nvGrpSpPr>
        <p:grpSpPr bwMode="auto">
          <a:xfrm>
            <a:off x="6332056" y="2948885"/>
            <a:ext cx="285816" cy="285839"/>
            <a:chOff x="3643306" y="2357430"/>
            <a:chExt cx="285752" cy="285752"/>
          </a:xfrm>
        </p:grpSpPr>
        <p:sp>
          <p:nvSpPr>
            <p:cNvPr id="601" name="Oval 600"/>
            <p:cNvSpPr/>
            <p:nvPr/>
          </p:nvSpPr>
          <p:spPr bwMode="auto">
            <a:xfrm>
              <a:off x="3643306" y="2357430"/>
              <a:ext cx="285752" cy="285752"/>
            </a:xfrm>
            <a:prstGeom prst="ellipse">
              <a:avLst/>
            </a:prstGeom>
            <a:gradFill flip="none" rotWithShape="1">
              <a:gsLst>
                <a:gs pos="35000">
                  <a:srgbClr val="FFC000"/>
                </a:gs>
                <a:gs pos="100000">
                  <a:srgbClr val="CC66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de-LI" sz="1067" dirty="0">
                <a:latin typeface="Arial" charset="0"/>
              </a:endParaRPr>
            </a:p>
          </p:txBody>
        </p:sp>
        <p:cxnSp>
          <p:nvCxnSpPr>
            <p:cNvPr id="602" name="Straight Connector 246"/>
            <p:cNvCxnSpPr>
              <a:cxnSpLocks noChangeShapeType="1"/>
            </p:cNvCxnSpPr>
            <p:nvPr/>
          </p:nvCxnSpPr>
          <p:spPr bwMode="auto">
            <a:xfrm>
              <a:off x="3714744" y="2500306"/>
              <a:ext cx="142876" cy="0"/>
            </a:xfrm>
            <a:prstGeom prst="line">
              <a:avLst/>
            </a:prstGeom>
            <a:noFill/>
            <a:ln w="5715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03" name="Group 244"/>
          <p:cNvGrpSpPr>
            <a:grpSpLocks/>
          </p:cNvGrpSpPr>
          <p:nvPr/>
        </p:nvGrpSpPr>
        <p:grpSpPr bwMode="auto">
          <a:xfrm>
            <a:off x="6332056" y="3163263"/>
            <a:ext cx="285816" cy="285839"/>
            <a:chOff x="3643306" y="2357430"/>
            <a:chExt cx="285752" cy="285752"/>
          </a:xfrm>
        </p:grpSpPr>
        <p:sp>
          <p:nvSpPr>
            <p:cNvPr id="604" name="Oval 603"/>
            <p:cNvSpPr/>
            <p:nvPr/>
          </p:nvSpPr>
          <p:spPr bwMode="auto">
            <a:xfrm>
              <a:off x="3643306" y="2357430"/>
              <a:ext cx="285752" cy="285752"/>
            </a:xfrm>
            <a:prstGeom prst="ellipse">
              <a:avLst/>
            </a:prstGeom>
            <a:gradFill flip="none" rotWithShape="1">
              <a:gsLst>
                <a:gs pos="35000">
                  <a:srgbClr val="FFC000"/>
                </a:gs>
                <a:gs pos="100000">
                  <a:srgbClr val="CC66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de-LI" sz="1067" dirty="0">
                <a:latin typeface="Arial" charset="0"/>
              </a:endParaRPr>
            </a:p>
          </p:txBody>
        </p:sp>
        <p:cxnSp>
          <p:nvCxnSpPr>
            <p:cNvPr id="605" name="Straight Connector 246"/>
            <p:cNvCxnSpPr>
              <a:cxnSpLocks noChangeShapeType="1"/>
            </p:cNvCxnSpPr>
            <p:nvPr/>
          </p:nvCxnSpPr>
          <p:spPr bwMode="auto">
            <a:xfrm>
              <a:off x="3714744" y="2500306"/>
              <a:ext cx="142876" cy="0"/>
            </a:xfrm>
            <a:prstGeom prst="line">
              <a:avLst/>
            </a:prstGeom>
            <a:noFill/>
            <a:ln w="5715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06" name="Group 263"/>
          <p:cNvGrpSpPr>
            <a:grpSpLocks/>
          </p:cNvGrpSpPr>
          <p:nvPr/>
        </p:nvGrpSpPr>
        <p:grpSpPr bwMode="auto">
          <a:xfrm>
            <a:off x="6689326" y="4181165"/>
            <a:ext cx="285816" cy="285839"/>
            <a:chOff x="3643306" y="2357430"/>
            <a:chExt cx="285752" cy="285752"/>
          </a:xfrm>
        </p:grpSpPr>
        <p:sp>
          <p:nvSpPr>
            <p:cNvPr id="607" name="Oval 606"/>
            <p:cNvSpPr/>
            <p:nvPr/>
          </p:nvSpPr>
          <p:spPr bwMode="auto">
            <a:xfrm>
              <a:off x="3643306" y="2357430"/>
              <a:ext cx="285752" cy="285752"/>
            </a:xfrm>
            <a:prstGeom prst="ellipse">
              <a:avLst/>
            </a:prstGeom>
            <a:gradFill flip="none" rotWithShape="1">
              <a:gsLst>
                <a:gs pos="35000">
                  <a:srgbClr val="FFC000"/>
                </a:gs>
                <a:gs pos="100000">
                  <a:srgbClr val="CC66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de-LI" sz="1067" dirty="0">
                <a:latin typeface="Arial" charset="0"/>
              </a:endParaRPr>
            </a:p>
          </p:txBody>
        </p:sp>
        <p:cxnSp>
          <p:nvCxnSpPr>
            <p:cNvPr id="608" name="Straight Connector 265"/>
            <p:cNvCxnSpPr>
              <a:cxnSpLocks noChangeShapeType="1"/>
            </p:cNvCxnSpPr>
            <p:nvPr/>
          </p:nvCxnSpPr>
          <p:spPr bwMode="auto">
            <a:xfrm>
              <a:off x="3714744" y="2500306"/>
              <a:ext cx="142876" cy="0"/>
            </a:xfrm>
            <a:prstGeom prst="line">
              <a:avLst/>
            </a:prstGeom>
            <a:noFill/>
            <a:ln w="5715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09" name="Group 263"/>
          <p:cNvGrpSpPr>
            <a:grpSpLocks/>
          </p:cNvGrpSpPr>
          <p:nvPr/>
        </p:nvGrpSpPr>
        <p:grpSpPr bwMode="auto">
          <a:xfrm>
            <a:off x="7832590" y="3680946"/>
            <a:ext cx="285816" cy="285839"/>
            <a:chOff x="3643306" y="2357430"/>
            <a:chExt cx="285752" cy="285752"/>
          </a:xfrm>
        </p:grpSpPr>
        <p:sp>
          <p:nvSpPr>
            <p:cNvPr id="610" name="Oval 609"/>
            <p:cNvSpPr/>
            <p:nvPr/>
          </p:nvSpPr>
          <p:spPr bwMode="auto">
            <a:xfrm>
              <a:off x="3643306" y="2357430"/>
              <a:ext cx="285752" cy="285752"/>
            </a:xfrm>
            <a:prstGeom prst="ellipse">
              <a:avLst/>
            </a:prstGeom>
            <a:gradFill flip="none" rotWithShape="1">
              <a:gsLst>
                <a:gs pos="35000">
                  <a:srgbClr val="FFC000"/>
                </a:gs>
                <a:gs pos="100000">
                  <a:srgbClr val="CC66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de-LI" sz="1067" dirty="0">
                <a:latin typeface="Arial" charset="0"/>
              </a:endParaRPr>
            </a:p>
          </p:txBody>
        </p:sp>
        <p:cxnSp>
          <p:nvCxnSpPr>
            <p:cNvPr id="611" name="Straight Connector 265"/>
            <p:cNvCxnSpPr>
              <a:cxnSpLocks noChangeShapeType="1"/>
            </p:cNvCxnSpPr>
            <p:nvPr/>
          </p:nvCxnSpPr>
          <p:spPr bwMode="auto">
            <a:xfrm>
              <a:off x="3714744" y="2500306"/>
              <a:ext cx="142876" cy="0"/>
            </a:xfrm>
            <a:prstGeom prst="line">
              <a:avLst/>
            </a:prstGeom>
            <a:noFill/>
            <a:ln w="5715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12" name="Group 263"/>
          <p:cNvGrpSpPr>
            <a:grpSpLocks/>
          </p:cNvGrpSpPr>
          <p:nvPr/>
        </p:nvGrpSpPr>
        <p:grpSpPr bwMode="auto">
          <a:xfrm>
            <a:off x="7260958" y="2680514"/>
            <a:ext cx="285816" cy="285839"/>
            <a:chOff x="3643306" y="2357430"/>
            <a:chExt cx="285752" cy="285752"/>
          </a:xfrm>
        </p:grpSpPr>
        <p:sp>
          <p:nvSpPr>
            <p:cNvPr id="613" name="Oval 612"/>
            <p:cNvSpPr/>
            <p:nvPr/>
          </p:nvSpPr>
          <p:spPr bwMode="auto">
            <a:xfrm>
              <a:off x="3643306" y="2357430"/>
              <a:ext cx="285752" cy="285752"/>
            </a:xfrm>
            <a:prstGeom prst="ellipse">
              <a:avLst/>
            </a:prstGeom>
            <a:gradFill flip="none" rotWithShape="1">
              <a:gsLst>
                <a:gs pos="35000">
                  <a:srgbClr val="FFC000"/>
                </a:gs>
                <a:gs pos="100000">
                  <a:srgbClr val="CC66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de-LI" sz="1067" dirty="0">
                <a:latin typeface="Arial" charset="0"/>
              </a:endParaRPr>
            </a:p>
          </p:txBody>
        </p:sp>
        <p:cxnSp>
          <p:nvCxnSpPr>
            <p:cNvPr id="614" name="Straight Connector 265"/>
            <p:cNvCxnSpPr>
              <a:cxnSpLocks noChangeShapeType="1"/>
            </p:cNvCxnSpPr>
            <p:nvPr/>
          </p:nvCxnSpPr>
          <p:spPr bwMode="auto">
            <a:xfrm>
              <a:off x="3714744" y="2500306"/>
              <a:ext cx="142876" cy="0"/>
            </a:xfrm>
            <a:prstGeom prst="line">
              <a:avLst/>
            </a:prstGeom>
            <a:noFill/>
            <a:ln w="5715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15" name="Group 263"/>
          <p:cNvGrpSpPr>
            <a:grpSpLocks/>
          </p:cNvGrpSpPr>
          <p:nvPr/>
        </p:nvGrpSpPr>
        <p:grpSpPr bwMode="auto">
          <a:xfrm>
            <a:off x="7761136" y="2966351"/>
            <a:ext cx="285816" cy="285839"/>
            <a:chOff x="3643306" y="2357430"/>
            <a:chExt cx="285752" cy="285752"/>
          </a:xfrm>
        </p:grpSpPr>
        <p:sp>
          <p:nvSpPr>
            <p:cNvPr id="616" name="Oval 615"/>
            <p:cNvSpPr/>
            <p:nvPr/>
          </p:nvSpPr>
          <p:spPr bwMode="auto">
            <a:xfrm>
              <a:off x="3643306" y="2357430"/>
              <a:ext cx="285752" cy="285752"/>
            </a:xfrm>
            <a:prstGeom prst="ellipse">
              <a:avLst/>
            </a:prstGeom>
            <a:gradFill flip="none" rotWithShape="1">
              <a:gsLst>
                <a:gs pos="35000">
                  <a:srgbClr val="FFC000"/>
                </a:gs>
                <a:gs pos="100000">
                  <a:srgbClr val="CC66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de-LI" sz="1067" dirty="0">
                <a:latin typeface="Arial" charset="0"/>
              </a:endParaRPr>
            </a:p>
          </p:txBody>
        </p:sp>
        <p:cxnSp>
          <p:nvCxnSpPr>
            <p:cNvPr id="617" name="Straight Connector 265"/>
            <p:cNvCxnSpPr>
              <a:cxnSpLocks noChangeShapeType="1"/>
            </p:cNvCxnSpPr>
            <p:nvPr/>
          </p:nvCxnSpPr>
          <p:spPr bwMode="auto">
            <a:xfrm>
              <a:off x="3714744" y="2500306"/>
              <a:ext cx="142876" cy="0"/>
            </a:xfrm>
            <a:prstGeom prst="line">
              <a:avLst/>
            </a:prstGeom>
            <a:noFill/>
            <a:ln w="5715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18" name="Group 263"/>
          <p:cNvGrpSpPr>
            <a:grpSpLocks/>
          </p:cNvGrpSpPr>
          <p:nvPr/>
        </p:nvGrpSpPr>
        <p:grpSpPr bwMode="auto">
          <a:xfrm>
            <a:off x="6474964" y="2323215"/>
            <a:ext cx="285816" cy="285839"/>
            <a:chOff x="3643306" y="2357430"/>
            <a:chExt cx="285752" cy="285752"/>
          </a:xfrm>
        </p:grpSpPr>
        <p:sp>
          <p:nvSpPr>
            <p:cNvPr id="619" name="Oval 618"/>
            <p:cNvSpPr/>
            <p:nvPr/>
          </p:nvSpPr>
          <p:spPr bwMode="auto">
            <a:xfrm>
              <a:off x="3643306" y="2357430"/>
              <a:ext cx="285752" cy="285752"/>
            </a:xfrm>
            <a:prstGeom prst="ellipse">
              <a:avLst/>
            </a:prstGeom>
            <a:gradFill flip="none" rotWithShape="1">
              <a:gsLst>
                <a:gs pos="35000">
                  <a:srgbClr val="FFC000"/>
                </a:gs>
                <a:gs pos="100000">
                  <a:srgbClr val="CC66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de-LI" sz="1067" dirty="0">
                <a:latin typeface="Arial" charset="0"/>
              </a:endParaRPr>
            </a:p>
          </p:txBody>
        </p:sp>
        <p:cxnSp>
          <p:nvCxnSpPr>
            <p:cNvPr id="620" name="Straight Connector 265"/>
            <p:cNvCxnSpPr>
              <a:cxnSpLocks noChangeShapeType="1"/>
            </p:cNvCxnSpPr>
            <p:nvPr/>
          </p:nvCxnSpPr>
          <p:spPr bwMode="auto">
            <a:xfrm>
              <a:off x="3714744" y="2500306"/>
              <a:ext cx="142876" cy="0"/>
            </a:xfrm>
            <a:prstGeom prst="line">
              <a:avLst/>
            </a:prstGeom>
            <a:noFill/>
            <a:ln w="5715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21" name="Group 263"/>
          <p:cNvGrpSpPr>
            <a:grpSpLocks/>
          </p:cNvGrpSpPr>
          <p:nvPr/>
        </p:nvGrpSpPr>
        <p:grpSpPr bwMode="auto">
          <a:xfrm>
            <a:off x="7403866" y="3823866"/>
            <a:ext cx="285816" cy="285839"/>
            <a:chOff x="3643306" y="2357430"/>
            <a:chExt cx="285752" cy="285752"/>
          </a:xfrm>
        </p:grpSpPr>
        <p:sp>
          <p:nvSpPr>
            <p:cNvPr id="622" name="Oval 621"/>
            <p:cNvSpPr/>
            <p:nvPr/>
          </p:nvSpPr>
          <p:spPr bwMode="auto">
            <a:xfrm>
              <a:off x="3643306" y="2357430"/>
              <a:ext cx="285752" cy="285752"/>
            </a:xfrm>
            <a:prstGeom prst="ellipse">
              <a:avLst/>
            </a:prstGeom>
            <a:gradFill flip="none" rotWithShape="1">
              <a:gsLst>
                <a:gs pos="35000">
                  <a:srgbClr val="FFC000"/>
                </a:gs>
                <a:gs pos="100000">
                  <a:srgbClr val="CC66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de-LI" sz="1067" dirty="0">
                <a:latin typeface="Arial" charset="0"/>
              </a:endParaRPr>
            </a:p>
          </p:txBody>
        </p:sp>
        <p:cxnSp>
          <p:nvCxnSpPr>
            <p:cNvPr id="623" name="Straight Connector 265"/>
            <p:cNvCxnSpPr>
              <a:cxnSpLocks noChangeShapeType="1"/>
            </p:cNvCxnSpPr>
            <p:nvPr/>
          </p:nvCxnSpPr>
          <p:spPr bwMode="auto">
            <a:xfrm>
              <a:off x="3714744" y="2500306"/>
              <a:ext cx="142876" cy="0"/>
            </a:xfrm>
            <a:prstGeom prst="line">
              <a:avLst/>
            </a:prstGeom>
            <a:noFill/>
            <a:ln w="5715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24" name="Group 263"/>
          <p:cNvGrpSpPr>
            <a:grpSpLocks/>
          </p:cNvGrpSpPr>
          <p:nvPr/>
        </p:nvGrpSpPr>
        <p:grpSpPr bwMode="auto">
          <a:xfrm>
            <a:off x="6760780" y="2680514"/>
            <a:ext cx="285816" cy="285839"/>
            <a:chOff x="3643306" y="2357430"/>
            <a:chExt cx="285752" cy="285752"/>
          </a:xfrm>
        </p:grpSpPr>
        <p:sp>
          <p:nvSpPr>
            <p:cNvPr id="625" name="Oval 624"/>
            <p:cNvSpPr/>
            <p:nvPr/>
          </p:nvSpPr>
          <p:spPr bwMode="auto">
            <a:xfrm>
              <a:off x="3643306" y="2357430"/>
              <a:ext cx="285752" cy="285752"/>
            </a:xfrm>
            <a:prstGeom prst="ellipse">
              <a:avLst/>
            </a:prstGeom>
            <a:gradFill flip="none" rotWithShape="1">
              <a:gsLst>
                <a:gs pos="35000">
                  <a:srgbClr val="FFC000"/>
                </a:gs>
                <a:gs pos="100000">
                  <a:srgbClr val="CC66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de-LI" sz="1067" dirty="0">
                <a:latin typeface="Arial" charset="0"/>
              </a:endParaRPr>
            </a:p>
          </p:txBody>
        </p:sp>
        <p:cxnSp>
          <p:nvCxnSpPr>
            <p:cNvPr id="626" name="Straight Connector 265"/>
            <p:cNvCxnSpPr>
              <a:cxnSpLocks noChangeShapeType="1"/>
            </p:cNvCxnSpPr>
            <p:nvPr/>
          </p:nvCxnSpPr>
          <p:spPr bwMode="auto">
            <a:xfrm>
              <a:off x="3714744" y="2500306"/>
              <a:ext cx="142876" cy="0"/>
            </a:xfrm>
            <a:prstGeom prst="line">
              <a:avLst/>
            </a:prstGeom>
            <a:noFill/>
            <a:ln w="5715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27" name="Group 263"/>
          <p:cNvGrpSpPr>
            <a:grpSpLocks/>
          </p:cNvGrpSpPr>
          <p:nvPr/>
        </p:nvGrpSpPr>
        <p:grpSpPr bwMode="auto">
          <a:xfrm>
            <a:off x="6832234" y="3252190"/>
            <a:ext cx="285816" cy="285839"/>
            <a:chOff x="3643306" y="2357430"/>
            <a:chExt cx="285752" cy="285752"/>
          </a:xfrm>
        </p:grpSpPr>
        <p:sp>
          <p:nvSpPr>
            <p:cNvPr id="628" name="Oval 627"/>
            <p:cNvSpPr/>
            <p:nvPr/>
          </p:nvSpPr>
          <p:spPr bwMode="auto">
            <a:xfrm>
              <a:off x="3643306" y="2357430"/>
              <a:ext cx="285752" cy="285752"/>
            </a:xfrm>
            <a:prstGeom prst="ellipse">
              <a:avLst/>
            </a:prstGeom>
            <a:gradFill flip="none" rotWithShape="1">
              <a:gsLst>
                <a:gs pos="35000">
                  <a:srgbClr val="FFC000"/>
                </a:gs>
                <a:gs pos="100000">
                  <a:srgbClr val="CC66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de-LI" sz="1067" dirty="0">
                <a:latin typeface="Arial" charset="0"/>
              </a:endParaRPr>
            </a:p>
          </p:txBody>
        </p:sp>
        <p:cxnSp>
          <p:nvCxnSpPr>
            <p:cNvPr id="629" name="Straight Connector 265"/>
            <p:cNvCxnSpPr>
              <a:cxnSpLocks noChangeShapeType="1"/>
            </p:cNvCxnSpPr>
            <p:nvPr/>
          </p:nvCxnSpPr>
          <p:spPr bwMode="auto">
            <a:xfrm>
              <a:off x="3714744" y="2500306"/>
              <a:ext cx="142876" cy="0"/>
            </a:xfrm>
            <a:prstGeom prst="line">
              <a:avLst/>
            </a:prstGeom>
            <a:noFill/>
            <a:ln w="5715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30" name="Group 263"/>
          <p:cNvGrpSpPr>
            <a:grpSpLocks/>
          </p:cNvGrpSpPr>
          <p:nvPr/>
        </p:nvGrpSpPr>
        <p:grpSpPr bwMode="auto">
          <a:xfrm>
            <a:off x="7403866" y="3323650"/>
            <a:ext cx="285816" cy="285839"/>
            <a:chOff x="3643306" y="2357430"/>
            <a:chExt cx="285752" cy="285752"/>
          </a:xfrm>
        </p:grpSpPr>
        <p:sp>
          <p:nvSpPr>
            <p:cNvPr id="631" name="Oval 630"/>
            <p:cNvSpPr/>
            <p:nvPr/>
          </p:nvSpPr>
          <p:spPr bwMode="auto">
            <a:xfrm>
              <a:off x="3643306" y="2357430"/>
              <a:ext cx="285752" cy="285752"/>
            </a:xfrm>
            <a:prstGeom prst="ellipse">
              <a:avLst/>
            </a:prstGeom>
            <a:gradFill flip="none" rotWithShape="1">
              <a:gsLst>
                <a:gs pos="35000">
                  <a:srgbClr val="FFC000"/>
                </a:gs>
                <a:gs pos="100000">
                  <a:srgbClr val="CC66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de-LI" sz="1067" dirty="0">
                <a:latin typeface="Arial" charset="0"/>
              </a:endParaRPr>
            </a:p>
          </p:txBody>
        </p:sp>
        <p:cxnSp>
          <p:nvCxnSpPr>
            <p:cNvPr id="632" name="Straight Connector 265"/>
            <p:cNvCxnSpPr>
              <a:cxnSpLocks noChangeShapeType="1"/>
            </p:cNvCxnSpPr>
            <p:nvPr/>
          </p:nvCxnSpPr>
          <p:spPr bwMode="auto">
            <a:xfrm>
              <a:off x="3714744" y="2500306"/>
              <a:ext cx="142876" cy="0"/>
            </a:xfrm>
            <a:prstGeom prst="line">
              <a:avLst/>
            </a:prstGeom>
            <a:noFill/>
            <a:ln w="5715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33" name="Group 263"/>
          <p:cNvGrpSpPr>
            <a:grpSpLocks/>
          </p:cNvGrpSpPr>
          <p:nvPr/>
        </p:nvGrpSpPr>
        <p:grpSpPr bwMode="auto">
          <a:xfrm>
            <a:off x="6975142" y="3609489"/>
            <a:ext cx="285816" cy="285839"/>
            <a:chOff x="3643306" y="2357430"/>
            <a:chExt cx="285752" cy="285752"/>
          </a:xfrm>
        </p:grpSpPr>
        <p:sp>
          <p:nvSpPr>
            <p:cNvPr id="634" name="Oval 633"/>
            <p:cNvSpPr/>
            <p:nvPr/>
          </p:nvSpPr>
          <p:spPr bwMode="auto">
            <a:xfrm>
              <a:off x="3643306" y="2357430"/>
              <a:ext cx="285752" cy="285752"/>
            </a:xfrm>
            <a:prstGeom prst="ellipse">
              <a:avLst/>
            </a:prstGeom>
            <a:gradFill flip="none" rotWithShape="1">
              <a:gsLst>
                <a:gs pos="35000">
                  <a:srgbClr val="FFC000"/>
                </a:gs>
                <a:gs pos="100000">
                  <a:srgbClr val="CC6600"/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de-LI" sz="1067" dirty="0">
                <a:latin typeface="Arial" charset="0"/>
              </a:endParaRPr>
            </a:p>
          </p:txBody>
        </p:sp>
        <p:cxnSp>
          <p:nvCxnSpPr>
            <p:cNvPr id="635" name="Straight Connector 265"/>
            <p:cNvCxnSpPr>
              <a:cxnSpLocks noChangeShapeType="1"/>
            </p:cNvCxnSpPr>
            <p:nvPr/>
          </p:nvCxnSpPr>
          <p:spPr bwMode="auto">
            <a:xfrm>
              <a:off x="3714744" y="2500306"/>
              <a:ext cx="142876" cy="0"/>
            </a:xfrm>
            <a:prstGeom prst="line">
              <a:avLst/>
            </a:prstGeom>
            <a:noFill/>
            <a:ln w="5715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36" name="Group 635"/>
          <p:cNvGrpSpPr>
            <a:grpSpLocks/>
          </p:cNvGrpSpPr>
          <p:nvPr/>
        </p:nvGrpSpPr>
        <p:grpSpPr bwMode="auto">
          <a:xfrm>
            <a:off x="5903332" y="1964212"/>
            <a:ext cx="571632" cy="573381"/>
            <a:chOff x="785813" y="5213233"/>
            <a:chExt cx="571500" cy="573205"/>
          </a:xfrm>
        </p:grpSpPr>
        <p:sp>
          <p:nvSpPr>
            <p:cNvPr id="637" name="Oval 636"/>
            <p:cNvSpPr/>
            <p:nvPr/>
          </p:nvSpPr>
          <p:spPr bwMode="auto">
            <a:xfrm>
              <a:off x="785813" y="5214938"/>
              <a:ext cx="571500" cy="571500"/>
            </a:xfrm>
            <a:prstGeom prst="ellipse">
              <a:avLst/>
            </a:prstGeom>
            <a:gradFill>
              <a:gsLst>
                <a:gs pos="35000">
                  <a:srgbClr val="92D050"/>
                </a:gs>
                <a:gs pos="100000">
                  <a:srgbClr val="006600"/>
                </a:gs>
              </a:gsLst>
              <a:path path="circle">
                <a:fillToRect r="100000" b="10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de-LI" sz="4000" dirty="0">
                  <a:solidFill>
                    <a:srgbClr val="C00000"/>
                  </a:solidFill>
                  <a:latin typeface="Arial" charset="0"/>
                </a:rPr>
                <a:t>+</a:t>
              </a:r>
            </a:p>
          </p:txBody>
        </p:sp>
        <p:cxnSp>
          <p:nvCxnSpPr>
            <p:cNvPr id="638" name="Straight Connector 637"/>
            <p:cNvCxnSpPr/>
            <p:nvPr/>
          </p:nvCxnSpPr>
          <p:spPr bwMode="auto">
            <a:xfrm rot="5400000">
              <a:off x="928688" y="5356108"/>
              <a:ext cx="285750" cy="0"/>
            </a:xfrm>
            <a:prstGeom prst="line">
              <a:avLst/>
            </a:prstGeom>
            <a:gradFill>
              <a:gsLst>
                <a:gs pos="35000">
                  <a:srgbClr val="92D050"/>
                </a:gs>
                <a:gs pos="100000">
                  <a:srgbClr val="006600"/>
                </a:gs>
              </a:gsLst>
              <a:path path="circle">
                <a:fillToRect r="100000" b="100000"/>
              </a:path>
            </a:gra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39" name="Group 638"/>
          <p:cNvGrpSpPr>
            <a:grpSpLocks/>
          </p:cNvGrpSpPr>
          <p:nvPr/>
        </p:nvGrpSpPr>
        <p:grpSpPr bwMode="auto">
          <a:xfrm>
            <a:off x="5903332" y="2609054"/>
            <a:ext cx="571632" cy="571676"/>
            <a:chOff x="785813" y="5214938"/>
            <a:chExt cx="571500" cy="571500"/>
          </a:xfrm>
        </p:grpSpPr>
        <p:sp>
          <p:nvSpPr>
            <p:cNvPr id="640" name="Oval 639"/>
            <p:cNvSpPr/>
            <p:nvPr/>
          </p:nvSpPr>
          <p:spPr bwMode="auto">
            <a:xfrm>
              <a:off x="785813" y="5214938"/>
              <a:ext cx="571500" cy="571500"/>
            </a:xfrm>
            <a:prstGeom prst="ellipse">
              <a:avLst/>
            </a:prstGeom>
            <a:gradFill>
              <a:gsLst>
                <a:gs pos="35000">
                  <a:srgbClr val="92D050"/>
                </a:gs>
                <a:gs pos="100000">
                  <a:srgbClr val="006600"/>
                </a:gs>
              </a:gsLst>
              <a:path path="circle">
                <a:fillToRect r="100000" b="10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de-LI" sz="4000" dirty="0">
                  <a:solidFill>
                    <a:srgbClr val="C00000"/>
                  </a:solidFill>
                  <a:latin typeface="Arial" charset="0"/>
                </a:rPr>
                <a:t>+</a:t>
              </a:r>
            </a:p>
          </p:txBody>
        </p:sp>
        <p:cxnSp>
          <p:nvCxnSpPr>
            <p:cNvPr id="641" name="Straight Connector 640"/>
            <p:cNvCxnSpPr/>
            <p:nvPr/>
          </p:nvCxnSpPr>
          <p:spPr bwMode="auto">
            <a:xfrm>
              <a:off x="928688" y="5469066"/>
              <a:ext cx="285750" cy="0"/>
            </a:xfrm>
            <a:prstGeom prst="line">
              <a:avLst/>
            </a:prstGeom>
            <a:gradFill>
              <a:gsLst>
                <a:gs pos="35000">
                  <a:srgbClr val="92D050"/>
                </a:gs>
                <a:gs pos="100000">
                  <a:srgbClr val="006600"/>
                </a:gs>
              </a:gsLst>
              <a:path path="circle">
                <a:fillToRect r="100000" b="100000"/>
              </a:path>
            </a:gra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42" name="Group 641"/>
          <p:cNvGrpSpPr>
            <a:grpSpLocks/>
          </p:cNvGrpSpPr>
          <p:nvPr/>
        </p:nvGrpSpPr>
        <p:grpSpPr bwMode="auto">
          <a:xfrm>
            <a:off x="5903332" y="3252190"/>
            <a:ext cx="571632" cy="571676"/>
            <a:chOff x="785813" y="5214938"/>
            <a:chExt cx="571500" cy="571500"/>
          </a:xfrm>
        </p:grpSpPr>
        <p:sp>
          <p:nvSpPr>
            <p:cNvPr id="643" name="Oval 642"/>
            <p:cNvSpPr/>
            <p:nvPr/>
          </p:nvSpPr>
          <p:spPr bwMode="auto">
            <a:xfrm>
              <a:off x="785813" y="5214938"/>
              <a:ext cx="571500" cy="571500"/>
            </a:xfrm>
            <a:prstGeom prst="ellipse">
              <a:avLst/>
            </a:prstGeom>
            <a:gradFill>
              <a:gsLst>
                <a:gs pos="35000">
                  <a:srgbClr val="92D050"/>
                </a:gs>
                <a:gs pos="100000">
                  <a:srgbClr val="006600"/>
                </a:gs>
              </a:gsLst>
              <a:path path="circle">
                <a:fillToRect r="100000" b="10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de-LI" sz="4000" dirty="0">
                  <a:solidFill>
                    <a:srgbClr val="C00000"/>
                  </a:solidFill>
                  <a:latin typeface="Arial" charset="0"/>
                </a:rPr>
                <a:t>+</a:t>
              </a:r>
            </a:p>
          </p:txBody>
        </p:sp>
        <p:cxnSp>
          <p:nvCxnSpPr>
            <p:cNvPr id="644" name="Straight Connector 643"/>
            <p:cNvCxnSpPr/>
            <p:nvPr/>
          </p:nvCxnSpPr>
          <p:spPr bwMode="auto">
            <a:xfrm>
              <a:off x="928688" y="5472304"/>
              <a:ext cx="285750" cy="0"/>
            </a:xfrm>
            <a:prstGeom prst="line">
              <a:avLst/>
            </a:prstGeom>
            <a:gradFill>
              <a:gsLst>
                <a:gs pos="35000">
                  <a:srgbClr val="92D050"/>
                </a:gs>
                <a:gs pos="100000">
                  <a:srgbClr val="006600"/>
                </a:gs>
              </a:gsLst>
              <a:path path="circle">
                <a:fillToRect r="100000" b="100000"/>
              </a:path>
            </a:gra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45" name="Group 644"/>
          <p:cNvGrpSpPr>
            <a:grpSpLocks/>
          </p:cNvGrpSpPr>
          <p:nvPr/>
        </p:nvGrpSpPr>
        <p:grpSpPr bwMode="auto">
          <a:xfrm>
            <a:off x="5903332" y="3895325"/>
            <a:ext cx="571632" cy="571676"/>
            <a:chOff x="785813" y="5214938"/>
            <a:chExt cx="571500" cy="571500"/>
          </a:xfrm>
        </p:grpSpPr>
        <p:sp>
          <p:nvSpPr>
            <p:cNvPr id="646" name="Oval 645"/>
            <p:cNvSpPr/>
            <p:nvPr/>
          </p:nvSpPr>
          <p:spPr bwMode="auto">
            <a:xfrm>
              <a:off x="785813" y="5214938"/>
              <a:ext cx="571500" cy="571500"/>
            </a:xfrm>
            <a:prstGeom prst="ellipse">
              <a:avLst/>
            </a:prstGeom>
            <a:gradFill>
              <a:gsLst>
                <a:gs pos="35000">
                  <a:srgbClr val="92D050"/>
                </a:gs>
                <a:gs pos="100000">
                  <a:srgbClr val="006600"/>
                </a:gs>
              </a:gsLst>
              <a:path path="circle">
                <a:fillToRect r="100000" b="10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de-LI" sz="4000" dirty="0">
                  <a:solidFill>
                    <a:srgbClr val="C00000"/>
                  </a:solidFill>
                  <a:latin typeface="Arial" charset="0"/>
                </a:rPr>
                <a:t>+</a:t>
              </a:r>
            </a:p>
          </p:txBody>
        </p:sp>
        <p:cxnSp>
          <p:nvCxnSpPr>
            <p:cNvPr id="647" name="Straight Connector 646"/>
            <p:cNvCxnSpPr/>
            <p:nvPr/>
          </p:nvCxnSpPr>
          <p:spPr bwMode="auto">
            <a:xfrm>
              <a:off x="928688" y="5469438"/>
              <a:ext cx="285750" cy="0"/>
            </a:xfrm>
            <a:prstGeom prst="line">
              <a:avLst/>
            </a:prstGeom>
            <a:gradFill>
              <a:gsLst>
                <a:gs pos="35000">
                  <a:srgbClr val="92D050"/>
                </a:gs>
                <a:gs pos="100000">
                  <a:srgbClr val="006600"/>
                </a:gs>
              </a:gsLst>
              <a:path path="circle">
                <a:fillToRect r="100000" b="100000"/>
              </a:path>
            </a:gra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48" name="Group 647"/>
          <p:cNvGrpSpPr>
            <a:grpSpLocks/>
          </p:cNvGrpSpPr>
          <p:nvPr/>
        </p:nvGrpSpPr>
        <p:grpSpPr bwMode="auto">
          <a:xfrm>
            <a:off x="5903332" y="4538462"/>
            <a:ext cx="571632" cy="571676"/>
            <a:chOff x="785813" y="5214938"/>
            <a:chExt cx="571500" cy="571500"/>
          </a:xfrm>
        </p:grpSpPr>
        <p:sp>
          <p:nvSpPr>
            <p:cNvPr id="649" name="Oval 648"/>
            <p:cNvSpPr/>
            <p:nvPr/>
          </p:nvSpPr>
          <p:spPr bwMode="auto">
            <a:xfrm>
              <a:off x="785813" y="5214938"/>
              <a:ext cx="571500" cy="571500"/>
            </a:xfrm>
            <a:prstGeom prst="ellipse">
              <a:avLst/>
            </a:prstGeom>
            <a:gradFill>
              <a:gsLst>
                <a:gs pos="35000">
                  <a:srgbClr val="92D050"/>
                </a:gs>
                <a:gs pos="100000">
                  <a:srgbClr val="006600"/>
                </a:gs>
              </a:gsLst>
              <a:path path="circle">
                <a:fillToRect r="100000" b="10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de-LI" sz="4000" dirty="0">
                  <a:solidFill>
                    <a:srgbClr val="C00000"/>
                  </a:solidFill>
                  <a:latin typeface="Arial" charset="0"/>
                </a:rPr>
                <a:t>+</a:t>
              </a:r>
            </a:p>
          </p:txBody>
        </p:sp>
        <p:cxnSp>
          <p:nvCxnSpPr>
            <p:cNvPr id="650" name="Straight Connector 649"/>
            <p:cNvCxnSpPr/>
            <p:nvPr/>
          </p:nvCxnSpPr>
          <p:spPr bwMode="auto">
            <a:xfrm>
              <a:off x="928688" y="5472668"/>
              <a:ext cx="285750" cy="0"/>
            </a:xfrm>
            <a:prstGeom prst="line">
              <a:avLst/>
            </a:prstGeom>
            <a:gradFill>
              <a:gsLst>
                <a:gs pos="35000">
                  <a:srgbClr val="92D050"/>
                </a:gs>
                <a:gs pos="100000">
                  <a:srgbClr val="006600"/>
                </a:gs>
              </a:gsLst>
              <a:path path="circle">
                <a:fillToRect r="100000" b="100000"/>
              </a:path>
            </a:gra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51" name="Freeform 650"/>
          <p:cNvSpPr>
            <a:spLocks/>
          </p:cNvSpPr>
          <p:nvPr/>
        </p:nvSpPr>
        <p:spPr bwMode="auto">
          <a:xfrm>
            <a:off x="6474968" y="2609055"/>
            <a:ext cx="919376" cy="285839"/>
          </a:xfrm>
          <a:custGeom>
            <a:avLst/>
            <a:gdLst>
              <a:gd name="T0" fmla="*/ 0 w 523783"/>
              <a:gd name="T1" fmla="*/ 282135 h 116889"/>
              <a:gd name="T2" fmla="*/ 529510 w 523783"/>
              <a:gd name="T3" fmla="*/ 238730 h 116889"/>
              <a:gd name="T4" fmla="*/ 918855 w 523783"/>
              <a:gd name="T5" fmla="*/ 0 h 11688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23783" h="116889">
                <a:moveTo>
                  <a:pt x="0" y="115409"/>
                </a:moveTo>
                <a:cubicBezTo>
                  <a:pt x="107272" y="116149"/>
                  <a:pt x="214544" y="116889"/>
                  <a:pt x="301841" y="97654"/>
                </a:cubicBezTo>
                <a:cubicBezTo>
                  <a:pt x="389138" y="78419"/>
                  <a:pt x="456460" y="39209"/>
                  <a:pt x="523783" y="0"/>
                </a:cubicBezTo>
              </a:path>
            </a:pathLst>
          </a:custGeom>
          <a:noFill/>
          <a:ln w="76200" cap="flat" cmpd="sng" algn="ctr">
            <a:solidFill>
              <a:srgbClr val="00B0F0">
                <a:alpha val="79999"/>
              </a:srgbClr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52" tIns="45727" rIns="91452" bIns="45727"/>
          <a:lstStyle/>
          <a:p>
            <a:endParaRPr lang="de-DE" sz="2400"/>
          </a:p>
        </p:txBody>
      </p:sp>
      <p:sp>
        <p:nvSpPr>
          <p:cNvPr id="652" name="Freeform 651"/>
          <p:cNvSpPr>
            <a:spLocks/>
          </p:cNvSpPr>
          <p:nvPr/>
        </p:nvSpPr>
        <p:spPr bwMode="auto">
          <a:xfrm flipV="1">
            <a:off x="6474968" y="4038245"/>
            <a:ext cx="919376" cy="285839"/>
          </a:xfrm>
          <a:custGeom>
            <a:avLst/>
            <a:gdLst>
              <a:gd name="T0" fmla="*/ 0 w 523783"/>
              <a:gd name="T1" fmla="*/ 282135 h 116889"/>
              <a:gd name="T2" fmla="*/ 529510 w 523783"/>
              <a:gd name="T3" fmla="*/ 238730 h 116889"/>
              <a:gd name="T4" fmla="*/ 918855 w 523783"/>
              <a:gd name="T5" fmla="*/ 0 h 11688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23783" h="116889">
                <a:moveTo>
                  <a:pt x="0" y="115409"/>
                </a:moveTo>
                <a:cubicBezTo>
                  <a:pt x="107272" y="116149"/>
                  <a:pt x="214544" y="116889"/>
                  <a:pt x="301841" y="97654"/>
                </a:cubicBezTo>
                <a:cubicBezTo>
                  <a:pt x="389138" y="78419"/>
                  <a:pt x="456460" y="39209"/>
                  <a:pt x="523783" y="0"/>
                </a:cubicBezTo>
              </a:path>
            </a:pathLst>
          </a:custGeom>
          <a:noFill/>
          <a:ln w="76200" cap="flat" cmpd="sng" algn="ctr">
            <a:solidFill>
              <a:srgbClr val="00B0F0">
                <a:alpha val="79999"/>
              </a:srgbClr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52" tIns="45727" rIns="91452" bIns="45727"/>
          <a:lstStyle/>
          <a:p>
            <a:endParaRPr lang="de-DE" sz="2400"/>
          </a:p>
        </p:txBody>
      </p:sp>
      <p:sp>
        <p:nvSpPr>
          <p:cNvPr id="653" name="Freeform 652"/>
          <p:cNvSpPr>
            <a:spLocks/>
          </p:cNvSpPr>
          <p:nvPr/>
        </p:nvSpPr>
        <p:spPr bwMode="auto">
          <a:xfrm>
            <a:off x="6474969" y="2886950"/>
            <a:ext cx="1376681" cy="355709"/>
          </a:xfrm>
          <a:custGeom>
            <a:avLst/>
            <a:gdLst>
              <a:gd name="T0" fmla="*/ 0 w 1376039"/>
              <a:gd name="T1" fmla="*/ 328474 h 356587"/>
              <a:gd name="T2" fmla="*/ 763480 w 1376039"/>
              <a:gd name="T3" fmla="*/ 301841 h 356587"/>
              <a:gd name="T4" fmla="*/ 1376039 w 1376039"/>
              <a:gd name="T5" fmla="*/ 0 h 356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76039" h="356587">
                <a:moveTo>
                  <a:pt x="0" y="328474"/>
                </a:moveTo>
                <a:cubicBezTo>
                  <a:pt x="267070" y="342530"/>
                  <a:pt x="534140" y="356587"/>
                  <a:pt x="763480" y="301841"/>
                </a:cubicBezTo>
                <a:cubicBezTo>
                  <a:pt x="992820" y="247095"/>
                  <a:pt x="1184429" y="123547"/>
                  <a:pt x="1376039" y="0"/>
                </a:cubicBezTo>
              </a:path>
            </a:pathLst>
          </a:custGeom>
          <a:noFill/>
          <a:ln w="76200" cap="flat" cmpd="sng" algn="ctr">
            <a:solidFill>
              <a:srgbClr val="00B0F0">
                <a:alpha val="79999"/>
              </a:srgbClr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52" tIns="45727" rIns="91452" bIns="45727"/>
          <a:lstStyle/>
          <a:p>
            <a:endParaRPr lang="de-DE" sz="2400"/>
          </a:p>
        </p:txBody>
      </p:sp>
      <p:sp>
        <p:nvSpPr>
          <p:cNvPr id="654" name="Freeform 653"/>
          <p:cNvSpPr>
            <a:spLocks/>
          </p:cNvSpPr>
          <p:nvPr/>
        </p:nvSpPr>
        <p:spPr bwMode="auto">
          <a:xfrm flipV="1">
            <a:off x="6474968" y="3752407"/>
            <a:ext cx="1357627" cy="428757"/>
          </a:xfrm>
          <a:custGeom>
            <a:avLst/>
            <a:gdLst>
              <a:gd name="T0" fmla="*/ 0 w 1376039"/>
              <a:gd name="T1" fmla="*/ 394836 h 356587"/>
              <a:gd name="T2" fmla="*/ 753095 w 1376039"/>
              <a:gd name="T3" fmla="*/ 362823 h 356587"/>
              <a:gd name="T4" fmla="*/ 1357322 w 1376039"/>
              <a:gd name="T5" fmla="*/ 0 h 356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76039" h="356587">
                <a:moveTo>
                  <a:pt x="0" y="328474"/>
                </a:moveTo>
                <a:cubicBezTo>
                  <a:pt x="267070" y="342530"/>
                  <a:pt x="534140" y="356587"/>
                  <a:pt x="763480" y="301841"/>
                </a:cubicBezTo>
                <a:cubicBezTo>
                  <a:pt x="992820" y="247095"/>
                  <a:pt x="1184429" y="123547"/>
                  <a:pt x="1376039" y="0"/>
                </a:cubicBezTo>
              </a:path>
            </a:pathLst>
          </a:custGeom>
          <a:noFill/>
          <a:ln w="76200" cap="flat" cmpd="sng" algn="ctr">
            <a:solidFill>
              <a:srgbClr val="00B0F0">
                <a:alpha val="79999"/>
              </a:srgbClr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52" tIns="45727" rIns="91452" bIns="45727"/>
          <a:lstStyle/>
          <a:p>
            <a:endParaRPr lang="de-DE" sz="2400"/>
          </a:p>
        </p:txBody>
      </p:sp>
      <p:cxnSp>
        <p:nvCxnSpPr>
          <p:cNvPr id="655" name="Straight Connector 654"/>
          <p:cNvCxnSpPr>
            <a:cxnSpLocks noChangeShapeType="1"/>
          </p:cNvCxnSpPr>
          <p:nvPr/>
        </p:nvCxnSpPr>
        <p:spPr bwMode="auto">
          <a:xfrm>
            <a:off x="6474968" y="3466567"/>
            <a:ext cx="1929260" cy="0"/>
          </a:xfrm>
          <a:prstGeom prst="line">
            <a:avLst/>
          </a:prstGeom>
          <a:noFill/>
          <a:ln w="76200" algn="ctr">
            <a:solidFill>
              <a:srgbClr val="00B0F0">
                <a:alpha val="79999"/>
              </a:srgbClr>
            </a:solidFill>
            <a:round/>
            <a:headEnd/>
            <a:tailEnd type="triangle" w="med" len="med"/>
          </a:ln>
        </p:spPr>
      </p:cxnSp>
      <p:grpSp>
        <p:nvGrpSpPr>
          <p:cNvPr id="656" name="Flowchart: Extract 4"/>
          <p:cNvGrpSpPr>
            <a:grpSpLocks/>
          </p:cNvGrpSpPr>
          <p:nvPr/>
        </p:nvGrpSpPr>
        <p:grpSpPr bwMode="auto">
          <a:xfrm>
            <a:off x="682423" y="3058454"/>
            <a:ext cx="3634629" cy="3634909"/>
            <a:chOff x="42" y="1993"/>
            <a:chExt cx="2289" cy="2289"/>
          </a:xfrm>
        </p:grpSpPr>
        <p:pic>
          <p:nvPicPr>
            <p:cNvPr id="657" name="Flowchart: Extract 4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" y="1993"/>
              <a:ext cx="2289" cy="2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8" name="Text Box 138"/>
            <p:cNvSpPr txBox="1">
              <a:spLocks noChangeArrowheads="1"/>
            </p:cNvSpPr>
            <p:nvPr/>
          </p:nvSpPr>
          <p:spPr bwMode="auto">
            <a:xfrm rot="2700000">
              <a:off x="641" y="2681"/>
              <a:ext cx="787" cy="1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anchor="ctr" anchorCtr="0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de-LI" sz="3000" b="1" dirty="0">
                  <a:solidFill>
                    <a:schemeClr val="bg1"/>
                  </a:solidFill>
                </a:rPr>
                <a:t>       Laser</a:t>
              </a:r>
            </a:p>
          </p:txBody>
        </p:sp>
      </p:grpSp>
      <p:sp>
        <p:nvSpPr>
          <p:cNvPr id="659" name="TextBox 1"/>
          <p:cNvSpPr txBox="1"/>
          <p:nvPr/>
        </p:nvSpPr>
        <p:spPr>
          <a:xfrm>
            <a:off x="1641044" y="1033768"/>
            <a:ext cx="2076234" cy="831011"/>
          </a:xfrm>
          <a:prstGeom prst="rect">
            <a:avLst/>
          </a:prstGeom>
          <a:noFill/>
        </p:spPr>
        <p:txBody>
          <a:bodyPr wrap="none" lIns="91452" tIns="45727" rIns="91452" bIns="45727" rtlCol="0">
            <a:spAutoFit/>
          </a:bodyPr>
          <a:lstStyle/>
          <a:p>
            <a:pPr algn="ctr"/>
            <a:r>
              <a:rPr lang="de-DE" sz="1600" dirty="0"/>
              <a:t>Absorption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</a:p>
          <a:p>
            <a:pPr algn="ctr"/>
            <a:r>
              <a:rPr lang="de-DE" sz="1600" dirty="0" err="1"/>
              <a:t>electron</a:t>
            </a:r>
            <a:r>
              <a:rPr lang="de-DE" sz="1600" dirty="0"/>
              <a:t> </a:t>
            </a:r>
            <a:r>
              <a:rPr lang="de-DE" sz="1600" dirty="0" err="1"/>
              <a:t>acceleration</a:t>
            </a:r>
            <a:endParaRPr lang="de-DE" sz="1600" dirty="0"/>
          </a:p>
          <a:p>
            <a:pPr algn="ctr"/>
            <a:r>
              <a:rPr lang="de-DE" sz="1600" b="1" dirty="0" err="1"/>
              <a:t>fs</a:t>
            </a:r>
            <a:r>
              <a:rPr lang="de-DE" sz="1600" b="1" dirty="0"/>
              <a:t> - time </a:t>
            </a:r>
            <a:r>
              <a:rPr lang="de-DE" sz="1600" b="1" dirty="0" err="1"/>
              <a:t>scale</a:t>
            </a:r>
            <a:endParaRPr lang="de-DE" sz="1600" dirty="0"/>
          </a:p>
        </p:txBody>
      </p:sp>
      <p:sp>
        <p:nvSpPr>
          <p:cNvPr id="660" name="TextBox 1"/>
          <p:cNvSpPr txBox="1"/>
          <p:nvPr/>
        </p:nvSpPr>
        <p:spPr>
          <a:xfrm>
            <a:off x="3771080" y="1013993"/>
            <a:ext cx="2773991" cy="338568"/>
          </a:xfrm>
          <a:prstGeom prst="rect">
            <a:avLst/>
          </a:prstGeom>
          <a:noFill/>
        </p:spPr>
        <p:txBody>
          <a:bodyPr wrap="square" lIns="91452" tIns="45727" rIns="91452" bIns="45727" rtlCol="0">
            <a:spAutoFit/>
          </a:bodyPr>
          <a:lstStyle/>
          <a:p>
            <a:pPr algn="ctr"/>
            <a:r>
              <a:rPr lang="de-DE" sz="1600" dirty="0" err="1">
                <a:solidFill>
                  <a:schemeClr val="bg1"/>
                </a:solidFill>
              </a:rPr>
              <a:t>Electron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transport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and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61" name="Textfeld 155"/>
          <p:cNvSpPr txBox="1"/>
          <p:nvPr/>
        </p:nvSpPr>
        <p:spPr>
          <a:xfrm>
            <a:off x="6634241" y="5086016"/>
            <a:ext cx="1669071" cy="892566"/>
          </a:xfrm>
          <a:prstGeom prst="rect">
            <a:avLst/>
          </a:prstGeom>
          <a:noFill/>
        </p:spPr>
        <p:txBody>
          <a:bodyPr wrap="none" lIns="91452" tIns="45727" rIns="91452" bIns="45727" rtlCol="0">
            <a:spAutoFit/>
          </a:bodyPr>
          <a:lstStyle/>
          <a:p>
            <a:r>
              <a:rPr lang="en-US" sz="2600" b="1" dirty="0"/>
              <a:t>Acc. field</a:t>
            </a:r>
          </a:p>
          <a:p>
            <a:r>
              <a:rPr lang="en-US" sz="2600" b="1" dirty="0">
                <a:solidFill>
                  <a:srgbClr val="FF0000"/>
                </a:solidFill>
              </a:rPr>
              <a:t>E </a:t>
            </a:r>
            <a:r>
              <a:rPr lang="en-US" sz="2600" dirty="0">
                <a:solidFill>
                  <a:srgbClr val="FF0000"/>
                </a:solidFill>
              </a:rPr>
              <a:t>~ TV/m</a:t>
            </a:r>
          </a:p>
        </p:txBody>
      </p:sp>
      <p:sp>
        <p:nvSpPr>
          <p:cNvPr id="662" name="TextBox 1"/>
          <p:cNvSpPr txBox="1"/>
          <p:nvPr/>
        </p:nvSpPr>
        <p:spPr>
          <a:xfrm>
            <a:off x="6498895" y="1014714"/>
            <a:ext cx="3224847" cy="831011"/>
          </a:xfrm>
          <a:prstGeom prst="rect">
            <a:avLst/>
          </a:prstGeom>
          <a:noFill/>
        </p:spPr>
        <p:txBody>
          <a:bodyPr wrap="square" lIns="91452" tIns="45727" rIns="91452" bIns="45727" rtlCol="0">
            <a:spAutoFit/>
          </a:bodyPr>
          <a:lstStyle/>
          <a:p>
            <a:pPr algn="ctr"/>
            <a:r>
              <a:rPr lang="de-DE" sz="1600" dirty="0"/>
              <a:t>Expansion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electron</a:t>
            </a:r>
            <a:r>
              <a:rPr lang="de-DE" sz="1600" dirty="0"/>
              <a:t>-proton </a:t>
            </a:r>
            <a:r>
              <a:rPr lang="de-DE" sz="1600" dirty="0" err="1"/>
              <a:t>plasmas</a:t>
            </a:r>
            <a:r>
              <a:rPr lang="de-DE" sz="1600" dirty="0"/>
              <a:t> </a:t>
            </a:r>
            <a:r>
              <a:rPr lang="de-DE" sz="1600" dirty="0" err="1"/>
              <a:t>into</a:t>
            </a:r>
            <a:r>
              <a:rPr lang="de-DE" sz="1600" dirty="0"/>
              <a:t> </a:t>
            </a:r>
            <a:r>
              <a:rPr lang="de-DE" sz="1600" dirty="0" err="1"/>
              <a:t>vacuum</a:t>
            </a:r>
            <a:r>
              <a:rPr lang="de-DE" sz="1600" dirty="0"/>
              <a:t> </a:t>
            </a:r>
          </a:p>
          <a:p>
            <a:pPr algn="ctr"/>
            <a:r>
              <a:rPr lang="de-DE" sz="1600" b="1" dirty="0" err="1"/>
              <a:t>ps</a:t>
            </a:r>
            <a:r>
              <a:rPr lang="de-DE" sz="1600" b="1" dirty="0"/>
              <a:t> – time </a:t>
            </a:r>
            <a:r>
              <a:rPr lang="de-DE" sz="1600" b="1" dirty="0" err="1"/>
              <a:t>scale</a:t>
            </a:r>
            <a:endParaRPr lang="de-DE" sz="1600" b="1" dirty="0"/>
          </a:p>
        </p:txBody>
      </p:sp>
      <p:sp>
        <p:nvSpPr>
          <p:cNvPr id="663" name="Rechteck 1"/>
          <p:cNvSpPr/>
          <p:nvPr/>
        </p:nvSpPr>
        <p:spPr>
          <a:xfrm>
            <a:off x="3943615" y="1298444"/>
            <a:ext cx="2478588" cy="338568"/>
          </a:xfrm>
          <a:prstGeom prst="rect">
            <a:avLst/>
          </a:prstGeom>
        </p:spPr>
        <p:txBody>
          <a:bodyPr wrap="none" lIns="91452" tIns="45727" rIns="91452" bIns="45727">
            <a:spAutoFit/>
          </a:bodyPr>
          <a:lstStyle/>
          <a:p>
            <a:pPr algn="ctr"/>
            <a:r>
              <a:rPr lang="de-DE" sz="1600" dirty="0" err="1">
                <a:solidFill>
                  <a:schemeClr val="bg1"/>
                </a:solidFill>
              </a:rPr>
              <a:t>forming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of</a:t>
            </a:r>
            <a:r>
              <a:rPr lang="de-DE" sz="1600" dirty="0">
                <a:solidFill>
                  <a:schemeClr val="bg1"/>
                </a:solidFill>
              </a:rPr>
              <a:t>  Debye </a:t>
            </a:r>
            <a:r>
              <a:rPr lang="de-DE" sz="1600" dirty="0" err="1">
                <a:solidFill>
                  <a:schemeClr val="bg1"/>
                </a:solidFill>
              </a:rPr>
              <a:t>sheath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664" name="Textfeld 165"/>
          <p:cNvSpPr txBox="1"/>
          <p:nvPr/>
        </p:nvSpPr>
        <p:spPr>
          <a:xfrm>
            <a:off x="4293233" y="5168132"/>
            <a:ext cx="1793517" cy="707900"/>
          </a:xfrm>
          <a:prstGeom prst="rect">
            <a:avLst/>
          </a:prstGeom>
          <a:noFill/>
        </p:spPr>
        <p:txBody>
          <a:bodyPr wrap="square" lIns="91452" tIns="45727" rIns="91452" bIns="45727" rtlCol="0">
            <a:spAutoFit/>
          </a:bodyPr>
          <a:lstStyle/>
          <a:p>
            <a:pPr algn="ctr"/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Currents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de-DE" sz="20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- 10</a:t>
            </a:r>
            <a:r>
              <a:rPr lang="de-DE" sz="20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</a:t>
            </a:r>
          </a:p>
        </p:txBody>
      </p:sp>
      <p:sp>
        <p:nvSpPr>
          <p:cNvPr id="164" name="Textfeld 12">
            <a:extLst>
              <a:ext uri="{FF2B5EF4-FFF2-40B4-BE49-F238E27FC236}">
                <a16:creationId xmlns:a16="http://schemas.microsoft.com/office/drawing/2014/main" id="{AFDE8070-458E-4686-AB69-E73D1343F320}"/>
              </a:ext>
            </a:extLst>
          </p:cNvPr>
          <p:cNvSpPr txBox="1"/>
          <p:nvPr/>
        </p:nvSpPr>
        <p:spPr>
          <a:xfrm>
            <a:off x="4185808" y="6156192"/>
            <a:ext cx="1793517" cy="441225"/>
          </a:xfrm>
          <a:prstGeom prst="rect">
            <a:avLst/>
          </a:prstGeom>
          <a:noFill/>
        </p:spPr>
        <p:txBody>
          <a:bodyPr wrap="square" lIns="91452" tIns="45727" rIns="91452" bIns="45727" rtlCol="0">
            <a:spAutoFit/>
          </a:bodyPr>
          <a:lstStyle/>
          <a:p>
            <a:pPr algn="ctr"/>
            <a:r>
              <a:rPr lang="de-DE" sz="2267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</a:t>
            </a:r>
            <a:r>
              <a:rPr lang="de-DE" sz="2267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nm</a:t>
            </a:r>
            <a:r>
              <a:rPr lang="de-DE" sz="2267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µm</a:t>
            </a:r>
          </a:p>
        </p:txBody>
      </p:sp>
      <p:cxnSp>
        <p:nvCxnSpPr>
          <p:cNvPr id="165" name="Gerade Verbindung mit Pfeil 14">
            <a:extLst>
              <a:ext uri="{FF2B5EF4-FFF2-40B4-BE49-F238E27FC236}">
                <a16:creationId xmlns:a16="http://schemas.microsoft.com/office/drawing/2014/main" id="{03A06F90-EFA9-45D0-803C-48CBBCADC2A7}"/>
              </a:ext>
            </a:extLst>
          </p:cNvPr>
          <p:cNvCxnSpPr/>
          <p:nvPr/>
        </p:nvCxnSpPr>
        <p:spPr>
          <a:xfrm>
            <a:off x="4059112" y="6213309"/>
            <a:ext cx="2106907" cy="0"/>
          </a:xfrm>
          <a:prstGeom prst="straightConnector1">
            <a:avLst/>
          </a:prstGeom>
          <a:ln w="57150">
            <a:solidFill>
              <a:schemeClr val="bg1">
                <a:lumMod val="6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ieren 7"/>
          <p:cNvGrpSpPr/>
          <p:nvPr/>
        </p:nvGrpSpPr>
        <p:grpSpPr>
          <a:xfrm>
            <a:off x="968814" y="2343272"/>
            <a:ext cx="4306021" cy="2509969"/>
            <a:chOff x="1661553" y="2343272"/>
            <a:chExt cx="4306021" cy="2509969"/>
          </a:xfrm>
        </p:grpSpPr>
        <p:pic>
          <p:nvPicPr>
            <p:cNvPr id="168" name="Picture 11" descr="sun fokus"/>
            <p:cNvPicPr>
              <a:picLocks noChangeAspect="1" noChangeArrowheads="1"/>
            </p:cNvPicPr>
            <p:nvPr/>
          </p:nvPicPr>
          <p:blipFill>
            <a:blip r:embed="rId9" cstate="print"/>
            <a:srcRect t="11545"/>
            <a:stretch>
              <a:fillRect/>
            </a:stretch>
          </p:blipFill>
          <p:spPr bwMode="auto">
            <a:xfrm>
              <a:off x="1661553" y="2378080"/>
              <a:ext cx="4306021" cy="24751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0458" y="2343272"/>
              <a:ext cx="2072820" cy="865707"/>
            </a:xfrm>
            <a:prstGeom prst="rect">
              <a:avLst/>
            </a:prstGeom>
          </p:spPr>
        </p:pic>
      </p:grpSp>
      <p:sp>
        <p:nvSpPr>
          <p:cNvPr id="169" name="Foliennummernplatzhalter 2">
            <a:extLst>
              <a:ext uri="{FF2B5EF4-FFF2-40B4-BE49-F238E27FC236}">
                <a16:creationId xmlns:a16="http://schemas.microsoft.com/office/drawing/2014/main" id="{5661C639-1C14-8B3D-2730-828AE72BA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155" y="6308727"/>
            <a:ext cx="533400" cy="365125"/>
          </a:xfrm>
        </p:spPr>
        <p:txBody>
          <a:bodyPr/>
          <a:lstStyle/>
          <a:p>
            <a:fld id="{7B52C2EB-AC18-4292-AF1A-75F520D6393B}" type="slidenum">
              <a:rPr lang="de-DE" smtClean="0"/>
              <a:pPr/>
              <a:t>31</a:t>
            </a:fld>
            <a:r>
              <a:rPr lang="de-DE"/>
              <a:t> of 25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solidFill>
                  <a:srgbClr val="005AA0"/>
                </a:solidFill>
              </a:rPr>
              <a:t>The </a:t>
            </a:r>
            <a:r>
              <a:rPr lang="de-DE" sz="3600" b="1" dirty="0" err="1">
                <a:solidFill>
                  <a:srgbClr val="005AA0"/>
                </a:solidFill>
              </a:rPr>
              <a:t>complex</a:t>
            </a:r>
            <a:r>
              <a:rPr lang="de-DE" sz="3600" b="1" dirty="0">
                <a:solidFill>
                  <a:srgbClr val="005AA0"/>
                </a:solidFill>
              </a:rPr>
              <a:t> </a:t>
            </a:r>
            <a:r>
              <a:rPr lang="de-DE" sz="3600" b="1" dirty="0" err="1">
                <a:solidFill>
                  <a:srgbClr val="005AA0"/>
                </a:solidFill>
              </a:rPr>
              <a:t>interplay</a:t>
            </a:r>
            <a:r>
              <a:rPr lang="de-DE" sz="3600" b="1" dirty="0">
                <a:solidFill>
                  <a:srgbClr val="005AA0"/>
                </a:solidFill>
              </a:rPr>
              <a:t> </a:t>
            </a:r>
            <a:r>
              <a:rPr lang="de-DE" sz="3600" b="1" dirty="0" err="1">
                <a:solidFill>
                  <a:srgbClr val="005AA0"/>
                </a:solidFill>
              </a:rPr>
              <a:t>of</a:t>
            </a:r>
            <a:endParaRPr lang="de-DE" sz="3600" b="1" dirty="0">
              <a:solidFill>
                <a:srgbClr val="005AA0"/>
              </a:solidFill>
            </a:endParaRPr>
          </a:p>
          <a:p>
            <a:pPr algn="ctr"/>
            <a:r>
              <a:rPr lang="de-DE" sz="3600" b="1" dirty="0">
                <a:solidFill>
                  <a:srgbClr val="005AA0"/>
                </a:solidFill>
              </a:rPr>
              <a:t>laser-matter </a:t>
            </a:r>
            <a:r>
              <a:rPr lang="de-DE" sz="3600" b="1" dirty="0" err="1">
                <a:solidFill>
                  <a:srgbClr val="005AA0"/>
                </a:solidFill>
              </a:rPr>
              <a:t>interaction</a:t>
            </a:r>
            <a:r>
              <a:rPr lang="de-DE" sz="3600" b="1" dirty="0">
                <a:solidFill>
                  <a:srgbClr val="005AA0"/>
                </a:solidFill>
              </a:rPr>
              <a:t> </a:t>
            </a:r>
            <a:r>
              <a:rPr lang="de-DE" sz="3600" b="1" dirty="0" err="1">
                <a:solidFill>
                  <a:srgbClr val="005AA0"/>
                </a:solidFill>
              </a:rPr>
              <a:t>physics</a:t>
            </a:r>
            <a:r>
              <a:rPr lang="de-DE" sz="3600" b="1" dirty="0">
                <a:solidFill>
                  <a:srgbClr val="005AA0"/>
                </a:solidFill>
              </a:rPr>
              <a:t> </a:t>
            </a:r>
          </a:p>
          <a:p>
            <a:pPr algn="ctr"/>
            <a:r>
              <a:rPr lang="de-DE" sz="3600" b="1" dirty="0">
                <a:solidFill>
                  <a:srgbClr val="005AA0"/>
                </a:solidFill>
              </a:rPr>
              <a:t>at </a:t>
            </a:r>
            <a:r>
              <a:rPr lang="de-DE" sz="3600" b="1" dirty="0" err="1">
                <a:solidFill>
                  <a:schemeClr val="accent4">
                    <a:lumMod val="75000"/>
                  </a:schemeClr>
                </a:solidFill>
              </a:rPr>
              <a:t>femtosecond</a:t>
            </a:r>
            <a:r>
              <a:rPr lang="de-DE" sz="3600" b="1" dirty="0">
                <a:solidFill>
                  <a:schemeClr val="accent4">
                    <a:lumMod val="75000"/>
                  </a:schemeClr>
                </a:solidFill>
              </a:rPr>
              <a:t> &amp; </a:t>
            </a:r>
            <a:r>
              <a:rPr lang="de-DE" sz="3600" b="1" dirty="0" err="1">
                <a:solidFill>
                  <a:schemeClr val="accent4">
                    <a:lumMod val="75000"/>
                  </a:schemeClr>
                </a:solidFill>
              </a:rPr>
              <a:t>nanometer</a:t>
            </a:r>
            <a:r>
              <a:rPr lang="de-DE" sz="36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3600" b="1" dirty="0" err="1">
                <a:solidFill>
                  <a:srgbClr val="005AA0"/>
                </a:solidFill>
              </a:rPr>
              <a:t>scales</a:t>
            </a:r>
            <a:r>
              <a:rPr lang="de-DE" sz="3600" b="1" dirty="0">
                <a:solidFill>
                  <a:srgbClr val="005AA0"/>
                </a:solidFill>
              </a:rPr>
              <a:t> </a:t>
            </a:r>
          </a:p>
          <a:p>
            <a:pPr algn="ctr"/>
            <a:r>
              <a:rPr lang="de-DE" sz="3600" b="1" dirty="0" err="1">
                <a:solidFill>
                  <a:srgbClr val="005AA0"/>
                </a:solidFill>
              </a:rPr>
              <a:t>creates</a:t>
            </a:r>
            <a:r>
              <a:rPr lang="de-DE" sz="3600" b="1" dirty="0">
                <a:solidFill>
                  <a:srgbClr val="005AA0"/>
                </a:solidFill>
              </a:rPr>
              <a:t> a </a:t>
            </a:r>
            <a:r>
              <a:rPr lang="de-DE" sz="3600" b="1" dirty="0" err="1">
                <a:solidFill>
                  <a:srgbClr val="005AA0"/>
                </a:solidFill>
              </a:rPr>
              <a:t>state</a:t>
            </a:r>
            <a:r>
              <a:rPr lang="de-DE" sz="3600" b="1" dirty="0">
                <a:solidFill>
                  <a:srgbClr val="005AA0"/>
                </a:solidFill>
              </a:rPr>
              <a:t> </a:t>
            </a:r>
            <a:r>
              <a:rPr lang="de-DE" sz="3600" b="1" dirty="0" err="1">
                <a:solidFill>
                  <a:srgbClr val="005AA0"/>
                </a:solidFill>
              </a:rPr>
              <a:t>of</a:t>
            </a:r>
            <a:r>
              <a:rPr lang="de-DE" sz="3600" b="1" dirty="0">
                <a:solidFill>
                  <a:srgbClr val="005AA0"/>
                </a:solidFill>
              </a:rPr>
              <a:t> </a:t>
            </a:r>
          </a:p>
          <a:p>
            <a:pPr algn="ctr"/>
            <a:r>
              <a:rPr lang="de-DE" sz="3600" b="1" dirty="0" err="1">
                <a:solidFill>
                  <a:schemeClr val="accent1"/>
                </a:solidFill>
              </a:rPr>
              <a:t>extremely</a:t>
            </a:r>
            <a:r>
              <a:rPr lang="de-DE" sz="3600" b="1" dirty="0">
                <a:solidFill>
                  <a:schemeClr val="accent4">
                    <a:lumMod val="75000"/>
                  </a:schemeClr>
                </a:solidFill>
              </a:rPr>
              <a:t> high </a:t>
            </a:r>
            <a:r>
              <a:rPr lang="de-DE" sz="3600" b="1" dirty="0" err="1">
                <a:solidFill>
                  <a:schemeClr val="accent4">
                    <a:lumMod val="75000"/>
                  </a:schemeClr>
                </a:solidFill>
              </a:rPr>
              <a:t>energy</a:t>
            </a:r>
            <a:r>
              <a:rPr lang="de-DE" sz="36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3600" b="1" dirty="0" err="1">
                <a:solidFill>
                  <a:schemeClr val="accent4">
                    <a:lumMod val="75000"/>
                  </a:schemeClr>
                </a:solidFill>
              </a:rPr>
              <a:t>density</a:t>
            </a:r>
            <a:endParaRPr lang="de-DE" sz="36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de-DE" sz="3600" b="1" dirty="0" err="1">
                <a:solidFill>
                  <a:srgbClr val="005AA0"/>
                </a:solidFill>
              </a:rPr>
              <a:t>which</a:t>
            </a:r>
            <a:r>
              <a:rPr lang="de-DE" sz="3600" b="1" dirty="0">
                <a:solidFill>
                  <a:srgbClr val="005AA0"/>
                </a:solidFill>
              </a:rPr>
              <a:t> </a:t>
            </a:r>
            <a:r>
              <a:rPr lang="de-DE" sz="3600" b="1" dirty="0" err="1">
                <a:solidFill>
                  <a:srgbClr val="005AA0"/>
                </a:solidFill>
              </a:rPr>
              <a:t>is</a:t>
            </a:r>
            <a:r>
              <a:rPr lang="de-DE" sz="3600" b="1" dirty="0">
                <a:solidFill>
                  <a:srgbClr val="005AA0"/>
                </a:solidFill>
              </a:rPr>
              <a:t> a </a:t>
            </a:r>
            <a:r>
              <a:rPr lang="de-DE" sz="3600" b="1" dirty="0" err="1">
                <a:solidFill>
                  <a:srgbClr val="005AA0"/>
                </a:solidFill>
              </a:rPr>
              <a:t>rich</a:t>
            </a:r>
            <a:r>
              <a:rPr lang="de-DE" sz="3600" b="1" dirty="0">
                <a:solidFill>
                  <a:srgbClr val="005AA0"/>
                </a:solidFill>
              </a:rPr>
              <a:t> </a:t>
            </a:r>
            <a:r>
              <a:rPr lang="de-DE" sz="3600" b="1" dirty="0" err="1">
                <a:solidFill>
                  <a:srgbClr val="005AA0"/>
                </a:solidFill>
              </a:rPr>
              <a:t>field</a:t>
            </a:r>
            <a:r>
              <a:rPr lang="de-DE" sz="3600" b="1" dirty="0">
                <a:solidFill>
                  <a:srgbClr val="005AA0"/>
                </a:solidFill>
              </a:rPr>
              <a:t> </a:t>
            </a:r>
            <a:r>
              <a:rPr lang="de-DE" sz="3600" b="1" dirty="0" err="1">
                <a:solidFill>
                  <a:srgbClr val="005AA0"/>
                </a:solidFill>
              </a:rPr>
              <a:t>of</a:t>
            </a:r>
            <a:r>
              <a:rPr lang="de-DE" sz="3600" b="1" dirty="0">
                <a:solidFill>
                  <a:srgbClr val="005AA0"/>
                </a:solidFill>
              </a:rPr>
              <a:t> </a:t>
            </a:r>
            <a:r>
              <a:rPr lang="de-DE" sz="3600" b="1" dirty="0" err="1">
                <a:solidFill>
                  <a:srgbClr val="005AA0"/>
                </a:solidFill>
              </a:rPr>
              <a:t>study</a:t>
            </a:r>
            <a:r>
              <a:rPr lang="de-DE" sz="3600" b="1" dirty="0">
                <a:solidFill>
                  <a:srgbClr val="005AA0"/>
                </a:solidFill>
              </a:rPr>
              <a:t> </a:t>
            </a:r>
            <a:r>
              <a:rPr lang="de-DE" sz="3600" b="1" dirty="0" err="1">
                <a:solidFill>
                  <a:srgbClr val="005AA0"/>
                </a:solidFill>
              </a:rPr>
              <a:t>itself</a:t>
            </a:r>
            <a:r>
              <a:rPr lang="de-DE" sz="3600" b="1" dirty="0">
                <a:solidFill>
                  <a:srgbClr val="005AA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2849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-0.08112 4.81481E-6 C -0.11731 4.81481E-6 -0.16171 0.09143 -0.16171 0.16643 L -0.16171 0.3331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86" y="1664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0.0543 -0.10254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-5139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0.10156 -0.07107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-356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-0.07018 0.0868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6" y="432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0543 0.10787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539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0.1095 0.04468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2" y="222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10273 -0.01297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3" y="-648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6 1.11111E-6 L -0.03164 -0.06296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" y="-3148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6 -2.22222E-6 L -0.06406 -0.05254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-263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6 1.11111E-6 L -0.07982 0.05255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2616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6 -1.11111E-6 L -0.03268 0.08287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" y="4144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6 1.11111E-6 L -0.0957 1.11111E-6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023 L 0.19596 -0.05278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-2639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023 L 0.21185 -0.03148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38" y="-1574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023 L 0.21185 -7.40741E-7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38" y="0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023 L 0.21185 0.03171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38" y="1597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023 L 0.19596 0.04236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213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20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0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00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2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0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2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0.10247 4.07407E-6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17" y="0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0.04049 0.02176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8" y="1088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4.07407E-6 L 0.08867 0.01088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532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20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4.07407E-6 L 0.03372 -0.0213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" y="-1065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0.07878 -0.02107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-1065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2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2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20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20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0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2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2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20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2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2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2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2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20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0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20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000"/>
                            </p:stCondLst>
                            <p:childTnLst>
                              <p:par>
                                <p:cTn id="2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20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20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20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20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4000"/>
                            </p:stCondLst>
                            <p:childTnLst>
                              <p:par>
                                <p:cTn id="2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2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20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20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0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2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6000"/>
                            </p:stCondLst>
                            <p:childTnLst>
                              <p:par>
                                <p:cTn id="3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2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2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20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2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20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20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0.14948 -0.06296 " pathEditMode="relative" rAng="0" ptsTypes="AA">
                                      <p:cBhvr>
                                        <p:cTn id="332" dur="50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4" y="-3148"/>
                                    </p:animMotion>
                                  </p:childTnLst>
                                </p:cTn>
                              </p:par>
                              <p:par>
                                <p:cTn id="333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13385 0.06296 " pathEditMode="relative" rAng="0" ptsTypes="AA">
                                      <p:cBhvr>
                                        <p:cTn id="334" dur="5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93" y="3148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21367 4.44444E-6 " pathEditMode="relative" rAng="0" ptsTypes="AA">
                                      <p:cBhvr>
                                        <p:cTn id="336" dur="500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0"/>
                                    </p:animMotion>
                                  </p:childTnLst>
                                </p:cTn>
                              </p:par>
                              <p:par>
                                <p:cTn id="337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11029 -0.08496 " pathEditMode="relative" rAng="0" ptsTypes="AA">
                                      <p:cBhvr>
                                        <p:cTn id="338" dur="50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8" y="-4259"/>
                                    </p:animMotion>
                                  </p:childTnLst>
                                </p:cTn>
                              </p:par>
                              <p:par>
                                <p:cTn id="339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0.1181 0.11551 " pathEditMode="relative" rAng="0" ptsTypes="AA">
                                      <p:cBhvr>
                                        <p:cTn id="340" dur="50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5764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06302 0.06296 " pathEditMode="relative" rAng="0" ptsTypes="AA">
                                      <p:cBhvr>
                                        <p:cTn id="342" dur="5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3148"/>
                                    </p:animMotion>
                                  </p:childTnLst>
                                </p:cTn>
                              </p:par>
                              <p:par>
                                <p:cTn id="343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0.07083 -0.07361 " pathEditMode="relative" rAng="0" ptsTypes="AA">
                                      <p:cBhvr>
                                        <p:cTn id="344" dur="50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3681"/>
                                    </p:animMotion>
                                  </p:childTnLst>
                                </p:cTn>
                              </p:par>
                              <p:par>
                                <p:cTn id="345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0.14947 -0.02083 " pathEditMode="relative" rAng="0" ptsTypes="AA">
                                      <p:cBhvr>
                                        <p:cTn id="346" dur="5000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4" y="-1042"/>
                                    </p:animMotion>
                                  </p:childTnLst>
                                </p:cTn>
                              </p:par>
                              <p:par>
                                <p:cTn id="347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13386 0.02107 " pathEditMode="relative" rAng="0" ptsTypes="AA">
                                      <p:cBhvr>
                                        <p:cTn id="348" dur="50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93" y="1042"/>
                                    </p:animMotion>
                                  </p:childTnLst>
                                </p:cTn>
                              </p:par>
                              <p:par>
                                <p:cTn id="349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0.0944 -0.09445 " pathEditMode="relative" rAng="0" ptsTypes="AA">
                                      <p:cBhvr>
                                        <p:cTn id="350" dur="50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" y="-4722"/>
                                    </p:animMotion>
                                  </p:childTnLst>
                                </p:cTn>
                              </p:par>
                              <p:par>
                                <p:cTn id="351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0.05508 -0.02107 " pathEditMode="relative" rAng="0" ptsTypes="AA">
                                      <p:cBhvr>
                                        <p:cTn id="352" dur="5000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7" y="-1065"/>
                                    </p:animMotion>
                                  </p:childTnLst>
                                </p:cTn>
                              </p:par>
                              <p:par>
                                <p:cTn id="353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10248 -0.0419 " pathEditMode="relative" rAng="0" ptsTypes="AA">
                                      <p:cBhvr>
                                        <p:cTn id="354" dur="500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17" y="-2106"/>
                                    </p:animMotion>
                                  </p:childTnLst>
                                </p:cTn>
                              </p:par>
                              <p:par>
                                <p:cTn id="355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0.15742 -2.22222E-6 " pathEditMode="relative" rAng="0" ptsTypes="AA">
                                      <p:cBhvr>
                                        <p:cTn id="356" dur="500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0"/>
                                    </p:animMotion>
                                  </p:childTnLst>
                                </p:cTn>
                              </p:par>
                              <p:par>
                                <p:cTn id="357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0.06302 0.02107 " pathEditMode="relative" rAng="0" ptsTypes="AA">
                                      <p:cBhvr>
                                        <p:cTn id="358" dur="50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1042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11107 0.03241 " pathEditMode="relative" rAng="0" ptsTypes="AA">
                                      <p:cBhvr>
                                        <p:cTn id="360" dur="5000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8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" grpId="0" animBg="1"/>
      <p:bldP spid="651" grpId="1" animBg="1"/>
      <p:bldP spid="652" grpId="0" animBg="1"/>
      <p:bldP spid="652" grpId="1" animBg="1"/>
      <p:bldP spid="653" grpId="0" animBg="1"/>
      <p:bldP spid="653" grpId="1" animBg="1"/>
      <p:bldP spid="654" grpId="0" animBg="1"/>
      <p:bldP spid="654" grpId="1" animBg="1"/>
      <p:bldP spid="659" grpId="0"/>
      <p:bldP spid="660" grpId="0"/>
      <p:bldP spid="661" grpId="0"/>
      <p:bldP spid="662" grpId="0"/>
      <p:bldP spid="664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E24EC8F-0DA0-6979-03BF-D4974451C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BE323E9-A87B-A51E-A319-137F6D8CD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32</a:t>
            </a:fld>
            <a:r>
              <a:rPr lang="de-DE"/>
              <a:t> of 25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359663C-48F9-9751-251E-5CF0A301ABAF}"/>
              </a:ext>
            </a:extLst>
          </p:cNvPr>
          <p:cNvSpPr txBox="1"/>
          <p:nvPr/>
        </p:nvSpPr>
        <p:spPr>
          <a:xfrm>
            <a:off x="3836408" y="2151728"/>
            <a:ext cx="45191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8000" b="1" dirty="0">
                <a:solidFill>
                  <a:schemeClr val="bg1"/>
                </a:solidFill>
              </a:rPr>
              <a:t>2D </a:t>
            </a:r>
            <a:r>
              <a:rPr lang="de-DE" sz="8000" b="1" dirty="0" err="1">
                <a:solidFill>
                  <a:schemeClr val="bg1"/>
                </a:solidFill>
              </a:rPr>
              <a:t>vs</a:t>
            </a:r>
            <a:r>
              <a:rPr lang="de-DE" sz="8000" b="1" dirty="0">
                <a:solidFill>
                  <a:schemeClr val="bg1"/>
                </a:solidFill>
              </a:rPr>
              <a:t> 3D</a:t>
            </a:r>
          </a:p>
        </p:txBody>
      </p:sp>
    </p:spTree>
    <p:extLst>
      <p:ext uri="{BB962C8B-B14F-4D97-AF65-F5344CB8AC3E}">
        <p14:creationId xmlns:p14="http://schemas.microsoft.com/office/powerpoint/2010/main" val="25718927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90765314-26B4-4173-862F-BBC950DB12C8}"/>
              </a:ext>
            </a:extLst>
          </p:cNvPr>
          <p:cNvGrpSpPr/>
          <p:nvPr/>
        </p:nvGrpSpPr>
        <p:grpSpPr>
          <a:xfrm>
            <a:off x="7371098" y="2842242"/>
            <a:ext cx="2781895" cy="1561573"/>
            <a:chOff x="1197150" y="1112538"/>
            <a:chExt cx="2086421" cy="2342360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A6B5AF55-B7A8-429E-9DD8-ABDD10BB1B43}"/>
                </a:ext>
              </a:extLst>
            </p:cNvPr>
            <p:cNvSpPr/>
            <p:nvPr/>
          </p:nvSpPr>
          <p:spPr>
            <a:xfrm>
              <a:off x="1197150" y="1112538"/>
              <a:ext cx="792088" cy="1944216"/>
            </a:xfrm>
            <a:prstGeom prst="rect">
              <a:avLst/>
            </a:prstGeom>
            <a:ln>
              <a:noFill/>
            </a:ln>
            <a:scene3d>
              <a:camera prst="isometricOffAxis2Left"/>
              <a:lightRig rig="threePt" dir="t"/>
            </a:scene3d>
            <a:sp3d extrusionH="933450" prstMaterial="clear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D7A8EB51-7393-40B0-BCF7-ECE88910E8DA}"/>
                </a:ext>
              </a:extLst>
            </p:cNvPr>
            <p:cNvSpPr/>
            <p:nvPr/>
          </p:nvSpPr>
          <p:spPr>
            <a:xfrm>
              <a:off x="1917231" y="1311891"/>
              <a:ext cx="639688" cy="1944216"/>
            </a:xfrm>
            <a:prstGeom prst="rect">
              <a:avLst/>
            </a:prstGeom>
            <a:solidFill>
              <a:srgbClr val="FFC000">
                <a:alpha val="80000"/>
              </a:srgbClr>
            </a:solidFill>
            <a:ln>
              <a:noFill/>
            </a:ln>
            <a:scene3d>
              <a:camera prst="isometricOffAxis2Left"/>
              <a:lightRig rig="threePt" dir="t"/>
            </a:scene3d>
            <a:sp3d extrusionH="933450" contourW="12700" prstMaterial="matte">
              <a:extrusionClr>
                <a:srgbClr val="FFC000"/>
              </a:extrusionClr>
              <a:contourClr>
                <a:srgbClr val="FFC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dirty="0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0B9EE7D2-3B5B-4B50-AA42-A28A04961B71}"/>
                </a:ext>
              </a:extLst>
            </p:cNvPr>
            <p:cNvSpPr/>
            <p:nvPr/>
          </p:nvSpPr>
          <p:spPr>
            <a:xfrm>
              <a:off x="2491483" y="1510682"/>
              <a:ext cx="792088" cy="1944216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  <a:scene3d>
              <a:camera prst="isometricOffAxis2Left"/>
              <a:lightRig rig="threePt" dir="t"/>
            </a:scene3d>
            <a:sp3d extrusionH="933450"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5115ADF2-9EDE-4750-88FD-5BCDD2C4A40A}"/>
              </a:ext>
            </a:extLst>
          </p:cNvPr>
          <p:cNvSpPr/>
          <p:nvPr/>
        </p:nvSpPr>
        <p:spPr>
          <a:xfrm>
            <a:off x="1748205" y="1700808"/>
            <a:ext cx="3003647" cy="2592288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  <a:scene3d>
            <a:camera prst="isometricOffAxis2Left"/>
            <a:lightRig rig="threePt" dir="t"/>
          </a:scene3d>
          <a:sp3d extrusionH="933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A93BF41-0DB3-4133-91EF-9A6668854278}"/>
              </a:ext>
            </a:extLst>
          </p:cNvPr>
          <p:cNvSpPr/>
          <p:nvPr/>
        </p:nvSpPr>
        <p:spPr>
          <a:xfrm>
            <a:off x="2797833" y="2493776"/>
            <a:ext cx="864096" cy="864096"/>
          </a:xfrm>
          <a:prstGeom prst="ellipse">
            <a:avLst/>
          </a:prstGeom>
          <a:solidFill>
            <a:srgbClr val="FFC000">
              <a:alpha val="80000"/>
            </a:srgbClr>
          </a:solidFill>
          <a:ln>
            <a:solidFill>
              <a:srgbClr val="FFC000"/>
            </a:solidFill>
          </a:ln>
          <a:scene3d>
            <a:camera prst="orthographicFront">
              <a:rot lat="1200000" lon="1560000" rev="0"/>
            </a:camera>
            <a:lightRig rig="threePt" dir="t"/>
          </a:scene3d>
          <a:sp3d extrusionH="25400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0" name="CustomShape 16">
            <a:extLst>
              <a:ext uri="{FF2B5EF4-FFF2-40B4-BE49-F238E27FC236}">
                <a16:creationId xmlns:a16="http://schemas.microsoft.com/office/drawing/2014/main" id="{93FA7CA5-8982-4CAC-9FED-75669F339B8D}"/>
              </a:ext>
            </a:extLst>
          </p:cNvPr>
          <p:cNvSpPr/>
          <p:nvPr/>
        </p:nvSpPr>
        <p:spPr>
          <a:xfrm>
            <a:off x="6976895" y="4890757"/>
            <a:ext cx="4399692" cy="842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12" tIns="45007" rIns="90012" bIns="45007"/>
          <a:lstStyle/>
          <a:p>
            <a:pPr marL="268229" indent="-267509">
              <a:spcAft>
                <a:spcPts val="1200"/>
              </a:spcAft>
              <a:buBlip>
                <a:blip r:embed="rId3"/>
              </a:buBlip>
            </a:pPr>
            <a:r>
              <a:rPr lang="en-US" sz="1867" spc="-1" dirty="0"/>
              <a:t>Equivalent to </a:t>
            </a:r>
            <a:r>
              <a:rPr lang="en-US" sz="1867" b="1" spc="-1" dirty="0"/>
              <a:t>line</a:t>
            </a:r>
            <a:r>
              <a:rPr lang="en-US" sz="1867" spc="-1" dirty="0"/>
              <a:t> focus</a:t>
            </a:r>
          </a:p>
          <a:p>
            <a:pPr marL="268229" indent="-267509">
              <a:spcAft>
                <a:spcPts val="1200"/>
              </a:spcAft>
              <a:buBlip>
                <a:blip r:embed="rId3"/>
              </a:buBlip>
            </a:pPr>
            <a:r>
              <a:rPr lang="en-US" sz="1867" b="1" spc="-1" dirty="0"/>
              <a:t>Cylindrical </a:t>
            </a:r>
            <a:r>
              <a:rPr lang="en-US" sz="1867" spc="-1" dirty="0"/>
              <a:t>symmetry</a:t>
            </a:r>
          </a:p>
        </p:txBody>
      </p:sp>
      <p:sp>
        <p:nvSpPr>
          <p:cNvPr id="11" name="CustomShape 16">
            <a:extLst>
              <a:ext uri="{FF2B5EF4-FFF2-40B4-BE49-F238E27FC236}">
                <a16:creationId xmlns:a16="http://schemas.microsoft.com/office/drawing/2014/main" id="{C9CB9CF8-93E8-42FD-B766-1DE02448A37C}"/>
              </a:ext>
            </a:extLst>
          </p:cNvPr>
          <p:cNvSpPr/>
          <p:nvPr/>
        </p:nvSpPr>
        <p:spPr>
          <a:xfrm>
            <a:off x="1103446" y="4890757"/>
            <a:ext cx="4399692" cy="842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12" tIns="45007" rIns="90012" bIns="45007"/>
          <a:lstStyle/>
          <a:p>
            <a:pPr marL="268229" indent="-267509">
              <a:spcAft>
                <a:spcPts val="1200"/>
              </a:spcAft>
              <a:buBlip>
                <a:blip r:embed="rId3"/>
              </a:buBlip>
            </a:pPr>
            <a:r>
              <a:rPr lang="en-US" sz="1867" b="1" spc="-1" dirty="0"/>
              <a:t>Circular</a:t>
            </a:r>
            <a:r>
              <a:rPr lang="en-US" sz="1867" spc="-1" dirty="0"/>
              <a:t> spot</a:t>
            </a:r>
          </a:p>
          <a:p>
            <a:pPr marL="268229" indent="-267509">
              <a:spcAft>
                <a:spcPts val="1200"/>
              </a:spcAft>
              <a:buBlip>
                <a:blip r:embed="rId3"/>
              </a:buBlip>
            </a:pPr>
            <a:r>
              <a:rPr lang="en-US" sz="1867" b="1" spc="-1" dirty="0"/>
              <a:t>Spherical</a:t>
            </a:r>
            <a:r>
              <a:rPr lang="en-US" sz="1867" spc="-1" dirty="0"/>
              <a:t> symmetry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913FE078-213E-4F60-A8B6-5563B55255F8}"/>
              </a:ext>
            </a:extLst>
          </p:cNvPr>
          <p:cNvGrpSpPr/>
          <p:nvPr/>
        </p:nvGrpSpPr>
        <p:grpSpPr>
          <a:xfrm>
            <a:off x="7371943" y="2852936"/>
            <a:ext cx="2781895" cy="345749"/>
            <a:chOff x="1197150" y="-1637433"/>
            <a:chExt cx="2086421" cy="7710753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951068E-A212-435F-B44E-095999EC8161}"/>
                </a:ext>
              </a:extLst>
            </p:cNvPr>
            <p:cNvSpPr/>
            <p:nvPr/>
          </p:nvSpPr>
          <p:spPr>
            <a:xfrm>
              <a:off x="1197150" y="-1637433"/>
              <a:ext cx="792088" cy="1944221"/>
            </a:xfrm>
            <a:prstGeom prst="rect">
              <a:avLst/>
            </a:prstGeom>
            <a:ln>
              <a:noFill/>
            </a:ln>
            <a:scene3d>
              <a:camera prst="isometricOffAxis2Left"/>
              <a:lightRig rig="threePt" dir="t"/>
            </a:scene3d>
            <a:sp3d extrusionH="933450" prstMaterial="clear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A85497D9-BA06-41B6-91A6-C055C107ED2B}"/>
                </a:ext>
              </a:extLst>
            </p:cNvPr>
            <p:cNvSpPr/>
            <p:nvPr/>
          </p:nvSpPr>
          <p:spPr>
            <a:xfrm>
              <a:off x="1917231" y="1311891"/>
              <a:ext cx="639688" cy="1944216"/>
            </a:xfrm>
            <a:prstGeom prst="rect">
              <a:avLst/>
            </a:prstGeom>
            <a:solidFill>
              <a:srgbClr val="FFC000">
                <a:alpha val="80000"/>
              </a:srgbClr>
            </a:solidFill>
            <a:ln>
              <a:noFill/>
            </a:ln>
            <a:scene3d>
              <a:camera prst="isometricOffAxis2Left"/>
              <a:lightRig rig="threePt" dir="t"/>
            </a:scene3d>
            <a:sp3d extrusionH="933450" contourW="12700" prstMaterial="matte">
              <a:extrusionClr>
                <a:srgbClr val="FFC000"/>
              </a:extrusionClr>
              <a:contourClr>
                <a:srgbClr val="FFC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dirty="0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695AE259-0B09-49A3-AB67-397B027F326D}"/>
                </a:ext>
              </a:extLst>
            </p:cNvPr>
            <p:cNvSpPr/>
            <p:nvPr/>
          </p:nvSpPr>
          <p:spPr>
            <a:xfrm>
              <a:off x="2491483" y="4129099"/>
              <a:ext cx="792088" cy="1944221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  <a:scene3d>
              <a:camera prst="isometricOffAxis2Left"/>
              <a:lightRig rig="threePt" dir="t"/>
            </a:scene3d>
            <a:sp3d extrusionH="933450"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D33316E-F0CC-44CC-8501-920354DC37A1}"/>
              </a:ext>
            </a:extLst>
          </p:cNvPr>
          <p:cNvGrpSpPr/>
          <p:nvPr/>
        </p:nvGrpSpPr>
        <p:grpSpPr>
          <a:xfrm>
            <a:off x="7372366" y="1598447"/>
            <a:ext cx="2781895" cy="1558485"/>
            <a:chOff x="1197150" y="1121721"/>
            <a:chExt cx="2086421" cy="2340515"/>
          </a:xfrm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977CD74D-5EE9-46E2-A090-1299A8BE2A82}"/>
                </a:ext>
              </a:extLst>
            </p:cNvPr>
            <p:cNvSpPr/>
            <p:nvPr/>
          </p:nvSpPr>
          <p:spPr>
            <a:xfrm>
              <a:off x="1197150" y="1121721"/>
              <a:ext cx="792088" cy="1944216"/>
            </a:xfrm>
            <a:prstGeom prst="rect">
              <a:avLst/>
            </a:prstGeom>
            <a:ln>
              <a:noFill/>
            </a:ln>
            <a:scene3d>
              <a:camera prst="isometricOffAxis2Left"/>
              <a:lightRig rig="threePt" dir="t"/>
            </a:scene3d>
            <a:sp3d extrusionH="933450" prstMaterial="clear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7021B69C-9BEA-4077-8385-E5653A31B0A0}"/>
                </a:ext>
              </a:extLst>
            </p:cNvPr>
            <p:cNvSpPr/>
            <p:nvPr/>
          </p:nvSpPr>
          <p:spPr>
            <a:xfrm>
              <a:off x="1917231" y="1311891"/>
              <a:ext cx="639688" cy="1944216"/>
            </a:xfrm>
            <a:prstGeom prst="rect">
              <a:avLst/>
            </a:prstGeom>
            <a:solidFill>
              <a:srgbClr val="FFC000">
                <a:alpha val="80000"/>
              </a:srgbClr>
            </a:solidFill>
            <a:ln>
              <a:noFill/>
            </a:ln>
            <a:scene3d>
              <a:camera prst="isometricOffAxis2Left"/>
              <a:lightRig rig="threePt" dir="t"/>
            </a:scene3d>
            <a:sp3d extrusionH="933450" contourW="12700" prstMaterial="matte">
              <a:extrusionClr>
                <a:srgbClr val="FFC000"/>
              </a:extrusionClr>
              <a:contourClr>
                <a:srgbClr val="FFC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929C9DA3-06C1-40B6-B52C-47843DDD3E14}"/>
                </a:ext>
              </a:extLst>
            </p:cNvPr>
            <p:cNvSpPr/>
            <p:nvPr/>
          </p:nvSpPr>
          <p:spPr>
            <a:xfrm>
              <a:off x="2491483" y="1518021"/>
              <a:ext cx="792088" cy="1944215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  <a:scene3d>
              <a:camera prst="isometricOffAxis2Left"/>
              <a:lightRig rig="threePt" dir="t"/>
            </a:scene3d>
            <a:sp3d extrusionH="933450"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 dirty="0"/>
            </a:p>
          </p:txBody>
        </p:sp>
      </p:grpSp>
      <p:sp>
        <p:nvSpPr>
          <p:cNvPr id="22" name="Rectangle 7">
            <a:extLst>
              <a:ext uri="{FF2B5EF4-FFF2-40B4-BE49-F238E27FC236}">
                <a16:creationId xmlns:a16="http://schemas.microsoft.com/office/drawing/2014/main" id="{C194B683-3401-4B7C-881B-6FC746426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367" y="68627"/>
            <a:ext cx="11176000" cy="53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 eaLnBrk="0" hangingPunct="0"/>
            <a:r>
              <a:rPr lang="de-LI" sz="3467" dirty="0">
                <a:solidFill>
                  <a:srgbClr val="00589C"/>
                </a:solidFill>
                <a:cs typeface="Arial" pitchFamily="34" charset="0"/>
              </a:rPr>
              <a:t>2D </a:t>
            </a:r>
            <a:r>
              <a:rPr lang="de-LI" sz="3467" dirty="0" err="1">
                <a:solidFill>
                  <a:srgbClr val="00589C"/>
                </a:solidFill>
                <a:cs typeface="Arial" pitchFamily="34" charset="0"/>
              </a:rPr>
              <a:t>vs</a:t>
            </a:r>
            <a:r>
              <a:rPr lang="de-LI" sz="3467" dirty="0">
                <a:solidFill>
                  <a:srgbClr val="00589C"/>
                </a:solidFill>
                <a:cs typeface="Arial" pitchFamily="34" charset="0"/>
              </a:rPr>
              <a:t> 3D: </a:t>
            </a:r>
            <a:r>
              <a:rPr lang="de-LI" sz="3467" dirty="0" err="1">
                <a:solidFill>
                  <a:srgbClr val="00589C"/>
                </a:solidFill>
                <a:cs typeface="Arial" pitchFamily="34" charset="0"/>
              </a:rPr>
              <a:t>compensation</a:t>
            </a:r>
            <a:r>
              <a:rPr lang="de-LI" sz="3467" dirty="0">
                <a:solidFill>
                  <a:srgbClr val="00589C"/>
                </a:solidFill>
                <a:cs typeface="Arial" pitchFamily="34" charset="0"/>
              </a:rPr>
              <a:t> </a:t>
            </a:r>
            <a:r>
              <a:rPr lang="de-LI" sz="3467" dirty="0" err="1">
                <a:solidFill>
                  <a:srgbClr val="00589C"/>
                </a:solidFill>
                <a:cs typeface="Arial" pitchFamily="34" charset="0"/>
              </a:rPr>
              <a:t>of</a:t>
            </a:r>
            <a:r>
              <a:rPr lang="de-LI" sz="3467" dirty="0">
                <a:solidFill>
                  <a:srgbClr val="00589C"/>
                </a:solidFill>
                <a:cs typeface="Arial" pitchFamily="34" charset="0"/>
              </a:rPr>
              <a:t> </a:t>
            </a:r>
            <a:r>
              <a:rPr lang="de-LI" sz="3467" dirty="0" err="1">
                <a:solidFill>
                  <a:srgbClr val="00589C"/>
                </a:solidFill>
                <a:cs typeface="Arial" pitchFamily="34" charset="0"/>
              </a:rPr>
              <a:t>forward</a:t>
            </a:r>
            <a:r>
              <a:rPr lang="de-LI" sz="3467" dirty="0">
                <a:solidFill>
                  <a:srgbClr val="00589C"/>
                </a:solidFill>
                <a:cs typeface="Arial" pitchFamily="34" charset="0"/>
              </a:rPr>
              <a:t> </a:t>
            </a:r>
            <a:r>
              <a:rPr lang="de-LI" sz="3467" dirty="0" err="1">
                <a:solidFill>
                  <a:srgbClr val="00589C"/>
                </a:solidFill>
                <a:cs typeface="Arial" pitchFamily="34" charset="0"/>
              </a:rPr>
              <a:t>current</a:t>
            </a:r>
            <a:endParaRPr lang="de-LI" sz="3467" baseline="-25000" dirty="0">
              <a:solidFill>
                <a:srgbClr val="00589C"/>
              </a:solidFill>
              <a:cs typeface="Arial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1C280D1-17B7-4CBC-9074-10B059D7CF90}"/>
              </a:ext>
            </a:extLst>
          </p:cNvPr>
          <p:cNvSpPr txBox="1"/>
          <p:nvPr/>
        </p:nvSpPr>
        <p:spPr>
          <a:xfrm>
            <a:off x="1871532" y="1700809"/>
            <a:ext cx="1452601" cy="461665"/>
          </a:xfrm>
          <a:prstGeom prst="rect">
            <a:avLst/>
          </a:prstGeom>
          <a:noFill/>
          <a:scene3d>
            <a:camera prst="orthographicFront">
              <a:rot lat="1080000" lon="156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chemeClr val="bg1"/>
                </a:solidFill>
              </a:rPr>
              <a:t>target</a:t>
            </a:r>
            <a:endParaRPr lang="de-DE" sz="2400" b="1" dirty="0">
              <a:solidFill>
                <a:schemeClr val="bg1"/>
              </a:solidFill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592A3F88-A811-41FB-A50F-538E6772D539}"/>
              </a:ext>
            </a:extLst>
          </p:cNvPr>
          <p:cNvSpPr/>
          <p:nvPr/>
        </p:nvSpPr>
        <p:spPr>
          <a:xfrm>
            <a:off x="9828115" y="879296"/>
            <a:ext cx="622286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b="1" dirty="0">
                <a:solidFill>
                  <a:srgbClr val="00599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2D</a:t>
            </a:r>
            <a:endParaRPr lang="de-DE" sz="2667" b="1" dirty="0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D9527AF-465D-40FE-9E0A-0EC3847DFB71}"/>
              </a:ext>
            </a:extLst>
          </p:cNvPr>
          <p:cNvSpPr/>
          <p:nvPr/>
        </p:nvSpPr>
        <p:spPr>
          <a:xfrm>
            <a:off x="4367808" y="887512"/>
            <a:ext cx="622286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b="1" dirty="0">
                <a:solidFill>
                  <a:srgbClr val="00599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3D</a:t>
            </a:r>
            <a:endParaRPr lang="de-DE" sz="2667" b="1" dirty="0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58BF3969-D5B6-4B9B-B887-66629C83E610}"/>
              </a:ext>
            </a:extLst>
          </p:cNvPr>
          <p:cNvSpPr/>
          <p:nvPr/>
        </p:nvSpPr>
        <p:spPr>
          <a:xfrm>
            <a:off x="4847862" y="4852598"/>
            <a:ext cx="1721457" cy="420564"/>
          </a:xfrm>
          <a:prstGeom prst="rect">
            <a:avLst/>
          </a:prstGeom>
          <a:solidFill>
            <a:srgbClr val="00589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33" b="1" dirty="0">
                <a:solidFill>
                  <a:schemeClr val="bg1"/>
                </a:solidFill>
              </a:rPr>
              <a:t>laser focus</a:t>
            </a:r>
            <a:endParaRPr lang="de-DE" sz="2133" b="1" dirty="0">
              <a:solidFill>
                <a:schemeClr val="bg1"/>
              </a:solidFill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C5899241-54A1-49D4-8926-A40FAB59D466}"/>
              </a:ext>
            </a:extLst>
          </p:cNvPr>
          <p:cNvSpPr/>
          <p:nvPr/>
        </p:nvSpPr>
        <p:spPr>
          <a:xfrm>
            <a:off x="4847862" y="5281852"/>
            <a:ext cx="1721457" cy="420564"/>
          </a:xfrm>
          <a:prstGeom prst="rect">
            <a:avLst/>
          </a:prstGeom>
          <a:solidFill>
            <a:srgbClr val="00589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33" b="1" dirty="0">
                <a:solidFill>
                  <a:schemeClr val="bg1"/>
                </a:solidFill>
              </a:rPr>
              <a:t>acc. field</a:t>
            </a:r>
            <a:endParaRPr lang="de-DE" sz="2133" b="1" dirty="0">
              <a:solidFill>
                <a:schemeClr val="bg1"/>
              </a:solidFill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5AEA28F-533D-472C-A0C0-2DBDA7E58693}"/>
              </a:ext>
            </a:extLst>
          </p:cNvPr>
          <p:cNvSpPr txBox="1"/>
          <p:nvPr/>
        </p:nvSpPr>
        <p:spPr>
          <a:xfrm>
            <a:off x="0" y="5912889"/>
            <a:ext cx="8955680" cy="461665"/>
          </a:xfrm>
          <a:prstGeom prst="rect">
            <a:avLst/>
          </a:prstGeom>
          <a:solidFill>
            <a:srgbClr val="CF6800"/>
          </a:solidFill>
        </p:spPr>
        <p:txBody>
          <a:bodyPr wrap="square" lIns="528000" rtlCol="0">
            <a:spAutoFit/>
          </a:bodyPr>
          <a:lstStyle/>
          <a:p>
            <a:pPr>
              <a:buClr>
                <a:srgbClr val="D5540D"/>
              </a:buClr>
            </a:pPr>
            <a:r>
              <a:rPr lang="de-DE" sz="2400" b="1" dirty="0">
                <a:solidFill>
                  <a:schemeClr val="bg1"/>
                </a:solidFill>
              </a:rPr>
              <a:t>2D and 3D </a:t>
            </a:r>
            <a:r>
              <a:rPr lang="de-DE" sz="2400" b="1" dirty="0" err="1">
                <a:solidFill>
                  <a:schemeClr val="bg1"/>
                </a:solidFill>
              </a:rPr>
              <a:t>are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conceptionally</a:t>
            </a:r>
            <a:r>
              <a:rPr lang="de-DE" sz="2400" b="1" dirty="0">
                <a:solidFill>
                  <a:schemeClr val="bg1"/>
                </a:solidFill>
              </a:rPr>
              <a:t> different!</a:t>
            </a:r>
          </a:p>
        </p:txBody>
      </p:sp>
      <p:sp>
        <p:nvSpPr>
          <p:cNvPr id="34" name="Pfeil: nach rechts 33">
            <a:extLst>
              <a:ext uri="{FF2B5EF4-FFF2-40B4-BE49-F238E27FC236}">
                <a16:creationId xmlns:a16="http://schemas.microsoft.com/office/drawing/2014/main" id="{9072E178-A455-4DBF-B212-53C6F702E620}"/>
              </a:ext>
            </a:extLst>
          </p:cNvPr>
          <p:cNvSpPr/>
          <p:nvPr/>
        </p:nvSpPr>
        <p:spPr>
          <a:xfrm>
            <a:off x="2144707" y="2648487"/>
            <a:ext cx="590920" cy="300460"/>
          </a:xfrm>
          <a:prstGeom prst="rightArrow">
            <a:avLst/>
          </a:prstGeom>
          <a:solidFill>
            <a:srgbClr val="E3C02A"/>
          </a:solidFill>
          <a:ln>
            <a:noFill/>
          </a:ln>
          <a:scene3d>
            <a:camera prst="orthographicFront">
              <a:rot lat="1080000" lon="156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3" name="Pfeil: nach rechts 22">
            <a:extLst>
              <a:ext uri="{FF2B5EF4-FFF2-40B4-BE49-F238E27FC236}">
                <a16:creationId xmlns:a16="http://schemas.microsoft.com/office/drawing/2014/main" id="{3CEADE11-602A-423C-A518-E1AEA018D31F}"/>
              </a:ext>
            </a:extLst>
          </p:cNvPr>
          <p:cNvSpPr/>
          <p:nvPr/>
        </p:nvSpPr>
        <p:spPr>
          <a:xfrm>
            <a:off x="1679510" y="2564904"/>
            <a:ext cx="1920213" cy="1248139"/>
          </a:xfrm>
          <a:prstGeom prst="rightArrow">
            <a:avLst/>
          </a:prstGeom>
          <a:solidFill>
            <a:srgbClr val="FF0000"/>
          </a:solidFill>
          <a:ln>
            <a:noFill/>
          </a:ln>
          <a:scene3d>
            <a:camera prst="isometricRightUp">
              <a:rot lat="1107559" lon="18536913" rev="7406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Laser</a:t>
            </a:r>
          </a:p>
        </p:txBody>
      </p:sp>
      <p:sp>
        <p:nvSpPr>
          <p:cNvPr id="35" name="Pfeil: nach rechts 34">
            <a:extLst>
              <a:ext uri="{FF2B5EF4-FFF2-40B4-BE49-F238E27FC236}">
                <a16:creationId xmlns:a16="http://schemas.microsoft.com/office/drawing/2014/main" id="{D635AEC2-C3DC-4E9C-B115-C23764ED791B}"/>
              </a:ext>
            </a:extLst>
          </p:cNvPr>
          <p:cNvSpPr/>
          <p:nvPr/>
        </p:nvSpPr>
        <p:spPr>
          <a:xfrm flipH="1">
            <a:off x="3887755" y="2936519"/>
            <a:ext cx="576064" cy="300460"/>
          </a:xfrm>
          <a:prstGeom prst="rightArrow">
            <a:avLst/>
          </a:prstGeom>
          <a:solidFill>
            <a:srgbClr val="E3C02A"/>
          </a:solidFill>
          <a:ln>
            <a:noFill/>
          </a:ln>
          <a:scene3d>
            <a:camera prst="orthographicFront">
              <a:rot lat="1080000" lon="156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7" name="Pfeil: nach unten 36">
            <a:extLst>
              <a:ext uri="{FF2B5EF4-FFF2-40B4-BE49-F238E27FC236}">
                <a16:creationId xmlns:a16="http://schemas.microsoft.com/office/drawing/2014/main" id="{6B37EBE1-47D0-41D0-BA53-0C1185CA98AD}"/>
              </a:ext>
            </a:extLst>
          </p:cNvPr>
          <p:cNvSpPr/>
          <p:nvPr/>
        </p:nvSpPr>
        <p:spPr>
          <a:xfrm>
            <a:off x="3106968" y="1796819"/>
            <a:ext cx="285859" cy="542133"/>
          </a:xfrm>
          <a:prstGeom prst="downArrow">
            <a:avLst/>
          </a:prstGeom>
          <a:solidFill>
            <a:srgbClr val="E3C02A"/>
          </a:solidFill>
          <a:ln>
            <a:noFill/>
          </a:ln>
          <a:scene3d>
            <a:camera prst="orthographicFront">
              <a:rot lat="1080000" lon="156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38" name="Pfeil: nach unten 37">
            <a:extLst>
              <a:ext uri="{FF2B5EF4-FFF2-40B4-BE49-F238E27FC236}">
                <a16:creationId xmlns:a16="http://schemas.microsoft.com/office/drawing/2014/main" id="{EEC9F921-1642-4F37-9391-AE5C22FDF511}"/>
              </a:ext>
            </a:extLst>
          </p:cNvPr>
          <p:cNvSpPr/>
          <p:nvPr/>
        </p:nvSpPr>
        <p:spPr>
          <a:xfrm flipV="1">
            <a:off x="3109141" y="3462931"/>
            <a:ext cx="285859" cy="542133"/>
          </a:xfrm>
          <a:prstGeom prst="downArrow">
            <a:avLst/>
          </a:prstGeom>
          <a:solidFill>
            <a:srgbClr val="E3C02A"/>
          </a:solidFill>
          <a:ln>
            <a:noFill/>
          </a:ln>
          <a:scene3d>
            <a:camera prst="orthographicFront">
              <a:rot lat="1080000" lon="156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39" name="Pfeil: nach rechts 38">
            <a:extLst>
              <a:ext uri="{FF2B5EF4-FFF2-40B4-BE49-F238E27FC236}">
                <a16:creationId xmlns:a16="http://schemas.microsoft.com/office/drawing/2014/main" id="{D5C372B7-6A7F-4BA3-BEA7-3D94B942B486}"/>
              </a:ext>
            </a:extLst>
          </p:cNvPr>
          <p:cNvSpPr/>
          <p:nvPr/>
        </p:nvSpPr>
        <p:spPr>
          <a:xfrm>
            <a:off x="7631092" y="1976141"/>
            <a:ext cx="590920" cy="300460"/>
          </a:xfrm>
          <a:prstGeom prst="rightArrow">
            <a:avLst/>
          </a:prstGeom>
          <a:solidFill>
            <a:srgbClr val="E3C02A"/>
          </a:solidFill>
          <a:ln>
            <a:noFill/>
          </a:ln>
          <a:scene3d>
            <a:camera prst="orthographicFront">
              <a:rot lat="1080000" lon="156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40" name="Pfeil: nach rechts 39">
            <a:extLst>
              <a:ext uri="{FF2B5EF4-FFF2-40B4-BE49-F238E27FC236}">
                <a16:creationId xmlns:a16="http://schemas.microsoft.com/office/drawing/2014/main" id="{6803C8BD-AF2D-4ED5-A43A-A1A7A0DA63CC}"/>
              </a:ext>
            </a:extLst>
          </p:cNvPr>
          <p:cNvSpPr/>
          <p:nvPr/>
        </p:nvSpPr>
        <p:spPr>
          <a:xfrm flipH="1">
            <a:off x="9373063" y="2264173"/>
            <a:ext cx="576064" cy="300460"/>
          </a:xfrm>
          <a:prstGeom prst="rightArrow">
            <a:avLst/>
          </a:prstGeom>
          <a:solidFill>
            <a:srgbClr val="E3C02A"/>
          </a:solidFill>
          <a:ln>
            <a:noFill/>
          </a:ln>
          <a:scene3d>
            <a:camera prst="orthographicFront">
              <a:rot lat="1080000" lon="156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41" name="Pfeil: nach rechts 40">
            <a:extLst>
              <a:ext uri="{FF2B5EF4-FFF2-40B4-BE49-F238E27FC236}">
                <a16:creationId xmlns:a16="http://schemas.microsoft.com/office/drawing/2014/main" id="{ADE8647F-7F08-425C-A4DC-779287A2485E}"/>
              </a:ext>
            </a:extLst>
          </p:cNvPr>
          <p:cNvSpPr/>
          <p:nvPr/>
        </p:nvSpPr>
        <p:spPr>
          <a:xfrm>
            <a:off x="7631092" y="2744498"/>
            <a:ext cx="590920" cy="300460"/>
          </a:xfrm>
          <a:prstGeom prst="rightArrow">
            <a:avLst/>
          </a:prstGeom>
          <a:solidFill>
            <a:srgbClr val="E3C02A"/>
          </a:solidFill>
          <a:ln>
            <a:noFill/>
          </a:ln>
          <a:scene3d>
            <a:camera prst="orthographicFront">
              <a:rot lat="1080000" lon="156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42" name="Pfeil: nach rechts 41">
            <a:extLst>
              <a:ext uri="{FF2B5EF4-FFF2-40B4-BE49-F238E27FC236}">
                <a16:creationId xmlns:a16="http://schemas.microsoft.com/office/drawing/2014/main" id="{8E884689-FFAC-443F-9F9A-54B5C97013F2}"/>
              </a:ext>
            </a:extLst>
          </p:cNvPr>
          <p:cNvSpPr/>
          <p:nvPr/>
        </p:nvSpPr>
        <p:spPr>
          <a:xfrm flipH="1">
            <a:off x="9375219" y="3032530"/>
            <a:ext cx="576064" cy="300460"/>
          </a:xfrm>
          <a:prstGeom prst="rightArrow">
            <a:avLst/>
          </a:prstGeom>
          <a:solidFill>
            <a:srgbClr val="E3C02A"/>
          </a:solidFill>
          <a:ln>
            <a:noFill/>
          </a:ln>
          <a:scene3d>
            <a:camera prst="orthographicFront">
              <a:rot lat="1080000" lon="156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43" name="Pfeil: nach rechts 42">
            <a:extLst>
              <a:ext uri="{FF2B5EF4-FFF2-40B4-BE49-F238E27FC236}">
                <a16:creationId xmlns:a16="http://schemas.microsoft.com/office/drawing/2014/main" id="{592DB0AC-2440-4FE1-BC26-886B54D7036E}"/>
              </a:ext>
            </a:extLst>
          </p:cNvPr>
          <p:cNvSpPr/>
          <p:nvPr/>
        </p:nvSpPr>
        <p:spPr>
          <a:xfrm>
            <a:off x="7631092" y="3416573"/>
            <a:ext cx="590920" cy="300460"/>
          </a:xfrm>
          <a:prstGeom prst="rightArrow">
            <a:avLst/>
          </a:prstGeom>
          <a:solidFill>
            <a:srgbClr val="E3C02A"/>
          </a:solidFill>
          <a:ln>
            <a:noFill/>
          </a:ln>
          <a:scene3d>
            <a:camera prst="orthographicFront">
              <a:rot lat="1080000" lon="156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44" name="Pfeil: nach rechts 43">
            <a:extLst>
              <a:ext uri="{FF2B5EF4-FFF2-40B4-BE49-F238E27FC236}">
                <a16:creationId xmlns:a16="http://schemas.microsoft.com/office/drawing/2014/main" id="{446AC73B-AF6E-46F7-84ED-39100771EE69}"/>
              </a:ext>
            </a:extLst>
          </p:cNvPr>
          <p:cNvSpPr/>
          <p:nvPr/>
        </p:nvSpPr>
        <p:spPr>
          <a:xfrm flipH="1">
            <a:off x="9375219" y="3704605"/>
            <a:ext cx="576064" cy="300460"/>
          </a:xfrm>
          <a:prstGeom prst="rightArrow">
            <a:avLst/>
          </a:prstGeom>
          <a:solidFill>
            <a:srgbClr val="E3C02A"/>
          </a:solidFill>
          <a:ln>
            <a:noFill/>
          </a:ln>
          <a:scene3d>
            <a:camera prst="orthographicFront">
              <a:rot lat="1080000" lon="156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4" name="Pfeil: nach rechts 23">
            <a:extLst>
              <a:ext uri="{FF2B5EF4-FFF2-40B4-BE49-F238E27FC236}">
                <a16:creationId xmlns:a16="http://schemas.microsoft.com/office/drawing/2014/main" id="{C0F79309-A0AD-466A-90C7-06FAF76BD118}"/>
              </a:ext>
            </a:extLst>
          </p:cNvPr>
          <p:cNvSpPr/>
          <p:nvPr/>
        </p:nvSpPr>
        <p:spPr>
          <a:xfrm>
            <a:off x="7164559" y="2685797"/>
            <a:ext cx="1920213" cy="1248139"/>
          </a:xfrm>
          <a:prstGeom prst="rightArrow">
            <a:avLst/>
          </a:prstGeom>
          <a:solidFill>
            <a:srgbClr val="FF0000"/>
          </a:solidFill>
          <a:ln>
            <a:noFill/>
          </a:ln>
          <a:scene3d>
            <a:camera prst="isometricRightUp">
              <a:rot lat="1107559" lon="18536913" rev="7406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Laser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6CBACC36-72A2-4B91-AA5A-E854847C38B0}"/>
              </a:ext>
            </a:extLst>
          </p:cNvPr>
          <p:cNvSpPr txBox="1"/>
          <p:nvPr/>
        </p:nvSpPr>
        <p:spPr>
          <a:xfrm>
            <a:off x="3983765" y="2552515"/>
            <a:ext cx="509128" cy="461665"/>
          </a:xfrm>
          <a:prstGeom prst="rect">
            <a:avLst/>
          </a:prstGeom>
          <a:noFill/>
          <a:scene3d>
            <a:camera prst="orthographicFront">
              <a:rot lat="1080000" lon="156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FFC000"/>
                </a:solidFill>
              </a:rPr>
              <a:t>e</a:t>
            </a:r>
            <a:r>
              <a:rPr lang="de-DE" sz="2400" b="1" baseline="30000" dirty="0">
                <a:solidFill>
                  <a:srgbClr val="FFC000"/>
                </a:solidFill>
              </a:rPr>
              <a:t>-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121AEC3C-B73B-4FAA-AAD8-DBB58E8BB626}"/>
              </a:ext>
            </a:extLst>
          </p:cNvPr>
          <p:cNvSpPr txBox="1"/>
          <p:nvPr/>
        </p:nvSpPr>
        <p:spPr>
          <a:xfrm>
            <a:off x="9523309" y="2660915"/>
            <a:ext cx="509128" cy="461665"/>
          </a:xfrm>
          <a:prstGeom prst="rect">
            <a:avLst/>
          </a:prstGeom>
          <a:noFill/>
          <a:scene3d>
            <a:camera prst="orthographicFront">
              <a:rot lat="1080000" lon="156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FFC000"/>
                </a:solidFill>
              </a:rPr>
              <a:t>e</a:t>
            </a:r>
            <a:r>
              <a:rPr lang="de-DE" sz="2400" b="1" baseline="30000" dirty="0">
                <a:solidFill>
                  <a:srgbClr val="FFC000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44207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3" grpId="0" animBg="1"/>
      <p:bldP spid="34" grpId="0" animBg="1"/>
      <p:bldP spid="23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4" grpId="0" animBg="1"/>
      <p:bldP spid="45" grpId="0"/>
      <p:bldP spid="4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E24EC8F-0DA0-6979-03BF-D4974451C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BE323E9-A87B-A51E-A319-137F6D8CD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34</a:t>
            </a:fld>
            <a:r>
              <a:rPr lang="de-DE"/>
              <a:t> of 25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359663C-48F9-9751-251E-5CF0A301ABAF}"/>
              </a:ext>
            </a:extLst>
          </p:cNvPr>
          <p:cNvSpPr txBox="1"/>
          <p:nvPr/>
        </p:nvSpPr>
        <p:spPr>
          <a:xfrm>
            <a:off x="1242755" y="2151728"/>
            <a:ext cx="97065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8000" b="1" dirty="0">
                <a:solidFill>
                  <a:schemeClr val="bg1"/>
                </a:solidFill>
              </a:rPr>
              <a:t>Schreiber Modeling</a:t>
            </a:r>
          </a:p>
        </p:txBody>
      </p:sp>
    </p:spTree>
    <p:extLst>
      <p:ext uri="{BB962C8B-B14F-4D97-AF65-F5344CB8AC3E}">
        <p14:creationId xmlns:p14="http://schemas.microsoft.com/office/powerpoint/2010/main" val="33957401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D0B7F1F-5A88-64C9-F99F-7287ECCF9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0BEA60A-0E1D-56DD-AF08-AD0E671E7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35</a:t>
            </a:fld>
            <a:r>
              <a:rPr lang="de-DE"/>
              <a:t> of 25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3919EEB-5D64-746F-1A00-584D1BACB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2901"/>
            <a:ext cx="5581645" cy="432339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CAC447F-E098-2F0F-9375-D9C6AF757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460" y="148262"/>
            <a:ext cx="5956940" cy="452803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B89F365-2FF9-26F8-7830-568B37A1E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863" y="4978400"/>
            <a:ext cx="2371725" cy="12192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0A00A78-59B5-1BE6-8096-2F154ABBF1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034" y="5294697"/>
            <a:ext cx="2543175" cy="10287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6635561-C812-EE29-19AC-000DA1BC81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0117" y="5240337"/>
            <a:ext cx="3400425" cy="69532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526DFD5-8470-9BE7-9342-11CBA0EBD8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1785" y="4926156"/>
            <a:ext cx="197167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330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57DCC4BB-A383-794D-ED6F-4E4914550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Schreiber </a:t>
            </a:r>
            <a:r>
              <a:rPr lang="de-DE" dirty="0" err="1"/>
              <a:t>Prediction</a:t>
            </a:r>
            <a:r>
              <a:rPr lang="de-DE" dirty="0"/>
              <a:t> Marks Limit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402A11A-9747-0291-B96C-4464B668C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71B753B-3358-5E16-3C29-0FE71C6D3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36</a:t>
            </a:fld>
            <a:r>
              <a:rPr lang="de-DE"/>
              <a:t> of 25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2C7688B-A8DF-5E1E-71EE-764861D70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736" y="1182886"/>
            <a:ext cx="6302528" cy="559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4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E24EC8F-0DA0-6979-03BF-D4974451C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BE323E9-A87B-A51E-A319-137F6D8CD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37</a:t>
            </a:fld>
            <a:r>
              <a:rPr lang="de-DE"/>
              <a:t> of 25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359663C-48F9-9751-251E-5CF0A301ABAF}"/>
              </a:ext>
            </a:extLst>
          </p:cNvPr>
          <p:cNvSpPr txBox="1"/>
          <p:nvPr/>
        </p:nvSpPr>
        <p:spPr>
          <a:xfrm>
            <a:off x="3609590" y="2151728"/>
            <a:ext cx="49728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8000" b="1" dirty="0" err="1">
                <a:solidFill>
                  <a:srgbClr val="005AA0"/>
                </a:solidFill>
              </a:rPr>
              <a:t>Ionization</a:t>
            </a:r>
            <a:endParaRPr lang="de-DE" sz="8000" b="1" dirty="0">
              <a:solidFill>
                <a:srgbClr val="005A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8557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D0B7F1F-5A88-64C9-F99F-7287ECCF9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0BEA60A-0E1D-56DD-AF08-AD0E671E7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38</a:t>
            </a:fld>
            <a:r>
              <a:rPr lang="de-DE"/>
              <a:t> of 25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2C251FF-95E3-5B04-80FA-4A51CC9F0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5" y="246770"/>
            <a:ext cx="8257399" cy="661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567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7A5CA2A8-E28B-509D-12F0-7ACE22A4F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Thomas-Fermi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55C3053-3452-9593-AFF1-A18DE07DD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814A47D-FC5B-F25E-5D78-4A17D97D5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39</a:t>
            </a:fld>
            <a:r>
              <a:rPr lang="de-DE"/>
              <a:t> of 25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B2BC0BB-4A87-9342-AA1F-68F2231CE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0364" y="669607"/>
            <a:ext cx="4467225" cy="52863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33077A6-2F3F-0076-9329-FB6629F22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411" y="2163603"/>
            <a:ext cx="5950188" cy="229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57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ihandform: Form 71">
            <a:extLst>
              <a:ext uri="{FF2B5EF4-FFF2-40B4-BE49-F238E27FC236}">
                <a16:creationId xmlns:a16="http://schemas.microsoft.com/office/drawing/2014/main" id="{875D26A1-4CAF-5AD1-4D54-78A6D149B57E}"/>
              </a:ext>
            </a:extLst>
          </p:cNvPr>
          <p:cNvSpPr/>
          <p:nvPr/>
        </p:nvSpPr>
        <p:spPr>
          <a:xfrm>
            <a:off x="8750302" y="1378665"/>
            <a:ext cx="820040" cy="1790700"/>
          </a:xfrm>
          <a:custGeom>
            <a:avLst/>
            <a:gdLst>
              <a:gd name="connsiteX0" fmla="*/ 0 w 847725"/>
              <a:gd name="connsiteY0" fmla="*/ 1790700 h 2438400"/>
              <a:gd name="connsiteX1" fmla="*/ 0 w 847725"/>
              <a:gd name="connsiteY1" fmla="*/ 0 h 2438400"/>
              <a:gd name="connsiteX2" fmla="*/ 847725 w 847725"/>
              <a:gd name="connsiteY2" fmla="*/ 0 h 2438400"/>
              <a:gd name="connsiteX3" fmla="*/ 847725 w 847725"/>
              <a:gd name="connsiteY3" fmla="*/ 1781175 h 2438400"/>
              <a:gd name="connsiteX4" fmla="*/ 304800 w 847725"/>
              <a:gd name="connsiteY4" fmla="*/ 2438400 h 2438400"/>
              <a:gd name="connsiteX0" fmla="*/ 0 w 847725"/>
              <a:gd name="connsiteY0" fmla="*/ 1790700 h 1790700"/>
              <a:gd name="connsiteX1" fmla="*/ 0 w 847725"/>
              <a:gd name="connsiteY1" fmla="*/ 0 h 1790700"/>
              <a:gd name="connsiteX2" fmla="*/ 847725 w 847725"/>
              <a:gd name="connsiteY2" fmla="*/ 0 h 1790700"/>
              <a:gd name="connsiteX3" fmla="*/ 847725 w 847725"/>
              <a:gd name="connsiteY3" fmla="*/ 1781175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7725" h="1790700">
                <a:moveTo>
                  <a:pt x="0" y="1790700"/>
                </a:moveTo>
                <a:lnTo>
                  <a:pt x="0" y="0"/>
                </a:lnTo>
                <a:lnTo>
                  <a:pt x="847725" y="0"/>
                </a:lnTo>
                <a:lnTo>
                  <a:pt x="847725" y="1781175"/>
                </a:lnTo>
              </a:path>
            </a:pathLst>
          </a:custGeom>
          <a:noFill/>
          <a:ln w="38100">
            <a:solidFill>
              <a:srgbClr val="959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4" name="Freihandform: Form 73">
            <a:extLst>
              <a:ext uri="{FF2B5EF4-FFF2-40B4-BE49-F238E27FC236}">
                <a16:creationId xmlns:a16="http://schemas.microsoft.com/office/drawing/2014/main" id="{7D9433F9-19FE-F5C8-D92E-2AE8C3CD1767}"/>
              </a:ext>
            </a:extLst>
          </p:cNvPr>
          <p:cNvSpPr/>
          <p:nvPr/>
        </p:nvSpPr>
        <p:spPr>
          <a:xfrm>
            <a:off x="8749726" y="1377406"/>
            <a:ext cx="820040" cy="1790700"/>
          </a:xfrm>
          <a:custGeom>
            <a:avLst/>
            <a:gdLst>
              <a:gd name="connsiteX0" fmla="*/ 0 w 847725"/>
              <a:gd name="connsiteY0" fmla="*/ 1790700 h 2438400"/>
              <a:gd name="connsiteX1" fmla="*/ 0 w 847725"/>
              <a:gd name="connsiteY1" fmla="*/ 0 h 2438400"/>
              <a:gd name="connsiteX2" fmla="*/ 847725 w 847725"/>
              <a:gd name="connsiteY2" fmla="*/ 0 h 2438400"/>
              <a:gd name="connsiteX3" fmla="*/ 847725 w 847725"/>
              <a:gd name="connsiteY3" fmla="*/ 1781175 h 2438400"/>
              <a:gd name="connsiteX4" fmla="*/ 304800 w 847725"/>
              <a:gd name="connsiteY4" fmla="*/ 2438400 h 2438400"/>
              <a:gd name="connsiteX0" fmla="*/ 0 w 847725"/>
              <a:gd name="connsiteY0" fmla="*/ 1790700 h 1790700"/>
              <a:gd name="connsiteX1" fmla="*/ 0 w 847725"/>
              <a:gd name="connsiteY1" fmla="*/ 0 h 1790700"/>
              <a:gd name="connsiteX2" fmla="*/ 847725 w 847725"/>
              <a:gd name="connsiteY2" fmla="*/ 0 h 1790700"/>
              <a:gd name="connsiteX3" fmla="*/ 847725 w 847725"/>
              <a:gd name="connsiteY3" fmla="*/ 1781175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7725" h="1790700">
                <a:moveTo>
                  <a:pt x="0" y="1790700"/>
                </a:moveTo>
                <a:lnTo>
                  <a:pt x="0" y="0"/>
                </a:lnTo>
                <a:lnTo>
                  <a:pt x="847725" y="0"/>
                </a:lnTo>
                <a:lnTo>
                  <a:pt x="847725" y="1781175"/>
                </a:lnTo>
              </a:path>
            </a:pathLst>
          </a:custGeom>
          <a:solidFill>
            <a:schemeClr val="bg2">
              <a:lumMod val="75000"/>
            </a:schemeClr>
          </a:solidFill>
          <a:ln w="38100">
            <a:solidFill>
              <a:srgbClr val="959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cold</a:t>
            </a:r>
            <a:r>
              <a:rPr lang="de-DE" dirty="0"/>
              <a:t> </a:t>
            </a:r>
            <a:r>
              <a:rPr lang="de-DE" dirty="0" err="1"/>
              <a:t>target</a:t>
            </a:r>
            <a:endParaRPr lang="de-DE" dirty="0"/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ACB0DF0-3758-96C0-2582-4D670A8B61DA}"/>
              </a:ext>
            </a:extLst>
          </p:cNvPr>
          <p:cNvGrpSpPr/>
          <p:nvPr/>
        </p:nvGrpSpPr>
        <p:grpSpPr>
          <a:xfrm>
            <a:off x="8479650" y="266789"/>
            <a:ext cx="1330248" cy="2917283"/>
            <a:chOff x="8479650" y="266789"/>
            <a:chExt cx="1330248" cy="2917283"/>
          </a:xfrm>
        </p:grpSpPr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18E627D9-92DB-750D-F599-01C909BFFA9D}"/>
                </a:ext>
              </a:extLst>
            </p:cNvPr>
            <p:cNvCxnSpPr>
              <a:cxnSpLocks/>
            </p:cNvCxnSpPr>
            <p:nvPr/>
          </p:nvCxnSpPr>
          <p:spPr>
            <a:xfrm>
              <a:off x="9571038" y="338138"/>
              <a:ext cx="0" cy="2845934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r Verbinder 45">
              <a:extLst>
                <a:ext uri="{FF2B5EF4-FFF2-40B4-BE49-F238E27FC236}">
                  <a16:creationId xmlns:a16="http://schemas.microsoft.com/office/drawing/2014/main" id="{B6B50C54-F5AD-3674-05D0-5084CAF90B61}"/>
                </a:ext>
              </a:extLst>
            </p:cNvPr>
            <p:cNvCxnSpPr>
              <a:cxnSpLocks/>
            </p:cNvCxnSpPr>
            <p:nvPr/>
          </p:nvCxnSpPr>
          <p:spPr>
            <a:xfrm>
              <a:off x="8750300" y="338138"/>
              <a:ext cx="0" cy="2820534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8D62165C-55CB-A456-9A63-2B1C8F5B4D95}"/>
                </a:ext>
              </a:extLst>
            </p:cNvPr>
            <p:cNvSpPr txBox="1"/>
            <p:nvPr/>
          </p:nvSpPr>
          <p:spPr>
            <a:xfrm rot="16200000">
              <a:off x="8350288" y="396151"/>
              <a:ext cx="5357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1200" b="1" dirty="0">
                  <a:solidFill>
                    <a:schemeClr val="bg1">
                      <a:lumMod val="75000"/>
                    </a:schemeClr>
                  </a:solidFill>
                </a:rPr>
                <a:t>front</a:t>
              </a:r>
            </a:p>
          </p:txBody>
        </p: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72C08561-DBA1-6936-E9D5-4266BEC47F9F}"/>
                </a:ext>
              </a:extLst>
            </p:cNvPr>
            <p:cNvSpPr txBox="1"/>
            <p:nvPr/>
          </p:nvSpPr>
          <p:spPr>
            <a:xfrm rot="16200000">
              <a:off x="9434796" y="396150"/>
              <a:ext cx="4732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1200" b="1" dirty="0" err="1">
                  <a:solidFill>
                    <a:schemeClr val="bg1">
                      <a:lumMod val="75000"/>
                    </a:schemeClr>
                  </a:solidFill>
                </a:rPr>
                <a:t>rear</a:t>
              </a:r>
              <a:endParaRPr lang="de-DE" sz="1200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4399F22E-5BDB-96B5-A45A-6DD44B24DD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56650" y="1380371"/>
              <a:ext cx="825500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uppieren 87">
            <a:extLst>
              <a:ext uri="{FF2B5EF4-FFF2-40B4-BE49-F238E27FC236}">
                <a16:creationId xmlns:a16="http://schemas.microsoft.com/office/drawing/2014/main" id="{DC5351D8-3CA5-26FE-E7DF-27D6EFCED662}"/>
              </a:ext>
            </a:extLst>
          </p:cNvPr>
          <p:cNvGrpSpPr/>
          <p:nvPr/>
        </p:nvGrpSpPr>
        <p:grpSpPr>
          <a:xfrm>
            <a:off x="7142391" y="534651"/>
            <a:ext cx="4504264" cy="3417855"/>
            <a:chOff x="7345591" y="598151"/>
            <a:chExt cx="4504264" cy="3417855"/>
          </a:xfrm>
        </p:grpSpPr>
        <p:cxnSp>
          <p:nvCxnSpPr>
            <p:cNvPr id="40" name="Gerade Verbindung mit Pfeil 39">
              <a:extLst>
                <a:ext uri="{FF2B5EF4-FFF2-40B4-BE49-F238E27FC236}">
                  <a16:creationId xmlns:a16="http://schemas.microsoft.com/office/drawing/2014/main" id="{B5823A05-A873-3555-B6FD-A9C88324BD4D}"/>
                </a:ext>
              </a:extLst>
            </p:cNvPr>
            <p:cNvCxnSpPr/>
            <p:nvPr/>
          </p:nvCxnSpPr>
          <p:spPr>
            <a:xfrm flipV="1">
              <a:off x="8343900" y="1176092"/>
              <a:ext cx="0" cy="2187101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mit Pfeil 41">
              <a:extLst>
                <a:ext uri="{FF2B5EF4-FFF2-40B4-BE49-F238E27FC236}">
                  <a16:creationId xmlns:a16="http://schemas.microsoft.com/office/drawing/2014/main" id="{AADDBDEF-C8A3-279B-DEAA-ABFA617AA072}"/>
                </a:ext>
              </a:extLst>
            </p:cNvPr>
            <p:cNvCxnSpPr>
              <a:cxnSpLocks/>
            </p:cNvCxnSpPr>
            <p:nvPr/>
          </p:nvCxnSpPr>
          <p:spPr>
            <a:xfrm>
              <a:off x="8204200" y="3222172"/>
              <a:ext cx="3425825" cy="0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4D6ED7C1-3732-3EA3-C849-778A41F70F75}"/>
                </a:ext>
              </a:extLst>
            </p:cNvPr>
            <p:cNvSpPr txBox="1"/>
            <p:nvPr/>
          </p:nvSpPr>
          <p:spPr>
            <a:xfrm>
              <a:off x="7745325" y="1241749"/>
              <a:ext cx="5645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2000" i="1" dirty="0"/>
                <a:t>n</a:t>
              </a:r>
              <a:r>
                <a:rPr lang="de-DE" sz="2000" baseline="-25000" dirty="0"/>
                <a:t>e,0</a:t>
              </a:r>
            </a:p>
          </p:txBody>
        </p: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85BFD6E7-F12B-8789-7750-CC2B607677C1}"/>
                </a:ext>
              </a:extLst>
            </p:cNvPr>
            <p:cNvSpPr txBox="1"/>
            <p:nvPr/>
          </p:nvSpPr>
          <p:spPr>
            <a:xfrm>
              <a:off x="7345591" y="598151"/>
              <a:ext cx="9284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dirty="0" err="1"/>
                <a:t>plasma</a:t>
              </a:r>
              <a:endParaRPr lang="de-DE" dirty="0"/>
            </a:p>
            <a:p>
              <a:pPr algn="l"/>
              <a:r>
                <a:rPr lang="de-DE" dirty="0" err="1"/>
                <a:t>density</a:t>
              </a:r>
              <a:endParaRPr lang="de-DE" dirty="0"/>
            </a:p>
          </p:txBody>
        </p:sp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21CF606F-C9B6-684E-E3E4-E20E31B47CC7}"/>
                </a:ext>
              </a:extLst>
            </p:cNvPr>
            <p:cNvSpPr txBox="1"/>
            <p:nvPr/>
          </p:nvSpPr>
          <p:spPr>
            <a:xfrm>
              <a:off x="10144252" y="3308120"/>
              <a:ext cx="17056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2000" dirty="0" err="1"/>
                <a:t>target</a:t>
              </a:r>
              <a:r>
                <a:rPr lang="de-DE" sz="2000" dirty="0"/>
                <a:t> normal </a:t>
              </a:r>
            </a:p>
            <a:p>
              <a:pPr algn="r"/>
              <a:r>
                <a:rPr lang="de-DE" sz="2000" dirty="0" err="1"/>
                <a:t>direction</a:t>
              </a:r>
              <a:endParaRPr lang="de-DE" sz="2000" dirty="0"/>
            </a:p>
          </p:txBody>
        </p:sp>
      </p:grpSp>
      <p:pic>
        <p:nvPicPr>
          <p:cNvPr id="28" name="Picture 3" descr="D:\Verteidigung\temp.png">
            <a:extLst>
              <a:ext uri="{FF2B5EF4-FFF2-40B4-BE49-F238E27FC236}">
                <a16:creationId xmlns:a16="http://schemas.microsoft.com/office/drawing/2014/main" id="{6A334D83-B20B-CEB6-E7A8-D6B14CE8E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19146"/>
          <a:stretch/>
        </p:blipFill>
        <p:spPr bwMode="auto">
          <a:xfrm>
            <a:off x="2494311" y="3509545"/>
            <a:ext cx="2366562" cy="2057876"/>
          </a:xfrm>
          <a:prstGeom prst="rect">
            <a:avLst/>
          </a:prstGeom>
          <a:noFill/>
        </p:spPr>
      </p:pic>
      <p:sp>
        <p:nvSpPr>
          <p:cNvPr id="30" name="TextBox 1">
            <a:extLst>
              <a:ext uri="{FF2B5EF4-FFF2-40B4-BE49-F238E27FC236}">
                <a16:creationId xmlns:a16="http://schemas.microsoft.com/office/drawing/2014/main" id="{D0CCA148-D438-58C4-8FD5-9FEBD4FB981C}"/>
              </a:ext>
            </a:extLst>
          </p:cNvPr>
          <p:cNvSpPr txBox="1"/>
          <p:nvPr/>
        </p:nvSpPr>
        <p:spPr>
          <a:xfrm>
            <a:off x="2621450" y="5572074"/>
            <a:ext cx="2116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latin typeface="+mn-lt"/>
              </a:rPr>
              <a:t>Electron</a:t>
            </a:r>
            <a:r>
              <a:rPr lang="de-DE" sz="1200" dirty="0">
                <a:latin typeface="+mn-lt"/>
              </a:rPr>
              <a:t> Transport </a:t>
            </a:r>
            <a:r>
              <a:rPr lang="de-DE" sz="1200" dirty="0" err="1">
                <a:latin typeface="+mn-lt"/>
              </a:rPr>
              <a:t>and</a:t>
            </a:r>
            <a:r>
              <a:rPr lang="de-DE" sz="1200" dirty="0">
                <a:latin typeface="+mn-lt"/>
              </a:rPr>
              <a:t> Debye-</a:t>
            </a:r>
            <a:r>
              <a:rPr lang="de-DE" sz="1200" dirty="0" err="1">
                <a:latin typeface="+mn-lt"/>
              </a:rPr>
              <a:t>Sheath</a:t>
            </a:r>
            <a:r>
              <a:rPr lang="de-DE" sz="1200" dirty="0">
                <a:latin typeface="+mn-lt"/>
              </a:rPr>
              <a:t> Formation</a:t>
            </a:r>
            <a:endParaRPr lang="de-DE" sz="1200" u="none" dirty="0">
              <a:latin typeface="+mn-lt"/>
            </a:endParaRPr>
          </a:p>
        </p:txBody>
      </p:sp>
      <p:sp>
        <p:nvSpPr>
          <p:cNvPr id="64" name="Freihandform: Form 63">
            <a:extLst>
              <a:ext uri="{FF2B5EF4-FFF2-40B4-BE49-F238E27FC236}">
                <a16:creationId xmlns:a16="http://schemas.microsoft.com/office/drawing/2014/main" id="{FA86700D-794A-347E-D6FE-654665CC54F1}"/>
              </a:ext>
            </a:extLst>
          </p:cNvPr>
          <p:cNvSpPr/>
          <p:nvPr/>
        </p:nvSpPr>
        <p:spPr>
          <a:xfrm>
            <a:off x="9847580" y="2350475"/>
            <a:ext cx="502920" cy="807720"/>
          </a:xfrm>
          <a:custGeom>
            <a:avLst/>
            <a:gdLst>
              <a:gd name="connsiteX0" fmla="*/ 0 w 502920"/>
              <a:gd name="connsiteY0" fmla="*/ 0 h 807720"/>
              <a:gd name="connsiteX1" fmla="*/ 0 w 502920"/>
              <a:gd name="connsiteY1" fmla="*/ 807720 h 807720"/>
              <a:gd name="connsiteX2" fmla="*/ 502920 w 502920"/>
              <a:gd name="connsiteY2" fmla="*/ 807720 h 807720"/>
              <a:gd name="connsiteX3" fmla="*/ 502920 w 502920"/>
              <a:gd name="connsiteY3" fmla="*/ 586740 h 807720"/>
              <a:gd name="connsiteX4" fmla="*/ 0 w 502920"/>
              <a:gd name="connsiteY4" fmla="*/ 0 h 807720"/>
              <a:gd name="connsiteX0" fmla="*/ 0 w 502920"/>
              <a:gd name="connsiteY0" fmla="*/ 0 h 807720"/>
              <a:gd name="connsiteX1" fmla="*/ 0 w 502920"/>
              <a:gd name="connsiteY1" fmla="*/ 807720 h 807720"/>
              <a:gd name="connsiteX2" fmla="*/ 502920 w 502920"/>
              <a:gd name="connsiteY2" fmla="*/ 807720 h 807720"/>
              <a:gd name="connsiteX3" fmla="*/ 502920 w 502920"/>
              <a:gd name="connsiteY3" fmla="*/ 586740 h 807720"/>
              <a:gd name="connsiteX4" fmla="*/ 220980 w 502920"/>
              <a:gd name="connsiteY4" fmla="*/ 335280 h 807720"/>
              <a:gd name="connsiteX5" fmla="*/ 0 w 502920"/>
              <a:gd name="connsiteY5" fmla="*/ 0 h 807720"/>
              <a:gd name="connsiteX0" fmla="*/ 0 w 502920"/>
              <a:gd name="connsiteY0" fmla="*/ 0 h 807720"/>
              <a:gd name="connsiteX1" fmla="*/ 0 w 502920"/>
              <a:gd name="connsiteY1" fmla="*/ 807720 h 807720"/>
              <a:gd name="connsiteX2" fmla="*/ 502920 w 502920"/>
              <a:gd name="connsiteY2" fmla="*/ 807720 h 807720"/>
              <a:gd name="connsiteX3" fmla="*/ 502920 w 502920"/>
              <a:gd name="connsiteY3" fmla="*/ 586740 h 807720"/>
              <a:gd name="connsiteX4" fmla="*/ 232886 w 502920"/>
              <a:gd name="connsiteY4" fmla="*/ 335280 h 807720"/>
              <a:gd name="connsiteX5" fmla="*/ 0 w 502920"/>
              <a:gd name="connsiteY5" fmla="*/ 0 h 807720"/>
              <a:gd name="connsiteX0" fmla="*/ 0 w 502920"/>
              <a:gd name="connsiteY0" fmla="*/ 0 h 807720"/>
              <a:gd name="connsiteX1" fmla="*/ 0 w 502920"/>
              <a:gd name="connsiteY1" fmla="*/ 807720 h 807720"/>
              <a:gd name="connsiteX2" fmla="*/ 502920 w 502920"/>
              <a:gd name="connsiteY2" fmla="*/ 807720 h 807720"/>
              <a:gd name="connsiteX3" fmla="*/ 502920 w 502920"/>
              <a:gd name="connsiteY3" fmla="*/ 586740 h 807720"/>
              <a:gd name="connsiteX4" fmla="*/ 232886 w 502920"/>
              <a:gd name="connsiteY4" fmla="*/ 335280 h 807720"/>
              <a:gd name="connsiteX5" fmla="*/ 0 w 502920"/>
              <a:gd name="connsiteY5" fmla="*/ 0 h 80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920" h="807720">
                <a:moveTo>
                  <a:pt x="0" y="0"/>
                </a:moveTo>
                <a:lnTo>
                  <a:pt x="0" y="807720"/>
                </a:lnTo>
                <a:lnTo>
                  <a:pt x="502920" y="807720"/>
                </a:lnTo>
                <a:lnTo>
                  <a:pt x="502920" y="586740"/>
                </a:lnTo>
                <a:cubicBezTo>
                  <a:pt x="421640" y="492760"/>
                  <a:pt x="314166" y="429260"/>
                  <a:pt x="232886" y="335280"/>
                </a:cubicBezTo>
                <a:cubicBezTo>
                  <a:pt x="121920" y="233045"/>
                  <a:pt x="77629" y="111760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de-DE" sz="1500" dirty="0">
                <a:solidFill>
                  <a:schemeClr val="bg1"/>
                </a:solidFill>
              </a:rPr>
              <a:t>e</a:t>
            </a:r>
            <a:r>
              <a:rPr lang="de-DE" sz="2000" b="1" baseline="300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63" name="Freihandform: Form 62">
            <a:extLst>
              <a:ext uri="{FF2B5EF4-FFF2-40B4-BE49-F238E27FC236}">
                <a16:creationId xmlns:a16="http://schemas.microsoft.com/office/drawing/2014/main" id="{CC14AD1B-2F9C-B2F7-E41A-6951ECD0A569}"/>
              </a:ext>
            </a:extLst>
          </p:cNvPr>
          <p:cNvSpPr/>
          <p:nvPr/>
        </p:nvSpPr>
        <p:spPr>
          <a:xfrm>
            <a:off x="9575800" y="1604010"/>
            <a:ext cx="276225" cy="742950"/>
          </a:xfrm>
          <a:custGeom>
            <a:avLst/>
            <a:gdLst>
              <a:gd name="connsiteX0" fmla="*/ 0 w 406400"/>
              <a:gd name="connsiteY0" fmla="*/ 0 h 762000"/>
              <a:gd name="connsiteX1" fmla="*/ 406400 w 406400"/>
              <a:gd name="connsiteY1" fmla="*/ 425450 h 762000"/>
              <a:gd name="connsiteX2" fmla="*/ 406400 w 406400"/>
              <a:gd name="connsiteY2" fmla="*/ 762000 h 762000"/>
              <a:gd name="connsiteX3" fmla="*/ 0 w 406400"/>
              <a:gd name="connsiteY3" fmla="*/ 0 h 762000"/>
              <a:gd name="connsiteX0" fmla="*/ 0 w 406400"/>
              <a:gd name="connsiteY0" fmla="*/ 0 h 762000"/>
              <a:gd name="connsiteX1" fmla="*/ 406400 w 406400"/>
              <a:gd name="connsiteY1" fmla="*/ 425450 h 762000"/>
              <a:gd name="connsiteX2" fmla="*/ 406400 w 406400"/>
              <a:gd name="connsiteY2" fmla="*/ 762000 h 762000"/>
              <a:gd name="connsiteX3" fmla="*/ 152400 w 406400"/>
              <a:gd name="connsiteY3" fmla="*/ 444500 h 762000"/>
              <a:gd name="connsiteX4" fmla="*/ 0 w 406400"/>
              <a:gd name="connsiteY4" fmla="*/ 0 h 762000"/>
              <a:gd name="connsiteX0" fmla="*/ 0 w 406400"/>
              <a:gd name="connsiteY0" fmla="*/ 0 h 762000"/>
              <a:gd name="connsiteX1" fmla="*/ 406400 w 406400"/>
              <a:gd name="connsiteY1" fmla="*/ 425450 h 762000"/>
              <a:gd name="connsiteX2" fmla="*/ 406400 w 406400"/>
              <a:gd name="connsiteY2" fmla="*/ 762000 h 762000"/>
              <a:gd name="connsiteX3" fmla="*/ 152400 w 406400"/>
              <a:gd name="connsiteY3" fmla="*/ 444500 h 762000"/>
              <a:gd name="connsiteX4" fmla="*/ 0 w 406400"/>
              <a:gd name="connsiteY4" fmla="*/ 0 h 762000"/>
              <a:gd name="connsiteX0" fmla="*/ 0 w 406400"/>
              <a:gd name="connsiteY0" fmla="*/ 0 h 762000"/>
              <a:gd name="connsiteX1" fmla="*/ 406400 w 406400"/>
              <a:gd name="connsiteY1" fmla="*/ 425450 h 762000"/>
              <a:gd name="connsiteX2" fmla="*/ 406400 w 406400"/>
              <a:gd name="connsiteY2" fmla="*/ 762000 h 762000"/>
              <a:gd name="connsiteX3" fmla="*/ 152400 w 406400"/>
              <a:gd name="connsiteY3" fmla="*/ 444500 h 762000"/>
              <a:gd name="connsiteX4" fmla="*/ 0 w 406400"/>
              <a:gd name="connsiteY4" fmla="*/ 0 h 762000"/>
              <a:gd name="connsiteX0" fmla="*/ 0 w 406400"/>
              <a:gd name="connsiteY0" fmla="*/ 0 h 762000"/>
              <a:gd name="connsiteX1" fmla="*/ 406400 w 406400"/>
              <a:gd name="connsiteY1" fmla="*/ 425450 h 762000"/>
              <a:gd name="connsiteX2" fmla="*/ 406400 w 406400"/>
              <a:gd name="connsiteY2" fmla="*/ 762000 h 762000"/>
              <a:gd name="connsiteX3" fmla="*/ 152400 w 406400"/>
              <a:gd name="connsiteY3" fmla="*/ 444500 h 762000"/>
              <a:gd name="connsiteX4" fmla="*/ 0 w 406400"/>
              <a:gd name="connsiteY4" fmla="*/ 0 h 762000"/>
              <a:gd name="connsiteX0" fmla="*/ 0 w 406400"/>
              <a:gd name="connsiteY0" fmla="*/ 0 h 762000"/>
              <a:gd name="connsiteX1" fmla="*/ 406400 w 406400"/>
              <a:gd name="connsiteY1" fmla="*/ 425450 h 762000"/>
              <a:gd name="connsiteX2" fmla="*/ 406400 w 406400"/>
              <a:gd name="connsiteY2" fmla="*/ 762000 h 762000"/>
              <a:gd name="connsiteX3" fmla="*/ 164306 w 406400"/>
              <a:gd name="connsiteY3" fmla="*/ 442119 h 762000"/>
              <a:gd name="connsiteX4" fmla="*/ 0 w 406400"/>
              <a:gd name="connsiteY4" fmla="*/ 0 h 762000"/>
              <a:gd name="connsiteX0" fmla="*/ 0 w 406400"/>
              <a:gd name="connsiteY0" fmla="*/ 0 h 762000"/>
              <a:gd name="connsiteX1" fmla="*/ 406400 w 406400"/>
              <a:gd name="connsiteY1" fmla="*/ 425450 h 762000"/>
              <a:gd name="connsiteX2" fmla="*/ 406400 w 406400"/>
              <a:gd name="connsiteY2" fmla="*/ 762000 h 762000"/>
              <a:gd name="connsiteX3" fmla="*/ 157956 w 406400"/>
              <a:gd name="connsiteY3" fmla="*/ 461169 h 762000"/>
              <a:gd name="connsiteX4" fmla="*/ 0 w 406400"/>
              <a:gd name="connsiteY4" fmla="*/ 0 h 762000"/>
              <a:gd name="connsiteX0" fmla="*/ 0 w 406400"/>
              <a:gd name="connsiteY0" fmla="*/ 0 h 762000"/>
              <a:gd name="connsiteX1" fmla="*/ 406400 w 406400"/>
              <a:gd name="connsiteY1" fmla="*/ 425450 h 762000"/>
              <a:gd name="connsiteX2" fmla="*/ 406400 w 406400"/>
              <a:gd name="connsiteY2" fmla="*/ 762000 h 762000"/>
              <a:gd name="connsiteX3" fmla="*/ 157956 w 406400"/>
              <a:gd name="connsiteY3" fmla="*/ 461169 h 762000"/>
              <a:gd name="connsiteX4" fmla="*/ 0 w 406400"/>
              <a:gd name="connsiteY4" fmla="*/ 0 h 762000"/>
              <a:gd name="connsiteX0" fmla="*/ 0 w 406400"/>
              <a:gd name="connsiteY0" fmla="*/ 0 h 742950"/>
              <a:gd name="connsiteX1" fmla="*/ 406400 w 406400"/>
              <a:gd name="connsiteY1" fmla="*/ 425450 h 742950"/>
              <a:gd name="connsiteX2" fmla="*/ 276225 w 406400"/>
              <a:gd name="connsiteY2" fmla="*/ 742950 h 742950"/>
              <a:gd name="connsiteX3" fmla="*/ 157956 w 406400"/>
              <a:gd name="connsiteY3" fmla="*/ 461169 h 742950"/>
              <a:gd name="connsiteX4" fmla="*/ 0 w 406400"/>
              <a:gd name="connsiteY4" fmla="*/ 0 h 742950"/>
              <a:gd name="connsiteX0" fmla="*/ 0 w 406400"/>
              <a:gd name="connsiteY0" fmla="*/ 0 h 742950"/>
              <a:gd name="connsiteX1" fmla="*/ 406400 w 406400"/>
              <a:gd name="connsiteY1" fmla="*/ 425450 h 742950"/>
              <a:gd name="connsiteX2" fmla="*/ 276225 w 406400"/>
              <a:gd name="connsiteY2" fmla="*/ 742950 h 742950"/>
              <a:gd name="connsiteX3" fmla="*/ 157956 w 406400"/>
              <a:gd name="connsiteY3" fmla="*/ 461169 h 742950"/>
              <a:gd name="connsiteX4" fmla="*/ 0 w 406400"/>
              <a:gd name="connsiteY4" fmla="*/ 0 h 742950"/>
              <a:gd name="connsiteX0" fmla="*/ 0 w 406400"/>
              <a:gd name="connsiteY0" fmla="*/ 0 h 742950"/>
              <a:gd name="connsiteX1" fmla="*/ 406400 w 406400"/>
              <a:gd name="connsiteY1" fmla="*/ 425450 h 742950"/>
              <a:gd name="connsiteX2" fmla="*/ 276225 w 406400"/>
              <a:gd name="connsiteY2" fmla="*/ 742950 h 742950"/>
              <a:gd name="connsiteX3" fmla="*/ 157956 w 406400"/>
              <a:gd name="connsiteY3" fmla="*/ 461169 h 742950"/>
              <a:gd name="connsiteX4" fmla="*/ 0 w 406400"/>
              <a:gd name="connsiteY4" fmla="*/ 0 h 742950"/>
              <a:gd name="connsiteX0" fmla="*/ 0 w 276225"/>
              <a:gd name="connsiteY0" fmla="*/ 0 h 742950"/>
              <a:gd name="connsiteX1" fmla="*/ 273050 w 276225"/>
              <a:gd name="connsiteY1" fmla="*/ 409575 h 742950"/>
              <a:gd name="connsiteX2" fmla="*/ 276225 w 276225"/>
              <a:gd name="connsiteY2" fmla="*/ 742950 h 742950"/>
              <a:gd name="connsiteX3" fmla="*/ 157956 w 276225"/>
              <a:gd name="connsiteY3" fmla="*/ 461169 h 742950"/>
              <a:gd name="connsiteX4" fmla="*/ 0 w 276225"/>
              <a:gd name="connsiteY4" fmla="*/ 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225" h="742950">
                <a:moveTo>
                  <a:pt x="0" y="0"/>
                </a:moveTo>
                <a:lnTo>
                  <a:pt x="273050" y="409575"/>
                </a:lnTo>
                <a:cubicBezTo>
                  <a:pt x="274108" y="520700"/>
                  <a:pt x="275167" y="631825"/>
                  <a:pt x="276225" y="742950"/>
                </a:cubicBezTo>
                <a:cubicBezTo>
                  <a:pt x="166423" y="532606"/>
                  <a:pt x="193939" y="550069"/>
                  <a:pt x="157956" y="461169"/>
                </a:cubicBezTo>
                <a:cubicBezTo>
                  <a:pt x="78581" y="246327"/>
                  <a:pt x="50800" y="148167"/>
                  <a:pt x="0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968E1BE-147B-6CE5-D45A-21CB01D57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dirty="0"/>
              <a:t>Disputation | Marco Garten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D4744F2-ADCB-FE4A-42A7-BFC1122E7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4</a:t>
            </a:fld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25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344C5B11-221E-67E1-D9DC-41752677DC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43820"/>
          <a:stretch/>
        </p:blipFill>
        <p:spPr>
          <a:xfrm>
            <a:off x="487363" y="1044575"/>
            <a:ext cx="4656137" cy="2049416"/>
          </a:xfrm>
          <a:prstGeom prst="rect">
            <a:avLst/>
          </a:pr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901A9529-D61B-7175-D077-DBC6394FFD3D}"/>
              </a:ext>
            </a:extLst>
          </p:cNvPr>
          <p:cNvSpPr txBox="1">
            <a:spLocks/>
          </p:cNvSpPr>
          <p:nvPr/>
        </p:nvSpPr>
        <p:spPr>
          <a:xfrm>
            <a:off x="698501" y="492369"/>
            <a:ext cx="11087100" cy="91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dirty="0"/>
              <a:t>Laser-Driven Ion </a:t>
            </a:r>
            <a:r>
              <a:rPr lang="de-DE" sz="2800" dirty="0" err="1"/>
              <a:t>Acceleration</a:t>
            </a:r>
            <a:endParaRPr lang="de-DE" sz="28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09C457B-0686-F5D7-D6B6-FF2236F5F628}"/>
              </a:ext>
            </a:extLst>
          </p:cNvPr>
          <p:cNvSpPr txBox="1"/>
          <p:nvPr/>
        </p:nvSpPr>
        <p:spPr>
          <a:xfrm>
            <a:off x="149571" y="154698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n-lt"/>
              </a:rPr>
              <a:t>PW Laser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7CF5106E-2A4F-C5D5-C4C1-3270FF9AE489}"/>
              </a:ext>
            </a:extLst>
          </p:cNvPr>
          <p:cNvSpPr txBox="1"/>
          <p:nvPr/>
        </p:nvSpPr>
        <p:spPr>
          <a:xfrm>
            <a:off x="3166057" y="904356"/>
            <a:ext cx="825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n-lt"/>
              </a:rPr>
              <a:t>Target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E9B24642-AC78-39B8-73C9-237BDCC0A960}"/>
              </a:ext>
            </a:extLst>
          </p:cNvPr>
          <p:cNvSpPr>
            <a:spLocks noChangeAspect="1"/>
          </p:cNvSpPr>
          <p:nvPr/>
        </p:nvSpPr>
        <p:spPr>
          <a:xfrm>
            <a:off x="3275856" y="1825790"/>
            <a:ext cx="741963" cy="739114"/>
          </a:xfrm>
          <a:prstGeom prst="ellipse">
            <a:avLst/>
          </a:prstGeom>
          <a:noFill/>
          <a:ln w="349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Abgerundetes Rechteck 23">
            <a:extLst>
              <a:ext uri="{FF2B5EF4-FFF2-40B4-BE49-F238E27FC236}">
                <a16:creationId xmlns:a16="http://schemas.microsoft.com/office/drawing/2014/main" id="{BFD373B2-6C49-D843-A9D3-8FC13870B953}"/>
              </a:ext>
            </a:extLst>
          </p:cNvPr>
          <p:cNvSpPr/>
          <p:nvPr/>
        </p:nvSpPr>
        <p:spPr>
          <a:xfrm>
            <a:off x="229102" y="3284984"/>
            <a:ext cx="7079201" cy="2883524"/>
          </a:xfrm>
          <a:prstGeom prst="roundRect">
            <a:avLst/>
          </a:prstGeom>
          <a:noFill/>
          <a:ln w="34925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Pfeil nach unten 24">
            <a:extLst>
              <a:ext uri="{FF2B5EF4-FFF2-40B4-BE49-F238E27FC236}">
                <a16:creationId xmlns:a16="http://schemas.microsoft.com/office/drawing/2014/main" id="{48B22945-B6CC-DDEC-E28B-E85CE715E4AA}"/>
              </a:ext>
            </a:extLst>
          </p:cNvPr>
          <p:cNvSpPr/>
          <p:nvPr/>
        </p:nvSpPr>
        <p:spPr>
          <a:xfrm>
            <a:off x="3538824" y="2582779"/>
            <a:ext cx="241087" cy="696412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6664BF20-92E3-6BD6-C6EE-A597F40FFB20}"/>
              </a:ext>
            </a:extLst>
          </p:cNvPr>
          <p:cNvSpPr txBox="1"/>
          <p:nvPr/>
        </p:nvSpPr>
        <p:spPr>
          <a:xfrm>
            <a:off x="4584085" y="5573214"/>
            <a:ext cx="2459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u="none" dirty="0">
                <a:latin typeface="+mn-lt"/>
              </a:rPr>
              <a:t>Expansion </a:t>
            </a:r>
            <a:r>
              <a:rPr lang="de-DE" sz="1200" u="none" dirty="0" err="1">
                <a:latin typeface="+mn-lt"/>
              </a:rPr>
              <a:t>of</a:t>
            </a:r>
            <a:r>
              <a:rPr lang="de-DE" sz="1200" u="none" dirty="0">
                <a:latin typeface="+mn-lt"/>
              </a:rPr>
              <a:t> </a:t>
            </a:r>
            <a:r>
              <a:rPr lang="de-DE" sz="1200" u="none" dirty="0" err="1">
                <a:latin typeface="+mn-lt"/>
              </a:rPr>
              <a:t>Electron</a:t>
            </a:r>
            <a:r>
              <a:rPr lang="de-DE" sz="1200" u="none" dirty="0">
                <a:latin typeface="+mn-lt"/>
              </a:rPr>
              <a:t>-Ion Plasma </a:t>
            </a:r>
            <a:r>
              <a:rPr lang="de-DE" sz="1200" u="none" dirty="0" err="1">
                <a:latin typeface="+mn-lt"/>
              </a:rPr>
              <a:t>into</a:t>
            </a:r>
            <a:r>
              <a:rPr lang="de-DE" sz="1200" u="none" dirty="0">
                <a:latin typeface="+mn-lt"/>
              </a:rPr>
              <a:t> Vacuum</a:t>
            </a:r>
          </a:p>
        </p:txBody>
      </p:sp>
      <p:grpSp>
        <p:nvGrpSpPr>
          <p:cNvPr id="96" name="Gruppieren 95">
            <a:extLst>
              <a:ext uri="{FF2B5EF4-FFF2-40B4-BE49-F238E27FC236}">
                <a16:creationId xmlns:a16="http://schemas.microsoft.com/office/drawing/2014/main" id="{49CCD007-8701-886D-62AC-C7C2EFE2E157}"/>
              </a:ext>
            </a:extLst>
          </p:cNvPr>
          <p:cNvGrpSpPr/>
          <p:nvPr/>
        </p:nvGrpSpPr>
        <p:grpSpPr>
          <a:xfrm>
            <a:off x="4677514" y="3313755"/>
            <a:ext cx="2556334" cy="2279642"/>
            <a:chOff x="4677514" y="3313755"/>
            <a:chExt cx="2556334" cy="2279642"/>
          </a:xfrm>
        </p:grpSpPr>
        <p:pic>
          <p:nvPicPr>
            <p:cNvPr id="26" name="Picture 4" descr="D:\Verteidigung\temp.png">
              <a:extLst>
                <a:ext uri="{FF2B5EF4-FFF2-40B4-BE49-F238E27FC236}">
                  <a16:creationId xmlns:a16="http://schemas.microsoft.com/office/drawing/2014/main" id="{B5513A66-8DCA-B425-1A5C-18D8C97186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t="18681"/>
            <a:stretch/>
          </p:blipFill>
          <p:spPr bwMode="auto">
            <a:xfrm>
              <a:off x="4677514" y="3469220"/>
              <a:ext cx="2556334" cy="2124177"/>
            </a:xfrm>
            <a:prstGeom prst="rect">
              <a:avLst/>
            </a:prstGeom>
            <a:noFill/>
          </p:spPr>
        </p:pic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63F1C2CD-3FD6-CCEF-F73A-CF3BFE4412E3}"/>
                </a:ext>
              </a:extLst>
            </p:cNvPr>
            <p:cNvSpPr txBox="1"/>
            <p:nvPr/>
          </p:nvSpPr>
          <p:spPr>
            <a:xfrm>
              <a:off x="4738548" y="3313755"/>
              <a:ext cx="194375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400" b="1" dirty="0"/>
                <a:t>p</a:t>
              </a:r>
              <a:r>
                <a:rPr lang="de-DE" sz="1400" b="1" u="none" dirty="0">
                  <a:latin typeface="+mn-lt"/>
                </a:rPr>
                <a:t>s – </a:t>
              </a:r>
              <a:r>
                <a:rPr lang="de-DE" sz="1400" b="1" dirty="0">
                  <a:latin typeface="+mn-lt"/>
                </a:rPr>
                <a:t>time </a:t>
              </a:r>
              <a:r>
                <a:rPr lang="de-DE" sz="1400" b="1" dirty="0" err="1">
                  <a:latin typeface="+mn-lt"/>
                </a:rPr>
                <a:t>scale</a:t>
              </a:r>
              <a:endParaRPr lang="de-DE" sz="1400" u="none" dirty="0">
                <a:latin typeface="+mn-lt"/>
              </a:endParaRPr>
            </a:p>
          </p:txBody>
        </p:sp>
      </p:grpSp>
      <p:sp>
        <p:nvSpPr>
          <p:cNvPr id="91" name="Freihandform: Form 90">
            <a:extLst>
              <a:ext uri="{FF2B5EF4-FFF2-40B4-BE49-F238E27FC236}">
                <a16:creationId xmlns:a16="http://schemas.microsoft.com/office/drawing/2014/main" id="{514C1761-AE3F-CA79-3D69-D7D466B4F15A}"/>
              </a:ext>
            </a:extLst>
          </p:cNvPr>
          <p:cNvSpPr/>
          <p:nvPr/>
        </p:nvSpPr>
        <p:spPr>
          <a:xfrm>
            <a:off x="7597774" y="2628899"/>
            <a:ext cx="733425" cy="523875"/>
          </a:xfrm>
          <a:custGeom>
            <a:avLst/>
            <a:gdLst>
              <a:gd name="connsiteX0" fmla="*/ 0 w 692150"/>
              <a:gd name="connsiteY0" fmla="*/ 501650 h 533400"/>
              <a:gd name="connsiteX1" fmla="*/ 368300 w 692150"/>
              <a:gd name="connsiteY1" fmla="*/ 292100 h 533400"/>
              <a:gd name="connsiteX2" fmla="*/ 692150 w 692150"/>
              <a:gd name="connsiteY2" fmla="*/ 0 h 533400"/>
              <a:gd name="connsiteX3" fmla="*/ 692150 w 692150"/>
              <a:gd name="connsiteY3" fmla="*/ 533400 h 533400"/>
              <a:gd name="connsiteX4" fmla="*/ 0 w 692150"/>
              <a:gd name="connsiteY4" fmla="*/ 501650 h 533400"/>
              <a:gd name="connsiteX0" fmla="*/ 0 w 692150"/>
              <a:gd name="connsiteY0" fmla="*/ 501650 h 533400"/>
              <a:gd name="connsiteX1" fmla="*/ 368300 w 692150"/>
              <a:gd name="connsiteY1" fmla="*/ 288925 h 533400"/>
              <a:gd name="connsiteX2" fmla="*/ 692150 w 692150"/>
              <a:gd name="connsiteY2" fmla="*/ 0 h 533400"/>
              <a:gd name="connsiteX3" fmla="*/ 692150 w 692150"/>
              <a:gd name="connsiteY3" fmla="*/ 533400 h 533400"/>
              <a:gd name="connsiteX4" fmla="*/ 0 w 692150"/>
              <a:gd name="connsiteY4" fmla="*/ 501650 h 533400"/>
              <a:gd name="connsiteX0" fmla="*/ 0 w 692150"/>
              <a:gd name="connsiteY0" fmla="*/ 501650 h 533400"/>
              <a:gd name="connsiteX1" fmla="*/ 368300 w 692150"/>
              <a:gd name="connsiteY1" fmla="*/ 288925 h 533400"/>
              <a:gd name="connsiteX2" fmla="*/ 692150 w 692150"/>
              <a:gd name="connsiteY2" fmla="*/ 0 h 533400"/>
              <a:gd name="connsiteX3" fmla="*/ 692150 w 692150"/>
              <a:gd name="connsiteY3" fmla="*/ 533400 h 533400"/>
              <a:gd name="connsiteX4" fmla="*/ 0 w 692150"/>
              <a:gd name="connsiteY4" fmla="*/ 501650 h 533400"/>
              <a:gd name="connsiteX0" fmla="*/ 0 w 692150"/>
              <a:gd name="connsiteY0" fmla="*/ 501650 h 533400"/>
              <a:gd name="connsiteX1" fmla="*/ 368300 w 692150"/>
              <a:gd name="connsiteY1" fmla="*/ 288925 h 533400"/>
              <a:gd name="connsiteX2" fmla="*/ 692150 w 692150"/>
              <a:gd name="connsiteY2" fmla="*/ 0 h 533400"/>
              <a:gd name="connsiteX3" fmla="*/ 692150 w 692150"/>
              <a:gd name="connsiteY3" fmla="*/ 533400 h 533400"/>
              <a:gd name="connsiteX4" fmla="*/ 0 w 692150"/>
              <a:gd name="connsiteY4" fmla="*/ 501650 h 533400"/>
              <a:gd name="connsiteX0" fmla="*/ 0 w 692150"/>
              <a:gd name="connsiteY0" fmla="*/ 501650 h 517525"/>
              <a:gd name="connsiteX1" fmla="*/ 368300 w 692150"/>
              <a:gd name="connsiteY1" fmla="*/ 288925 h 517525"/>
              <a:gd name="connsiteX2" fmla="*/ 692150 w 692150"/>
              <a:gd name="connsiteY2" fmla="*/ 0 h 517525"/>
              <a:gd name="connsiteX3" fmla="*/ 688975 w 692150"/>
              <a:gd name="connsiteY3" fmla="*/ 517525 h 517525"/>
              <a:gd name="connsiteX4" fmla="*/ 0 w 692150"/>
              <a:gd name="connsiteY4" fmla="*/ 501650 h 517525"/>
              <a:gd name="connsiteX0" fmla="*/ 0 w 692150"/>
              <a:gd name="connsiteY0" fmla="*/ 501650 h 517525"/>
              <a:gd name="connsiteX1" fmla="*/ 368300 w 692150"/>
              <a:gd name="connsiteY1" fmla="*/ 288925 h 517525"/>
              <a:gd name="connsiteX2" fmla="*/ 692150 w 692150"/>
              <a:gd name="connsiteY2" fmla="*/ 0 h 517525"/>
              <a:gd name="connsiteX3" fmla="*/ 688975 w 692150"/>
              <a:gd name="connsiteY3" fmla="*/ 517525 h 517525"/>
              <a:gd name="connsiteX4" fmla="*/ 0 w 692150"/>
              <a:gd name="connsiteY4" fmla="*/ 501650 h 517525"/>
              <a:gd name="connsiteX0" fmla="*/ 0 w 733425"/>
              <a:gd name="connsiteY0" fmla="*/ 523875 h 523920"/>
              <a:gd name="connsiteX1" fmla="*/ 409575 w 733425"/>
              <a:gd name="connsiteY1" fmla="*/ 288925 h 523920"/>
              <a:gd name="connsiteX2" fmla="*/ 733425 w 733425"/>
              <a:gd name="connsiteY2" fmla="*/ 0 h 523920"/>
              <a:gd name="connsiteX3" fmla="*/ 730250 w 733425"/>
              <a:gd name="connsiteY3" fmla="*/ 517525 h 523920"/>
              <a:gd name="connsiteX4" fmla="*/ 0 w 733425"/>
              <a:gd name="connsiteY4" fmla="*/ 523875 h 523920"/>
              <a:gd name="connsiteX0" fmla="*/ 0 w 733425"/>
              <a:gd name="connsiteY0" fmla="*/ 523875 h 523875"/>
              <a:gd name="connsiteX1" fmla="*/ 409575 w 733425"/>
              <a:gd name="connsiteY1" fmla="*/ 288925 h 523875"/>
              <a:gd name="connsiteX2" fmla="*/ 733425 w 733425"/>
              <a:gd name="connsiteY2" fmla="*/ 0 h 523875"/>
              <a:gd name="connsiteX3" fmla="*/ 730250 w 733425"/>
              <a:gd name="connsiteY3" fmla="*/ 517525 h 523875"/>
              <a:gd name="connsiteX4" fmla="*/ 0 w 733425"/>
              <a:gd name="connsiteY4" fmla="*/ 523875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3425" h="523875">
                <a:moveTo>
                  <a:pt x="0" y="523875"/>
                </a:moveTo>
                <a:lnTo>
                  <a:pt x="409575" y="288925"/>
                </a:lnTo>
                <a:cubicBezTo>
                  <a:pt x="558800" y="189442"/>
                  <a:pt x="625475" y="96308"/>
                  <a:pt x="733425" y="0"/>
                </a:cubicBezTo>
                <a:cubicBezTo>
                  <a:pt x="732367" y="172508"/>
                  <a:pt x="731308" y="345017"/>
                  <a:pt x="730250" y="517525"/>
                </a:cubicBezTo>
                <a:cubicBezTo>
                  <a:pt x="499533" y="506942"/>
                  <a:pt x="294217" y="521758"/>
                  <a:pt x="0" y="523875"/>
                </a:cubicBezTo>
                <a:close/>
              </a:path>
            </a:pathLst>
          </a:custGeom>
          <a:solidFill>
            <a:srgbClr val="005AA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62" name="Freihandform: Form 61">
            <a:extLst>
              <a:ext uri="{FF2B5EF4-FFF2-40B4-BE49-F238E27FC236}">
                <a16:creationId xmlns:a16="http://schemas.microsoft.com/office/drawing/2014/main" id="{446D9584-D89A-0E8D-24D7-18E3CE4830B4}"/>
              </a:ext>
            </a:extLst>
          </p:cNvPr>
          <p:cNvSpPr/>
          <p:nvPr/>
        </p:nvSpPr>
        <p:spPr>
          <a:xfrm>
            <a:off x="7623175" y="1612991"/>
            <a:ext cx="3092450" cy="1536700"/>
          </a:xfrm>
          <a:custGeom>
            <a:avLst/>
            <a:gdLst>
              <a:gd name="connsiteX0" fmla="*/ 0 w 3365500"/>
              <a:gd name="connsiteY0" fmla="*/ 1517650 h 1619250"/>
              <a:gd name="connsiteX1" fmla="*/ 1136650 w 3365500"/>
              <a:gd name="connsiteY1" fmla="*/ 0 h 1619250"/>
              <a:gd name="connsiteX2" fmla="*/ 1955800 w 3365500"/>
              <a:gd name="connsiteY2" fmla="*/ 0 h 1619250"/>
              <a:gd name="connsiteX3" fmla="*/ 3092450 w 3365500"/>
              <a:gd name="connsiteY3" fmla="*/ 1536700 h 1619250"/>
              <a:gd name="connsiteX4" fmla="*/ 3333750 w 3365500"/>
              <a:gd name="connsiteY4" fmla="*/ 1485900 h 1619250"/>
              <a:gd name="connsiteX5" fmla="*/ 3365500 w 3365500"/>
              <a:gd name="connsiteY5" fmla="*/ 1619250 h 1619250"/>
              <a:gd name="connsiteX0" fmla="*/ 0 w 3333750"/>
              <a:gd name="connsiteY0" fmla="*/ 1517650 h 1536700"/>
              <a:gd name="connsiteX1" fmla="*/ 1136650 w 3333750"/>
              <a:gd name="connsiteY1" fmla="*/ 0 h 1536700"/>
              <a:gd name="connsiteX2" fmla="*/ 1955800 w 3333750"/>
              <a:gd name="connsiteY2" fmla="*/ 0 h 1536700"/>
              <a:gd name="connsiteX3" fmla="*/ 3092450 w 3333750"/>
              <a:gd name="connsiteY3" fmla="*/ 1536700 h 1536700"/>
              <a:gd name="connsiteX4" fmla="*/ 3333750 w 3333750"/>
              <a:gd name="connsiteY4" fmla="*/ 1485900 h 1536700"/>
              <a:gd name="connsiteX0" fmla="*/ 0 w 3092450"/>
              <a:gd name="connsiteY0" fmla="*/ 1517650 h 1536700"/>
              <a:gd name="connsiteX1" fmla="*/ 1136650 w 3092450"/>
              <a:gd name="connsiteY1" fmla="*/ 0 h 1536700"/>
              <a:gd name="connsiteX2" fmla="*/ 1955800 w 3092450"/>
              <a:gd name="connsiteY2" fmla="*/ 0 h 1536700"/>
              <a:gd name="connsiteX3" fmla="*/ 3092450 w 3092450"/>
              <a:gd name="connsiteY3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3092450 w 3092450"/>
              <a:gd name="connsiteY4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3092450 w 3092450"/>
              <a:gd name="connsiteY4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3092450 w 3092450"/>
              <a:gd name="connsiteY4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3092450 w 3092450"/>
              <a:gd name="connsiteY4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2450" h="1536700">
                <a:moveTo>
                  <a:pt x="0" y="1517650"/>
                </a:moveTo>
                <a:cubicBezTo>
                  <a:pt x="311150" y="1358900"/>
                  <a:pt x="565150" y="1212850"/>
                  <a:pt x="800100" y="882650"/>
                </a:cubicBezTo>
                <a:cubicBezTo>
                  <a:pt x="937683" y="632883"/>
                  <a:pt x="1049867" y="357717"/>
                  <a:pt x="1136650" y="0"/>
                </a:cubicBezTo>
                <a:lnTo>
                  <a:pt x="1955800" y="0"/>
                </a:lnTo>
                <a:cubicBezTo>
                  <a:pt x="2055283" y="306917"/>
                  <a:pt x="2142067" y="670983"/>
                  <a:pt x="2324100" y="914400"/>
                </a:cubicBezTo>
                <a:cubicBezTo>
                  <a:pt x="2535767" y="1204383"/>
                  <a:pt x="2760133" y="1354667"/>
                  <a:pt x="3092450" y="1536700"/>
                </a:cubicBezTo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Freihandform: Form 64">
            <a:extLst>
              <a:ext uri="{FF2B5EF4-FFF2-40B4-BE49-F238E27FC236}">
                <a16:creationId xmlns:a16="http://schemas.microsoft.com/office/drawing/2014/main" id="{05900C02-2620-3C4B-8CDF-A8182F6A245C}"/>
              </a:ext>
            </a:extLst>
          </p:cNvPr>
          <p:cNvSpPr/>
          <p:nvPr/>
        </p:nvSpPr>
        <p:spPr>
          <a:xfrm>
            <a:off x="9522715" y="954174"/>
            <a:ext cx="684021" cy="2187100"/>
          </a:xfrm>
          <a:custGeom>
            <a:avLst/>
            <a:gdLst>
              <a:gd name="connsiteX0" fmla="*/ 0 w 684021"/>
              <a:gd name="connsiteY0" fmla="*/ 704017 h 705075"/>
              <a:gd name="connsiteX1" fmla="*/ 152400 w 684021"/>
              <a:gd name="connsiteY1" fmla="*/ 542092 h 705075"/>
              <a:gd name="connsiteX2" fmla="*/ 276225 w 684021"/>
              <a:gd name="connsiteY2" fmla="*/ 113467 h 705075"/>
              <a:gd name="connsiteX3" fmla="*/ 400050 w 684021"/>
              <a:gd name="connsiteY3" fmla="*/ 37267 h 705075"/>
              <a:gd name="connsiteX4" fmla="*/ 523875 w 684021"/>
              <a:gd name="connsiteY4" fmla="*/ 627817 h 705075"/>
              <a:gd name="connsiteX5" fmla="*/ 666750 w 684021"/>
              <a:gd name="connsiteY5" fmla="*/ 694492 h 705075"/>
              <a:gd name="connsiteX6" fmla="*/ 676275 w 684021"/>
              <a:gd name="connsiteY6" fmla="*/ 704017 h 705075"/>
              <a:gd name="connsiteX0" fmla="*/ 0 w 684021"/>
              <a:gd name="connsiteY0" fmla="*/ 658470 h 659528"/>
              <a:gd name="connsiteX1" fmla="*/ 152400 w 684021"/>
              <a:gd name="connsiteY1" fmla="*/ 496545 h 659528"/>
              <a:gd name="connsiteX2" fmla="*/ 276225 w 684021"/>
              <a:gd name="connsiteY2" fmla="*/ 67920 h 659528"/>
              <a:gd name="connsiteX3" fmla="*/ 402432 w 684021"/>
              <a:gd name="connsiteY3" fmla="*/ 53633 h 659528"/>
              <a:gd name="connsiteX4" fmla="*/ 523875 w 684021"/>
              <a:gd name="connsiteY4" fmla="*/ 582270 h 659528"/>
              <a:gd name="connsiteX5" fmla="*/ 666750 w 684021"/>
              <a:gd name="connsiteY5" fmla="*/ 648945 h 659528"/>
              <a:gd name="connsiteX6" fmla="*/ 676275 w 684021"/>
              <a:gd name="connsiteY6" fmla="*/ 658470 h 659528"/>
              <a:gd name="connsiteX0" fmla="*/ 0 w 684021"/>
              <a:gd name="connsiteY0" fmla="*/ 707696 h 708754"/>
              <a:gd name="connsiteX1" fmla="*/ 152400 w 684021"/>
              <a:gd name="connsiteY1" fmla="*/ 545771 h 708754"/>
              <a:gd name="connsiteX2" fmla="*/ 276225 w 684021"/>
              <a:gd name="connsiteY2" fmla="*/ 117146 h 708754"/>
              <a:gd name="connsiteX3" fmla="*/ 402432 w 684021"/>
              <a:gd name="connsiteY3" fmla="*/ 102859 h 708754"/>
              <a:gd name="connsiteX4" fmla="*/ 523875 w 684021"/>
              <a:gd name="connsiteY4" fmla="*/ 631496 h 708754"/>
              <a:gd name="connsiteX5" fmla="*/ 666750 w 684021"/>
              <a:gd name="connsiteY5" fmla="*/ 698171 h 708754"/>
              <a:gd name="connsiteX6" fmla="*/ 676275 w 684021"/>
              <a:gd name="connsiteY6" fmla="*/ 707696 h 708754"/>
              <a:gd name="connsiteX0" fmla="*/ 0 w 684021"/>
              <a:gd name="connsiteY0" fmla="*/ 747903 h 748961"/>
              <a:gd name="connsiteX1" fmla="*/ 152400 w 684021"/>
              <a:gd name="connsiteY1" fmla="*/ 585978 h 748961"/>
              <a:gd name="connsiteX2" fmla="*/ 276225 w 684021"/>
              <a:gd name="connsiteY2" fmla="*/ 157353 h 748961"/>
              <a:gd name="connsiteX3" fmla="*/ 402432 w 684021"/>
              <a:gd name="connsiteY3" fmla="*/ 143066 h 748961"/>
              <a:gd name="connsiteX4" fmla="*/ 523875 w 684021"/>
              <a:gd name="connsiteY4" fmla="*/ 671703 h 748961"/>
              <a:gd name="connsiteX5" fmla="*/ 666750 w 684021"/>
              <a:gd name="connsiteY5" fmla="*/ 738378 h 748961"/>
              <a:gd name="connsiteX6" fmla="*/ 676275 w 684021"/>
              <a:gd name="connsiteY6" fmla="*/ 747903 h 748961"/>
              <a:gd name="connsiteX0" fmla="*/ 0 w 684021"/>
              <a:gd name="connsiteY0" fmla="*/ 707804 h 708862"/>
              <a:gd name="connsiteX1" fmla="*/ 185737 w 684021"/>
              <a:gd name="connsiteY1" fmla="*/ 548260 h 708862"/>
              <a:gd name="connsiteX2" fmla="*/ 276225 w 684021"/>
              <a:gd name="connsiteY2" fmla="*/ 117254 h 708862"/>
              <a:gd name="connsiteX3" fmla="*/ 402432 w 684021"/>
              <a:gd name="connsiteY3" fmla="*/ 102967 h 708862"/>
              <a:gd name="connsiteX4" fmla="*/ 523875 w 684021"/>
              <a:gd name="connsiteY4" fmla="*/ 631604 h 708862"/>
              <a:gd name="connsiteX5" fmla="*/ 666750 w 684021"/>
              <a:gd name="connsiteY5" fmla="*/ 698279 h 708862"/>
              <a:gd name="connsiteX6" fmla="*/ 676275 w 684021"/>
              <a:gd name="connsiteY6" fmla="*/ 707804 h 708862"/>
              <a:gd name="connsiteX0" fmla="*/ 0 w 684021"/>
              <a:gd name="connsiteY0" fmla="*/ 707804 h 708862"/>
              <a:gd name="connsiteX1" fmla="*/ 185737 w 684021"/>
              <a:gd name="connsiteY1" fmla="*/ 548260 h 708862"/>
              <a:gd name="connsiteX2" fmla="*/ 276225 w 684021"/>
              <a:gd name="connsiteY2" fmla="*/ 117254 h 708862"/>
              <a:gd name="connsiteX3" fmla="*/ 402432 w 684021"/>
              <a:gd name="connsiteY3" fmla="*/ 102967 h 708862"/>
              <a:gd name="connsiteX4" fmla="*/ 523875 w 684021"/>
              <a:gd name="connsiteY4" fmla="*/ 631604 h 708862"/>
              <a:gd name="connsiteX5" fmla="*/ 666750 w 684021"/>
              <a:gd name="connsiteY5" fmla="*/ 698279 h 708862"/>
              <a:gd name="connsiteX6" fmla="*/ 676275 w 684021"/>
              <a:gd name="connsiteY6" fmla="*/ 707804 h 708862"/>
              <a:gd name="connsiteX0" fmla="*/ 0 w 684021"/>
              <a:gd name="connsiteY0" fmla="*/ 712406 h 713464"/>
              <a:gd name="connsiteX1" fmla="*/ 185737 w 684021"/>
              <a:gd name="connsiteY1" fmla="*/ 552862 h 713464"/>
              <a:gd name="connsiteX2" fmla="*/ 276225 w 684021"/>
              <a:gd name="connsiteY2" fmla="*/ 121856 h 713464"/>
              <a:gd name="connsiteX3" fmla="*/ 402432 w 684021"/>
              <a:gd name="connsiteY3" fmla="*/ 107569 h 713464"/>
              <a:gd name="connsiteX4" fmla="*/ 523875 w 684021"/>
              <a:gd name="connsiteY4" fmla="*/ 636206 h 713464"/>
              <a:gd name="connsiteX5" fmla="*/ 666750 w 684021"/>
              <a:gd name="connsiteY5" fmla="*/ 702881 h 713464"/>
              <a:gd name="connsiteX6" fmla="*/ 676275 w 684021"/>
              <a:gd name="connsiteY6" fmla="*/ 712406 h 713464"/>
              <a:gd name="connsiteX0" fmla="*/ 0 w 684021"/>
              <a:gd name="connsiteY0" fmla="*/ 726068 h 727126"/>
              <a:gd name="connsiteX1" fmla="*/ 185737 w 684021"/>
              <a:gd name="connsiteY1" fmla="*/ 566524 h 727126"/>
              <a:gd name="connsiteX2" fmla="*/ 276225 w 684021"/>
              <a:gd name="connsiteY2" fmla="*/ 135518 h 727126"/>
              <a:gd name="connsiteX3" fmla="*/ 402432 w 684021"/>
              <a:gd name="connsiteY3" fmla="*/ 121231 h 727126"/>
              <a:gd name="connsiteX4" fmla="*/ 523875 w 684021"/>
              <a:gd name="connsiteY4" fmla="*/ 649868 h 727126"/>
              <a:gd name="connsiteX5" fmla="*/ 666750 w 684021"/>
              <a:gd name="connsiteY5" fmla="*/ 716543 h 727126"/>
              <a:gd name="connsiteX6" fmla="*/ 676275 w 684021"/>
              <a:gd name="connsiteY6" fmla="*/ 726068 h 727126"/>
              <a:gd name="connsiteX0" fmla="*/ 0 w 684021"/>
              <a:gd name="connsiteY0" fmla="*/ 726068 h 727126"/>
              <a:gd name="connsiteX1" fmla="*/ 185737 w 684021"/>
              <a:gd name="connsiteY1" fmla="*/ 566524 h 727126"/>
              <a:gd name="connsiteX2" fmla="*/ 276225 w 684021"/>
              <a:gd name="connsiteY2" fmla="*/ 135518 h 727126"/>
              <a:gd name="connsiteX3" fmla="*/ 402432 w 684021"/>
              <a:gd name="connsiteY3" fmla="*/ 121231 h 727126"/>
              <a:gd name="connsiteX4" fmla="*/ 523875 w 684021"/>
              <a:gd name="connsiteY4" fmla="*/ 649868 h 727126"/>
              <a:gd name="connsiteX5" fmla="*/ 666750 w 684021"/>
              <a:gd name="connsiteY5" fmla="*/ 716543 h 727126"/>
              <a:gd name="connsiteX6" fmla="*/ 676275 w 684021"/>
              <a:gd name="connsiteY6" fmla="*/ 726068 h 727126"/>
              <a:gd name="connsiteX0" fmla="*/ 0 w 684021"/>
              <a:gd name="connsiteY0" fmla="*/ 676107 h 677165"/>
              <a:gd name="connsiteX1" fmla="*/ 185737 w 684021"/>
              <a:gd name="connsiteY1" fmla="*/ 516563 h 677165"/>
              <a:gd name="connsiteX2" fmla="*/ 276225 w 684021"/>
              <a:gd name="connsiteY2" fmla="*/ 85557 h 677165"/>
              <a:gd name="connsiteX3" fmla="*/ 402432 w 684021"/>
              <a:gd name="connsiteY3" fmla="*/ 71270 h 677165"/>
              <a:gd name="connsiteX4" fmla="*/ 481012 w 684021"/>
              <a:gd name="connsiteY4" fmla="*/ 514182 h 677165"/>
              <a:gd name="connsiteX5" fmla="*/ 666750 w 684021"/>
              <a:gd name="connsiteY5" fmla="*/ 666582 h 677165"/>
              <a:gd name="connsiteX6" fmla="*/ 676275 w 684021"/>
              <a:gd name="connsiteY6" fmla="*/ 676107 h 677165"/>
              <a:gd name="connsiteX0" fmla="*/ 0 w 684021"/>
              <a:gd name="connsiteY0" fmla="*/ 676107 h 677165"/>
              <a:gd name="connsiteX1" fmla="*/ 185737 w 684021"/>
              <a:gd name="connsiteY1" fmla="*/ 516563 h 677165"/>
              <a:gd name="connsiteX2" fmla="*/ 276225 w 684021"/>
              <a:gd name="connsiteY2" fmla="*/ 85557 h 677165"/>
              <a:gd name="connsiteX3" fmla="*/ 402432 w 684021"/>
              <a:gd name="connsiteY3" fmla="*/ 71270 h 677165"/>
              <a:gd name="connsiteX4" fmla="*/ 481012 w 684021"/>
              <a:gd name="connsiteY4" fmla="*/ 514182 h 677165"/>
              <a:gd name="connsiteX5" fmla="*/ 666750 w 684021"/>
              <a:gd name="connsiteY5" fmla="*/ 666582 h 677165"/>
              <a:gd name="connsiteX6" fmla="*/ 676275 w 684021"/>
              <a:gd name="connsiteY6" fmla="*/ 676107 h 677165"/>
              <a:gd name="connsiteX0" fmla="*/ 0 w 684021"/>
              <a:gd name="connsiteY0" fmla="*/ 750176 h 751234"/>
              <a:gd name="connsiteX1" fmla="*/ 185737 w 684021"/>
              <a:gd name="connsiteY1" fmla="*/ 590632 h 751234"/>
              <a:gd name="connsiteX2" fmla="*/ 276225 w 684021"/>
              <a:gd name="connsiteY2" fmla="*/ 159626 h 751234"/>
              <a:gd name="connsiteX3" fmla="*/ 342900 w 684021"/>
              <a:gd name="connsiteY3" fmla="*/ 81 h 751234"/>
              <a:gd name="connsiteX4" fmla="*/ 402432 w 684021"/>
              <a:gd name="connsiteY4" fmla="*/ 145339 h 751234"/>
              <a:gd name="connsiteX5" fmla="*/ 481012 w 684021"/>
              <a:gd name="connsiteY5" fmla="*/ 588251 h 751234"/>
              <a:gd name="connsiteX6" fmla="*/ 666750 w 684021"/>
              <a:gd name="connsiteY6" fmla="*/ 740651 h 751234"/>
              <a:gd name="connsiteX7" fmla="*/ 676275 w 684021"/>
              <a:gd name="connsiteY7" fmla="*/ 750176 h 751234"/>
              <a:gd name="connsiteX0" fmla="*/ 0 w 684021"/>
              <a:gd name="connsiteY0" fmla="*/ 750174 h 751232"/>
              <a:gd name="connsiteX1" fmla="*/ 185737 w 684021"/>
              <a:gd name="connsiteY1" fmla="*/ 590630 h 751232"/>
              <a:gd name="connsiteX2" fmla="*/ 276225 w 684021"/>
              <a:gd name="connsiteY2" fmla="*/ 159624 h 751232"/>
              <a:gd name="connsiteX3" fmla="*/ 342900 w 684021"/>
              <a:gd name="connsiteY3" fmla="*/ 79 h 751232"/>
              <a:gd name="connsiteX4" fmla="*/ 402432 w 684021"/>
              <a:gd name="connsiteY4" fmla="*/ 147719 h 751232"/>
              <a:gd name="connsiteX5" fmla="*/ 481012 w 684021"/>
              <a:gd name="connsiteY5" fmla="*/ 588249 h 751232"/>
              <a:gd name="connsiteX6" fmla="*/ 666750 w 684021"/>
              <a:gd name="connsiteY6" fmla="*/ 740649 h 751232"/>
              <a:gd name="connsiteX7" fmla="*/ 676275 w 684021"/>
              <a:gd name="connsiteY7" fmla="*/ 750174 h 751232"/>
              <a:gd name="connsiteX0" fmla="*/ 0 w 684021"/>
              <a:gd name="connsiteY0" fmla="*/ 750176 h 751234"/>
              <a:gd name="connsiteX1" fmla="*/ 185737 w 684021"/>
              <a:gd name="connsiteY1" fmla="*/ 590632 h 751234"/>
              <a:gd name="connsiteX2" fmla="*/ 276225 w 684021"/>
              <a:gd name="connsiteY2" fmla="*/ 159626 h 751234"/>
              <a:gd name="connsiteX3" fmla="*/ 342900 w 684021"/>
              <a:gd name="connsiteY3" fmla="*/ 81 h 751234"/>
              <a:gd name="connsiteX4" fmla="*/ 402432 w 684021"/>
              <a:gd name="connsiteY4" fmla="*/ 147721 h 751234"/>
              <a:gd name="connsiteX5" fmla="*/ 483393 w 684021"/>
              <a:gd name="connsiteY5" fmla="*/ 600157 h 751234"/>
              <a:gd name="connsiteX6" fmla="*/ 666750 w 684021"/>
              <a:gd name="connsiteY6" fmla="*/ 740651 h 751234"/>
              <a:gd name="connsiteX7" fmla="*/ 676275 w 684021"/>
              <a:gd name="connsiteY7" fmla="*/ 750176 h 751234"/>
              <a:gd name="connsiteX0" fmla="*/ 0 w 684021"/>
              <a:gd name="connsiteY0" fmla="*/ 750176 h 751234"/>
              <a:gd name="connsiteX1" fmla="*/ 185737 w 684021"/>
              <a:gd name="connsiteY1" fmla="*/ 590632 h 751234"/>
              <a:gd name="connsiteX2" fmla="*/ 285750 w 684021"/>
              <a:gd name="connsiteY2" fmla="*/ 154863 h 751234"/>
              <a:gd name="connsiteX3" fmla="*/ 342900 w 684021"/>
              <a:gd name="connsiteY3" fmla="*/ 81 h 751234"/>
              <a:gd name="connsiteX4" fmla="*/ 402432 w 684021"/>
              <a:gd name="connsiteY4" fmla="*/ 147721 h 751234"/>
              <a:gd name="connsiteX5" fmla="*/ 483393 w 684021"/>
              <a:gd name="connsiteY5" fmla="*/ 600157 h 751234"/>
              <a:gd name="connsiteX6" fmla="*/ 666750 w 684021"/>
              <a:gd name="connsiteY6" fmla="*/ 740651 h 751234"/>
              <a:gd name="connsiteX7" fmla="*/ 676275 w 684021"/>
              <a:gd name="connsiteY7" fmla="*/ 750176 h 751234"/>
              <a:gd name="connsiteX0" fmla="*/ 0 w 684021"/>
              <a:gd name="connsiteY0" fmla="*/ 750176 h 751234"/>
              <a:gd name="connsiteX1" fmla="*/ 185737 w 684021"/>
              <a:gd name="connsiteY1" fmla="*/ 590632 h 751234"/>
              <a:gd name="connsiteX2" fmla="*/ 269082 w 684021"/>
              <a:gd name="connsiteY2" fmla="*/ 150100 h 751234"/>
              <a:gd name="connsiteX3" fmla="*/ 342900 w 684021"/>
              <a:gd name="connsiteY3" fmla="*/ 81 h 751234"/>
              <a:gd name="connsiteX4" fmla="*/ 402432 w 684021"/>
              <a:gd name="connsiteY4" fmla="*/ 147721 h 751234"/>
              <a:gd name="connsiteX5" fmla="*/ 483393 w 684021"/>
              <a:gd name="connsiteY5" fmla="*/ 600157 h 751234"/>
              <a:gd name="connsiteX6" fmla="*/ 666750 w 684021"/>
              <a:gd name="connsiteY6" fmla="*/ 740651 h 751234"/>
              <a:gd name="connsiteX7" fmla="*/ 676275 w 684021"/>
              <a:gd name="connsiteY7" fmla="*/ 750176 h 751234"/>
              <a:gd name="connsiteX0" fmla="*/ 0 w 684021"/>
              <a:gd name="connsiteY0" fmla="*/ 752555 h 753613"/>
              <a:gd name="connsiteX1" fmla="*/ 185737 w 684021"/>
              <a:gd name="connsiteY1" fmla="*/ 593011 h 753613"/>
              <a:gd name="connsiteX2" fmla="*/ 269082 w 684021"/>
              <a:gd name="connsiteY2" fmla="*/ 152479 h 753613"/>
              <a:gd name="connsiteX3" fmla="*/ 335756 w 684021"/>
              <a:gd name="connsiteY3" fmla="*/ 78 h 753613"/>
              <a:gd name="connsiteX4" fmla="*/ 402432 w 684021"/>
              <a:gd name="connsiteY4" fmla="*/ 150100 h 753613"/>
              <a:gd name="connsiteX5" fmla="*/ 483393 w 684021"/>
              <a:gd name="connsiteY5" fmla="*/ 602536 h 753613"/>
              <a:gd name="connsiteX6" fmla="*/ 666750 w 684021"/>
              <a:gd name="connsiteY6" fmla="*/ 743030 h 753613"/>
              <a:gd name="connsiteX7" fmla="*/ 676275 w 684021"/>
              <a:gd name="connsiteY7" fmla="*/ 752555 h 753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021" h="753613">
                <a:moveTo>
                  <a:pt x="0" y="752555"/>
                </a:moveTo>
                <a:cubicBezTo>
                  <a:pt x="53181" y="720805"/>
                  <a:pt x="140890" y="693024"/>
                  <a:pt x="185737" y="593011"/>
                </a:cubicBezTo>
                <a:cubicBezTo>
                  <a:pt x="230584" y="492998"/>
                  <a:pt x="244079" y="251301"/>
                  <a:pt x="269082" y="152479"/>
                </a:cubicBezTo>
                <a:cubicBezTo>
                  <a:pt x="294085" y="53657"/>
                  <a:pt x="314722" y="2459"/>
                  <a:pt x="335756" y="78"/>
                </a:cubicBezTo>
                <a:cubicBezTo>
                  <a:pt x="356790" y="-2303"/>
                  <a:pt x="377826" y="49690"/>
                  <a:pt x="402432" y="150100"/>
                </a:cubicBezTo>
                <a:cubicBezTo>
                  <a:pt x="427038" y="250510"/>
                  <a:pt x="439340" y="503714"/>
                  <a:pt x="483393" y="602536"/>
                </a:cubicBezTo>
                <a:cubicBezTo>
                  <a:pt x="527446" y="701358"/>
                  <a:pt x="666750" y="743030"/>
                  <a:pt x="666750" y="743030"/>
                </a:cubicBezTo>
                <a:cubicBezTo>
                  <a:pt x="692150" y="755730"/>
                  <a:pt x="684212" y="754142"/>
                  <a:pt x="676275" y="752555"/>
                </a:cubicBezTo>
              </a:path>
            </a:pathLst>
          </a:custGeom>
          <a:solidFill>
            <a:srgbClr val="FFC000">
              <a:alpha val="30196"/>
            </a:srgbClr>
          </a:solidFill>
          <a:ln w="28575">
            <a:solidFill>
              <a:srgbClr val="FF2B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D8CCD45D-8A16-6EAA-4764-48F5F183DF7B}"/>
              </a:ext>
            </a:extLst>
          </p:cNvPr>
          <p:cNvGrpSpPr/>
          <p:nvPr/>
        </p:nvGrpSpPr>
        <p:grpSpPr>
          <a:xfrm>
            <a:off x="5499414" y="2305213"/>
            <a:ext cx="5216211" cy="430887"/>
            <a:chOff x="5702614" y="2368713"/>
            <a:chExt cx="5216211" cy="430887"/>
          </a:xfrm>
        </p:grpSpPr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A19FA5ED-3FBD-665B-CBE3-D78858D4A80D}"/>
                </a:ext>
              </a:extLst>
            </p:cNvPr>
            <p:cNvSpPr txBox="1"/>
            <p:nvPr/>
          </p:nvSpPr>
          <p:spPr>
            <a:xfrm>
              <a:off x="5702614" y="2368713"/>
              <a:ext cx="252774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2200" dirty="0"/>
                <a:t>‘‘</a:t>
              </a:r>
              <a:r>
                <a:rPr lang="de-DE" sz="2200" dirty="0" err="1"/>
                <a:t>critical</a:t>
              </a:r>
              <a:r>
                <a:rPr lang="de-DE" sz="2200" dirty="0"/>
                <a:t> </a:t>
              </a:r>
              <a:r>
                <a:rPr lang="de-DE" sz="2200" dirty="0" err="1"/>
                <a:t>density</a:t>
              </a:r>
              <a:r>
                <a:rPr lang="de-DE" sz="2200" dirty="0"/>
                <a:t>‘‘</a:t>
              </a:r>
              <a:r>
                <a:rPr lang="de-DE" sz="2200" i="1" dirty="0"/>
                <a:t> </a:t>
              </a:r>
              <a:r>
                <a:rPr lang="de-DE" sz="2200" i="1" dirty="0" err="1"/>
                <a:t>n</a:t>
              </a:r>
              <a:r>
                <a:rPr lang="de-DE" sz="2200" i="1" baseline="-25000" dirty="0" err="1"/>
                <a:t>c</a:t>
              </a:r>
              <a:endParaRPr lang="de-DE" sz="2200" baseline="-25000" dirty="0"/>
            </a:p>
          </p:txBody>
        </p:sp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85EFA384-FC6E-6E2D-DB2C-0F3CD7122CE3}"/>
                </a:ext>
              </a:extLst>
            </p:cNvPr>
            <p:cNvCxnSpPr/>
            <p:nvPr/>
          </p:nvCxnSpPr>
          <p:spPr>
            <a:xfrm>
              <a:off x="8355970" y="2686831"/>
              <a:ext cx="2562855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feld 70">
            <a:extLst>
              <a:ext uri="{FF2B5EF4-FFF2-40B4-BE49-F238E27FC236}">
                <a16:creationId xmlns:a16="http://schemas.microsoft.com/office/drawing/2014/main" id="{94C63CD8-B608-F099-05DA-A8D0543919C9}"/>
              </a:ext>
            </a:extLst>
          </p:cNvPr>
          <p:cNvSpPr txBox="1"/>
          <p:nvPr/>
        </p:nvSpPr>
        <p:spPr>
          <a:xfrm>
            <a:off x="9951275" y="1011069"/>
            <a:ext cx="1254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none" dirty="0">
                <a:effectLst>
                  <a:glow rad="228600">
                    <a:srgbClr val="FF2B9A">
                      <a:alpha val="40000"/>
                    </a:srgbClr>
                  </a:glow>
                </a:effectLst>
                <a:latin typeface="+mn-lt"/>
              </a:rPr>
              <a:t>E </a:t>
            </a:r>
            <a:r>
              <a:rPr lang="en-US" sz="2000" u="none" dirty="0">
                <a:effectLst>
                  <a:glow rad="228600">
                    <a:srgbClr val="FF2B9A">
                      <a:alpha val="40000"/>
                    </a:srgbClr>
                  </a:glow>
                </a:effectLst>
                <a:latin typeface="+mn-lt"/>
              </a:rPr>
              <a:t>~ TV/m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4645C38C-7703-0FEA-5198-74B4BDE4399A}"/>
              </a:ext>
            </a:extLst>
          </p:cNvPr>
          <p:cNvSpPr txBox="1"/>
          <p:nvPr/>
        </p:nvSpPr>
        <p:spPr>
          <a:xfrm>
            <a:off x="3907995" y="5131732"/>
            <a:ext cx="98591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u="none" dirty="0">
                <a:effectLst>
                  <a:glow rad="228600">
                    <a:srgbClr val="FF2B9A">
                      <a:alpha val="40000"/>
                    </a:srgbClr>
                  </a:glow>
                </a:effectLst>
                <a:latin typeface="+mn-lt"/>
              </a:rPr>
              <a:t>E </a:t>
            </a:r>
            <a:r>
              <a:rPr lang="en-US" sz="1500" u="none" dirty="0">
                <a:effectLst>
                  <a:glow rad="228600">
                    <a:srgbClr val="FF2B9A">
                      <a:alpha val="40000"/>
                    </a:srgbClr>
                  </a:glow>
                </a:effectLst>
                <a:latin typeface="+mn-lt"/>
              </a:rPr>
              <a:t>~ TV/m</a:t>
            </a: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A83E0D66-BD43-72AC-3D09-2CF5633815CC}"/>
              </a:ext>
            </a:extLst>
          </p:cNvPr>
          <p:cNvSpPr txBox="1"/>
          <p:nvPr/>
        </p:nvSpPr>
        <p:spPr>
          <a:xfrm>
            <a:off x="616992" y="5568699"/>
            <a:ext cx="1625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>
                <a:latin typeface="+mn-lt"/>
              </a:rPr>
              <a:t>Ionization</a:t>
            </a:r>
            <a:r>
              <a:rPr lang="de-DE" sz="1200" dirty="0">
                <a:latin typeface="+mn-lt"/>
              </a:rPr>
              <a:t>, </a:t>
            </a:r>
          </a:p>
          <a:p>
            <a:pPr algn="ctr"/>
            <a:r>
              <a:rPr lang="de-DE" sz="1200" dirty="0">
                <a:latin typeface="+mn-lt"/>
              </a:rPr>
              <a:t>A</a:t>
            </a:r>
            <a:r>
              <a:rPr lang="de-DE" sz="1200" u="none" dirty="0">
                <a:latin typeface="+mn-lt"/>
              </a:rPr>
              <a:t>bsorption and </a:t>
            </a:r>
          </a:p>
          <a:p>
            <a:pPr algn="ctr"/>
            <a:r>
              <a:rPr lang="de-DE" sz="1200" u="none" dirty="0" err="1">
                <a:latin typeface="+mn-lt"/>
              </a:rPr>
              <a:t>Electron</a:t>
            </a:r>
            <a:r>
              <a:rPr lang="de-DE" sz="1200" u="none" dirty="0">
                <a:latin typeface="+mn-lt"/>
              </a:rPr>
              <a:t> </a:t>
            </a:r>
            <a:r>
              <a:rPr lang="de-DE" sz="1200" u="none" dirty="0" err="1">
                <a:latin typeface="+mn-lt"/>
              </a:rPr>
              <a:t>Acceleration</a:t>
            </a:r>
            <a:endParaRPr lang="de-DE" sz="1200" u="none" dirty="0">
              <a:latin typeface="+mn-lt"/>
            </a:endParaRPr>
          </a:p>
        </p:txBody>
      </p: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8F379D8A-8642-B9A8-5E82-F31663325531}"/>
              </a:ext>
            </a:extLst>
          </p:cNvPr>
          <p:cNvGrpSpPr/>
          <p:nvPr/>
        </p:nvGrpSpPr>
        <p:grpSpPr>
          <a:xfrm>
            <a:off x="342145" y="3300606"/>
            <a:ext cx="2088971" cy="2266618"/>
            <a:chOff x="342145" y="3300606"/>
            <a:chExt cx="2088971" cy="2266618"/>
          </a:xfrm>
        </p:grpSpPr>
        <p:grpSp>
          <p:nvGrpSpPr>
            <p:cNvPr id="78" name="Gruppieren 77">
              <a:extLst>
                <a:ext uri="{FF2B5EF4-FFF2-40B4-BE49-F238E27FC236}">
                  <a16:creationId xmlns:a16="http://schemas.microsoft.com/office/drawing/2014/main" id="{FEDDB3B4-6F0B-F424-AFA0-F28CF20010A5}"/>
                </a:ext>
              </a:extLst>
            </p:cNvPr>
            <p:cNvGrpSpPr/>
            <p:nvPr/>
          </p:nvGrpSpPr>
          <p:grpSpPr>
            <a:xfrm>
              <a:off x="342145" y="3438750"/>
              <a:ext cx="1876248" cy="2128474"/>
              <a:chOff x="342145" y="3438750"/>
              <a:chExt cx="1876248" cy="2128474"/>
            </a:xfrm>
          </p:grpSpPr>
          <p:pic>
            <p:nvPicPr>
              <p:cNvPr id="31" name="Picture 2" descr="D:\Verteidigung\temp.png">
                <a:extLst>
                  <a:ext uri="{FF2B5EF4-FFF2-40B4-BE49-F238E27FC236}">
                    <a16:creationId xmlns:a16="http://schemas.microsoft.com/office/drawing/2014/main" id="{88C22523-390A-7F4B-D29E-0C80CB8CF9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42145" y="3634047"/>
                <a:ext cx="1876248" cy="1933177"/>
              </a:xfrm>
              <a:prstGeom prst="rect">
                <a:avLst/>
              </a:prstGeom>
              <a:noFill/>
            </p:spPr>
          </p:pic>
          <p:pic>
            <p:nvPicPr>
              <p:cNvPr id="25" name="Picture 4" descr="D:\Verteidigung\temp.png">
                <a:extLst>
                  <a:ext uri="{FF2B5EF4-FFF2-40B4-BE49-F238E27FC236}">
                    <a16:creationId xmlns:a16="http://schemas.microsoft.com/office/drawing/2014/main" id="{F06D068A-B653-5B23-EF24-B4C11F5093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/>
              <a:srcRect l="33334" t="18681" r="44682" b="55874"/>
              <a:stretch/>
            </p:blipFill>
            <p:spPr bwMode="auto">
              <a:xfrm>
                <a:off x="1306060" y="3438750"/>
                <a:ext cx="561975" cy="664671"/>
              </a:xfrm>
              <a:prstGeom prst="rect">
                <a:avLst/>
              </a:prstGeom>
              <a:noFill/>
            </p:spPr>
          </p:pic>
        </p:grp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76EB5F92-9088-500A-7A1A-54F22BB29B99}"/>
                </a:ext>
              </a:extLst>
            </p:cNvPr>
            <p:cNvSpPr txBox="1"/>
            <p:nvPr/>
          </p:nvSpPr>
          <p:spPr>
            <a:xfrm>
              <a:off x="487363" y="3300606"/>
              <a:ext cx="194375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400" b="1" u="none" dirty="0" err="1">
                  <a:latin typeface="+mn-lt"/>
                </a:rPr>
                <a:t>fs</a:t>
              </a:r>
              <a:r>
                <a:rPr lang="de-DE" sz="1400" b="1" u="none" dirty="0">
                  <a:latin typeface="+mn-lt"/>
                </a:rPr>
                <a:t> – </a:t>
              </a:r>
              <a:r>
                <a:rPr lang="de-DE" sz="1400" b="1" dirty="0">
                  <a:latin typeface="+mn-lt"/>
                </a:rPr>
                <a:t>time </a:t>
              </a:r>
              <a:r>
                <a:rPr lang="de-DE" sz="1400" b="1" dirty="0" err="1">
                  <a:latin typeface="+mn-lt"/>
                </a:rPr>
                <a:t>scale</a:t>
              </a:r>
              <a:endParaRPr lang="de-DE" sz="1400" u="none" dirty="0">
                <a:latin typeface="+mn-lt"/>
              </a:endParaRPr>
            </a:p>
          </p:txBody>
        </p:sp>
      </p:grpSp>
      <p:sp>
        <p:nvSpPr>
          <p:cNvPr id="80" name="Freihandform: Form 79">
            <a:extLst>
              <a:ext uri="{FF2B5EF4-FFF2-40B4-BE49-F238E27FC236}">
                <a16:creationId xmlns:a16="http://schemas.microsoft.com/office/drawing/2014/main" id="{6456D60D-3778-293C-7B23-C961533535BA}"/>
              </a:ext>
            </a:extLst>
          </p:cNvPr>
          <p:cNvSpPr/>
          <p:nvPr/>
        </p:nvSpPr>
        <p:spPr>
          <a:xfrm>
            <a:off x="9906126" y="2684680"/>
            <a:ext cx="1398780" cy="473515"/>
          </a:xfrm>
          <a:custGeom>
            <a:avLst/>
            <a:gdLst>
              <a:gd name="connsiteX0" fmla="*/ 0 w 684021"/>
              <a:gd name="connsiteY0" fmla="*/ 704017 h 705075"/>
              <a:gd name="connsiteX1" fmla="*/ 152400 w 684021"/>
              <a:gd name="connsiteY1" fmla="*/ 542092 h 705075"/>
              <a:gd name="connsiteX2" fmla="*/ 276225 w 684021"/>
              <a:gd name="connsiteY2" fmla="*/ 113467 h 705075"/>
              <a:gd name="connsiteX3" fmla="*/ 400050 w 684021"/>
              <a:gd name="connsiteY3" fmla="*/ 37267 h 705075"/>
              <a:gd name="connsiteX4" fmla="*/ 523875 w 684021"/>
              <a:gd name="connsiteY4" fmla="*/ 627817 h 705075"/>
              <a:gd name="connsiteX5" fmla="*/ 666750 w 684021"/>
              <a:gd name="connsiteY5" fmla="*/ 694492 h 705075"/>
              <a:gd name="connsiteX6" fmla="*/ 676275 w 684021"/>
              <a:gd name="connsiteY6" fmla="*/ 704017 h 705075"/>
              <a:gd name="connsiteX0" fmla="*/ 0 w 684021"/>
              <a:gd name="connsiteY0" fmla="*/ 658470 h 659528"/>
              <a:gd name="connsiteX1" fmla="*/ 152400 w 684021"/>
              <a:gd name="connsiteY1" fmla="*/ 496545 h 659528"/>
              <a:gd name="connsiteX2" fmla="*/ 276225 w 684021"/>
              <a:gd name="connsiteY2" fmla="*/ 67920 h 659528"/>
              <a:gd name="connsiteX3" fmla="*/ 402432 w 684021"/>
              <a:gd name="connsiteY3" fmla="*/ 53633 h 659528"/>
              <a:gd name="connsiteX4" fmla="*/ 523875 w 684021"/>
              <a:gd name="connsiteY4" fmla="*/ 582270 h 659528"/>
              <a:gd name="connsiteX5" fmla="*/ 666750 w 684021"/>
              <a:gd name="connsiteY5" fmla="*/ 648945 h 659528"/>
              <a:gd name="connsiteX6" fmla="*/ 676275 w 684021"/>
              <a:gd name="connsiteY6" fmla="*/ 658470 h 659528"/>
              <a:gd name="connsiteX0" fmla="*/ 0 w 684021"/>
              <a:gd name="connsiteY0" fmla="*/ 707696 h 708754"/>
              <a:gd name="connsiteX1" fmla="*/ 152400 w 684021"/>
              <a:gd name="connsiteY1" fmla="*/ 545771 h 708754"/>
              <a:gd name="connsiteX2" fmla="*/ 276225 w 684021"/>
              <a:gd name="connsiteY2" fmla="*/ 117146 h 708754"/>
              <a:gd name="connsiteX3" fmla="*/ 402432 w 684021"/>
              <a:gd name="connsiteY3" fmla="*/ 102859 h 708754"/>
              <a:gd name="connsiteX4" fmla="*/ 523875 w 684021"/>
              <a:gd name="connsiteY4" fmla="*/ 631496 h 708754"/>
              <a:gd name="connsiteX5" fmla="*/ 666750 w 684021"/>
              <a:gd name="connsiteY5" fmla="*/ 698171 h 708754"/>
              <a:gd name="connsiteX6" fmla="*/ 676275 w 684021"/>
              <a:gd name="connsiteY6" fmla="*/ 707696 h 708754"/>
              <a:gd name="connsiteX0" fmla="*/ 0 w 684021"/>
              <a:gd name="connsiteY0" fmla="*/ 747903 h 748961"/>
              <a:gd name="connsiteX1" fmla="*/ 152400 w 684021"/>
              <a:gd name="connsiteY1" fmla="*/ 585978 h 748961"/>
              <a:gd name="connsiteX2" fmla="*/ 276225 w 684021"/>
              <a:gd name="connsiteY2" fmla="*/ 157353 h 748961"/>
              <a:gd name="connsiteX3" fmla="*/ 402432 w 684021"/>
              <a:gd name="connsiteY3" fmla="*/ 143066 h 748961"/>
              <a:gd name="connsiteX4" fmla="*/ 523875 w 684021"/>
              <a:gd name="connsiteY4" fmla="*/ 671703 h 748961"/>
              <a:gd name="connsiteX5" fmla="*/ 666750 w 684021"/>
              <a:gd name="connsiteY5" fmla="*/ 738378 h 748961"/>
              <a:gd name="connsiteX6" fmla="*/ 676275 w 684021"/>
              <a:gd name="connsiteY6" fmla="*/ 747903 h 748961"/>
              <a:gd name="connsiteX0" fmla="*/ 0 w 684021"/>
              <a:gd name="connsiteY0" fmla="*/ 707804 h 708862"/>
              <a:gd name="connsiteX1" fmla="*/ 185737 w 684021"/>
              <a:gd name="connsiteY1" fmla="*/ 548260 h 708862"/>
              <a:gd name="connsiteX2" fmla="*/ 276225 w 684021"/>
              <a:gd name="connsiteY2" fmla="*/ 117254 h 708862"/>
              <a:gd name="connsiteX3" fmla="*/ 402432 w 684021"/>
              <a:gd name="connsiteY3" fmla="*/ 102967 h 708862"/>
              <a:gd name="connsiteX4" fmla="*/ 523875 w 684021"/>
              <a:gd name="connsiteY4" fmla="*/ 631604 h 708862"/>
              <a:gd name="connsiteX5" fmla="*/ 666750 w 684021"/>
              <a:gd name="connsiteY5" fmla="*/ 698279 h 708862"/>
              <a:gd name="connsiteX6" fmla="*/ 676275 w 684021"/>
              <a:gd name="connsiteY6" fmla="*/ 707804 h 708862"/>
              <a:gd name="connsiteX0" fmla="*/ 0 w 684021"/>
              <a:gd name="connsiteY0" fmla="*/ 707804 h 708862"/>
              <a:gd name="connsiteX1" fmla="*/ 185737 w 684021"/>
              <a:gd name="connsiteY1" fmla="*/ 548260 h 708862"/>
              <a:gd name="connsiteX2" fmla="*/ 276225 w 684021"/>
              <a:gd name="connsiteY2" fmla="*/ 117254 h 708862"/>
              <a:gd name="connsiteX3" fmla="*/ 402432 w 684021"/>
              <a:gd name="connsiteY3" fmla="*/ 102967 h 708862"/>
              <a:gd name="connsiteX4" fmla="*/ 523875 w 684021"/>
              <a:gd name="connsiteY4" fmla="*/ 631604 h 708862"/>
              <a:gd name="connsiteX5" fmla="*/ 666750 w 684021"/>
              <a:gd name="connsiteY5" fmla="*/ 698279 h 708862"/>
              <a:gd name="connsiteX6" fmla="*/ 676275 w 684021"/>
              <a:gd name="connsiteY6" fmla="*/ 707804 h 708862"/>
              <a:gd name="connsiteX0" fmla="*/ 0 w 684021"/>
              <a:gd name="connsiteY0" fmla="*/ 712406 h 713464"/>
              <a:gd name="connsiteX1" fmla="*/ 185737 w 684021"/>
              <a:gd name="connsiteY1" fmla="*/ 552862 h 713464"/>
              <a:gd name="connsiteX2" fmla="*/ 276225 w 684021"/>
              <a:gd name="connsiteY2" fmla="*/ 121856 h 713464"/>
              <a:gd name="connsiteX3" fmla="*/ 402432 w 684021"/>
              <a:gd name="connsiteY3" fmla="*/ 107569 h 713464"/>
              <a:gd name="connsiteX4" fmla="*/ 523875 w 684021"/>
              <a:gd name="connsiteY4" fmla="*/ 636206 h 713464"/>
              <a:gd name="connsiteX5" fmla="*/ 666750 w 684021"/>
              <a:gd name="connsiteY5" fmla="*/ 702881 h 713464"/>
              <a:gd name="connsiteX6" fmla="*/ 676275 w 684021"/>
              <a:gd name="connsiteY6" fmla="*/ 712406 h 713464"/>
              <a:gd name="connsiteX0" fmla="*/ 0 w 684021"/>
              <a:gd name="connsiteY0" fmla="*/ 726068 h 727126"/>
              <a:gd name="connsiteX1" fmla="*/ 185737 w 684021"/>
              <a:gd name="connsiteY1" fmla="*/ 566524 h 727126"/>
              <a:gd name="connsiteX2" fmla="*/ 276225 w 684021"/>
              <a:gd name="connsiteY2" fmla="*/ 135518 h 727126"/>
              <a:gd name="connsiteX3" fmla="*/ 402432 w 684021"/>
              <a:gd name="connsiteY3" fmla="*/ 121231 h 727126"/>
              <a:gd name="connsiteX4" fmla="*/ 523875 w 684021"/>
              <a:gd name="connsiteY4" fmla="*/ 649868 h 727126"/>
              <a:gd name="connsiteX5" fmla="*/ 666750 w 684021"/>
              <a:gd name="connsiteY5" fmla="*/ 716543 h 727126"/>
              <a:gd name="connsiteX6" fmla="*/ 676275 w 684021"/>
              <a:gd name="connsiteY6" fmla="*/ 726068 h 727126"/>
              <a:gd name="connsiteX0" fmla="*/ 0 w 684021"/>
              <a:gd name="connsiteY0" fmla="*/ 726068 h 727126"/>
              <a:gd name="connsiteX1" fmla="*/ 185737 w 684021"/>
              <a:gd name="connsiteY1" fmla="*/ 566524 h 727126"/>
              <a:gd name="connsiteX2" fmla="*/ 276225 w 684021"/>
              <a:gd name="connsiteY2" fmla="*/ 135518 h 727126"/>
              <a:gd name="connsiteX3" fmla="*/ 402432 w 684021"/>
              <a:gd name="connsiteY3" fmla="*/ 121231 h 727126"/>
              <a:gd name="connsiteX4" fmla="*/ 523875 w 684021"/>
              <a:gd name="connsiteY4" fmla="*/ 649868 h 727126"/>
              <a:gd name="connsiteX5" fmla="*/ 666750 w 684021"/>
              <a:gd name="connsiteY5" fmla="*/ 716543 h 727126"/>
              <a:gd name="connsiteX6" fmla="*/ 676275 w 684021"/>
              <a:gd name="connsiteY6" fmla="*/ 726068 h 727126"/>
              <a:gd name="connsiteX0" fmla="*/ 0 w 684021"/>
              <a:gd name="connsiteY0" fmla="*/ 676107 h 677165"/>
              <a:gd name="connsiteX1" fmla="*/ 185737 w 684021"/>
              <a:gd name="connsiteY1" fmla="*/ 516563 h 677165"/>
              <a:gd name="connsiteX2" fmla="*/ 276225 w 684021"/>
              <a:gd name="connsiteY2" fmla="*/ 85557 h 677165"/>
              <a:gd name="connsiteX3" fmla="*/ 402432 w 684021"/>
              <a:gd name="connsiteY3" fmla="*/ 71270 h 677165"/>
              <a:gd name="connsiteX4" fmla="*/ 481012 w 684021"/>
              <a:gd name="connsiteY4" fmla="*/ 514182 h 677165"/>
              <a:gd name="connsiteX5" fmla="*/ 666750 w 684021"/>
              <a:gd name="connsiteY5" fmla="*/ 666582 h 677165"/>
              <a:gd name="connsiteX6" fmla="*/ 676275 w 684021"/>
              <a:gd name="connsiteY6" fmla="*/ 676107 h 677165"/>
              <a:gd name="connsiteX0" fmla="*/ 0 w 684021"/>
              <a:gd name="connsiteY0" fmla="*/ 676107 h 677165"/>
              <a:gd name="connsiteX1" fmla="*/ 185737 w 684021"/>
              <a:gd name="connsiteY1" fmla="*/ 516563 h 677165"/>
              <a:gd name="connsiteX2" fmla="*/ 276225 w 684021"/>
              <a:gd name="connsiteY2" fmla="*/ 85557 h 677165"/>
              <a:gd name="connsiteX3" fmla="*/ 402432 w 684021"/>
              <a:gd name="connsiteY3" fmla="*/ 71270 h 677165"/>
              <a:gd name="connsiteX4" fmla="*/ 481012 w 684021"/>
              <a:gd name="connsiteY4" fmla="*/ 514182 h 677165"/>
              <a:gd name="connsiteX5" fmla="*/ 666750 w 684021"/>
              <a:gd name="connsiteY5" fmla="*/ 666582 h 677165"/>
              <a:gd name="connsiteX6" fmla="*/ 676275 w 684021"/>
              <a:gd name="connsiteY6" fmla="*/ 676107 h 677165"/>
              <a:gd name="connsiteX0" fmla="*/ 0 w 684021"/>
              <a:gd name="connsiteY0" fmla="*/ 750176 h 751234"/>
              <a:gd name="connsiteX1" fmla="*/ 185737 w 684021"/>
              <a:gd name="connsiteY1" fmla="*/ 590632 h 751234"/>
              <a:gd name="connsiteX2" fmla="*/ 276225 w 684021"/>
              <a:gd name="connsiteY2" fmla="*/ 159626 h 751234"/>
              <a:gd name="connsiteX3" fmla="*/ 342900 w 684021"/>
              <a:gd name="connsiteY3" fmla="*/ 81 h 751234"/>
              <a:gd name="connsiteX4" fmla="*/ 402432 w 684021"/>
              <a:gd name="connsiteY4" fmla="*/ 145339 h 751234"/>
              <a:gd name="connsiteX5" fmla="*/ 481012 w 684021"/>
              <a:gd name="connsiteY5" fmla="*/ 588251 h 751234"/>
              <a:gd name="connsiteX6" fmla="*/ 666750 w 684021"/>
              <a:gd name="connsiteY6" fmla="*/ 740651 h 751234"/>
              <a:gd name="connsiteX7" fmla="*/ 676275 w 684021"/>
              <a:gd name="connsiteY7" fmla="*/ 750176 h 751234"/>
              <a:gd name="connsiteX0" fmla="*/ 0 w 684021"/>
              <a:gd name="connsiteY0" fmla="*/ 750174 h 751232"/>
              <a:gd name="connsiteX1" fmla="*/ 185737 w 684021"/>
              <a:gd name="connsiteY1" fmla="*/ 590630 h 751232"/>
              <a:gd name="connsiteX2" fmla="*/ 276225 w 684021"/>
              <a:gd name="connsiteY2" fmla="*/ 159624 h 751232"/>
              <a:gd name="connsiteX3" fmla="*/ 342900 w 684021"/>
              <a:gd name="connsiteY3" fmla="*/ 79 h 751232"/>
              <a:gd name="connsiteX4" fmla="*/ 402432 w 684021"/>
              <a:gd name="connsiteY4" fmla="*/ 147719 h 751232"/>
              <a:gd name="connsiteX5" fmla="*/ 481012 w 684021"/>
              <a:gd name="connsiteY5" fmla="*/ 588249 h 751232"/>
              <a:gd name="connsiteX6" fmla="*/ 666750 w 684021"/>
              <a:gd name="connsiteY6" fmla="*/ 740649 h 751232"/>
              <a:gd name="connsiteX7" fmla="*/ 676275 w 684021"/>
              <a:gd name="connsiteY7" fmla="*/ 750174 h 751232"/>
              <a:gd name="connsiteX0" fmla="*/ 0 w 684021"/>
              <a:gd name="connsiteY0" fmla="*/ 750176 h 751234"/>
              <a:gd name="connsiteX1" fmla="*/ 185737 w 684021"/>
              <a:gd name="connsiteY1" fmla="*/ 590632 h 751234"/>
              <a:gd name="connsiteX2" fmla="*/ 276225 w 684021"/>
              <a:gd name="connsiteY2" fmla="*/ 159626 h 751234"/>
              <a:gd name="connsiteX3" fmla="*/ 342900 w 684021"/>
              <a:gd name="connsiteY3" fmla="*/ 81 h 751234"/>
              <a:gd name="connsiteX4" fmla="*/ 402432 w 684021"/>
              <a:gd name="connsiteY4" fmla="*/ 147721 h 751234"/>
              <a:gd name="connsiteX5" fmla="*/ 483393 w 684021"/>
              <a:gd name="connsiteY5" fmla="*/ 600157 h 751234"/>
              <a:gd name="connsiteX6" fmla="*/ 666750 w 684021"/>
              <a:gd name="connsiteY6" fmla="*/ 740651 h 751234"/>
              <a:gd name="connsiteX7" fmla="*/ 676275 w 684021"/>
              <a:gd name="connsiteY7" fmla="*/ 750176 h 751234"/>
              <a:gd name="connsiteX0" fmla="*/ 0 w 684021"/>
              <a:gd name="connsiteY0" fmla="*/ 750176 h 751234"/>
              <a:gd name="connsiteX1" fmla="*/ 185737 w 684021"/>
              <a:gd name="connsiteY1" fmla="*/ 590632 h 751234"/>
              <a:gd name="connsiteX2" fmla="*/ 285750 w 684021"/>
              <a:gd name="connsiteY2" fmla="*/ 154863 h 751234"/>
              <a:gd name="connsiteX3" fmla="*/ 342900 w 684021"/>
              <a:gd name="connsiteY3" fmla="*/ 81 h 751234"/>
              <a:gd name="connsiteX4" fmla="*/ 402432 w 684021"/>
              <a:gd name="connsiteY4" fmla="*/ 147721 h 751234"/>
              <a:gd name="connsiteX5" fmla="*/ 483393 w 684021"/>
              <a:gd name="connsiteY5" fmla="*/ 600157 h 751234"/>
              <a:gd name="connsiteX6" fmla="*/ 666750 w 684021"/>
              <a:gd name="connsiteY6" fmla="*/ 740651 h 751234"/>
              <a:gd name="connsiteX7" fmla="*/ 676275 w 684021"/>
              <a:gd name="connsiteY7" fmla="*/ 750176 h 751234"/>
              <a:gd name="connsiteX0" fmla="*/ 0 w 684021"/>
              <a:gd name="connsiteY0" fmla="*/ 750176 h 751234"/>
              <a:gd name="connsiteX1" fmla="*/ 185737 w 684021"/>
              <a:gd name="connsiteY1" fmla="*/ 590632 h 751234"/>
              <a:gd name="connsiteX2" fmla="*/ 269082 w 684021"/>
              <a:gd name="connsiteY2" fmla="*/ 150100 h 751234"/>
              <a:gd name="connsiteX3" fmla="*/ 342900 w 684021"/>
              <a:gd name="connsiteY3" fmla="*/ 81 h 751234"/>
              <a:gd name="connsiteX4" fmla="*/ 402432 w 684021"/>
              <a:gd name="connsiteY4" fmla="*/ 147721 h 751234"/>
              <a:gd name="connsiteX5" fmla="*/ 483393 w 684021"/>
              <a:gd name="connsiteY5" fmla="*/ 600157 h 751234"/>
              <a:gd name="connsiteX6" fmla="*/ 666750 w 684021"/>
              <a:gd name="connsiteY6" fmla="*/ 740651 h 751234"/>
              <a:gd name="connsiteX7" fmla="*/ 676275 w 684021"/>
              <a:gd name="connsiteY7" fmla="*/ 750176 h 751234"/>
              <a:gd name="connsiteX0" fmla="*/ 0 w 684021"/>
              <a:gd name="connsiteY0" fmla="*/ 752555 h 753613"/>
              <a:gd name="connsiteX1" fmla="*/ 185737 w 684021"/>
              <a:gd name="connsiteY1" fmla="*/ 593011 h 753613"/>
              <a:gd name="connsiteX2" fmla="*/ 269082 w 684021"/>
              <a:gd name="connsiteY2" fmla="*/ 152479 h 753613"/>
              <a:gd name="connsiteX3" fmla="*/ 335756 w 684021"/>
              <a:gd name="connsiteY3" fmla="*/ 78 h 753613"/>
              <a:gd name="connsiteX4" fmla="*/ 402432 w 684021"/>
              <a:gd name="connsiteY4" fmla="*/ 150100 h 753613"/>
              <a:gd name="connsiteX5" fmla="*/ 483393 w 684021"/>
              <a:gd name="connsiteY5" fmla="*/ 602536 h 753613"/>
              <a:gd name="connsiteX6" fmla="*/ 666750 w 684021"/>
              <a:gd name="connsiteY6" fmla="*/ 743030 h 753613"/>
              <a:gd name="connsiteX7" fmla="*/ 676275 w 684021"/>
              <a:gd name="connsiteY7" fmla="*/ 752555 h 753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021" h="753613">
                <a:moveTo>
                  <a:pt x="0" y="752555"/>
                </a:moveTo>
                <a:cubicBezTo>
                  <a:pt x="53181" y="720805"/>
                  <a:pt x="140890" y="693024"/>
                  <a:pt x="185737" y="593011"/>
                </a:cubicBezTo>
                <a:cubicBezTo>
                  <a:pt x="230584" y="492998"/>
                  <a:pt x="244079" y="251301"/>
                  <a:pt x="269082" y="152479"/>
                </a:cubicBezTo>
                <a:cubicBezTo>
                  <a:pt x="294085" y="53657"/>
                  <a:pt x="314722" y="2459"/>
                  <a:pt x="335756" y="78"/>
                </a:cubicBezTo>
                <a:cubicBezTo>
                  <a:pt x="356790" y="-2303"/>
                  <a:pt x="377826" y="49690"/>
                  <a:pt x="402432" y="150100"/>
                </a:cubicBezTo>
                <a:cubicBezTo>
                  <a:pt x="427038" y="250510"/>
                  <a:pt x="439340" y="503714"/>
                  <a:pt x="483393" y="602536"/>
                </a:cubicBezTo>
                <a:cubicBezTo>
                  <a:pt x="527446" y="701358"/>
                  <a:pt x="666750" y="743030"/>
                  <a:pt x="666750" y="743030"/>
                </a:cubicBezTo>
                <a:cubicBezTo>
                  <a:pt x="692150" y="755730"/>
                  <a:pt x="684212" y="754142"/>
                  <a:pt x="676275" y="752555"/>
                </a:cubicBezTo>
              </a:path>
            </a:pathLst>
          </a:custGeom>
          <a:solidFill>
            <a:srgbClr val="FFC000">
              <a:alpha val="30196"/>
            </a:srgbClr>
          </a:solidFill>
          <a:ln w="28575">
            <a:solidFill>
              <a:srgbClr val="FF2B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1" name="Freihandform: Form 80">
            <a:extLst>
              <a:ext uri="{FF2B5EF4-FFF2-40B4-BE49-F238E27FC236}">
                <a16:creationId xmlns:a16="http://schemas.microsoft.com/office/drawing/2014/main" id="{F6F1A5E2-00FB-3EC5-17FF-9C071F3BC24F}"/>
              </a:ext>
            </a:extLst>
          </p:cNvPr>
          <p:cNvSpPr/>
          <p:nvPr/>
        </p:nvSpPr>
        <p:spPr>
          <a:xfrm>
            <a:off x="7623175" y="2823578"/>
            <a:ext cx="3654425" cy="337217"/>
          </a:xfrm>
          <a:custGeom>
            <a:avLst/>
            <a:gdLst>
              <a:gd name="connsiteX0" fmla="*/ 0 w 3365500"/>
              <a:gd name="connsiteY0" fmla="*/ 1517650 h 1619250"/>
              <a:gd name="connsiteX1" fmla="*/ 1136650 w 3365500"/>
              <a:gd name="connsiteY1" fmla="*/ 0 h 1619250"/>
              <a:gd name="connsiteX2" fmla="*/ 1955800 w 3365500"/>
              <a:gd name="connsiteY2" fmla="*/ 0 h 1619250"/>
              <a:gd name="connsiteX3" fmla="*/ 3092450 w 3365500"/>
              <a:gd name="connsiteY3" fmla="*/ 1536700 h 1619250"/>
              <a:gd name="connsiteX4" fmla="*/ 3333750 w 3365500"/>
              <a:gd name="connsiteY4" fmla="*/ 1485900 h 1619250"/>
              <a:gd name="connsiteX5" fmla="*/ 3365500 w 3365500"/>
              <a:gd name="connsiteY5" fmla="*/ 1619250 h 1619250"/>
              <a:gd name="connsiteX0" fmla="*/ 0 w 3333750"/>
              <a:gd name="connsiteY0" fmla="*/ 1517650 h 1536700"/>
              <a:gd name="connsiteX1" fmla="*/ 1136650 w 3333750"/>
              <a:gd name="connsiteY1" fmla="*/ 0 h 1536700"/>
              <a:gd name="connsiteX2" fmla="*/ 1955800 w 3333750"/>
              <a:gd name="connsiteY2" fmla="*/ 0 h 1536700"/>
              <a:gd name="connsiteX3" fmla="*/ 3092450 w 3333750"/>
              <a:gd name="connsiteY3" fmla="*/ 1536700 h 1536700"/>
              <a:gd name="connsiteX4" fmla="*/ 3333750 w 3333750"/>
              <a:gd name="connsiteY4" fmla="*/ 1485900 h 1536700"/>
              <a:gd name="connsiteX0" fmla="*/ 0 w 3092450"/>
              <a:gd name="connsiteY0" fmla="*/ 1517650 h 1536700"/>
              <a:gd name="connsiteX1" fmla="*/ 1136650 w 3092450"/>
              <a:gd name="connsiteY1" fmla="*/ 0 h 1536700"/>
              <a:gd name="connsiteX2" fmla="*/ 1955800 w 3092450"/>
              <a:gd name="connsiteY2" fmla="*/ 0 h 1536700"/>
              <a:gd name="connsiteX3" fmla="*/ 3092450 w 3092450"/>
              <a:gd name="connsiteY3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3092450 w 3092450"/>
              <a:gd name="connsiteY4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3092450 w 3092450"/>
              <a:gd name="connsiteY4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3092450 w 3092450"/>
              <a:gd name="connsiteY4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3092450 w 3092450"/>
              <a:gd name="connsiteY4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804862 w 3092450"/>
              <a:gd name="connsiteY1" fmla="*/ 53971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804862 w 3092450"/>
              <a:gd name="connsiteY1" fmla="*/ 53971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804862 w 3092450"/>
              <a:gd name="connsiteY1" fmla="*/ 53971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652462 w 3092450"/>
              <a:gd name="connsiteY1" fmla="*/ 689749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652462 w 3092450"/>
              <a:gd name="connsiteY1" fmla="*/ 689749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652462 w 3092450"/>
              <a:gd name="connsiteY1" fmla="*/ 689749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486025 w 3092450"/>
              <a:gd name="connsiteY4" fmla="*/ 892965 h 1536700"/>
              <a:gd name="connsiteX5" fmla="*/ 3092450 w 3092450"/>
              <a:gd name="connsiteY5" fmla="*/ 1536700 h 1536700"/>
              <a:gd name="connsiteX0" fmla="*/ 0 w 3654425"/>
              <a:gd name="connsiteY0" fmla="*/ 1517650 h 1517649"/>
              <a:gd name="connsiteX1" fmla="*/ 652462 w 3654425"/>
              <a:gd name="connsiteY1" fmla="*/ 689749 h 1517649"/>
              <a:gd name="connsiteX2" fmla="*/ 1136650 w 3654425"/>
              <a:gd name="connsiteY2" fmla="*/ 0 h 1517649"/>
              <a:gd name="connsiteX3" fmla="*/ 1955800 w 3654425"/>
              <a:gd name="connsiteY3" fmla="*/ 0 h 1517649"/>
              <a:gd name="connsiteX4" fmla="*/ 2486025 w 3654425"/>
              <a:gd name="connsiteY4" fmla="*/ 892965 h 1517649"/>
              <a:gd name="connsiteX5" fmla="*/ 3654425 w 3654425"/>
              <a:gd name="connsiteY5" fmla="*/ 1515269 h 1517649"/>
              <a:gd name="connsiteX0" fmla="*/ 0 w 3654425"/>
              <a:gd name="connsiteY0" fmla="*/ 1517650 h 1517649"/>
              <a:gd name="connsiteX1" fmla="*/ 652462 w 3654425"/>
              <a:gd name="connsiteY1" fmla="*/ 689749 h 1517649"/>
              <a:gd name="connsiteX2" fmla="*/ 1136650 w 3654425"/>
              <a:gd name="connsiteY2" fmla="*/ 0 h 1517649"/>
              <a:gd name="connsiteX3" fmla="*/ 1955800 w 3654425"/>
              <a:gd name="connsiteY3" fmla="*/ 0 h 1517649"/>
              <a:gd name="connsiteX4" fmla="*/ 2733675 w 3654425"/>
              <a:gd name="connsiteY4" fmla="*/ 892964 h 1517649"/>
              <a:gd name="connsiteX5" fmla="*/ 3654425 w 3654425"/>
              <a:gd name="connsiteY5" fmla="*/ 1515269 h 1517649"/>
              <a:gd name="connsiteX0" fmla="*/ 0 w 3654425"/>
              <a:gd name="connsiteY0" fmla="*/ 1517650 h 1517649"/>
              <a:gd name="connsiteX1" fmla="*/ 652462 w 3654425"/>
              <a:gd name="connsiteY1" fmla="*/ 689749 h 1517649"/>
              <a:gd name="connsiteX2" fmla="*/ 1136650 w 3654425"/>
              <a:gd name="connsiteY2" fmla="*/ 0 h 1517649"/>
              <a:gd name="connsiteX3" fmla="*/ 1955800 w 3654425"/>
              <a:gd name="connsiteY3" fmla="*/ 0 h 1517649"/>
              <a:gd name="connsiteX4" fmla="*/ 2733675 w 3654425"/>
              <a:gd name="connsiteY4" fmla="*/ 892964 h 1517649"/>
              <a:gd name="connsiteX5" fmla="*/ 3654425 w 3654425"/>
              <a:gd name="connsiteY5" fmla="*/ 1515269 h 1517649"/>
              <a:gd name="connsiteX0" fmla="*/ 0 w 3654425"/>
              <a:gd name="connsiteY0" fmla="*/ 1517650 h 1517649"/>
              <a:gd name="connsiteX1" fmla="*/ 652462 w 3654425"/>
              <a:gd name="connsiteY1" fmla="*/ 689749 h 1517649"/>
              <a:gd name="connsiteX2" fmla="*/ 1136650 w 3654425"/>
              <a:gd name="connsiteY2" fmla="*/ 0 h 1517649"/>
              <a:gd name="connsiteX3" fmla="*/ 1955800 w 3654425"/>
              <a:gd name="connsiteY3" fmla="*/ 0 h 1517649"/>
              <a:gd name="connsiteX4" fmla="*/ 2733675 w 3654425"/>
              <a:gd name="connsiteY4" fmla="*/ 892964 h 1517649"/>
              <a:gd name="connsiteX5" fmla="*/ 3654425 w 3654425"/>
              <a:gd name="connsiteY5" fmla="*/ 1515269 h 15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4425" h="1517649">
                <a:moveTo>
                  <a:pt x="0" y="1517650"/>
                </a:moveTo>
                <a:cubicBezTo>
                  <a:pt x="311150" y="1358900"/>
                  <a:pt x="417512" y="1019949"/>
                  <a:pt x="652462" y="689749"/>
                </a:cubicBezTo>
                <a:cubicBezTo>
                  <a:pt x="790045" y="439982"/>
                  <a:pt x="897466" y="79083"/>
                  <a:pt x="1136650" y="0"/>
                </a:cubicBezTo>
                <a:lnTo>
                  <a:pt x="1955800" y="0"/>
                </a:lnTo>
                <a:cubicBezTo>
                  <a:pt x="2241020" y="135447"/>
                  <a:pt x="2527830" y="735280"/>
                  <a:pt x="2733675" y="892964"/>
                </a:cubicBezTo>
                <a:cubicBezTo>
                  <a:pt x="2945342" y="1182946"/>
                  <a:pt x="3322108" y="1333236"/>
                  <a:pt x="3654425" y="1515269"/>
                </a:cubicBezTo>
              </a:path>
            </a:pathLst>
          </a:cu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2" name="Freihandform: Form 81">
            <a:extLst>
              <a:ext uri="{FF2B5EF4-FFF2-40B4-BE49-F238E27FC236}">
                <a16:creationId xmlns:a16="http://schemas.microsoft.com/office/drawing/2014/main" id="{951F123F-163A-4ED4-A1FB-2217C1A1CE99}"/>
              </a:ext>
            </a:extLst>
          </p:cNvPr>
          <p:cNvSpPr/>
          <p:nvPr/>
        </p:nvSpPr>
        <p:spPr>
          <a:xfrm>
            <a:off x="10597833" y="3071837"/>
            <a:ext cx="502920" cy="77854"/>
          </a:xfrm>
          <a:custGeom>
            <a:avLst/>
            <a:gdLst>
              <a:gd name="connsiteX0" fmla="*/ 0 w 502920"/>
              <a:gd name="connsiteY0" fmla="*/ 0 h 807720"/>
              <a:gd name="connsiteX1" fmla="*/ 0 w 502920"/>
              <a:gd name="connsiteY1" fmla="*/ 807720 h 807720"/>
              <a:gd name="connsiteX2" fmla="*/ 502920 w 502920"/>
              <a:gd name="connsiteY2" fmla="*/ 807720 h 807720"/>
              <a:gd name="connsiteX3" fmla="*/ 502920 w 502920"/>
              <a:gd name="connsiteY3" fmla="*/ 586740 h 807720"/>
              <a:gd name="connsiteX4" fmla="*/ 0 w 502920"/>
              <a:gd name="connsiteY4" fmla="*/ 0 h 807720"/>
              <a:gd name="connsiteX0" fmla="*/ 0 w 502920"/>
              <a:gd name="connsiteY0" fmla="*/ 0 h 807720"/>
              <a:gd name="connsiteX1" fmla="*/ 0 w 502920"/>
              <a:gd name="connsiteY1" fmla="*/ 807720 h 807720"/>
              <a:gd name="connsiteX2" fmla="*/ 502920 w 502920"/>
              <a:gd name="connsiteY2" fmla="*/ 807720 h 807720"/>
              <a:gd name="connsiteX3" fmla="*/ 502920 w 502920"/>
              <a:gd name="connsiteY3" fmla="*/ 586740 h 807720"/>
              <a:gd name="connsiteX4" fmla="*/ 220980 w 502920"/>
              <a:gd name="connsiteY4" fmla="*/ 335280 h 807720"/>
              <a:gd name="connsiteX5" fmla="*/ 0 w 502920"/>
              <a:gd name="connsiteY5" fmla="*/ 0 h 807720"/>
              <a:gd name="connsiteX0" fmla="*/ 0 w 502920"/>
              <a:gd name="connsiteY0" fmla="*/ 0 h 807720"/>
              <a:gd name="connsiteX1" fmla="*/ 0 w 502920"/>
              <a:gd name="connsiteY1" fmla="*/ 807720 h 807720"/>
              <a:gd name="connsiteX2" fmla="*/ 502920 w 502920"/>
              <a:gd name="connsiteY2" fmla="*/ 807720 h 807720"/>
              <a:gd name="connsiteX3" fmla="*/ 502920 w 502920"/>
              <a:gd name="connsiteY3" fmla="*/ 586740 h 807720"/>
              <a:gd name="connsiteX4" fmla="*/ 232886 w 502920"/>
              <a:gd name="connsiteY4" fmla="*/ 335280 h 807720"/>
              <a:gd name="connsiteX5" fmla="*/ 0 w 502920"/>
              <a:gd name="connsiteY5" fmla="*/ 0 h 807720"/>
              <a:gd name="connsiteX0" fmla="*/ 0 w 502920"/>
              <a:gd name="connsiteY0" fmla="*/ 0 h 807720"/>
              <a:gd name="connsiteX1" fmla="*/ 0 w 502920"/>
              <a:gd name="connsiteY1" fmla="*/ 807720 h 807720"/>
              <a:gd name="connsiteX2" fmla="*/ 502920 w 502920"/>
              <a:gd name="connsiteY2" fmla="*/ 807720 h 807720"/>
              <a:gd name="connsiteX3" fmla="*/ 502920 w 502920"/>
              <a:gd name="connsiteY3" fmla="*/ 586740 h 807720"/>
              <a:gd name="connsiteX4" fmla="*/ 232886 w 502920"/>
              <a:gd name="connsiteY4" fmla="*/ 335280 h 807720"/>
              <a:gd name="connsiteX5" fmla="*/ 0 w 502920"/>
              <a:gd name="connsiteY5" fmla="*/ 0 h 80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920" h="807720">
                <a:moveTo>
                  <a:pt x="0" y="0"/>
                </a:moveTo>
                <a:lnTo>
                  <a:pt x="0" y="807720"/>
                </a:lnTo>
                <a:lnTo>
                  <a:pt x="502920" y="807720"/>
                </a:lnTo>
                <a:lnTo>
                  <a:pt x="502920" y="586740"/>
                </a:lnTo>
                <a:cubicBezTo>
                  <a:pt x="421640" y="492760"/>
                  <a:pt x="314166" y="429260"/>
                  <a:pt x="232886" y="335280"/>
                </a:cubicBezTo>
                <a:cubicBezTo>
                  <a:pt x="121920" y="233045"/>
                  <a:pt x="77629" y="111760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83" name="Freihandform: Form 82">
            <a:extLst>
              <a:ext uri="{FF2B5EF4-FFF2-40B4-BE49-F238E27FC236}">
                <a16:creationId xmlns:a16="http://schemas.microsoft.com/office/drawing/2014/main" id="{E3EA0F66-C3F3-44A0-7DD4-52C27DD7C645}"/>
              </a:ext>
            </a:extLst>
          </p:cNvPr>
          <p:cNvSpPr/>
          <p:nvPr/>
        </p:nvSpPr>
        <p:spPr>
          <a:xfrm>
            <a:off x="10304940" y="2996305"/>
            <a:ext cx="292893" cy="70344"/>
          </a:xfrm>
          <a:custGeom>
            <a:avLst/>
            <a:gdLst>
              <a:gd name="connsiteX0" fmla="*/ 0 w 406400"/>
              <a:gd name="connsiteY0" fmla="*/ 0 h 762000"/>
              <a:gd name="connsiteX1" fmla="*/ 406400 w 406400"/>
              <a:gd name="connsiteY1" fmla="*/ 425450 h 762000"/>
              <a:gd name="connsiteX2" fmla="*/ 406400 w 406400"/>
              <a:gd name="connsiteY2" fmla="*/ 762000 h 762000"/>
              <a:gd name="connsiteX3" fmla="*/ 0 w 406400"/>
              <a:gd name="connsiteY3" fmla="*/ 0 h 762000"/>
              <a:gd name="connsiteX0" fmla="*/ 0 w 406400"/>
              <a:gd name="connsiteY0" fmla="*/ 0 h 762000"/>
              <a:gd name="connsiteX1" fmla="*/ 406400 w 406400"/>
              <a:gd name="connsiteY1" fmla="*/ 425450 h 762000"/>
              <a:gd name="connsiteX2" fmla="*/ 406400 w 406400"/>
              <a:gd name="connsiteY2" fmla="*/ 762000 h 762000"/>
              <a:gd name="connsiteX3" fmla="*/ 152400 w 406400"/>
              <a:gd name="connsiteY3" fmla="*/ 444500 h 762000"/>
              <a:gd name="connsiteX4" fmla="*/ 0 w 406400"/>
              <a:gd name="connsiteY4" fmla="*/ 0 h 762000"/>
              <a:gd name="connsiteX0" fmla="*/ 0 w 406400"/>
              <a:gd name="connsiteY0" fmla="*/ 0 h 762000"/>
              <a:gd name="connsiteX1" fmla="*/ 406400 w 406400"/>
              <a:gd name="connsiteY1" fmla="*/ 425450 h 762000"/>
              <a:gd name="connsiteX2" fmla="*/ 406400 w 406400"/>
              <a:gd name="connsiteY2" fmla="*/ 762000 h 762000"/>
              <a:gd name="connsiteX3" fmla="*/ 152400 w 406400"/>
              <a:gd name="connsiteY3" fmla="*/ 444500 h 762000"/>
              <a:gd name="connsiteX4" fmla="*/ 0 w 406400"/>
              <a:gd name="connsiteY4" fmla="*/ 0 h 762000"/>
              <a:gd name="connsiteX0" fmla="*/ 0 w 406400"/>
              <a:gd name="connsiteY0" fmla="*/ 0 h 762000"/>
              <a:gd name="connsiteX1" fmla="*/ 406400 w 406400"/>
              <a:gd name="connsiteY1" fmla="*/ 425450 h 762000"/>
              <a:gd name="connsiteX2" fmla="*/ 406400 w 406400"/>
              <a:gd name="connsiteY2" fmla="*/ 762000 h 762000"/>
              <a:gd name="connsiteX3" fmla="*/ 152400 w 406400"/>
              <a:gd name="connsiteY3" fmla="*/ 444500 h 762000"/>
              <a:gd name="connsiteX4" fmla="*/ 0 w 406400"/>
              <a:gd name="connsiteY4" fmla="*/ 0 h 762000"/>
              <a:gd name="connsiteX0" fmla="*/ 0 w 406400"/>
              <a:gd name="connsiteY0" fmla="*/ 0 h 762000"/>
              <a:gd name="connsiteX1" fmla="*/ 406400 w 406400"/>
              <a:gd name="connsiteY1" fmla="*/ 425450 h 762000"/>
              <a:gd name="connsiteX2" fmla="*/ 406400 w 406400"/>
              <a:gd name="connsiteY2" fmla="*/ 762000 h 762000"/>
              <a:gd name="connsiteX3" fmla="*/ 152400 w 406400"/>
              <a:gd name="connsiteY3" fmla="*/ 444500 h 762000"/>
              <a:gd name="connsiteX4" fmla="*/ 0 w 406400"/>
              <a:gd name="connsiteY4" fmla="*/ 0 h 762000"/>
              <a:gd name="connsiteX0" fmla="*/ 0 w 406400"/>
              <a:gd name="connsiteY0" fmla="*/ 0 h 762000"/>
              <a:gd name="connsiteX1" fmla="*/ 406400 w 406400"/>
              <a:gd name="connsiteY1" fmla="*/ 425450 h 762000"/>
              <a:gd name="connsiteX2" fmla="*/ 406400 w 406400"/>
              <a:gd name="connsiteY2" fmla="*/ 762000 h 762000"/>
              <a:gd name="connsiteX3" fmla="*/ 164306 w 406400"/>
              <a:gd name="connsiteY3" fmla="*/ 442119 h 762000"/>
              <a:gd name="connsiteX4" fmla="*/ 0 w 406400"/>
              <a:gd name="connsiteY4" fmla="*/ 0 h 762000"/>
              <a:gd name="connsiteX0" fmla="*/ 0 w 406400"/>
              <a:gd name="connsiteY0" fmla="*/ 0 h 762000"/>
              <a:gd name="connsiteX1" fmla="*/ 406400 w 406400"/>
              <a:gd name="connsiteY1" fmla="*/ 425450 h 762000"/>
              <a:gd name="connsiteX2" fmla="*/ 406400 w 406400"/>
              <a:gd name="connsiteY2" fmla="*/ 762000 h 762000"/>
              <a:gd name="connsiteX3" fmla="*/ 157956 w 406400"/>
              <a:gd name="connsiteY3" fmla="*/ 461169 h 762000"/>
              <a:gd name="connsiteX4" fmla="*/ 0 w 406400"/>
              <a:gd name="connsiteY4" fmla="*/ 0 h 762000"/>
              <a:gd name="connsiteX0" fmla="*/ 0 w 406400"/>
              <a:gd name="connsiteY0" fmla="*/ 0 h 762000"/>
              <a:gd name="connsiteX1" fmla="*/ 406400 w 406400"/>
              <a:gd name="connsiteY1" fmla="*/ 425450 h 762000"/>
              <a:gd name="connsiteX2" fmla="*/ 406400 w 406400"/>
              <a:gd name="connsiteY2" fmla="*/ 762000 h 762000"/>
              <a:gd name="connsiteX3" fmla="*/ 157956 w 406400"/>
              <a:gd name="connsiteY3" fmla="*/ 461169 h 762000"/>
              <a:gd name="connsiteX4" fmla="*/ 0 w 406400"/>
              <a:gd name="connsiteY4" fmla="*/ 0 h 762000"/>
              <a:gd name="connsiteX0" fmla="*/ 0 w 406400"/>
              <a:gd name="connsiteY0" fmla="*/ 0 h 742950"/>
              <a:gd name="connsiteX1" fmla="*/ 406400 w 406400"/>
              <a:gd name="connsiteY1" fmla="*/ 425450 h 742950"/>
              <a:gd name="connsiteX2" fmla="*/ 276225 w 406400"/>
              <a:gd name="connsiteY2" fmla="*/ 742950 h 742950"/>
              <a:gd name="connsiteX3" fmla="*/ 157956 w 406400"/>
              <a:gd name="connsiteY3" fmla="*/ 461169 h 742950"/>
              <a:gd name="connsiteX4" fmla="*/ 0 w 406400"/>
              <a:gd name="connsiteY4" fmla="*/ 0 h 742950"/>
              <a:gd name="connsiteX0" fmla="*/ 0 w 406400"/>
              <a:gd name="connsiteY0" fmla="*/ 0 h 742950"/>
              <a:gd name="connsiteX1" fmla="*/ 406400 w 406400"/>
              <a:gd name="connsiteY1" fmla="*/ 425450 h 742950"/>
              <a:gd name="connsiteX2" fmla="*/ 276225 w 406400"/>
              <a:gd name="connsiteY2" fmla="*/ 742950 h 742950"/>
              <a:gd name="connsiteX3" fmla="*/ 157956 w 406400"/>
              <a:gd name="connsiteY3" fmla="*/ 461169 h 742950"/>
              <a:gd name="connsiteX4" fmla="*/ 0 w 406400"/>
              <a:gd name="connsiteY4" fmla="*/ 0 h 742950"/>
              <a:gd name="connsiteX0" fmla="*/ 0 w 406400"/>
              <a:gd name="connsiteY0" fmla="*/ 0 h 742950"/>
              <a:gd name="connsiteX1" fmla="*/ 406400 w 406400"/>
              <a:gd name="connsiteY1" fmla="*/ 425450 h 742950"/>
              <a:gd name="connsiteX2" fmla="*/ 276225 w 406400"/>
              <a:gd name="connsiteY2" fmla="*/ 742950 h 742950"/>
              <a:gd name="connsiteX3" fmla="*/ 157956 w 406400"/>
              <a:gd name="connsiteY3" fmla="*/ 461169 h 742950"/>
              <a:gd name="connsiteX4" fmla="*/ 0 w 406400"/>
              <a:gd name="connsiteY4" fmla="*/ 0 h 742950"/>
              <a:gd name="connsiteX0" fmla="*/ 0 w 276225"/>
              <a:gd name="connsiteY0" fmla="*/ 0 h 742950"/>
              <a:gd name="connsiteX1" fmla="*/ 273050 w 276225"/>
              <a:gd name="connsiteY1" fmla="*/ 409575 h 742950"/>
              <a:gd name="connsiteX2" fmla="*/ 276225 w 276225"/>
              <a:gd name="connsiteY2" fmla="*/ 742950 h 742950"/>
              <a:gd name="connsiteX3" fmla="*/ 157956 w 276225"/>
              <a:gd name="connsiteY3" fmla="*/ 461169 h 742950"/>
              <a:gd name="connsiteX4" fmla="*/ 0 w 276225"/>
              <a:gd name="connsiteY4" fmla="*/ 0 h 742950"/>
              <a:gd name="connsiteX0" fmla="*/ 0 w 292893"/>
              <a:gd name="connsiteY0" fmla="*/ 12606 h 363535"/>
              <a:gd name="connsiteX1" fmla="*/ 289718 w 292893"/>
              <a:gd name="connsiteY1" fmla="*/ 30160 h 363535"/>
              <a:gd name="connsiteX2" fmla="*/ 292893 w 292893"/>
              <a:gd name="connsiteY2" fmla="*/ 363535 h 363535"/>
              <a:gd name="connsiteX3" fmla="*/ 174624 w 292893"/>
              <a:gd name="connsiteY3" fmla="*/ 81754 h 363535"/>
              <a:gd name="connsiteX4" fmla="*/ 0 w 292893"/>
              <a:gd name="connsiteY4" fmla="*/ 12606 h 363535"/>
              <a:gd name="connsiteX0" fmla="*/ 0 w 292893"/>
              <a:gd name="connsiteY0" fmla="*/ -1 h 350928"/>
              <a:gd name="connsiteX1" fmla="*/ 289718 w 292893"/>
              <a:gd name="connsiteY1" fmla="*/ 17553 h 350928"/>
              <a:gd name="connsiteX2" fmla="*/ 292893 w 292893"/>
              <a:gd name="connsiteY2" fmla="*/ 350928 h 350928"/>
              <a:gd name="connsiteX3" fmla="*/ 172242 w 292893"/>
              <a:gd name="connsiteY3" fmla="*/ 294854 h 350928"/>
              <a:gd name="connsiteX4" fmla="*/ 0 w 292893"/>
              <a:gd name="connsiteY4" fmla="*/ -1 h 350928"/>
              <a:gd name="connsiteX0" fmla="*/ 0 w 292893"/>
              <a:gd name="connsiteY0" fmla="*/ -1 h 350928"/>
              <a:gd name="connsiteX1" fmla="*/ 289718 w 292893"/>
              <a:gd name="connsiteY1" fmla="*/ 17553 h 350928"/>
              <a:gd name="connsiteX2" fmla="*/ 292893 w 292893"/>
              <a:gd name="connsiteY2" fmla="*/ 350928 h 350928"/>
              <a:gd name="connsiteX3" fmla="*/ 172242 w 292893"/>
              <a:gd name="connsiteY3" fmla="*/ 294854 h 350928"/>
              <a:gd name="connsiteX4" fmla="*/ 0 w 292893"/>
              <a:gd name="connsiteY4" fmla="*/ -1 h 350928"/>
              <a:gd name="connsiteX0" fmla="*/ 0 w 292893"/>
              <a:gd name="connsiteY0" fmla="*/ -1 h 350928"/>
              <a:gd name="connsiteX1" fmla="*/ 289718 w 292893"/>
              <a:gd name="connsiteY1" fmla="*/ 17553 h 350928"/>
              <a:gd name="connsiteX2" fmla="*/ 292893 w 292893"/>
              <a:gd name="connsiteY2" fmla="*/ 350928 h 350928"/>
              <a:gd name="connsiteX3" fmla="*/ 172242 w 292893"/>
              <a:gd name="connsiteY3" fmla="*/ 294854 h 350928"/>
              <a:gd name="connsiteX4" fmla="*/ 0 w 292893"/>
              <a:gd name="connsiteY4" fmla="*/ -1 h 350928"/>
              <a:gd name="connsiteX0" fmla="*/ 0 w 292893"/>
              <a:gd name="connsiteY0" fmla="*/ -1 h 350928"/>
              <a:gd name="connsiteX1" fmla="*/ 289718 w 292893"/>
              <a:gd name="connsiteY1" fmla="*/ 17553 h 350928"/>
              <a:gd name="connsiteX2" fmla="*/ 292893 w 292893"/>
              <a:gd name="connsiteY2" fmla="*/ 350928 h 350928"/>
              <a:gd name="connsiteX3" fmla="*/ 172242 w 292893"/>
              <a:gd name="connsiteY3" fmla="*/ 294854 h 350928"/>
              <a:gd name="connsiteX4" fmla="*/ 0 w 292893"/>
              <a:gd name="connsiteY4" fmla="*/ -1 h 350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893" h="350928">
                <a:moveTo>
                  <a:pt x="0" y="-1"/>
                </a:moveTo>
                <a:lnTo>
                  <a:pt x="289718" y="17553"/>
                </a:lnTo>
                <a:cubicBezTo>
                  <a:pt x="290776" y="128678"/>
                  <a:pt x="291835" y="239803"/>
                  <a:pt x="292893" y="350928"/>
                </a:cubicBezTo>
                <a:cubicBezTo>
                  <a:pt x="175947" y="318776"/>
                  <a:pt x="227275" y="336236"/>
                  <a:pt x="172242" y="294854"/>
                </a:cubicBezTo>
                <a:cubicBezTo>
                  <a:pt x="64292" y="139410"/>
                  <a:pt x="50800" y="148166"/>
                  <a:pt x="0" y="-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900471BA-6104-2BE6-C484-C8E479E7E8CC}"/>
              </a:ext>
            </a:extLst>
          </p:cNvPr>
          <p:cNvSpPr txBox="1"/>
          <p:nvPr/>
        </p:nvSpPr>
        <p:spPr>
          <a:xfrm>
            <a:off x="6660902" y="1661322"/>
            <a:ext cx="1495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600" b="1" dirty="0" err="1">
                <a:solidFill>
                  <a:schemeClr val="accent2">
                    <a:lumMod val="75000"/>
                  </a:schemeClr>
                </a:solidFill>
              </a:rPr>
              <a:t>target</a:t>
            </a:r>
            <a:r>
              <a:rPr lang="de-DE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2">
                    <a:lumMod val="75000"/>
                  </a:schemeClr>
                </a:solidFill>
              </a:rPr>
              <a:t>is</a:t>
            </a:r>
            <a:r>
              <a:rPr lang="de-DE" sz="1600" b="1" dirty="0">
                <a:solidFill>
                  <a:schemeClr val="accent2">
                    <a:lumMod val="75000"/>
                  </a:schemeClr>
                </a:solidFill>
              </a:rPr>
              <a:t> still</a:t>
            </a:r>
          </a:p>
          <a:p>
            <a:pPr algn="l"/>
            <a:r>
              <a:rPr lang="de-DE" sz="1600" b="1" dirty="0">
                <a:solidFill>
                  <a:schemeClr val="accent2">
                    <a:lumMod val="75000"/>
                  </a:schemeClr>
                </a:solidFill>
              </a:rPr>
              <a:t>intransparent</a:t>
            </a:r>
          </a:p>
        </p:txBody>
      </p:sp>
      <p:sp>
        <p:nvSpPr>
          <p:cNvPr id="85" name="Textfeld 84">
            <a:extLst>
              <a:ext uri="{FF2B5EF4-FFF2-40B4-BE49-F238E27FC236}">
                <a16:creationId xmlns:a16="http://schemas.microsoft.com/office/drawing/2014/main" id="{64AA9F04-82FE-5679-1DEF-D96D4641CAE8}"/>
              </a:ext>
            </a:extLst>
          </p:cNvPr>
          <p:cNvSpPr txBox="1"/>
          <p:nvPr/>
        </p:nvSpPr>
        <p:spPr>
          <a:xfrm>
            <a:off x="10049516" y="1997708"/>
            <a:ext cx="1495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600" b="1" dirty="0" err="1">
                <a:solidFill>
                  <a:schemeClr val="accent2">
                    <a:lumMod val="75000"/>
                  </a:schemeClr>
                </a:solidFill>
              </a:rPr>
              <a:t>target</a:t>
            </a:r>
            <a:r>
              <a:rPr lang="de-DE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2">
                    <a:lumMod val="75000"/>
                  </a:schemeClr>
                </a:solidFill>
              </a:rPr>
              <a:t>is</a:t>
            </a:r>
            <a:r>
              <a:rPr lang="de-DE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2">
                    <a:lumMod val="75000"/>
                  </a:schemeClr>
                </a:solidFill>
              </a:rPr>
              <a:t>now</a:t>
            </a:r>
            <a:endParaRPr lang="de-DE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l"/>
            <a:r>
              <a:rPr lang="de-DE" sz="1600" b="1" dirty="0">
                <a:solidFill>
                  <a:schemeClr val="accent4">
                    <a:lumMod val="75000"/>
                  </a:schemeClr>
                </a:solidFill>
              </a:rPr>
              <a:t>transparent</a:t>
            </a:r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3CD3D56E-9627-F45B-6824-57ED3A04A552}"/>
              </a:ext>
            </a:extLst>
          </p:cNvPr>
          <p:cNvSpPr txBox="1"/>
          <p:nvPr/>
        </p:nvSpPr>
        <p:spPr>
          <a:xfrm>
            <a:off x="433652" y="2789948"/>
            <a:ext cx="6465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>
                <a:solidFill>
                  <a:srgbClr val="92D050"/>
                </a:solidFill>
              </a:rPr>
              <a:t>Target Normal </a:t>
            </a:r>
            <a:r>
              <a:rPr lang="de-DE" sz="2400" b="1" dirty="0" err="1">
                <a:solidFill>
                  <a:srgbClr val="92D050"/>
                </a:solidFill>
              </a:rPr>
              <a:t>Sheath</a:t>
            </a:r>
            <a:r>
              <a:rPr lang="de-DE" sz="2400" b="1" dirty="0">
                <a:solidFill>
                  <a:srgbClr val="92D050"/>
                </a:solidFill>
              </a:rPr>
              <a:t> </a:t>
            </a:r>
            <a:r>
              <a:rPr lang="de-DE" sz="2400" b="1" dirty="0" err="1">
                <a:solidFill>
                  <a:srgbClr val="92D050"/>
                </a:solidFill>
              </a:rPr>
              <a:t>Acceleration</a:t>
            </a:r>
            <a:r>
              <a:rPr lang="de-DE" sz="2400" b="1" dirty="0">
                <a:solidFill>
                  <a:srgbClr val="92D050"/>
                </a:solidFill>
              </a:rPr>
              <a:t> (TNSA)</a:t>
            </a:r>
          </a:p>
        </p:txBody>
      </p:sp>
      <p:sp>
        <p:nvSpPr>
          <p:cNvPr id="90" name="Pfeil: nach unten 89">
            <a:extLst>
              <a:ext uri="{FF2B5EF4-FFF2-40B4-BE49-F238E27FC236}">
                <a16:creationId xmlns:a16="http://schemas.microsoft.com/office/drawing/2014/main" id="{D09B5B91-9D0B-419F-8F83-B3DD6EE438BC}"/>
              </a:ext>
            </a:extLst>
          </p:cNvPr>
          <p:cNvSpPr/>
          <p:nvPr/>
        </p:nvSpPr>
        <p:spPr>
          <a:xfrm rot="3705148">
            <a:off x="9695867" y="2324995"/>
            <a:ext cx="201736" cy="686132"/>
          </a:xfrm>
          <a:prstGeom prst="downArrow">
            <a:avLst/>
          </a:prstGeom>
          <a:solidFill>
            <a:srgbClr val="ED7E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92" name="Pfeil: nach unten 91">
            <a:extLst>
              <a:ext uri="{FF2B5EF4-FFF2-40B4-BE49-F238E27FC236}">
                <a16:creationId xmlns:a16="http://schemas.microsoft.com/office/drawing/2014/main" id="{97C3B864-B680-50E1-2B24-C5B5D9FC5FDD}"/>
              </a:ext>
            </a:extLst>
          </p:cNvPr>
          <p:cNvSpPr/>
          <p:nvPr/>
        </p:nvSpPr>
        <p:spPr>
          <a:xfrm rot="16200000">
            <a:off x="8940055" y="2150608"/>
            <a:ext cx="361153" cy="1367899"/>
          </a:xfrm>
          <a:prstGeom prst="downArrow">
            <a:avLst/>
          </a:prstGeom>
          <a:solidFill>
            <a:srgbClr val="005AA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93" name="Textfeld 92">
            <a:extLst>
              <a:ext uri="{FF2B5EF4-FFF2-40B4-BE49-F238E27FC236}">
                <a16:creationId xmlns:a16="http://schemas.microsoft.com/office/drawing/2014/main" id="{69A0D566-063E-21F9-8B28-14AA5883AC71}"/>
              </a:ext>
            </a:extLst>
          </p:cNvPr>
          <p:cNvSpPr txBox="1"/>
          <p:nvPr/>
        </p:nvSpPr>
        <p:spPr>
          <a:xfrm>
            <a:off x="7606620" y="3311675"/>
            <a:ext cx="1694695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>
                <a:solidFill>
                  <a:schemeClr val="accent2">
                    <a:lumMod val="75000"/>
                  </a:schemeClr>
                </a:solidFill>
                <a:effectLst/>
              </a:rPr>
              <a:t>laser-</a:t>
            </a:r>
            <a:r>
              <a:rPr lang="de-DE" sz="2000" b="1" dirty="0" err="1">
                <a:solidFill>
                  <a:schemeClr val="accent2">
                    <a:lumMod val="75000"/>
                  </a:schemeClr>
                </a:solidFill>
                <a:effectLst/>
              </a:rPr>
              <a:t>heated</a:t>
            </a:r>
            <a:endParaRPr lang="de-DE" sz="2000" b="1" dirty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 algn="l"/>
            <a:r>
              <a:rPr lang="de-DE" sz="2000" b="1" dirty="0" err="1">
                <a:solidFill>
                  <a:schemeClr val="accent2">
                    <a:lumMod val="75000"/>
                  </a:schemeClr>
                </a:solidFill>
                <a:effectLst/>
              </a:rPr>
              <a:t>electrons</a:t>
            </a:r>
            <a:endParaRPr lang="de-DE" sz="2000" b="1" dirty="0"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6EEC6EF6-ABEF-9D2F-8BF3-FA5EE75E3262}"/>
              </a:ext>
            </a:extLst>
          </p:cNvPr>
          <p:cNvSpPr/>
          <p:nvPr/>
        </p:nvSpPr>
        <p:spPr>
          <a:xfrm>
            <a:off x="974490" y="4364412"/>
            <a:ext cx="455160" cy="664671"/>
          </a:xfrm>
          <a:prstGeom prst="ellipse">
            <a:avLst/>
          </a:prstGeom>
          <a:gradFill flip="none" rotWithShape="1">
            <a:gsLst>
              <a:gs pos="0">
                <a:srgbClr val="DC157B">
                  <a:alpha val="75000"/>
                </a:srgbClr>
              </a:gs>
              <a:gs pos="27000">
                <a:srgbClr val="DD137B">
                  <a:alpha val="50000"/>
                </a:srgbClr>
              </a:gs>
              <a:gs pos="50000">
                <a:srgbClr val="DC1B7E">
                  <a:alpha val="25000"/>
                </a:srgbClr>
              </a:gs>
              <a:gs pos="76000">
                <a:srgbClr val="DC157B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cxnSp>
        <p:nvCxnSpPr>
          <p:cNvPr id="98" name="Gerader Verbinder 97">
            <a:extLst>
              <a:ext uri="{FF2B5EF4-FFF2-40B4-BE49-F238E27FC236}">
                <a16:creationId xmlns:a16="http://schemas.microsoft.com/office/drawing/2014/main" id="{7092A31D-4F2D-C203-BBB4-D82222F4C663}"/>
              </a:ext>
            </a:extLst>
          </p:cNvPr>
          <p:cNvCxnSpPr>
            <a:cxnSpLocks/>
          </p:cNvCxnSpPr>
          <p:nvPr/>
        </p:nvCxnSpPr>
        <p:spPr>
          <a:xfrm flipH="1">
            <a:off x="423863" y="4696747"/>
            <a:ext cx="674648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feld 99">
            <a:extLst>
              <a:ext uri="{FF2B5EF4-FFF2-40B4-BE49-F238E27FC236}">
                <a16:creationId xmlns:a16="http://schemas.microsoft.com/office/drawing/2014/main" id="{ED2F3F58-4FA7-DD40-2B38-3EB4FCB49BCA}"/>
              </a:ext>
            </a:extLst>
          </p:cNvPr>
          <p:cNvSpPr txBox="1"/>
          <p:nvPr/>
        </p:nvSpPr>
        <p:spPr>
          <a:xfrm>
            <a:off x="7263777" y="4496692"/>
            <a:ext cx="1111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 err="1">
                <a:solidFill>
                  <a:srgbClr val="005AA0"/>
                </a:solidFill>
              </a:rPr>
              <a:t>Lineout</a:t>
            </a:r>
            <a:endParaRPr lang="de-DE" sz="2000" b="1" dirty="0">
              <a:solidFill>
                <a:srgbClr val="005AA0"/>
              </a:solidFill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21BB0433-F4C9-8A39-B067-50FD3085D616}"/>
              </a:ext>
            </a:extLst>
          </p:cNvPr>
          <p:cNvSpPr txBox="1"/>
          <p:nvPr/>
        </p:nvSpPr>
        <p:spPr>
          <a:xfrm>
            <a:off x="9793154" y="1850429"/>
            <a:ext cx="40107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b="1" dirty="0">
                <a:solidFill>
                  <a:srgbClr val="FF0000"/>
                </a:solidFill>
              </a:rPr>
              <a:t>p</a:t>
            </a:r>
            <a:r>
              <a:rPr lang="de-DE" b="1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3DF5BB39-E33F-354C-6A2C-F7D1A6B1FEBC}"/>
              </a:ext>
            </a:extLst>
          </p:cNvPr>
          <p:cNvSpPr txBox="1"/>
          <p:nvPr/>
        </p:nvSpPr>
        <p:spPr>
          <a:xfrm>
            <a:off x="7390362" y="5314765"/>
            <a:ext cx="4256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/>
              <a:t>[1] </a:t>
            </a:r>
            <a:r>
              <a:rPr lang="de-DE" sz="1200" dirty="0" err="1"/>
              <a:t>Snavely</a:t>
            </a:r>
            <a:r>
              <a:rPr lang="de-DE" sz="1200" dirty="0"/>
              <a:t> </a:t>
            </a:r>
            <a:r>
              <a:rPr lang="de-DE" sz="1200" i="1" dirty="0"/>
              <a:t>et al.</a:t>
            </a:r>
            <a:r>
              <a:rPr lang="de-DE" sz="1200" dirty="0"/>
              <a:t>,</a:t>
            </a:r>
            <a:r>
              <a:rPr lang="de-DE" sz="1200" i="1" dirty="0"/>
              <a:t> </a:t>
            </a:r>
            <a:r>
              <a:rPr lang="en-US" sz="1200" dirty="0"/>
              <a:t>Physical Review Letters 85.14 (2000)</a:t>
            </a:r>
          </a:p>
          <a:p>
            <a:pPr algn="l"/>
            <a:r>
              <a:rPr lang="en-US" sz="1200" dirty="0"/>
              <a:t>[2] </a:t>
            </a:r>
            <a:r>
              <a:rPr lang="en-US" sz="1200" dirty="0" err="1"/>
              <a:t>Maksimchuk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</a:t>
            </a:r>
            <a:r>
              <a:rPr lang="en-US" sz="1200" i="1" dirty="0"/>
              <a:t> </a:t>
            </a:r>
            <a:r>
              <a:rPr lang="en-US" sz="1200" dirty="0"/>
              <a:t>Physical Review Letters 84.18 (2000)</a:t>
            </a:r>
          </a:p>
          <a:p>
            <a:pPr algn="l"/>
            <a:r>
              <a:rPr lang="en-US" sz="1200" dirty="0"/>
              <a:t>[3] Hatchett </a:t>
            </a:r>
            <a:r>
              <a:rPr lang="en-US" sz="1200" i="1" dirty="0"/>
              <a:t>et al.</a:t>
            </a:r>
            <a:r>
              <a:rPr lang="en-US" sz="1200" dirty="0"/>
              <a:t>,</a:t>
            </a:r>
            <a:r>
              <a:rPr lang="en-US" sz="1200" i="1" dirty="0"/>
              <a:t> </a:t>
            </a:r>
            <a:r>
              <a:rPr lang="en-US" sz="1200" dirty="0"/>
              <a:t>Physics of Plasmas 7.5 (2000)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01105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2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5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8" dur="indefinite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  <p:bldP spid="74" grpId="0" animBg="1"/>
      <p:bldP spid="74" grpId="1" animBg="1"/>
      <p:bldP spid="30" grpId="0"/>
      <p:bldP spid="64" grpId="0" animBg="1"/>
      <p:bldP spid="64" grpId="1" animBg="1"/>
      <p:bldP spid="63" grpId="0" animBg="1"/>
      <p:bldP spid="63" grpId="1" animBg="1"/>
      <p:bldP spid="21" grpId="0"/>
      <p:bldP spid="22" grpId="0"/>
      <p:bldP spid="33" grpId="0" animBg="1"/>
      <p:bldP spid="33" grpId="1" animBg="1"/>
      <p:bldP spid="34" grpId="0" animBg="1"/>
      <p:bldP spid="35" grpId="0" animBg="1"/>
      <p:bldP spid="35" grpId="1" animBg="1"/>
      <p:bldP spid="27" grpId="0"/>
      <p:bldP spid="91" grpId="0" animBg="1"/>
      <p:bldP spid="91" grpId="1" animBg="1"/>
      <p:bldP spid="62" grpId="0" animBg="1"/>
      <p:bldP spid="62" grpId="1" animBg="1"/>
      <p:bldP spid="65" grpId="0" animBg="1"/>
      <p:bldP spid="65" grpId="1" animBg="1"/>
      <p:bldP spid="71" grpId="0"/>
      <p:bldP spid="71" grpId="1"/>
      <p:bldP spid="29" grpId="0"/>
      <p:bldP spid="32" grpId="0"/>
      <p:bldP spid="80" grpId="0" animBg="1"/>
      <p:bldP spid="81" grpId="0" animBg="1"/>
      <p:bldP spid="82" grpId="0" animBg="1"/>
      <p:bldP spid="83" grpId="0" animBg="1"/>
      <p:bldP spid="84" grpId="0"/>
      <p:bldP spid="84" grpId="1"/>
      <p:bldP spid="85" grpId="0"/>
      <p:bldP spid="86" grpId="0"/>
      <p:bldP spid="90" grpId="0" animBg="1"/>
      <p:bldP spid="92" grpId="0" animBg="1"/>
      <p:bldP spid="92" grpId="1" animBg="1"/>
      <p:bldP spid="93" grpId="0"/>
      <p:bldP spid="93" grpId="1"/>
      <p:bldP spid="94" grpId="0" animBg="1"/>
      <p:bldP spid="100" grpId="0"/>
      <p:bldP spid="36" grpId="0"/>
      <p:bldP spid="36" grpId="1"/>
      <p:bldP spid="4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E24EC8F-0DA0-6979-03BF-D4974451C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BE323E9-A87B-A51E-A319-137F6D8CD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40</a:t>
            </a:fld>
            <a:r>
              <a:rPr lang="de-DE"/>
              <a:t> of 25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359663C-48F9-9751-251E-5CF0A301ABAF}"/>
              </a:ext>
            </a:extLst>
          </p:cNvPr>
          <p:cNvSpPr txBox="1"/>
          <p:nvPr/>
        </p:nvSpPr>
        <p:spPr>
          <a:xfrm>
            <a:off x="1669961" y="2151728"/>
            <a:ext cx="88521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8000" b="1" dirty="0" err="1">
                <a:solidFill>
                  <a:srgbClr val="005AA0"/>
                </a:solidFill>
              </a:rPr>
              <a:t>Colloidal</a:t>
            </a:r>
            <a:r>
              <a:rPr lang="de-DE" sz="8000" b="1" dirty="0">
                <a:solidFill>
                  <a:srgbClr val="005AA0"/>
                </a:solidFill>
              </a:rPr>
              <a:t> Crystals</a:t>
            </a:r>
          </a:p>
        </p:txBody>
      </p:sp>
    </p:spTree>
    <p:extLst>
      <p:ext uri="{BB962C8B-B14F-4D97-AF65-F5344CB8AC3E}">
        <p14:creationId xmlns:p14="http://schemas.microsoft.com/office/powerpoint/2010/main" val="15463856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09753CF-4B3E-D180-76D9-B47B421CD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169" y="523875"/>
            <a:ext cx="8191500" cy="6334125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BF664416-355F-4C16-C12D-C92C37ADA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Colloidal</a:t>
            </a:r>
            <a:r>
              <a:rPr lang="de-DE" dirty="0"/>
              <a:t> Crystal </a:t>
            </a:r>
            <a:r>
              <a:rPr lang="de-DE" dirty="0" err="1"/>
              <a:t>Heating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BDA8A86-EFA7-13D0-8730-289C52464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7481220-E74E-135A-BF76-57BC21614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41</a:t>
            </a:fld>
            <a:r>
              <a:rPr lang="de-DE"/>
              <a:t> of 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67151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BF664416-355F-4C16-C12D-C92C37ADA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Colloidal</a:t>
            </a:r>
            <a:r>
              <a:rPr lang="de-DE" dirty="0"/>
              <a:t> Crystal </a:t>
            </a:r>
            <a:r>
              <a:rPr lang="de-DE" dirty="0" err="1"/>
              <a:t>Heating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BDA8A86-EFA7-13D0-8730-289C52464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7481220-E74E-135A-BF76-57BC21614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42</a:t>
            </a:fld>
            <a:r>
              <a:rPr lang="de-DE"/>
              <a:t> of 25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5853E21-A0E7-817E-DB29-DEE989ABD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37" y="1014412"/>
            <a:ext cx="11210925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564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E24EC8F-0DA0-6979-03BF-D4974451C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BE323E9-A87B-A51E-A319-137F6D8CD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43</a:t>
            </a:fld>
            <a:r>
              <a:rPr lang="de-DE"/>
              <a:t> of 25</a:t>
            </a:r>
            <a:endParaRPr lang="de-DE" dirty="0"/>
          </a:p>
        </p:txBody>
      </p:sp>
      <p:pic>
        <p:nvPicPr>
          <p:cNvPr id="5" name="Bild 3">
            <a:extLst>
              <a:ext uri="{FF2B5EF4-FFF2-40B4-BE49-F238E27FC236}">
                <a16:creationId xmlns:a16="http://schemas.microsoft.com/office/drawing/2014/main" id="{46220039-4A95-6094-343F-7D6CA78F4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351759" y="1060929"/>
            <a:ext cx="9488482" cy="415092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44959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D14D4BA-55C3-EFF3-00C8-C89FD4382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FC19EB8-A0D6-2BAC-6F53-1D1076976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44</a:t>
            </a:fld>
            <a:r>
              <a:rPr lang="de-DE"/>
              <a:t> of 25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CDAFEAE-AA0F-A8D0-FA09-A25A46518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248"/>
            <a:ext cx="12095337" cy="691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798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507F8CFB-F0FE-FAAE-9053-2E07E8CE2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PIConGPU</a:t>
            </a:r>
            <a:r>
              <a:rPr lang="de-DE" dirty="0"/>
              <a:t> Frame Concept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66B0650-CF38-84DA-FF98-FB31E9342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6D32FDD-3EB5-7F3B-0AB1-0BC736B25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45</a:t>
            </a:fld>
            <a:r>
              <a:rPr lang="de-DE"/>
              <a:t> of 25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0961167-2B69-8ADA-058E-1781DE91F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904" y="1520825"/>
            <a:ext cx="8438197" cy="414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958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38C92B34-05FC-3483-ECCB-36C2CB9A1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002" y="2988426"/>
            <a:ext cx="6007143" cy="29111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145A559-679E-EBA8-4284-8B4FA7512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Ionization</a:t>
            </a:r>
            <a:r>
              <a:rPr lang="de-DE" dirty="0"/>
              <a:t> Routine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537993F-2EF0-CE2D-A29E-6A4D0CE41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0CB195F-AF37-7B91-B127-0E9BD5553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46</a:t>
            </a:fld>
            <a:r>
              <a:rPr lang="de-DE"/>
              <a:t> of 25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FCD1BBC-8136-AB0D-32D9-6DC8A33E5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55" y="958466"/>
            <a:ext cx="7148860" cy="318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75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47</a:t>
            </a:fld>
            <a:r>
              <a:rPr lang="de-DE"/>
              <a:t> of 25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3523822" y="2151728"/>
            <a:ext cx="514435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8000" b="1" dirty="0">
                <a:solidFill>
                  <a:schemeClr val="bg1"/>
                </a:solidFill>
              </a:rPr>
              <a:t>Piz </a:t>
            </a:r>
            <a:r>
              <a:rPr lang="de-DE" sz="8000" b="1" dirty="0" err="1">
                <a:solidFill>
                  <a:schemeClr val="bg1"/>
                </a:solidFill>
              </a:rPr>
              <a:t>Daint</a:t>
            </a:r>
            <a:endParaRPr lang="de-DE" sz="8000" b="1" dirty="0">
              <a:solidFill>
                <a:schemeClr val="bg1"/>
              </a:solidFill>
            </a:endParaRPr>
          </a:p>
          <a:p>
            <a:pPr algn="ctr"/>
            <a:r>
              <a:rPr lang="de-DE" sz="8000" b="1" dirty="0" err="1">
                <a:solidFill>
                  <a:schemeClr val="bg1"/>
                </a:solidFill>
              </a:rPr>
              <a:t>Campaign</a:t>
            </a:r>
            <a:endParaRPr lang="de-DE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564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504688" y="3060418"/>
            <a:ext cx="6724414" cy="280559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Bild 3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6864086" y="1640312"/>
            <a:ext cx="2675633" cy="1170509"/>
          </a:xfrm>
          <a:prstGeom prst="rect">
            <a:avLst/>
          </a:prstGeom>
          <a:ln>
            <a:noFill/>
          </a:ln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10128449" y="1880625"/>
            <a:ext cx="1281993" cy="675184"/>
          </a:xfrm>
          <a:prstGeom prst="rect">
            <a:avLst/>
          </a:prstGeom>
          <a:ln>
            <a:noFill/>
          </a:ln>
        </p:spPr>
      </p:pic>
      <p:sp>
        <p:nvSpPr>
          <p:cNvPr id="17" name="CustomShape 5"/>
          <p:cNvSpPr/>
          <p:nvPr/>
        </p:nvSpPr>
        <p:spPr>
          <a:xfrm>
            <a:off x="239350" y="6021288"/>
            <a:ext cx="5524943" cy="52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12" tIns="45007" rIns="90012" bIns="45007"/>
          <a:lstStyle/>
          <a:p>
            <a:pPr>
              <a:lnSpc>
                <a:spcPct val="100000"/>
              </a:lnSpc>
            </a:pPr>
            <a:r>
              <a:rPr lang="en-US" sz="1067" spc="-1" dirty="0">
                <a:solidFill>
                  <a:srgbClr val="000000"/>
                </a:solidFill>
                <a:latin typeface="Arial"/>
                <a:ea typeface="DejaVu Sans"/>
              </a:rPr>
              <a:t>15</a:t>
            </a:r>
            <a:r>
              <a:rPr lang="en-US" sz="1067" spc="-1" baseline="30000" dirty="0">
                <a:solidFill>
                  <a:srgbClr val="000000"/>
                </a:solidFill>
                <a:latin typeface="Arial"/>
                <a:ea typeface="DejaVu Sans"/>
              </a:rPr>
              <a:t>th</a:t>
            </a:r>
            <a:r>
              <a:rPr lang="en-US" sz="1067" spc="-1" dirty="0">
                <a:solidFill>
                  <a:srgbClr val="000000"/>
                </a:solidFill>
                <a:latin typeface="Arial"/>
                <a:ea typeface="DejaVu Sans"/>
              </a:rPr>
              <a:t> PRACE call, Project ID 2016163983. </a:t>
            </a:r>
            <a:endParaRPr lang="en-US" sz="1067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067" spc="-1" dirty="0">
                <a:solidFill>
                  <a:srgbClr val="000000"/>
                </a:solidFill>
                <a:latin typeface="Arial"/>
                <a:ea typeface="DejaVu Sans"/>
              </a:rPr>
              <a:t>We acknowledge PRACE for awarding us access to Piz </a:t>
            </a:r>
            <a:r>
              <a:rPr lang="en-US" sz="1067" spc="-1" dirty="0" err="1">
                <a:solidFill>
                  <a:srgbClr val="000000"/>
                </a:solidFill>
                <a:latin typeface="Arial"/>
                <a:ea typeface="DejaVu Sans"/>
              </a:rPr>
              <a:t>Daint</a:t>
            </a:r>
            <a:r>
              <a:rPr lang="en-US" sz="1067" spc="-1" dirty="0">
                <a:solidFill>
                  <a:srgbClr val="000000"/>
                </a:solidFill>
                <a:latin typeface="Arial"/>
                <a:ea typeface="DejaVu Sans"/>
              </a:rPr>
              <a:t> at CSCS, Switzerland.</a:t>
            </a:r>
            <a:endParaRPr lang="en-US" sz="1067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067" spc="-1" dirty="0">
              <a:latin typeface="Arial"/>
            </a:endParaRPr>
          </a:p>
        </p:txBody>
      </p:sp>
      <p:pic>
        <p:nvPicPr>
          <p:cNvPr id="18" name="Picture 2"/>
          <p:cNvPicPr/>
          <p:nvPr/>
        </p:nvPicPr>
        <p:blipFill>
          <a:blip r:embed="rId6"/>
          <a:stretch/>
        </p:blipFill>
        <p:spPr>
          <a:xfrm>
            <a:off x="9282701" y="-2680912"/>
            <a:ext cx="3892464" cy="2303255"/>
          </a:xfrm>
          <a:prstGeom prst="rect">
            <a:avLst/>
          </a:prstGeom>
          <a:ln>
            <a:noFill/>
          </a:ln>
        </p:spPr>
      </p:pic>
      <p:pic>
        <p:nvPicPr>
          <p:cNvPr id="19" name="Picture 2"/>
          <p:cNvPicPr>
            <a:picLocks noChangeAspect="1"/>
          </p:cNvPicPr>
          <p:nvPr/>
        </p:nvPicPr>
        <p:blipFill>
          <a:blip r:embed="rId7"/>
          <a:stretch/>
        </p:blipFill>
        <p:spPr>
          <a:xfrm>
            <a:off x="10409205" y="4869161"/>
            <a:ext cx="1639456" cy="1116705"/>
          </a:xfrm>
          <a:prstGeom prst="rect">
            <a:avLst/>
          </a:prstGeom>
          <a:ln>
            <a:noFill/>
          </a:ln>
        </p:spPr>
      </p:pic>
      <p:sp>
        <p:nvSpPr>
          <p:cNvPr id="21" name="TextShape 7"/>
          <p:cNvSpPr txBox="1"/>
          <p:nvPr/>
        </p:nvSpPr>
        <p:spPr>
          <a:xfrm>
            <a:off x="5869755" y="5733256"/>
            <a:ext cx="5602843" cy="648200"/>
          </a:xfrm>
          <a:prstGeom prst="rect">
            <a:avLst/>
          </a:prstGeom>
          <a:noFill/>
          <a:ln>
            <a:noFill/>
          </a:ln>
        </p:spPr>
        <p:txBody>
          <a:bodyPr lIns="90012" tIns="45007" rIns="90012" bIns="45007"/>
          <a:lstStyle/>
          <a:p>
            <a:r>
              <a:rPr lang="en-US" sz="1467" b="1" spc="-1" dirty="0">
                <a:latin typeface="Arial"/>
              </a:rPr>
              <a:t>former 3</a:t>
            </a:r>
            <a:r>
              <a:rPr lang="en-US" sz="1467" b="1" spc="-1" baseline="30000" dirty="0">
                <a:latin typeface="Arial"/>
              </a:rPr>
              <a:t>rd</a:t>
            </a:r>
            <a:r>
              <a:rPr lang="en-US" sz="1467" b="1" spc="-1" dirty="0">
                <a:latin typeface="Arial"/>
              </a:rPr>
              <a:t> place on Top500 list of supercomputers </a:t>
            </a:r>
            <a:br>
              <a:rPr sz="2400" b="1" dirty="0"/>
            </a:br>
            <a:r>
              <a:rPr lang="en-US" sz="1467" b="1" spc="-1" dirty="0">
                <a:latin typeface="Arial"/>
              </a:rPr>
              <a:t>&amp; former 1</a:t>
            </a:r>
            <a:r>
              <a:rPr lang="en-US" sz="1467" b="1" spc="-1" baseline="30000" dirty="0">
                <a:latin typeface="Arial"/>
              </a:rPr>
              <a:t>st</a:t>
            </a:r>
            <a:r>
              <a:rPr lang="en-US" sz="1467" b="1" spc="-1" dirty="0">
                <a:latin typeface="Arial"/>
              </a:rPr>
              <a:t> regarding GPUs until June ‘18</a:t>
            </a:r>
          </a:p>
        </p:txBody>
      </p:sp>
      <p:sp>
        <p:nvSpPr>
          <p:cNvPr id="22" name="CustomShape 16"/>
          <p:cNvSpPr/>
          <p:nvPr/>
        </p:nvSpPr>
        <p:spPr>
          <a:xfrm>
            <a:off x="448170" y="1053062"/>
            <a:ext cx="6415916" cy="42583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12" tIns="45007" rIns="90012" bIns="45007"/>
          <a:lstStyle/>
          <a:p>
            <a:pPr marL="268229" indent="-267509">
              <a:spcAft>
                <a:spcPts val="1200"/>
              </a:spcAft>
              <a:buBlip>
                <a:blip r:embed="rId8"/>
              </a:buBlip>
            </a:pPr>
            <a:r>
              <a:rPr lang="en-US" sz="2667" spc="-1" dirty="0"/>
              <a:t> PRACE Tier-0 </a:t>
            </a:r>
            <a:r>
              <a:rPr lang="en-US" sz="2667" b="1" spc="-1" dirty="0"/>
              <a:t>1.6 million GPU hours</a:t>
            </a:r>
          </a:p>
          <a:p>
            <a:pPr marL="268229" indent="-267509">
              <a:spcAft>
                <a:spcPts val="1200"/>
              </a:spcAft>
              <a:buBlip>
                <a:blip r:embed="rId8"/>
              </a:buBlip>
            </a:pPr>
            <a:r>
              <a:rPr lang="en-US" sz="2667" spc="-1" dirty="0"/>
              <a:t> ~</a:t>
            </a:r>
            <a:r>
              <a:rPr lang="en-US" sz="2667" b="1" spc="-1" dirty="0"/>
              <a:t>4000³</a:t>
            </a:r>
            <a:r>
              <a:rPr lang="en-US" sz="2667" spc="-1" dirty="0"/>
              <a:t> cells @ </a:t>
            </a:r>
            <a:r>
              <a:rPr lang="en-US" sz="2667" b="1" spc="-1" dirty="0">
                <a:solidFill>
                  <a:schemeClr val="accent6">
                    <a:lumMod val="75000"/>
                  </a:schemeClr>
                </a:solidFill>
              </a:rPr>
              <a:t>2400 GPUs</a:t>
            </a:r>
          </a:p>
          <a:p>
            <a:pPr marL="268229" indent="-267509">
              <a:spcAft>
                <a:spcPts val="1200"/>
              </a:spcAft>
              <a:buBlip>
                <a:blip r:embed="rId8"/>
              </a:buBlip>
            </a:pPr>
            <a:r>
              <a:rPr lang="en-US" sz="2667" spc="-1" dirty="0"/>
              <a:t> &gt; </a:t>
            </a:r>
            <a:r>
              <a:rPr lang="en-US" sz="2667" b="1" spc="-1" dirty="0">
                <a:solidFill>
                  <a:srgbClr val="0070C0"/>
                </a:solidFill>
              </a:rPr>
              <a:t>10</a:t>
            </a:r>
            <a:r>
              <a:rPr lang="en-US" sz="2667" b="1" spc="-1" baseline="30000" dirty="0">
                <a:solidFill>
                  <a:srgbClr val="0070C0"/>
                </a:solidFill>
              </a:rPr>
              <a:t>10</a:t>
            </a:r>
            <a:r>
              <a:rPr lang="en-US" sz="2667" b="1" spc="-1" dirty="0">
                <a:solidFill>
                  <a:srgbClr val="0070C0"/>
                </a:solidFill>
              </a:rPr>
              <a:t> particles</a:t>
            </a:r>
          </a:p>
          <a:p>
            <a:pPr marL="268229" indent="-267509">
              <a:spcAft>
                <a:spcPts val="1200"/>
              </a:spcAft>
              <a:buBlip>
                <a:blip r:embed="rId8"/>
              </a:buBlip>
            </a:pPr>
            <a:r>
              <a:rPr lang="en-US" sz="2667" spc="-1" dirty="0"/>
              <a:t> </a:t>
            </a:r>
            <a:r>
              <a:rPr lang="en-US" sz="2667" b="1" spc="-1" dirty="0"/>
              <a:t>O(10</a:t>
            </a:r>
            <a:r>
              <a:rPr lang="en-US" sz="2667" b="1" spc="-1" baseline="30000" dirty="0"/>
              <a:t>4</a:t>
            </a:r>
            <a:r>
              <a:rPr lang="en-US" sz="2667" b="1" spc="-1" dirty="0"/>
              <a:t>)</a:t>
            </a:r>
            <a:r>
              <a:rPr lang="en-US" sz="2667" spc="-1" dirty="0"/>
              <a:t> GPU hours per simulation</a:t>
            </a:r>
          </a:p>
          <a:p>
            <a:pPr marL="268229" indent="-267509">
              <a:spcAft>
                <a:spcPts val="1200"/>
              </a:spcAft>
              <a:buBlip>
                <a:blip r:embed="rId8"/>
              </a:buBlip>
            </a:pPr>
            <a:r>
              <a:rPr lang="en-US" sz="2667" spc="-1" dirty="0"/>
              <a:t> </a:t>
            </a:r>
            <a:r>
              <a:rPr lang="en-US" sz="2667" b="1" spc="-1" dirty="0"/>
              <a:t>2 TB</a:t>
            </a:r>
            <a:r>
              <a:rPr lang="en-US" sz="2667" spc="-1" dirty="0"/>
              <a:t> / compressed output step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hteck 1">
                <a:extLst>
                  <a:ext uri="{FF2B5EF4-FFF2-40B4-BE49-F238E27FC236}">
                    <a16:creationId xmlns:a16="http://schemas.microsoft.com/office/drawing/2014/main" id="{5538DB1B-2761-4E7E-8B41-0F98B15C07D1}"/>
                  </a:ext>
                </a:extLst>
              </p:cNvPr>
              <p:cNvSpPr/>
              <p:nvPr/>
            </p:nvSpPr>
            <p:spPr>
              <a:xfrm>
                <a:off x="3048000" y="-2331640"/>
                <a:ext cx="6096000" cy="157389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68229" indent="-267509">
                  <a:spcAft>
                    <a:spcPts val="1200"/>
                  </a:spcAft>
                  <a:buBlip>
                    <a:blip r:embed="rId8"/>
                  </a:buBlip>
                </a:pPr>
                <a:r>
                  <a:rPr lang="en-US" sz="2400" spc="-1" dirty="0"/>
                  <a:t>box size: 10x10x10 (µm)³</a:t>
                </a:r>
                <a:endParaRPr lang="en-US" sz="2400" b="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268229" indent="-267509">
                  <a:spcAft>
                    <a:spcPts val="1200"/>
                  </a:spcAft>
                  <a:buBlip>
                    <a:blip r:embed="rId8"/>
                  </a:buBlip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400" spc="-1">
                        <a:latin typeface="Cambria Math"/>
                      </a:rPr>
                      <m:t>d</m:t>
                    </m:r>
                    <m:r>
                      <a:rPr lang="de-DE" sz="2400" i="1" spc="-1">
                        <a:latin typeface="Cambria Math"/>
                      </a:rPr>
                      <m:t>𝑥</m:t>
                    </m:r>
                    <m:r>
                      <a:rPr lang="en-US" sz="2400" i="1" spc="-1">
                        <a:latin typeface="Cambria Math"/>
                        <a:ea typeface="Cambria Math"/>
                      </a:rPr>
                      <m:t>≥</m:t>
                    </m:r>
                    <m:f>
                      <m:fPr>
                        <m:type m:val="skw"/>
                        <m:ctrlPr>
                          <a:rPr lang="en-US" sz="2400" i="1" spc="-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i="1" spc="-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de-DE" sz="2400" i="1" spc="-1">
                            <a:latin typeface="Cambria Math"/>
                          </a:rPr>
                          <m:t>8</m:t>
                        </m:r>
                      </m:den>
                    </m:f>
                    <m:sSub>
                      <m:sSubPr>
                        <m:ctrlPr>
                          <a:rPr lang="de-DE" sz="2400" i="1" spc="-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 spc="-1">
                            <a:latin typeface="Cambria Math"/>
                          </a:rPr>
                          <m:t>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2400" spc="-1">
                            <a:latin typeface="Cambria Math"/>
                          </a:rPr>
                          <m:t>p</m:t>
                        </m:r>
                      </m:sub>
                    </m:sSub>
                  </m:oMath>
                </a14:m>
                <a:endParaRPr lang="en-US" sz="2400" spc="-1" dirty="0"/>
              </a:p>
              <a:p>
                <a:pPr marL="268229" indent="-267509">
                  <a:spcAft>
                    <a:spcPts val="1200"/>
                  </a:spcAft>
                  <a:buBlip>
                    <a:blip r:embed="rId8"/>
                  </a:buBlip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400" spc="-1">
                        <a:latin typeface="Cambria Math"/>
                      </a:rPr>
                      <m:t>d</m:t>
                    </m:r>
                    <m:r>
                      <a:rPr lang="de-DE" sz="2400" i="1" spc="-1">
                        <a:latin typeface="Cambria Math"/>
                      </a:rPr>
                      <m:t>𝑡</m:t>
                    </m:r>
                    <m:r>
                      <a:rPr lang="en-US" sz="2400" i="1" spc="-1">
                        <a:latin typeface="Cambria Math"/>
                        <a:ea typeface="Cambria Math"/>
                      </a:rPr>
                      <m:t>≥</m:t>
                    </m:r>
                    <m:f>
                      <m:fPr>
                        <m:type m:val="skw"/>
                        <m:ctrlPr>
                          <a:rPr lang="en-US" sz="2400" i="1" spc="-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i="1" spc="-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de-DE" sz="2400" i="1" spc="-1">
                            <a:latin typeface="Cambria Math"/>
                          </a:rPr>
                          <m:t>14</m:t>
                        </m:r>
                      </m:den>
                    </m:f>
                    <m:sSub>
                      <m:sSubPr>
                        <m:ctrlPr>
                          <a:rPr lang="de-DE" sz="2400" i="1" spc="-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 spc="-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2400" spc="-1">
                            <a:latin typeface="Cambria Math"/>
                          </a:rPr>
                          <m:t>p</m:t>
                        </m:r>
                      </m:sub>
                    </m:sSub>
                  </m:oMath>
                </a14:m>
                <a:endParaRPr lang="en-US" sz="2400" spc="-1" dirty="0"/>
              </a:p>
            </p:txBody>
          </p:sp>
        </mc:Choice>
        <mc:Fallback xmlns="">
          <p:sp>
            <p:nvSpPr>
              <p:cNvPr id="2" name="Rechteck 1">
                <a:extLst>
                  <a:ext uri="{FF2B5EF4-FFF2-40B4-BE49-F238E27FC236}">
                    <a16:creationId xmlns:a16="http://schemas.microsoft.com/office/drawing/2014/main" id="{5538DB1B-2761-4E7E-8B41-0F98B15C0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-2331640"/>
                <a:ext cx="6096000" cy="1573892"/>
              </a:xfrm>
              <a:prstGeom prst="rect">
                <a:avLst/>
              </a:prstGeom>
              <a:blipFill>
                <a:blip r:embed="rId9"/>
                <a:stretch>
                  <a:fillRect t="-3488" b="-538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hteck 4">
            <a:extLst>
              <a:ext uri="{FF2B5EF4-FFF2-40B4-BE49-F238E27FC236}">
                <a16:creationId xmlns:a16="http://schemas.microsoft.com/office/drawing/2014/main" id="{E26CA444-374F-4B90-BE16-513796B14F4F}"/>
              </a:ext>
            </a:extLst>
          </p:cNvPr>
          <p:cNvSpPr/>
          <p:nvPr/>
        </p:nvSpPr>
        <p:spPr>
          <a:xfrm>
            <a:off x="-3447985" y="-2546477"/>
            <a:ext cx="6096000" cy="172354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8229" indent="-267509">
              <a:spcAft>
                <a:spcPts val="1200"/>
              </a:spcAft>
              <a:buBlip>
                <a:blip r:embed="rId8"/>
              </a:buBlip>
            </a:pPr>
            <a:r>
              <a:rPr lang="en-US" sz="2400" spc="-1" dirty="0"/>
              <a:t>copper foils with 3nm organic contaminant, LCT and Formvar targets</a:t>
            </a:r>
          </a:p>
          <a:p>
            <a:pPr marL="268229" indent="-267509">
              <a:spcAft>
                <a:spcPts val="1200"/>
              </a:spcAft>
              <a:buBlip>
                <a:blip r:embed="rId8"/>
              </a:buBlip>
            </a:pPr>
            <a:r>
              <a:rPr lang="de-DE" sz="2400" spc="-1" dirty="0" err="1"/>
              <a:t>varying</a:t>
            </a:r>
            <a:r>
              <a:rPr lang="de-DE" sz="2400" spc="-1" dirty="0"/>
              <a:t> </a:t>
            </a:r>
            <a:r>
              <a:rPr lang="de-DE" sz="2400" spc="-1" dirty="0" err="1">
                <a:solidFill>
                  <a:srgbClr val="2A04CC"/>
                </a:solidFill>
              </a:rPr>
              <a:t>leading</a:t>
            </a:r>
            <a:r>
              <a:rPr lang="de-DE" sz="2400" spc="-1" dirty="0">
                <a:solidFill>
                  <a:srgbClr val="2A04CC"/>
                </a:solidFill>
              </a:rPr>
              <a:t> </a:t>
            </a:r>
            <a:r>
              <a:rPr lang="de-DE" sz="2400" spc="-1" dirty="0" err="1">
                <a:solidFill>
                  <a:srgbClr val="2A04CC"/>
                </a:solidFill>
              </a:rPr>
              <a:t>edges</a:t>
            </a:r>
            <a:r>
              <a:rPr lang="de-DE" sz="2400" spc="-1" dirty="0">
                <a:solidFill>
                  <a:srgbClr val="2A04CC"/>
                </a:solidFill>
              </a:rPr>
              <a:t> </a:t>
            </a:r>
            <a:r>
              <a:rPr lang="de-DE" sz="2400" spc="-1" dirty="0"/>
              <a:t>and </a:t>
            </a:r>
            <a:r>
              <a:rPr lang="de-DE" sz="2400" spc="-1" dirty="0" err="1"/>
              <a:t>laser</a:t>
            </a:r>
            <a:r>
              <a:rPr lang="de-DE" sz="2400" spc="-1" dirty="0"/>
              <a:t> </a:t>
            </a:r>
            <a:r>
              <a:rPr lang="de-DE" sz="2400" spc="-1" dirty="0" err="1"/>
              <a:t>energies</a:t>
            </a:r>
            <a:r>
              <a:rPr lang="de-DE" sz="2400" spc="-1" dirty="0"/>
              <a:t> (3J, 10J and 30J)</a:t>
            </a:r>
            <a:endParaRPr lang="en-US" sz="2400" spc="-1" dirty="0"/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73812BBF-8538-43C6-A671-CF465570C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367" y="68627"/>
            <a:ext cx="11176000" cy="53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 eaLnBrk="0" hangingPunct="0"/>
            <a:r>
              <a:rPr lang="de-LI" sz="3467" dirty="0">
                <a:solidFill>
                  <a:srgbClr val="00589C"/>
                </a:solidFill>
                <a:cs typeface="Arial" pitchFamily="34" charset="0"/>
              </a:rPr>
              <a:t>3D </a:t>
            </a:r>
            <a:r>
              <a:rPr lang="de-LI" sz="3467" dirty="0" err="1">
                <a:solidFill>
                  <a:srgbClr val="00589C"/>
                </a:solidFill>
                <a:cs typeface="Arial" pitchFamily="34" charset="0"/>
              </a:rPr>
              <a:t>simulation</a:t>
            </a:r>
            <a:r>
              <a:rPr lang="de-LI" sz="3467" dirty="0">
                <a:solidFill>
                  <a:srgbClr val="00589C"/>
                </a:solidFill>
                <a:cs typeface="Arial" pitchFamily="34" charset="0"/>
              </a:rPr>
              <a:t> </a:t>
            </a:r>
            <a:r>
              <a:rPr lang="de-LI" sz="3467" dirty="0" err="1">
                <a:solidFill>
                  <a:srgbClr val="00589C"/>
                </a:solidFill>
                <a:cs typeface="Arial" pitchFamily="34" charset="0"/>
              </a:rPr>
              <a:t>campaign</a:t>
            </a:r>
            <a:r>
              <a:rPr lang="de-LI" sz="3467" dirty="0">
                <a:solidFill>
                  <a:srgbClr val="00589C"/>
                </a:solidFill>
                <a:cs typeface="Arial" pitchFamily="34" charset="0"/>
              </a:rPr>
              <a:t> on Piz-</a:t>
            </a:r>
            <a:r>
              <a:rPr lang="de-LI" sz="3467" dirty="0" err="1">
                <a:solidFill>
                  <a:srgbClr val="00589C"/>
                </a:solidFill>
                <a:cs typeface="Arial" pitchFamily="34" charset="0"/>
              </a:rPr>
              <a:t>Daint</a:t>
            </a:r>
            <a:endParaRPr lang="de-LI" sz="3467" baseline="-25000" dirty="0">
              <a:solidFill>
                <a:srgbClr val="00589C"/>
              </a:solidFill>
              <a:cs typeface="Arial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2324BD9-0C4C-AAA5-A4C7-8B39AB34ED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6615" y="3865625"/>
            <a:ext cx="3726830" cy="189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9404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72BCD3F-8115-B670-25BA-4897C1218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98B99CF-85DB-F387-FEE8-577FC609F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49</a:t>
            </a:fld>
            <a:r>
              <a:rPr lang="de-DE"/>
              <a:t> of 25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492B43E-7F60-5DBA-C19B-BCFFECAC8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649" y="413958"/>
            <a:ext cx="5436701" cy="607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88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ihandform: Form 71">
            <a:extLst>
              <a:ext uri="{FF2B5EF4-FFF2-40B4-BE49-F238E27FC236}">
                <a16:creationId xmlns:a16="http://schemas.microsoft.com/office/drawing/2014/main" id="{F1209A86-058F-1A44-88ED-49A519231DC7}"/>
              </a:ext>
            </a:extLst>
          </p:cNvPr>
          <p:cNvSpPr/>
          <p:nvPr/>
        </p:nvSpPr>
        <p:spPr>
          <a:xfrm>
            <a:off x="7581900" y="3524250"/>
            <a:ext cx="1247775" cy="1638300"/>
          </a:xfrm>
          <a:custGeom>
            <a:avLst/>
            <a:gdLst>
              <a:gd name="connsiteX0" fmla="*/ 0 w 1247775"/>
              <a:gd name="connsiteY0" fmla="*/ 1114425 h 1638300"/>
              <a:gd name="connsiteX1" fmla="*/ 1247775 w 1247775"/>
              <a:gd name="connsiteY1" fmla="*/ 1638300 h 1638300"/>
              <a:gd name="connsiteX2" fmla="*/ 1247775 w 1247775"/>
              <a:gd name="connsiteY2" fmla="*/ 1285875 h 1638300"/>
              <a:gd name="connsiteX3" fmla="*/ 428625 w 1247775"/>
              <a:gd name="connsiteY3" fmla="*/ 0 h 1638300"/>
              <a:gd name="connsiteX4" fmla="*/ 0 w 1247775"/>
              <a:gd name="connsiteY4" fmla="*/ 1114425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7775" h="1638300">
                <a:moveTo>
                  <a:pt x="0" y="1114425"/>
                </a:moveTo>
                <a:lnTo>
                  <a:pt x="1247775" y="1638300"/>
                </a:lnTo>
                <a:lnTo>
                  <a:pt x="1247775" y="1285875"/>
                </a:lnTo>
                <a:lnTo>
                  <a:pt x="428625" y="0"/>
                </a:lnTo>
                <a:lnTo>
                  <a:pt x="0" y="1114425"/>
                </a:ln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49000">
                <a:srgbClr val="FF0000">
                  <a:alpha val="50000"/>
                </a:srgbClr>
              </a:gs>
              <a:gs pos="100000">
                <a:srgbClr val="FF0000">
                  <a:alpha val="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F70F9DC-C790-1C2C-0A97-F98105B7A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A97641-D83E-91C7-0662-682FC711F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5</a:t>
            </a:fld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25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DE8C1DE-1F32-D678-B158-41265DE046BD}"/>
              </a:ext>
            </a:extLst>
          </p:cNvPr>
          <p:cNvSpPr txBox="1">
            <a:spLocks/>
          </p:cNvSpPr>
          <p:nvPr/>
        </p:nvSpPr>
        <p:spPr>
          <a:xfrm>
            <a:off x="698501" y="492369"/>
            <a:ext cx="11087100" cy="91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600" dirty="0"/>
              <a:t>Optimal </a:t>
            </a:r>
            <a:r>
              <a:rPr lang="de-DE" sz="2600" dirty="0" err="1"/>
              <a:t>Conditions</a:t>
            </a:r>
            <a:r>
              <a:rPr lang="de-DE" sz="2600" dirty="0"/>
              <a:t> </a:t>
            </a:r>
            <a:r>
              <a:rPr lang="de-DE" sz="2600" dirty="0" err="1"/>
              <a:t>for</a:t>
            </a:r>
            <a:r>
              <a:rPr lang="de-DE" sz="2600" dirty="0"/>
              <a:t> Target-Normal </a:t>
            </a:r>
            <a:r>
              <a:rPr lang="de-DE" sz="2600" dirty="0" err="1"/>
              <a:t>Sheath</a:t>
            </a:r>
            <a:r>
              <a:rPr lang="de-DE" sz="2600" dirty="0"/>
              <a:t> </a:t>
            </a:r>
            <a:r>
              <a:rPr lang="de-DE" sz="2600" dirty="0" err="1"/>
              <a:t>Acceleration</a:t>
            </a:r>
            <a:r>
              <a:rPr lang="de-DE" sz="2600" dirty="0"/>
              <a:t> (TNSA)</a:t>
            </a:r>
          </a:p>
        </p:txBody>
      </p:sp>
      <p:sp>
        <p:nvSpPr>
          <p:cNvPr id="8" name="Rechteck 24">
            <a:extLst>
              <a:ext uri="{FF2B5EF4-FFF2-40B4-BE49-F238E27FC236}">
                <a16:creationId xmlns:a16="http://schemas.microsoft.com/office/drawing/2014/main" id="{60A59AA4-4590-EC26-5203-8F6B519E8E0C}"/>
              </a:ext>
            </a:extLst>
          </p:cNvPr>
          <p:cNvSpPr/>
          <p:nvPr/>
        </p:nvSpPr>
        <p:spPr>
          <a:xfrm>
            <a:off x="751884" y="2348529"/>
            <a:ext cx="5694325" cy="3243911"/>
          </a:xfrm>
          <a:prstGeom prst="rect">
            <a:avLst/>
          </a:prstGeom>
        </p:spPr>
        <p:txBody>
          <a:bodyPr wrap="square" lIns="68589" tIns="34295" rIns="68589" bIns="34295">
            <a:spAutoFit/>
          </a:bodyPr>
          <a:lstStyle/>
          <a:p>
            <a:pPr marL="201243" indent="-201243">
              <a:lnSpc>
                <a:spcPct val="150000"/>
              </a:lnSpc>
              <a:buBlip>
                <a:blip r:embed="rId3"/>
              </a:buBlip>
            </a:pPr>
            <a:r>
              <a:rPr lang="de-DE" sz="2000" dirty="0"/>
              <a:t> </a:t>
            </a:r>
            <a:r>
              <a:rPr lang="de-DE" sz="2000" dirty="0" err="1"/>
              <a:t>Maximize</a:t>
            </a:r>
            <a:r>
              <a:rPr lang="de-DE" sz="2000" dirty="0"/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energy of laser-heated electrons</a:t>
            </a:r>
          </a:p>
          <a:p>
            <a:pPr>
              <a:lnSpc>
                <a:spcPct val="150000"/>
              </a:lnSpc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01243" indent="-201243">
              <a:lnSpc>
                <a:spcPct val="150000"/>
              </a:lnSpc>
              <a:buBlip>
                <a:blip r:embed="rId3"/>
              </a:buBlip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Maximize </a:t>
            </a:r>
            <a:r>
              <a:rPr lang="de-DE" sz="2000" dirty="0" err="1"/>
              <a:t>number</a:t>
            </a:r>
            <a:r>
              <a:rPr lang="de-DE" sz="2000" dirty="0"/>
              <a:t> &amp; </a:t>
            </a:r>
            <a:r>
              <a:rPr lang="de-DE" sz="2000" dirty="0" err="1"/>
              <a:t>density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laser-</a:t>
            </a:r>
            <a:r>
              <a:rPr lang="de-DE" sz="2000" dirty="0" err="1"/>
              <a:t>heated</a:t>
            </a:r>
            <a:r>
              <a:rPr lang="de-DE" sz="2000" dirty="0"/>
              <a:t> </a:t>
            </a:r>
            <a:r>
              <a:rPr lang="de-DE" sz="2000" dirty="0" err="1"/>
              <a:t>electrons</a:t>
            </a:r>
            <a:r>
              <a:rPr lang="de-DE" sz="2000" dirty="0"/>
              <a:t> in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sheath</a:t>
            </a:r>
            <a:endParaRPr lang="de-DE" sz="2000" dirty="0"/>
          </a:p>
          <a:p>
            <a:pPr>
              <a:lnSpc>
                <a:spcPct val="1500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01243" indent="-201243">
              <a:lnSpc>
                <a:spcPct val="150000"/>
              </a:lnSpc>
              <a:buBlip>
                <a:blip r:embed="rId3"/>
              </a:buBlip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Keep sharp density gradients and avoid “burning through”</a:t>
            </a:r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335BDF17-49A6-BBCC-4CE4-36BC2FAD82E7}"/>
              </a:ext>
            </a:extLst>
          </p:cNvPr>
          <p:cNvSpPr/>
          <p:nvPr/>
        </p:nvSpPr>
        <p:spPr>
          <a:xfrm>
            <a:off x="8750302" y="1378665"/>
            <a:ext cx="820040" cy="1790700"/>
          </a:xfrm>
          <a:custGeom>
            <a:avLst/>
            <a:gdLst>
              <a:gd name="connsiteX0" fmla="*/ 0 w 847725"/>
              <a:gd name="connsiteY0" fmla="*/ 1790700 h 2438400"/>
              <a:gd name="connsiteX1" fmla="*/ 0 w 847725"/>
              <a:gd name="connsiteY1" fmla="*/ 0 h 2438400"/>
              <a:gd name="connsiteX2" fmla="*/ 847725 w 847725"/>
              <a:gd name="connsiteY2" fmla="*/ 0 h 2438400"/>
              <a:gd name="connsiteX3" fmla="*/ 847725 w 847725"/>
              <a:gd name="connsiteY3" fmla="*/ 1781175 h 2438400"/>
              <a:gd name="connsiteX4" fmla="*/ 304800 w 847725"/>
              <a:gd name="connsiteY4" fmla="*/ 2438400 h 2438400"/>
              <a:gd name="connsiteX0" fmla="*/ 0 w 847725"/>
              <a:gd name="connsiteY0" fmla="*/ 1790700 h 1790700"/>
              <a:gd name="connsiteX1" fmla="*/ 0 w 847725"/>
              <a:gd name="connsiteY1" fmla="*/ 0 h 1790700"/>
              <a:gd name="connsiteX2" fmla="*/ 847725 w 847725"/>
              <a:gd name="connsiteY2" fmla="*/ 0 h 1790700"/>
              <a:gd name="connsiteX3" fmla="*/ 847725 w 847725"/>
              <a:gd name="connsiteY3" fmla="*/ 1781175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7725" h="1790700">
                <a:moveTo>
                  <a:pt x="0" y="1790700"/>
                </a:moveTo>
                <a:lnTo>
                  <a:pt x="0" y="0"/>
                </a:lnTo>
                <a:lnTo>
                  <a:pt x="847725" y="0"/>
                </a:lnTo>
                <a:lnTo>
                  <a:pt x="847725" y="1781175"/>
                </a:lnTo>
              </a:path>
            </a:pathLst>
          </a:custGeom>
          <a:noFill/>
          <a:ln w="38100">
            <a:solidFill>
              <a:srgbClr val="959595">
                <a:alpha val="3411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0DB6012E-566D-B177-081C-374698A6594C}"/>
              </a:ext>
            </a:extLst>
          </p:cNvPr>
          <p:cNvCxnSpPr>
            <a:cxnSpLocks/>
          </p:cNvCxnSpPr>
          <p:nvPr/>
        </p:nvCxnSpPr>
        <p:spPr>
          <a:xfrm>
            <a:off x="9571038" y="1112592"/>
            <a:ext cx="0" cy="207148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2614709D-6200-5BC8-6674-E99895ADC2BC}"/>
              </a:ext>
            </a:extLst>
          </p:cNvPr>
          <p:cNvCxnSpPr>
            <a:cxnSpLocks/>
          </p:cNvCxnSpPr>
          <p:nvPr/>
        </p:nvCxnSpPr>
        <p:spPr>
          <a:xfrm>
            <a:off x="8750300" y="1112592"/>
            <a:ext cx="0" cy="204608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14F9A4F-AC8A-A0DD-64CB-5F3F74D69795}"/>
              </a:ext>
            </a:extLst>
          </p:cNvPr>
          <p:cNvCxnSpPr>
            <a:cxnSpLocks/>
          </p:cNvCxnSpPr>
          <p:nvPr/>
        </p:nvCxnSpPr>
        <p:spPr>
          <a:xfrm flipH="1">
            <a:off x="8756650" y="1380371"/>
            <a:ext cx="825500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DE619DF5-9AC5-A775-C9DE-7064452AD52D}"/>
              </a:ext>
            </a:extLst>
          </p:cNvPr>
          <p:cNvCxnSpPr/>
          <p:nvPr/>
        </p:nvCxnSpPr>
        <p:spPr>
          <a:xfrm flipV="1">
            <a:off x="8140700" y="1112592"/>
            <a:ext cx="0" cy="2187101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856E9A3A-0333-2BA8-A821-0311E2A80C37}"/>
              </a:ext>
            </a:extLst>
          </p:cNvPr>
          <p:cNvCxnSpPr>
            <a:cxnSpLocks/>
          </p:cNvCxnSpPr>
          <p:nvPr/>
        </p:nvCxnSpPr>
        <p:spPr>
          <a:xfrm>
            <a:off x="8001000" y="3158672"/>
            <a:ext cx="3425825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11B48D56-B503-9A36-536F-45648C2AF24A}"/>
              </a:ext>
            </a:extLst>
          </p:cNvPr>
          <p:cNvSpPr txBox="1"/>
          <p:nvPr/>
        </p:nvSpPr>
        <p:spPr>
          <a:xfrm>
            <a:off x="7542125" y="1178249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i="1" dirty="0"/>
              <a:t>n</a:t>
            </a:r>
            <a:r>
              <a:rPr lang="de-DE" sz="2000" baseline="-25000" dirty="0"/>
              <a:t>e,0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FF071EE-93FD-7D87-EEF6-FCB370642500}"/>
              </a:ext>
            </a:extLst>
          </p:cNvPr>
          <p:cNvSpPr txBox="1"/>
          <p:nvPr/>
        </p:nvSpPr>
        <p:spPr>
          <a:xfrm>
            <a:off x="9941052" y="3244620"/>
            <a:ext cx="1705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dirty="0" err="1"/>
              <a:t>target</a:t>
            </a:r>
            <a:r>
              <a:rPr lang="de-DE" sz="2000" dirty="0"/>
              <a:t> normal </a:t>
            </a:r>
          </a:p>
          <a:p>
            <a:pPr algn="r"/>
            <a:r>
              <a:rPr lang="de-DE" sz="2000" dirty="0" err="1"/>
              <a:t>direction</a:t>
            </a:r>
            <a:endParaRPr lang="de-DE" sz="2000" dirty="0"/>
          </a:p>
        </p:txBody>
      </p:sp>
      <p:sp>
        <p:nvSpPr>
          <p:cNvPr id="25" name="Freihandform: Form 24">
            <a:extLst>
              <a:ext uri="{FF2B5EF4-FFF2-40B4-BE49-F238E27FC236}">
                <a16:creationId xmlns:a16="http://schemas.microsoft.com/office/drawing/2014/main" id="{B58188B5-C408-F430-D5F3-04505C636B6D}"/>
              </a:ext>
            </a:extLst>
          </p:cNvPr>
          <p:cNvSpPr/>
          <p:nvPr/>
        </p:nvSpPr>
        <p:spPr>
          <a:xfrm>
            <a:off x="7623175" y="1612991"/>
            <a:ext cx="3092450" cy="1536700"/>
          </a:xfrm>
          <a:custGeom>
            <a:avLst/>
            <a:gdLst>
              <a:gd name="connsiteX0" fmla="*/ 0 w 3365500"/>
              <a:gd name="connsiteY0" fmla="*/ 1517650 h 1619250"/>
              <a:gd name="connsiteX1" fmla="*/ 1136650 w 3365500"/>
              <a:gd name="connsiteY1" fmla="*/ 0 h 1619250"/>
              <a:gd name="connsiteX2" fmla="*/ 1955800 w 3365500"/>
              <a:gd name="connsiteY2" fmla="*/ 0 h 1619250"/>
              <a:gd name="connsiteX3" fmla="*/ 3092450 w 3365500"/>
              <a:gd name="connsiteY3" fmla="*/ 1536700 h 1619250"/>
              <a:gd name="connsiteX4" fmla="*/ 3333750 w 3365500"/>
              <a:gd name="connsiteY4" fmla="*/ 1485900 h 1619250"/>
              <a:gd name="connsiteX5" fmla="*/ 3365500 w 3365500"/>
              <a:gd name="connsiteY5" fmla="*/ 1619250 h 1619250"/>
              <a:gd name="connsiteX0" fmla="*/ 0 w 3333750"/>
              <a:gd name="connsiteY0" fmla="*/ 1517650 h 1536700"/>
              <a:gd name="connsiteX1" fmla="*/ 1136650 w 3333750"/>
              <a:gd name="connsiteY1" fmla="*/ 0 h 1536700"/>
              <a:gd name="connsiteX2" fmla="*/ 1955800 w 3333750"/>
              <a:gd name="connsiteY2" fmla="*/ 0 h 1536700"/>
              <a:gd name="connsiteX3" fmla="*/ 3092450 w 3333750"/>
              <a:gd name="connsiteY3" fmla="*/ 1536700 h 1536700"/>
              <a:gd name="connsiteX4" fmla="*/ 3333750 w 3333750"/>
              <a:gd name="connsiteY4" fmla="*/ 1485900 h 1536700"/>
              <a:gd name="connsiteX0" fmla="*/ 0 w 3092450"/>
              <a:gd name="connsiteY0" fmla="*/ 1517650 h 1536700"/>
              <a:gd name="connsiteX1" fmla="*/ 1136650 w 3092450"/>
              <a:gd name="connsiteY1" fmla="*/ 0 h 1536700"/>
              <a:gd name="connsiteX2" fmla="*/ 1955800 w 3092450"/>
              <a:gd name="connsiteY2" fmla="*/ 0 h 1536700"/>
              <a:gd name="connsiteX3" fmla="*/ 3092450 w 3092450"/>
              <a:gd name="connsiteY3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3092450 w 3092450"/>
              <a:gd name="connsiteY4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3092450 w 3092450"/>
              <a:gd name="connsiteY4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3092450 w 3092450"/>
              <a:gd name="connsiteY4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3092450 w 3092450"/>
              <a:gd name="connsiteY4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2450" h="1536700">
                <a:moveTo>
                  <a:pt x="0" y="1517650"/>
                </a:moveTo>
                <a:cubicBezTo>
                  <a:pt x="311150" y="1358900"/>
                  <a:pt x="565150" y="1212850"/>
                  <a:pt x="800100" y="882650"/>
                </a:cubicBezTo>
                <a:cubicBezTo>
                  <a:pt x="937683" y="632883"/>
                  <a:pt x="1049867" y="357717"/>
                  <a:pt x="1136650" y="0"/>
                </a:cubicBezTo>
                <a:lnTo>
                  <a:pt x="1955800" y="0"/>
                </a:lnTo>
                <a:cubicBezTo>
                  <a:pt x="2055283" y="306917"/>
                  <a:pt x="2142067" y="670983"/>
                  <a:pt x="2324100" y="914400"/>
                </a:cubicBezTo>
                <a:cubicBezTo>
                  <a:pt x="2535767" y="1204383"/>
                  <a:pt x="2760133" y="1354667"/>
                  <a:pt x="3092450" y="1536700"/>
                </a:cubicBezTo>
              </a:path>
            </a:pathLst>
          </a:custGeom>
          <a:noFill/>
          <a:ln w="28575">
            <a:solidFill>
              <a:srgbClr val="959595">
                <a:alpha val="67059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Freihandform: Form 25">
            <a:extLst>
              <a:ext uri="{FF2B5EF4-FFF2-40B4-BE49-F238E27FC236}">
                <a16:creationId xmlns:a16="http://schemas.microsoft.com/office/drawing/2014/main" id="{F0807B19-2E81-367B-FFDF-454B7A7453F4}"/>
              </a:ext>
            </a:extLst>
          </p:cNvPr>
          <p:cNvSpPr/>
          <p:nvPr/>
        </p:nvSpPr>
        <p:spPr>
          <a:xfrm>
            <a:off x="9522715" y="954174"/>
            <a:ext cx="684021" cy="2187100"/>
          </a:xfrm>
          <a:custGeom>
            <a:avLst/>
            <a:gdLst>
              <a:gd name="connsiteX0" fmla="*/ 0 w 684021"/>
              <a:gd name="connsiteY0" fmla="*/ 704017 h 705075"/>
              <a:gd name="connsiteX1" fmla="*/ 152400 w 684021"/>
              <a:gd name="connsiteY1" fmla="*/ 542092 h 705075"/>
              <a:gd name="connsiteX2" fmla="*/ 276225 w 684021"/>
              <a:gd name="connsiteY2" fmla="*/ 113467 h 705075"/>
              <a:gd name="connsiteX3" fmla="*/ 400050 w 684021"/>
              <a:gd name="connsiteY3" fmla="*/ 37267 h 705075"/>
              <a:gd name="connsiteX4" fmla="*/ 523875 w 684021"/>
              <a:gd name="connsiteY4" fmla="*/ 627817 h 705075"/>
              <a:gd name="connsiteX5" fmla="*/ 666750 w 684021"/>
              <a:gd name="connsiteY5" fmla="*/ 694492 h 705075"/>
              <a:gd name="connsiteX6" fmla="*/ 676275 w 684021"/>
              <a:gd name="connsiteY6" fmla="*/ 704017 h 705075"/>
              <a:gd name="connsiteX0" fmla="*/ 0 w 684021"/>
              <a:gd name="connsiteY0" fmla="*/ 658470 h 659528"/>
              <a:gd name="connsiteX1" fmla="*/ 152400 w 684021"/>
              <a:gd name="connsiteY1" fmla="*/ 496545 h 659528"/>
              <a:gd name="connsiteX2" fmla="*/ 276225 w 684021"/>
              <a:gd name="connsiteY2" fmla="*/ 67920 h 659528"/>
              <a:gd name="connsiteX3" fmla="*/ 402432 w 684021"/>
              <a:gd name="connsiteY3" fmla="*/ 53633 h 659528"/>
              <a:gd name="connsiteX4" fmla="*/ 523875 w 684021"/>
              <a:gd name="connsiteY4" fmla="*/ 582270 h 659528"/>
              <a:gd name="connsiteX5" fmla="*/ 666750 w 684021"/>
              <a:gd name="connsiteY5" fmla="*/ 648945 h 659528"/>
              <a:gd name="connsiteX6" fmla="*/ 676275 w 684021"/>
              <a:gd name="connsiteY6" fmla="*/ 658470 h 659528"/>
              <a:gd name="connsiteX0" fmla="*/ 0 w 684021"/>
              <a:gd name="connsiteY0" fmla="*/ 707696 h 708754"/>
              <a:gd name="connsiteX1" fmla="*/ 152400 w 684021"/>
              <a:gd name="connsiteY1" fmla="*/ 545771 h 708754"/>
              <a:gd name="connsiteX2" fmla="*/ 276225 w 684021"/>
              <a:gd name="connsiteY2" fmla="*/ 117146 h 708754"/>
              <a:gd name="connsiteX3" fmla="*/ 402432 w 684021"/>
              <a:gd name="connsiteY3" fmla="*/ 102859 h 708754"/>
              <a:gd name="connsiteX4" fmla="*/ 523875 w 684021"/>
              <a:gd name="connsiteY4" fmla="*/ 631496 h 708754"/>
              <a:gd name="connsiteX5" fmla="*/ 666750 w 684021"/>
              <a:gd name="connsiteY5" fmla="*/ 698171 h 708754"/>
              <a:gd name="connsiteX6" fmla="*/ 676275 w 684021"/>
              <a:gd name="connsiteY6" fmla="*/ 707696 h 708754"/>
              <a:gd name="connsiteX0" fmla="*/ 0 w 684021"/>
              <a:gd name="connsiteY0" fmla="*/ 747903 h 748961"/>
              <a:gd name="connsiteX1" fmla="*/ 152400 w 684021"/>
              <a:gd name="connsiteY1" fmla="*/ 585978 h 748961"/>
              <a:gd name="connsiteX2" fmla="*/ 276225 w 684021"/>
              <a:gd name="connsiteY2" fmla="*/ 157353 h 748961"/>
              <a:gd name="connsiteX3" fmla="*/ 402432 w 684021"/>
              <a:gd name="connsiteY3" fmla="*/ 143066 h 748961"/>
              <a:gd name="connsiteX4" fmla="*/ 523875 w 684021"/>
              <a:gd name="connsiteY4" fmla="*/ 671703 h 748961"/>
              <a:gd name="connsiteX5" fmla="*/ 666750 w 684021"/>
              <a:gd name="connsiteY5" fmla="*/ 738378 h 748961"/>
              <a:gd name="connsiteX6" fmla="*/ 676275 w 684021"/>
              <a:gd name="connsiteY6" fmla="*/ 747903 h 748961"/>
              <a:gd name="connsiteX0" fmla="*/ 0 w 684021"/>
              <a:gd name="connsiteY0" fmla="*/ 707804 h 708862"/>
              <a:gd name="connsiteX1" fmla="*/ 185737 w 684021"/>
              <a:gd name="connsiteY1" fmla="*/ 548260 h 708862"/>
              <a:gd name="connsiteX2" fmla="*/ 276225 w 684021"/>
              <a:gd name="connsiteY2" fmla="*/ 117254 h 708862"/>
              <a:gd name="connsiteX3" fmla="*/ 402432 w 684021"/>
              <a:gd name="connsiteY3" fmla="*/ 102967 h 708862"/>
              <a:gd name="connsiteX4" fmla="*/ 523875 w 684021"/>
              <a:gd name="connsiteY4" fmla="*/ 631604 h 708862"/>
              <a:gd name="connsiteX5" fmla="*/ 666750 w 684021"/>
              <a:gd name="connsiteY5" fmla="*/ 698279 h 708862"/>
              <a:gd name="connsiteX6" fmla="*/ 676275 w 684021"/>
              <a:gd name="connsiteY6" fmla="*/ 707804 h 708862"/>
              <a:gd name="connsiteX0" fmla="*/ 0 w 684021"/>
              <a:gd name="connsiteY0" fmla="*/ 707804 h 708862"/>
              <a:gd name="connsiteX1" fmla="*/ 185737 w 684021"/>
              <a:gd name="connsiteY1" fmla="*/ 548260 h 708862"/>
              <a:gd name="connsiteX2" fmla="*/ 276225 w 684021"/>
              <a:gd name="connsiteY2" fmla="*/ 117254 h 708862"/>
              <a:gd name="connsiteX3" fmla="*/ 402432 w 684021"/>
              <a:gd name="connsiteY3" fmla="*/ 102967 h 708862"/>
              <a:gd name="connsiteX4" fmla="*/ 523875 w 684021"/>
              <a:gd name="connsiteY4" fmla="*/ 631604 h 708862"/>
              <a:gd name="connsiteX5" fmla="*/ 666750 w 684021"/>
              <a:gd name="connsiteY5" fmla="*/ 698279 h 708862"/>
              <a:gd name="connsiteX6" fmla="*/ 676275 w 684021"/>
              <a:gd name="connsiteY6" fmla="*/ 707804 h 708862"/>
              <a:gd name="connsiteX0" fmla="*/ 0 w 684021"/>
              <a:gd name="connsiteY0" fmla="*/ 712406 h 713464"/>
              <a:gd name="connsiteX1" fmla="*/ 185737 w 684021"/>
              <a:gd name="connsiteY1" fmla="*/ 552862 h 713464"/>
              <a:gd name="connsiteX2" fmla="*/ 276225 w 684021"/>
              <a:gd name="connsiteY2" fmla="*/ 121856 h 713464"/>
              <a:gd name="connsiteX3" fmla="*/ 402432 w 684021"/>
              <a:gd name="connsiteY3" fmla="*/ 107569 h 713464"/>
              <a:gd name="connsiteX4" fmla="*/ 523875 w 684021"/>
              <a:gd name="connsiteY4" fmla="*/ 636206 h 713464"/>
              <a:gd name="connsiteX5" fmla="*/ 666750 w 684021"/>
              <a:gd name="connsiteY5" fmla="*/ 702881 h 713464"/>
              <a:gd name="connsiteX6" fmla="*/ 676275 w 684021"/>
              <a:gd name="connsiteY6" fmla="*/ 712406 h 713464"/>
              <a:gd name="connsiteX0" fmla="*/ 0 w 684021"/>
              <a:gd name="connsiteY0" fmla="*/ 726068 h 727126"/>
              <a:gd name="connsiteX1" fmla="*/ 185737 w 684021"/>
              <a:gd name="connsiteY1" fmla="*/ 566524 h 727126"/>
              <a:gd name="connsiteX2" fmla="*/ 276225 w 684021"/>
              <a:gd name="connsiteY2" fmla="*/ 135518 h 727126"/>
              <a:gd name="connsiteX3" fmla="*/ 402432 w 684021"/>
              <a:gd name="connsiteY3" fmla="*/ 121231 h 727126"/>
              <a:gd name="connsiteX4" fmla="*/ 523875 w 684021"/>
              <a:gd name="connsiteY4" fmla="*/ 649868 h 727126"/>
              <a:gd name="connsiteX5" fmla="*/ 666750 w 684021"/>
              <a:gd name="connsiteY5" fmla="*/ 716543 h 727126"/>
              <a:gd name="connsiteX6" fmla="*/ 676275 w 684021"/>
              <a:gd name="connsiteY6" fmla="*/ 726068 h 727126"/>
              <a:gd name="connsiteX0" fmla="*/ 0 w 684021"/>
              <a:gd name="connsiteY0" fmla="*/ 726068 h 727126"/>
              <a:gd name="connsiteX1" fmla="*/ 185737 w 684021"/>
              <a:gd name="connsiteY1" fmla="*/ 566524 h 727126"/>
              <a:gd name="connsiteX2" fmla="*/ 276225 w 684021"/>
              <a:gd name="connsiteY2" fmla="*/ 135518 h 727126"/>
              <a:gd name="connsiteX3" fmla="*/ 402432 w 684021"/>
              <a:gd name="connsiteY3" fmla="*/ 121231 h 727126"/>
              <a:gd name="connsiteX4" fmla="*/ 523875 w 684021"/>
              <a:gd name="connsiteY4" fmla="*/ 649868 h 727126"/>
              <a:gd name="connsiteX5" fmla="*/ 666750 w 684021"/>
              <a:gd name="connsiteY5" fmla="*/ 716543 h 727126"/>
              <a:gd name="connsiteX6" fmla="*/ 676275 w 684021"/>
              <a:gd name="connsiteY6" fmla="*/ 726068 h 727126"/>
              <a:gd name="connsiteX0" fmla="*/ 0 w 684021"/>
              <a:gd name="connsiteY0" fmla="*/ 676107 h 677165"/>
              <a:gd name="connsiteX1" fmla="*/ 185737 w 684021"/>
              <a:gd name="connsiteY1" fmla="*/ 516563 h 677165"/>
              <a:gd name="connsiteX2" fmla="*/ 276225 w 684021"/>
              <a:gd name="connsiteY2" fmla="*/ 85557 h 677165"/>
              <a:gd name="connsiteX3" fmla="*/ 402432 w 684021"/>
              <a:gd name="connsiteY3" fmla="*/ 71270 h 677165"/>
              <a:gd name="connsiteX4" fmla="*/ 481012 w 684021"/>
              <a:gd name="connsiteY4" fmla="*/ 514182 h 677165"/>
              <a:gd name="connsiteX5" fmla="*/ 666750 w 684021"/>
              <a:gd name="connsiteY5" fmla="*/ 666582 h 677165"/>
              <a:gd name="connsiteX6" fmla="*/ 676275 w 684021"/>
              <a:gd name="connsiteY6" fmla="*/ 676107 h 677165"/>
              <a:gd name="connsiteX0" fmla="*/ 0 w 684021"/>
              <a:gd name="connsiteY0" fmla="*/ 676107 h 677165"/>
              <a:gd name="connsiteX1" fmla="*/ 185737 w 684021"/>
              <a:gd name="connsiteY1" fmla="*/ 516563 h 677165"/>
              <a:gd name="connsiteX2" fmla="*/ 276225 w 684021"/>
              <a:gd name="connsiteY2" fmla="*/ 85557 h 677165"/>
              <a:gd name="connsiteX3" fmla="*/ 402432 w 684021"/>
              <a:gd name="connsiteY3" fmla="*/ 71270 h 677165"/>
              <a:gd name="connsiteX4" fmla="*/ 481012 w 684021"/>
              <a:gd name="connsiteY4" fmla="*/ 514182 h 677165"/>
              <a:gd name="connsiteX5" fmla="*/ 666750 w 684021"/>
              <a:gd name="connsiteY5" fmla="*/ 666582 h 677165"/>
              <a:gd name="connsiteX6" fmla="*/ 676275 w 684021"/>
              <a:gd name="connsiteY6" fmla="*/ 676107 h 677165"/>
              <a:gd name="connsiteX0" fmla="*/ 0 w 684021"/>
              <a:gd name="connsiteY0" fmla="*/ 750176 h 751234"/>
              <a:gd name="connsiteX1" fmla="*/ 185737 w 684021"/>
              <a:gd name="connsiteY1" fmla="*/ 590632 h 751234"/>
              <a:gd name="connsiteX2" fmla="*/ 276225 w 684021"/>
              <a:gd name="connsiteY2" fmla="*/ 159626 h 751234"/>
              <a:gd name="connsiteX3" fmla="*/ 342900 w 684021"/>
              <a:gd name="connsiteY3" fmla="*/ 81 h 751234"/>
              <a:gd name="connsiteX4" fmla="*/ 402432 w 684021"/>
              <a:gd name="connsiteY4" fmla="*/ 145339 h 751234"/>
              <a:gd name="connsiteX5" fmla="*/ 481012 w 684021"/>
              <a:gd name="connsiteY5" fmla="*/ 588251 h 751234"/>
              <a:gd name="connsiteX6" fmla="*/ 666750 w 684021"/>
              <a:gd name="connsiteY6" fmla="*/ 740651 h 751234"/>
              <a:gd name="connsiteX7" fmla="*/ 676275 w 684021"/>
              <a:gd name="connsiteY7" fmla="*/ 750176 h 751234"/>
              <a:gd name="connsiteX0" fmla="*/ 0 w 684021"/>
              <a:gd name="connsiteY0" fmla="*/ 750174 h 751232"/>
              <a:gd name="connsiteX1" fmla="*/ 185737 w 684021"/>
              <a:gd name="connsiteY1" fmla="*/ 590630 h 751232"/>
              <a:gd name="connsiteX2" fmla="*/ 276225 w 684021"/>
              <a:gd name="connsiteY2" fmla="*/ 159624 h 751232"/>
              <a:gd name="connsiteX3" fmla="*/ 342900 w 684021"/>
              <a:gd name="connsiteY3" fmla="*/ 79 h 751232"/>
              <a:gd name="connsiteX4" fmla="*/ 402432 w 684021"/>
              <a:gd name="connsiteY4" fmla="*/ 147719 h 751232"/>
              <a:gd name="connsiteX5" fmla="*/ 481012 w 684021"/>
              <a:gd name="connsiteY5" fmla="*/ 588249 h 751232"/>
              <a:gd name="connsiteX6" fmla="*/ 666750 w 684021"/>
              <a:gd name="connsiteY6" fmla="*/ 740649 h 751232"/>
              <a:gd name="connsiteX7" fmla="*/ 676275 w 684021"/>
              <a:gd name="connsiteY7" fmla="*/ 750174 h 751232"/>
              <a:gd name="connsiteX0" fmla="*/ 0 w 684021"/>
              <a:gd name="connsiteY0" fmla="*/ 750176 h 751234"/>
              <a:gd name="connsiteX1" fmla="*/ 185737 w 684021"/>
              <a:gd name="connsiteY1" fmla="*/ 590632 h 751234"/>
              <a:gd name="connsiteX2" fmla="*/ 276225 w 684021"/>
              <a:gd name="connsiteY2" fmla="*/ 159626 h 751234"/>
              <a:gd name="connsiteX3" fmla="*/ 342900 w 684021"/>
              <a:gd name="connsiteY3" fmla="*/ 81 h 751234"/>
              <a:gd name="connsiteX4" fmla="*/ 402432 w 684021"/>
              <a:gd name="connsiteY4" fmla="*/ 147721 h 751234"/>
              <a:gd name="connsiteX5" fmla="*/ 483393 w 684021"/>
              <a:gd name="connsiteY5" fmla="*/ 600157 h 751234"/>
              <a:gd name="connsiteX6" fmla="*/ 666750 w 684021"/>
              <a:gd name="connsiteY6" fmla="*/ 740651 h 751234"/>
              <a:gd name="connsiteX7" fmla="*/ 676275 w 684021"/>
              <a:gd name="connsiteY7" fmla="*/ 750176 h 751234"/>
              <a:gd name="connsiteX0" fmla="*/ 0 w 684021"/>
              <a:gd name="connsiteY0" fmla="*/ 750176 h 751234"/>
              <a:gd name="connsiteX1" fmla="*/ 185737 w 684021"/>
              <a:gd name="connsiteY1" fmla="*/ 590632 h 751234"/>
              <a:gd name="connsiteX2" fmla="*/ 285750 w 684021"/>
              <a:gd name="connsiteY2" fmla="*/ 154863 h 751234"/>
              <a:gd name="connsiteX3" fmla="*/ 342900 w 684021"/>
              <a:gd name="connsiteY3" fmla="*/ 81 h 751234"/>
              <a:gd name="connsiteX4" fmla="*/ 402432 w 684021"/>
              <a:gd name="connsiteY4" fmla="*/ 147721 h 751234"/>
              <a:gd name="connsiteX5" fmla="*/ 483393 w 684021"/>
              <a:gd name="connsiteY5" fmla="*/ 600157 h 751234"/>
              <a:gd name="connsiteX6" fmla="*/ 666750 w 684021"/>
              <a:gd name="connsiteY6" fmla="*/ 740651 h 751234"/>
              <a:gd name="connsiteX7" fmla="*/ 676275 w 684021"/>
              <a:gd name="connsiteY7" fmla="*/ 750176 h 751234"/>
              <a:gd name="connsiteX0" fmla="*/ 0 w 684021"/>
              <a:gd name="connsiteY0" fmla="*/ 750176 h 751234"/>
              <a:gd name="connsiteX1" fmla="*/ 185737 w 684021"/>
              <a:gd name="connsiteY1" fmla="*/ 590632 h 751234"/>
              <a:gd name="connsiteX2" fmla="*/ 269082 w 684021"/>
              <a:gd name="connsiteY2" fmla="*/ 150100 h 751234"/>
              <a:gd name="connsiteX3" fmla="*/ 342900 w 684021"/>
              <a:gd name="connsiteY3" fmla="*/ 81 h 751234"/>
              <a:gd name="connsiteX4" fmla="*/ 402432 w 684021"/>
              <a:gd name="connsiteY4" fmla="*/ 147721 h 751234"/>
              <a:gd name="connsiteX5" fmla="*/ 483393 w 684021"/>
              <a:gd name="connsiteY5" fmla="*/ 600157 h 751234"/>
              <a:gd name="connsiteX6" fmla="*/ 666750 w 684021"/>
              <a:gd name="connsiteY6" fmla="*/ 740651 h 751234"/>
              <a:gd name="connsiteX7" fmla="*/ 676275 w 684021"/>
              <a:gd name="connsiteY7" fmla="*/ 750176 h 751234"/>
              <a:gd name="connsiteX0" fmla="*/ 0 w 684021"/>
              <a:gd name="connsiteY0" fmla="*/ 752555 h 753613"/>
              <a:gd name="connsiteX1" fmla="*/ 185737 w 684021"/>
              <a:gd name="connsiteY1" fmla="*/ 593011 h 753613"/>
              <a:gd name="connsiteX2" fmla="*/ 269082 w 684021"/>
              <a:gd name="connsiteY2" fmla="*/ 152479 h 753613"/>
              <a:gd name="connsiteX3" fmla="*/ 335756 w 684021"/>
              <a:gd name="connsiteY3" fmla="*/ 78 h 753613"/>
              <a:gd name="connsiteX4" fmla="*/ 402432 w 684021"/>
              <a:gd name="connsiteY4" fmla="*/ 150100 h 753613"/>
              <a:gd name="connsiteX5" fmla="*/ 483393 w 684021"/>
              <a:gd name="connsiteY5" fmla="*/ 602536 h 753613"/>
              <a:gd name="connsiteX6" fmla="*/ 666750 w 684021"/>
              <a:gd name="connsiteY6" fmla="*/ 743030 h 753613"/>
              <a:gd name="connsiteX7" fmla="*/ 676275 w 684021"/>
              <a:gd name="connsiteY7" fmla="*/ 752555 h 753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021" h="753613">
                <a:moveTo>
                  <a:pt x="0" y="752555"/>
                </a:moveTo>
                <a:cubicBezTo>
                  <a:pt x="53181" y="720805"/>
                  <a:pt x="140890" y="693024"/>
                  <a:pt x="185737" y="593011"/>
                </a:cubicBezTo>
                <a:cubicBezTo>
                  <a:pt x="230584" y="492998"/>
                  <a:pt x="244079" y="251301"/>
                  <a:pt x="269082" y="152479"/>
                </a:cubicBezTo>
                <a:cubicBezTo>
                  <a:pt x="294085" y="53657"/>
                  <a:pt x="314722" y="2459"/>
                  <a:pt x="335756" y="78"/>
                </a:cubicBezTo>
                <a:cubicBezTo>
                  <a:pt x="356790" y="-2303"/>
                  <a:pt x="377826" y="49690"/>
                  <a:pt x="402432" y="150100"/>
                </a:cubicBezTo>
                <a:cubicBezTo>
                  <a:pt x="427038" y="250510"/>
                  <a:pt x="439340" y="503714"/>
                  <a:pt x="483393" y="602536"/>
                </a:cubicBezTo>
                <a:cubicBezTo>
                  <a:pt x="527446" y="701358"/>
                  <a:pt x="666750" y="743030"/>
                  <a:pt x="666750" y="743030"/>
                </a:cubicBezTo>
                <a:cubicBezTo>
                  <a:pt x="692150" y="755730"/>
                  <a:pt x="684212" y="754142"/>
                  <a:pt x="676275" y="752555"/>
                </a:cubicBezTo>
              </a:path>
            </a:pathLst>
          </a:custGeom>
          <a:solidFill>
            <a:srgbClr val="FFC000">
              <a:alpha val="30196"/>
            </a:srgbClr>
          </a:solidFill>
          <a:ln w="28575">
            <a:solidFill>
              <a:srgbClr val="FF2B9A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Freihandform: Form 27">
            <a:extLst>
              <a:ext uri="{FF2B5EF4-FFF2-40B4-BE49-F238E27FC236}">
                <a16:creationId xmlns:a16="http://schemas.microsoft.com/office/drawing/2014/main" id="{8568974B-D24E-F93C-4984-F7ED6BEE789D}"/>
              </a:ext>
            </a:extLst>
          </p:cNvPr>
          <p:cNvSpPr/>
          <p:nvPr/>
        </p:nvSpPr>
        <p:spPr>
          <a:xfrm>
            <a:off x="9906126" y="2684680"/>
            <a:ext cx="1398780" cy="473515"/>
          </a:xfrm>
          <a:custGeom>
            <a:avLst/>
            <a:gdLst>
              <a:gd name="connsiteX0" fmla="*/ 0 w 684021"/>
              <a:gd name="connsiteY0" fmla="*/ 704017 h 705075"/>
              <a:gd name="connsiteX1" fmla="*/ 152400 w 684021"/>
              <a:gd name="connsiteY1" fmla="*/ 542092 h 705075"/>
              <a:gd name="connsiteX2" fmla="*/ 276225 w 684021"/>
              <a:gd name="connsiteY2" fmla="*/ 113467 h 705075"/>
              <a:gd name="connsiteX3" fmla="*/ 400050 w 684021"/>
              <a:gd name="connsiteY3" fmla="*/ 37267 h 705075"/>
              <a:gd name="connsiteX4" fmla="*/ 523875 w 684021"/>
              <a:gd name="connsiteY4" fmla="*/ 627817 h 705075"/>
              <a:gd name="connsiteX5" fmla="*/ 666750 w 684021"/>
              <a:gd name="connsiteY5" fmla="*/ 694492 h 705075"/>
              <a:gd name="connsiteX6" fmla="*/ 676275 w 684021"/>
              <a:gd name="connsiteY6" fmla="*/ 704017 h 705075"/>
              <a:gd name="connsiteX0" fmla="*/ 0 w 684021"/>
              <a:gd name="connsiteY0" fmla="*/ 658470 h 659528"/>
              <a:gd name="connsiteX1" fmla="*/ 152400 w 684021"/>
              <a:gd name="connsiteY1" fmla="*/ 496545 h 659528"/>
              <a:gd name="connsiteX2" fmla="*/ 276225 w 684021"/>
              <a:gd name="connsiteY2" fmla="*/ 67920 h 659528"/>
              <a:gd name="connsiteX3" fmla="*/ 402432 w 684021"/>
              <a:gd name="connsiteY3" fmla="*/ 53633 h 659528"/>
              <a:gd name="connsiteX4" fmla="*/ 523875 w 684021"/>
              <a:gd name="connsiteY4" fmla="*/ 582270 h 659528"/>
              <a:gd name="connsiteX5" fmla="*/ 666750 w 684021"/>
              <a:gd name="connsiteY5" fmla="*/ 648945 h 659528"/>
              <a:gd name="connsiteX6" fmla="*/ 676275 w 684021"/>
              <a:gd name="connsiteY6" fmla="*/ 658470 h 659528"/>
              <a:gd name="connsiteX0" fmla="*/ 0 w 684021"/>
              <a:gd name="connsiteY0" fmla="*/ 707696 h 708754"/>
              <a:gd name="connsiteX1" fmla="*/ 152400 w 684021"/>
              <a:gd name="connsiteY1" fmla="*/ 545771 h 708754"/>
              <a:gd name="connsiteX2" fmla="*/ 276225 w 684021"/>
              <a:gd name="connsiteY2" fmla="*/ 117146 h 708754"/>
              <a:gd name="connsiteX3" fmla="*/ 402432 w 684021"/>
              <a:gd name="connsiteY3" fmla="*/ 102859 h 708754"/>
              <a:gd name="connsiteX4" fmla="*/ 523875 w 684021"/>
              <a:gd name="connsiteY4" fmla="*/ 631496 h 708754"/>
              <a:gd name="connsiteX5" fmla="*/ 666750 w 684021"/>
              <a:gd name="connsiteY5" fmla="*/ 698171 h 708754"/>
              <a:gd name="connsiteX6" fmla="*/ 676275 w 684021"/>
              <a:gd name="connsiteY6" fmla="*/ 707696 h 708754"/>
              <a:gd name="connsiteX0" fmla="*/ 0 w 684021"/>
              <a:gd name="connsiteY0" fmla="*/ 747903 h 748961"/>
              <a:gd name="connsiteX1" fmla="*/ 152400 w 684021"/>
              <a:gd name="connsiteY1" fmla="*/ 585978 h 748961"/>
              <a:gd name="connsiteX2" fmla="*/ 276225 w 684021"/>
              <a:gd name="connsiteY2" fmla="*/ 157353 h 748961"/>
              <a:gd name="connsiteX3" fmla="*/ 402432 w 684021"/>
              <a:gd name="connsiteY3" fmla="*/ 143066 h 748961"/>
              <a:gd name="connsiteX4" fmla="*/ 523875 w 684021"/>
              <a:gd name="connsiteY4" fmla="*/ 671703 h 748961"/>
              <a:gd name="connsiteX5" fmla="*/ 666750 w 684021"/>
              <a:gd name="connsiteY5" fmla="*/ 738378 h 748961"/>
              <a:gd name="connsiteX6" fmla="*/ 676275 w 684021"/>
              <a:gd name="connsiteY6" fmla="*/ 747903 h 748961"/>
              <a:gd name="connsiteX0" fmla="*/ 0 w 684021"/>
              <a:gd name="connsiteY0" fmla="*/ 707804 h 708862"/>
              <a:gd name="connsiteX1" fmla="*/ 185737 w 684021"/>
              <a:gd name="connsiteY1" fmla="*/ 548260 h 708862"/>
              <a:gd name="connsiteX2" fmla="*/ 276225 w 684021"/>
              <a:gd name="connsiteY2" fmla="*/ 117254 h 708862"/>
              <a:gd name="connsiteX3" fmla="*/ 402432 w 684021"/>
              <a:gd name="connsiteY3" fmla="*/ 102967 h 708862"/>
              <a:gd name="connsiteX4" fmla="*/ 523875 w 684021"/>
              <a:gd name="connsiteY4" fmla="*/ 631604 h 708862"/>
              <a:gd name="connsiteX5" fmla="*/ 666750 w 684021"/>
              <a:gd name="connsiteY5" fmla="*/ 698279 h 708862"/>
              <a:gd name="connsiteX6" fmla="*/ 676275 w 684021"/>
              <a:gd name="connsiteY6" fmla="*/ 707804 h 708862"/>
              <a:gd name="connsiteX0" fmla="*/ 0 w 684021"/>
              <a:gd name="connsiteY0" fmla="*/ 707804 h 708862"/>
              <a:gd name="connsiteX1" fmla="*/ 185737 w 684021"/>
              <a:gd name="connsiteY1" fmla="*/ 548260 h 708862"/>
              <a:gd name="connsiteX2" fmla="*/ 276225 w 684021"/>
              <a:gd name="connsiteY2" fmla="*/ 117254 h 708862"/>
              <a:gd name="connsiteX3" fmla="*/ 402432 w 684021"/>
              <a:gd name="connsiteY3" fmla="*/ 102967 h 708862"/>
              <a:gd name="connsiteX4" fmla="*/ 523875 w 684021"/>
              <a:gd name="connsiteY4" fmla="*/ 631604 h 708862"/>
              <a:gd name="connsiteX5" fmla="*/ 666750 w 684021"/>
              <a:gd name="connsiteY5" fmla="*/ 698279 h 708862"/>
              <a:gd name="connsiteX6" fmla="*/ 676275 w 684021"/>
              <a:gd name="connsiteY6" fmla="*/ 707804 h 708862"/>
              <a:gd name="connsiteX0" fmla="*/ 0 w 684021"/>
              <a:gd name="connsiteY0" fmla="*/ 712406 h 713464"/>
              <a:gd name="connsiteX1" fmla="*/ 185737 w 684021"/>
              <a:gd name="connsiteY1" fmla="*/ 552862 h 713464"/>
              <a:gd name="connsiteX2" fmla="*/ 276225 w 684021"/>
              <a:gd name="connsiteY2" fmla="*/ 121856 h 713464"/>
              <a:gd name="connsiteX3" fmla="*/ 402432 w 684021"/>
              <a:gd name="connsiteY3" fmla="*/ 107569 h 713464"/>
              <a:gd name="connsiteX4" fmla="*/ 523875 w 684021"/>
              <a:gd name="connsiteY4" fmla="*/ 636206 h 713464"/>
              <a:gd name="connsiteX5" fmla="*/ 666750 w 684021"/>
              <a:gd name="connsiteY5" fmla="*/ 702881 h 713464"/>
              <a:gd name="connsiteX6" fmla="*/ 676275 w 684021"/>
              <a:gd name="connsiteY6" fmla="*/ 712406 h 713464"/>
              <a:gd name="connsiteX0" fmla="*/ 0 w 684021"/>
              <a:gd name="connsiteY0" fmla="*/ 726068 h 727126"/>
              <a:gd name="connsiteX1" fmla="*/ 185737 w 684021"/>
              <a:gd name="connsiteY1" fmla="*/ 566524 h 727126"/>
              <a:gd name="connsiteX2" fmla="*/ 276225 w 684021"/>
              <a:gd name="connsiteY2" fmla="*/ 135518 h 727126"/>
              <a:gd name="connsiteX3" fmla="*/ 402432 w 684021"/>
              <a:gd name="connsiteY3" fmla="*/ 121231 h 727126"/>
              <a:gd name="connsiteX4" fmla="*/ 523875 w 684021"/>
              <a:gd name="connsiteY4" fmla="*/ 649868 h 727126"/>
              <a:gd name="connsiteX5" fmla="*/ 666750 w 684021"/>
              <a:gd name="connsiteY5" fmla="*/ 716543 h 727126"/>
              <a:gd name="connsiteX6" fmla="*/ 676275 w 684021"/>
              <a:gd name="connsiteY6" fmla="*/ 726068 h 727126"/>
              <a:gd name="connsiteX0" fmla="*/ 0 w 684021"/>
              <a:gd name="connsiteY0" fmla="*/ 726068 h 727126"/>
              <a:gd name="connsiteX1" fmla="*/ 185737 w 684021"/>
              <a:gd name="connsiteY1" fmla="*/ 566524 h 727126"/>
              <a:gd name="connsiteX2" fmla="*/ 276225 w 684021"/>
              <a:gd name="connsiteY2" fmla="*/ 135518 h 727126"/>
              <a:gd name="connsiteX3" fmla="*/ 402432 w 684021"/>
              <a:gd name="connsiteY3" fmla="*/ 121231 h 727126"/>
              <a:gd name="connsiteX4" fmla="*/ 523875 w 684021"/>
              <a:gd name="connsiteY4" fmla="*/ 649868 h 727126"/>
              <a:gd name="connsiteX5" fmla="*/ 666750 w 684021"/>
              <a:gd name="connsiteY5" fmla="*/ 716543 h 727126"/>
              <a:gd name="connsiteX6" fmla="*/ 676275 w 684021"/>
              <a:gd name="connsiteY6" fmla="*/ 726068 h 727126"/>
              <a:gd name="connsiteX0" fmla="*/ 0 w 684021"/>
              <a:gd name="connsiteY0" fmla="*/ 676107 h 677165"/>
              <a:gd name="connsiteX1" fmla="*/ 185737 w 684021"/>
              <a:gd name="connsiteY1" fmla="*/ 516563 h 677165"/>
              <a:gd name="connsiteX2" fmla="*/ 276225 w 684021"/>
              <a:gd name="connsiteY2" fmla="*/ 85557 h 677165"/>
              <a:gd name="connsiteX3" fmla="*/ 402432 w 684021"/>
              <a:gd name="connsiteY3" fmla="*/ 71270 h 677165"/>
              <a:gd name="connsiteX4" fmla="*/ 481012 w 684021"/>
              <a:gd name="connsiteY4" fmla="*/ 514182 h 677165"/>
              <a:gd name="connsiteX5" fmla="*/ 666750 w 684021"/>
              <a:gd name="connsiteY5" fmla="*/ 666582 h 677165"/>
              <a:gd name="connsiteX6" fmla="*/ 676275 w 684021"/>
              <a:gd name="connsiteY6" fmla="*/ 676107 h 677165"/>
              <a:gd name="connsiteX0" fmla="*/ 0 w 684021"/>
              <a:gd name="connsiteY0" fmla="*/ 676107 h 677165"/>
              <a:gd name="connsiteX1" fmla="*/ 185737 w 684021"/>
              <a:gd name="connsiteY1" fmla="*/ 516563 h 677165"/>
              <a:gd name="connsiteX2" fmla="*/ 276225 w 684021"/>
              <a:gd name="connsiteY2" fmla="*/ 85557 h 677165"/>
              <a:gd name="connsiteX3" fmla="*/ 402432 w 684021"/>
              <a:gd name="connsiteY3" fmla="*/ 71270 h 677165"/>
              <a:gd name="connsiteX4" fmla="*/ 481012 w 684021"/>
              <a:gd name="connsiteY4" fmla="*/ 514182 h 677165"/>
              <a:gd name="connsiteX5" fmla="*/ 666750 w 684021"/>
              <a:gd name="connsiteY5" fmla="*/ 666582 h 677165"/>
              <a:gd name="connsiteX6" fmla="*/ 676275 w 684021"/>
              <a:gd name="connsiteY6" fmla="*/ 676107 h 677165"/>
              <a:gd name="connsiteX0" fmla="*/ 0 w 684021"/>
              <a:gd name="connsiteY0" fmla="*/ 750176 h 751234"/>
              <a:gd name="connsiteX1" fmla="*/ 185737 w 684021"/>
              <a:gd name="connsiteY1" fmla="*/ 590632 h 751234"/>
              <a:gd name="connsiteX2" fmla="*/ 276225 w 684021"/>
              <a:gd name="connsiteY2" fmla="*/ 159626 h 751234"/>
              <a:gd name="connsiteX3" fmla="*/ 342900 w 684021"/>
              <a:gd name="connsiteY3" fmla="*/ 81 h 751234"/>
              <a:gd name="connsiteX4" fmla="*/ 402432 w 684021"/>
              <a:gd name="connsiteY4" fmla="*/ 145339 h 751234"/>
              <a:gd name="connsiteX5" fmla="*/ 481012 w 684021"/>
              <a:gd name="connsiteY5" fmla="*/ 588251 h 751234"/>
              <a:gd name="connsiteX6" fmla="*/ 666750 w 684021"/>
              <a:gd name="connsiteY6" fmla="*/ 740651 h 751234"/>
              <a:gd name="connsiteX7" fmla="*/ 676275 w 684021"/>
              <a:gd name="connsiteY7" fmla="*/ 750176 h 751234"/>
              <a:gd name="connsiteX0" fmla="*/ 0 w 684021"/>
              <a:gd name="connsiteY0" fmla="*/ 750174 h 751232"/>
              <a:gd name="connsiteX1" fmla="*/ 185737 w 684021"/>
              <a:gd name="connsiteY1" fmla="*/ 590630 h 751232"/>
              <a:gd name="connsiteX2" fmla="*/ 276225 w 684021"/>
              <a:gd name="connsiteY2" fmla="*/ 159624 h 751232"/>
              <a:gd name="connsiteX3" fmla="*/ 342900 w 684021"/>
              <a:gd name="connsiteY3" fmla="*/ 79 h 751232"/>
              <a:gd name="connsiteX4" fmla="*/ 402432 w 684021"/>
              <a:gd name="connsiteY4" fmla="*/ 147719 h 751232"/>
              <a:gd name="connsiteX5" fmla="*/ 481012 w 684021"/>
              <a:gd name="connsiteY5" fmla="*/ 588249 h 751232"/>
              <a:gd name="connsiteX6" fmla="*/ 666750 w 684021"/>
              <a:gd name="connsiteY6" fmla="*/ 740649 h 751232"/>
              <a:gd name="connsiteX7" fmla="*/ 676275 w 684021"/>
              <a:gd name="connsiteY7" fmla="*/ 750174 h 751232"/>
              <a:gd name="connsiteX0" fmla="*/ 0 w 684021"/>
              <a:gd name="connsiteY0" fmla="*/ 750176 h 751234"/>
              <a:gd name="connsiteX1" fmla="*/ 185737 w 684021"/>
              <a:gd name="connsiteY1" fmla="*/ 590632 h 751234"/>
              <a:gd name="connsiteX2" fmla="*/ 276225 w 684021"/>
              <a:gd name="connsiteY2" fmla="*/ 159626 h 751234"/>
              <a:gd name="connsiteX3" fmla="*/ 342900 w 684021"/>
              <a:gd name="connsiteY3" fmla="*/ 81 h 751234"/>
              <a:gd name="connsiteX4" fmla="*/ 402432 w 684021"/>
              <a:gd name="connsiteY4" fmla="*/ 147721 h 751234"/>
              <a:gd name="connsiteX5" fmla="*/ 483393 w 684021"/>
              <a:gd name="connsiteY5" fmla="*/ 600157 h 751234"/>
              <a:gd name="connsiteX6" fmla="*/ 666750 w 684021"/>
              <a:gd name="connsiteY6" fmla="*/ 740651 h 751234"/>
              <a:gd name="connsiteX7" fmla="*/ 676275 w 684021"/>
              <a:gd name="connsiteY7" fmla="*/ 750176 h 751234"/>
              <a:gd name="connsiteX0" fmla="*/ 0 w 684021"/>
              <a:gd name="connsiteY0" fmla="*/ 750176 h 751234"/>
              <a:gd name="connsiteX1" fmla="*/ 185737 w 684021"/>
              <a:gd name="connsiteY1" fmla="*/ 590632 h 751234"/>
              <a:gd name="connsiteX2" fmla="*/ 285750 w 684021"/>
              <a:gd name="connsiteY2" fmla="*/ 154863 h 751234"/>
              <a:gd name="connsiteX3" fmla="*/ 342900 w 684021"/>
              <a:gd name="connsiteY3" fmla="*/ 81 h 751234"/>
              <a:gd name="connsiteX4" fmla="*/ 402432 w 684021"/>
              <a:gd name="connsiteY4" fmla="*/ 147721 h 751234"/>
              <a:gd name="connsiteX5" fmla="*/ 483393 w 684021"/>
              <a:gd name="connsiteY5" fmla="*/ 600157 h 751234"/>
              <a:gd name="connsiteX6" fmla="*/ 666750 w 684021"/>
              <a:gd name="connsiteY6" fmla="*/ 740651 h 751234"/>
              <a:gd name="connsiteX7" fmla="*/ 676275 w 684021"/>
              <a:gd name="connsiteY7" fmla="*/ 750176 h 751234"/>
              <a:gd name="connsiteX0" fmla="*/ 0 w 684021"/>
              <a:gd name="connsiteY0" fmla="*/ 750176 h 751234"/>
              <a:gd name="connsiteX1" fmla="*/ 185737 w 684021"/>
              <a:gd name="connsiteY1" fmla="*/ 590632 h 751234"/>
              <a:gd name="connsiteX2" fmla="*/ 269082 w 684021"/>
              <a:gd name="connsiteY2" fmla="*/ 150100 h 751234"/>
              <a:gd name="connsiteX3" fmla="*/ 342900 w 684021"/>
              <a:gd name="connsiteY3" fmla="*/ 81 h 751234"/>
              <a:gd name="connsiteX4" fmla="*/ 402432 w 684021"/>
              <a:gd name="connsiteY4" fmla="*/ 147721 h 751234"/>
              <a:gd name="connsiteX5" fmla="*/ 483393 w 684021"/>
              <a:gd name="connsiteY5" fmla="*/ 600157 h 751234"/>
              <a:gd name="connsiteX6" fmla="*/ 666750 w 684021"/>
              <a:gd name="connsiteY6" fmla="*/ 740651 h 751234"/>
              <a:gd name="connsiteX7" fmla="*/ 676275 w 684021"/>
              <a:gd name="connsiteY7" fmla="*/ 750176 h 751234"/>
              <a:gd name="connsiteX0" fmla="*/ 0 w 684021"/>
              <a:gd name="connsiteY0" fmla="*/ 752555 h 753613"/>
              <a:gd name="connsiteX1" fmla="*/ 185737 w 684021"/>
              <a:gd name="connsiteY1" fmla="*/ 593011 h 753613"/>
              <a:gd name="connsiteX2" fmla="*/ 269082 w 684021"/>
              <a:gd name="connsiteY2" fmla="*/ 152479 h 753613"/>
              <a:gd name="connsiteX3" fmla="*/ 335756 w 684021"/>
              <a:gd name="connsiteY3" fmla="*/ 78 h 753613"/>
              <a:gd name="connsiteX4" fmla="*/ 402432 w 684021"/>
              <a:gd name="connsiteY4" fmla="*/ 150100 h 753613"/>
              <a:gd name="connsiteX5" fmla="*/ 483393 w 684021"/>
              <a:gd name="connsiteY5" fmla="*/ 602536 h 753613"/>
              <a:gd name="connsiteX6" fmla="*/ 666750 w 684021"/>
              <a:gd name="connsiteY6" fmla="*/ 743030 h 753613"/>
              <a:gd name="connsiteX7" fmla="*/ 676275 w 684021"/>
              <a:gd name="connsiteY7" fmla="*/ 752555 h 753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021" h="753613">
                <a:moveTo>
                  <a:pt x="0" y="752555"/>
                </a:moveTo>
                <a:cubicBezTo>
                  <a:pt x="53181" y="720805"/>
                  <a:pt x="140890" y="693024"/>
                  <a:pt x="185737" y="593011"/>
                </a:cubicBezTo>
                <a:cubicBezTo>
                  <a:pt x="230584" y="492998"/>
                  <a:pt x="244079" y="251301"/>
                  <a:pt x="269082" y="152479"/>
                </a:cubicBezTo>
                <a:cubicBezTo>
                  <a:pt x="294085" y="53657"/>
                  <a:pt x="314722" y="2459"/>
                  <a:pt x="335756" y="78"/>
                </a:cubicBezTo>
                <a:cubicBezTo>
                  <a:pt x="356790" y="-2303"/>
                  <a:pt x="377826" y="49690"/>
                  <a:pt x="402432" y="150100"/>
                </a:cubicBezTo>
                <a:cubicBezTo>
                  <a:pt x="427038" y="250510"/>
                  <a:pt x="439340" y="503714"/>
                  <a:pt x="483393" y="602536"/>
                </a:cubicBezTo>
                <a:cubicBezTo>
                  <a:pt x="527446" y="701358"/>
                  <a:pt x="666750" y="743030"/>
                  <a:pt x="666750" y="743030"/>
                </a:cubicBezTo>
                <a:cubicBezTo>
                  <a:pt x="692150" y="755730"/>
                  <a:pt x="684212" y="754142"/>
                  <a:pt x="676275" y="752555"/>
                </a:cubicBezTo>
              </a:path>
            </a:pathLst>
          </a:custGeom>
          <a:solidFill>
            <a:srgbClr val="FFC000">
              <a:alpha val="30196"/>
            </a:srgbClr>
          </a:solidFill>
          <a:ln w="28575">
            <a:solidFill>
              <a:srgbClr val="FF2B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Freihandform: Form 28">
            <a:extLst>
              <a:ext uri="{FF2B5EF4-FFF2-40B4-BE49-F238E27FC236}">
                <a16:creationId xmlns:a16="http://schemas.microsoft.com/office/drawing/2014/main" id="{F16977D0-957F-9078-6712-F14FE6905F74}"/>
              </a:ext>
            </a:extLst>
          </p:cNvPr>
          <p:cNvSpPr/>
          <p:nvPr/>
        </p:nvSpPr>
        <p:spPr>
          <a:xfrm>
            <a:off x="7623175" y="2823578"/>
            <a:ext cx="3654425" cy="337217"/>
          </a:xfrm>
          <a:custGeom>
            <a:avLst/>
            <a:gdLst>
              <a:gd name="connsiteX0" fmla="*/ 0 w 3365500"/>
              <a:gd name="connsiteY0" fmla="*/ 1517650 h 1619250"/>
              <a:gd name="connsiteX1" fmla="*/ 1136650 w 3365500"/>
              <a:gd name="connsiteY1" fmla="*/ 0 h 1619250"/>
              <a:gd name="connsiteX2" fmla="*/ 1955800 w 3365500"/>
              <a:gd name="connsiteY2" fmla="*/ 0 h 1619250"/>
              <a:gd name="connsiteX3" fmla="*/ 3092450 w 3365500"/>
              <a:gd name="connsiteY3" fmla="*/ 1536700 h 1619250"/>
              <a:gd name="connsiteX4" fmla="*/ 3333750 w 3365500"/>
              <a:gd name="connsiteY4" fmla="*/ 1485900 h 1619250"/>
              <a:gd name="connsiteX5" fmla="*/ 3365500 w 3365500"/>
              <a:gd name="connsiteY5" fmla="*/ 1619250 h 1619250"/>
              <a:gd name="connsiteX0" fmla="*/ 0 w 3333750"/>
              <a:gd name="connsiteY0" fmla="*/ 1517650 h 1536700"/>
              <a:gd name="connsiteX1" fmla="*/ 1136650 w 3333750"/>
              <a:gd name="connsiteY1" fmla="*/ 0 h 1536700"/>
              <a:gd name="connsiteX2" fmla="*/ 1955800 w 3333750"/>
              <a:gd name="connsiteY2" fmla="*/ 0 h 1536700"/>
              <a:gd name="connsiteX3" fmla="*/ 3092450 w 3333750"/>
              <a:gd name="connsiteY3" fmla="*/ 1536700 h 1536700"/>
              <a:gd name="connsiteX4" fmla="*/ 3333750 w 3333750"/>
              <a:gd name="connsiteY4" fmla="*/ 1485900 h 1536700"/>
              <a:gd name="connsiteX0" fmla="*/ 0 w 3092450"/>
              <a:gd name="connsiteY0" fmla="*/ 1517650 h 1536700"/>
              <a:gd name="connsiteX1" fmla="*/ 1136650 w 3092450"/>
              <a:gd name="connsiteY1" fmla="*/ 0 h 1536700"/>
              <a:gd name="connsiteX2" fmla="*/ 1955800 w 3092450"/>
              <a:gd name="connsiteY2" fmla="*/ 0 h 1536700"/>
              <a:gd name="connsiteX3" fmla="*/ 3092450 w 3092450"/>
              <a:gd name="connsiteY3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3092450 w 3092450"/>
              <a:gd name="connsiteY4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3092450 w 3092450"/>
              <a:gd name="connsiteY4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3092450 w 3092450"/>
              <a:gd name="connsiteY4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3092450 w 3092450"/>
              <a:gd name="connsiteY4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800100 w 3092450"/>
              <a:gd name="connsiteY1" fmla="*/ 88265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804862 w 3092450"/>
              <a:gd name="connsiteY1" fmla="*/ 53971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804862 w 3092450"/>
              <a:gd name="connsiteY1" fmla="*/ 53971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804862 w 3092450"/>
              <a:gd name="connsiteY1" fmla="*/ 539710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652462 w 3092450"/>
              <a:gd name="connsiteY1" fmla="*/ 689749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652462 w 3092450"/>
              <a:gd name="connsiteY1" fmla="*/ 689749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324100 w 3092450"/>
              <a:gd name="connsiteY4" fmla="*/ 914400 h 1536700"/>
              <a:gd name="connsiteX5" fmla="*/ 3092450 w 3092450"/>
              <a:gd name="connsiteY5" fmla="*/ 1536700 h 1536700"/>
              <a:gd name="connsiteX0" fmla="*/ 0 w 3092450"/>
              <a:gd name="connsiteY0" fmla="*/ 1517650 h 1536700"/>
              <a:gd name="connsiteX1" fmla="*/ 652462 w 3092450"/>
              <a:gd name="connsiteY1" fmla="*/ 689749 h 1536700"/>
              <a:gd name="connsiteX2" fmla="*/ 1136650 w 3092450"/>
              <a:gd name="connsiteY2" fmla="*/ 0 h 1536700"/>
              <a:gd name="connsiteX3" fmla="*/ 1955800 w 3092450"/>
              <a:gd name="connsiteY3" fmla="*/ 0 h 1536700"/>
              <a:gd name="connsiteX4" fmla="*/ 2486025 w 3092450"/>
              <a:gd name="connsiteY4" fmla="*/ 892965 h 1536700"/>
              <a:gd name="connsiteX5" fmla="*/ 3092450 w 3092450"/>
              <a:gd name="connsiteY5" fmla="*/ 1536700 h 1536700"/>
              <a:gd name="connsiteX0" fmla="*/ 0 w 3654425"/>
              <a:gd name="connsiteY0" fmla="*/ 1517650 h 1517649"/>
              <a:gd name="connsiteX1" fmla="*/ 652462 w 3654425"/>
              <a:gd name="connsiteY1" fmla="*/ 689749 h 1517649"/>
              <a:gd name="connsiteX2" fmla="*/ 1136650 w 3654425"/>
              <a:gd name="connsiteY2" fmla="*/ 0 h 1517649"/>
              <a:gd name="connsiteX3" fmla="*/ 1955800 w 3654425"/>
              <a:gd name="connsiteY3" fmla="*/ 0 h 1517649"/>
              <a:gd name="connsiteX4" fmla="*/ 2486025 w 3654425"/>
              <a:gd name="connsiteY4" fmla="*/ 892965 h 1517649"/>
              <a:gd name="connsiteX5" fmla="*/ 3654425 w 3654425"/>
              <a:gd name="connsiteY5" fmla="*/ 1515269 h 1517649"/>
              <a:gd name="connsiteX0" fmla="*/ 0 w 3654425"/>
              <a:gd name="connsiteY0" fmla="*/ 1517650 h 1517649"/>
              <a:gd name="connsiteX1" fmla="*/ 652462 w 3654425"/>
              <a:gd name="connsiteY1" fmla="*/ 689749 h 1517649"/>
              <a:gd name="connsiteX2" fmla="*/ 1136650 w 3654425"/>
              <a:gd name="connsiteY2" fmla="*/ 0 h 1517649"/>
              <a:gd name="connsiteX3" fmla="*/ 1955800 w 3654425"/>
              <a:gd name="connsiteY3" fmla="*/ 0 h 1517649"/>
              <a:gd name="connsiteX4" fmla="*/ 2733675 w 3654425"/>
              <a:gd name="connsiteY4" fmla="*/ 892964 h 1517649"/>
              <a:gd name="connsiteX5" fmla="*/ 3654425 w 3654425"/>
              <a:gd name="connsiteY5" fmla="*/ 1515269 h 1517649"/>
              <a:gd name="connsiteX0" fmla="*/ 0 w 3654425"/>
              <a:gd name="connsiteY0" fmla="*/ 1517650 h 1517649"/>
              <a:gd name="connsiteX1" fmla="*/ 652462 w 3654425"/>
              <a:gd name="connsiteY1" fmla="*/ 689749 h 1517649"/>
              <a:gd name="connsiteX2" fmla="*/ 1136650 w 3654425"/>
              <a:gd name="connsiteY2" fmla="*/ 0 h 1517649"/>
              <a:gd name="connsiteX3" fmla="*/ 1955800 w 3654425"/>
              <a:gd name="connsiteY3" fmla="*/ 0 h 1517649"/>
              <a:gd name="connsiteX4" fmla="*/ 2733675 w 3654425"/>
              <a:gd name="connsiteY4" fmla="*/ 892964 h 1517649"/>
              <a:gd name="connsiteX5" fmla="*/ 3654425 w 3654425"/>
              <a:gd name="connsiteY5" fmla="*/ 1515269 h 1517649"/>
              <a:gd name="connsiteX0" fmla="*/ 0 w 3654425"/>
              <a:gd name="connsiteY0" fmla="*/ 1517650 h 1517649"/>
              <a:gd name="connsiteX1" fmla="*/ 652462 w 3654425"/>
              <a:gd name="connsiteY1" fmla="*/ 689749 h 1517649"/>
              <a:gd name="connsiteX2" fmla="*/ 1136650 w 3654425"/>
              <a:gd name="connsiteY2" fmla="*/ 0 h 1517649"/>
              <a:gd name="connsiteX3" fmla="*/ 1955800 w 3654425"/>
              <a:gd name="connsiteY3" fmla="*/ 0 h 1517649"/>
              <a:gd name="connsiteX4" fmla="*/ 2733675 w 3654425"/>
              <a:gd name="connsiteY4" fmla="*/ 892964 h 1517649"/>
              <a:gd name="connsiteX5" fmla="*/ 3654425 w 3654425"/>
              <a:gd name="connsiteY5" fmla="*/ 1515269 h 15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4425" h="1517649">
                <a:moveTo>
                  <a:pt x="0" y="1517650"/>
                </a:moveTo>
                <a:cubicBezTo>
                  <a:pt x="311150" y="1358900"/>
                  <a:pt x="417512" y="1019949"/>
                  <a:pt x="652462" y="689749"/>
                </a:cubicBezTo>
                <a:cubicBezTo>
                  <a:pt x="790045" y="439982"/>
                  <a:pt x="897466" y="79083"/>
                  <a:pt x="1136650" y="0"/>
                </a:cubicBezTo>
                <a:lnTo>
                  <a:pt x="1955800" y="0"/>
                </a:lnTo>
                <a:cubicBezTo>
                  <a:pt x="2241020" y="135447"/>
                  <a:pt x="2527830" y="735280"/>
                  <a:pt x="2733675" y="892964"/>
                </a:cubicBezTo>
                <a:cubicBezTo>
                  <a:pt x="2945342" y="1182946"/>
                  <a:pt x="3322108" y="1333236"/>
                  <a:pt x="3654425" y="1515269"/>
                </a:cubicBezTo>
              </a:path>
            </a:pathLst>
          </a:cu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B23C400C-B9C8-EFDC-F256-727B6B1B6BD8}"/>
              </a:ext>
            </a:extLst>
          </p:cNvPr>
          <p:cNvSpPr txBox="1"/>
          <p:nvPr/>
        </p:nvSpPr>
        <p:spPr>
          <a:xfrm>
            <a:off x="11221205" y="3246063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/>
              <a:t>z</a:t>
            </a:r>
          </a:p>
        </p:txBody>
      </p: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AB96A248-EEC6-113E-8286-567E21B6605C}"/>
              </a:ext>
            </a:extLst>
          </p:cNvPr>
          <p:cNvSpPr/>
          <p:nvPr/>
        </p:nvSpPr>
        <p:spPr>
          <a:xfrm>
            <a:off x="9750531" y="957171"/>
            <a:ext cx="1959428" cy="2148113"/>
          </a:xfrm>
          <a:custGeom>
            <a:avLst/>
            <a:gdLst>
              <a:gd name="connsiteX0" fmla="*/ 0 w 1843314"/>
              <a:gd name="connsiteY0" fmla="*/ 0 h 1785257"/>
              <a:gd name="connsiteX1" fmla="*/ 377372 w 1843314"/>
              <a:gd name="connsiteY1" fmla="*/ 798285 h 1785257"/>
              <a:gd name="connsiteX2" fmla="*/ 870857 w 1843314"/>
              <a:gd name="connsiteY2" fmla="*/ 1422400 h 1785257"/>
              <a:gd name="connsiteX3" fmla="*/ 1843314 w 1843314"/>
              <a:gd name="connsiteY3" fmla="*/ 1785257 h 1785257"/>
              <a:gd name="connsiteX0" fmla="*/ 0 w 1843314"/>
              <a:gd name="connsiteY0" fmla="*/ 0 h 1785257"/>
              <a:gd name="connsiteX1" fmla="*/ 275772 w 1843314"/>
              <a:gd name="connsiteY1" fmla="*/ 711199 h 1785257"/>
              <a:gd name="connsiteX2" fmla="*/ 870857 w 1843314"/>
              <a:gd name="connsiteY2" fmla="*/ 1422400 h 1785257"/>
              <a:gd name="connsiteX3" fmla="*/ 1843314 w 1843314"/>
              <a:gd name="connsiteY3" fmla="*/ 1785257 h 1785257"/>
              <a:gd name="connsiteX0" fmla="*/ 0 w 1843314"/>
              <a:gd name="connsiteY0" fmla="*/ 0 h 1785257"/>
              <a:gd name="connsiteX1" fmla="*/ 275772 w 1843314"/>
              <a:gd name="connsiteY1" fmla="*/ 711199 h 1785257"/>
              <a:gd name="connsiteX2" fmla="*/ 957943 w 1843314"/>
              <a:gd name="connsiteY2" fmla="*/ 1436914 h 1785257"/>
              <a:gd name="connsiteX3" fmla="*/ 1843314 w 1843314"/>
              <a:gd name="connsiteY3" fmla="*/ 1785257 h 1785257"/>
              <a:gd name="connsiteX0" fmla="*/ 0 w 2162628"/>
              <a:gd name="connsiteY0" fmla="*/ 0 h 1814285"/>
              <a:gd name="connsiteX1" fmla="*/ 275772 w 2162628"/>
              <a:gd name="connsiteY1" fmla="*/ 711199 h 1814285"/>
              <a:gd name="connsiteX2" fmla="*/ 957943 w 2162628"/>
              <a:gd name="connsiteY2" fmla="*/ 1436914 h 1814285"/>
              <a:gd name="connsiteX3" fmla="*/ 2162628 w 2162628"/>
              <a:gd name="connsiteY3" fmla="*/ 1814285 h 1814285"/>
              <a:gd name="connsiteX0" fmla="*/ 0 w 2162628"/>
              <a:gd name="connsiteY0" fmla="*/ 0 h 1814285"/>
              <a:gd name="connsiteX1" fmla="*/ 275772 w 2162628"/>
              <a:gd name="connsiteY1" fmla="*/ 711199 h 1814285"/>
              <a:gd name="connsiteX2" fmla="*/ 957943 w 2162628"/>
              <a:gd name="connsiteY2" fmla="*/ 1436914 h 1814285"/>
              <a:gd name="connsiteX3" fmla="*/ 2162628 w 2162628"/>
              <a:gd name="connsiteY3" fmla="*/ 1814285 h 1814285"/>
              <a:gd name="connsiteX0" fmla="*/ 0 w 2162628"/>
              <a:gd name="connsiteY0" fmla="*/ 0 h 1814285"/>
              <a:gd name="connsiteX1" fmla="*/ 304801 w 2162628"/>
              <a:gd name="connsiteY1" fmla="*/ 798285 h 1814285"/>
              <a:gd name="connsiteX2" fmla="*/ 957943 w 2162628"/>
              <a:gd name="connsiteY2" fmla="*/ 1436914 h 1814285"/>
              <a:gd name="connsiteX3" fmla="*/ 2162628 w 2162628"/>
              <a:gd name="connsiteY3" fmla="*/ 1814285 h 1814285"/>
              <a:gd name="connsiteX0" fmla="*/ 0 w 2162628"/>
              <a:gd name="connsiteY0" fmla="*/ 0 h 1814285"/>
              <a:gd name="connsiteX1" fmla="*/ 304801 w 2162628"/>
              <a:gd name="connsiteY1" fmla="*/ 798285 h 1814285"/>
              <a:gd name="connsiteX2" fmla="*/ 957943 w 2162628"/>
              <a:gd name="connsiteY2" fmla="*/ 1611085 h 1814285"/>
              <a:gd name="connsiteX3" fmla="*/ 2162628 w 2162628"/>
              <a:gd name="connsiteY3" fmla="*/ 1814285 h 1814285"/>
              <a:gd name="connsiteX0" fmla="*/ 0 w 2206171"/>
              <a:gd name="connsiteY0" fmla="*/ 0 h 2119085"/>
              <a:gd name="connsiteX1" fmla="*/ 304801 w 2206171"/>
              <a:gd name="connsiteY1" fmla="*/ 798285 h 2119085"/>
              <a:gd name="connsiteX2" fmla="*/ 957943 w 2206171"/>
              <a:gd name="connsiteY2" fmla="*/ 1611085 h 2119085"/>
              <a:gd name="connsiteX3" fmla="*/ 2206171 w 2206171"/>
              <a:gd name="connsiteY3" fmla="*/ 2119085 h 2119085"/>
              <a:gd name="connsiteX0" fmla="*/ 0 w 2206171"/>
              <a:gd name="connsiteY0" fmla="*/ 0 h 2119085"/>
              <a:gd name="connsiteX1" fmla="*/ 304801 w 2206171"/>
              <a:gd name="connsiteY1" fmla="*/ 798285 h 2119085"/>
              <a:gd name="connsiteX2" fmla="*/ 769257 w 2206171"/>
              <a:gd name="connsiteY2" fmla="*/ 1451428 h 2119085"/>
              <a:gd name="connsiteX3" fmla="*/ 2206171 w 2206171"/>
              <a:gd name="connsiteY3" fmla="*/ 2119085 h 2119085"/>
              <a:gd name="connsiteX0" fmla="*/ 0 w 2206171"/>
              <a:gd name="connsiteY0" fmla="*/ 0 h 2119085"/>
              <a:gd name="connsiteX1" fmla="*/ 304801 w 2206171"/>
              <a:gd name="connsiteY1" fmla="*/ 798285 h 2119085"/>
              <a:gd name="connsiteX2" fmla="*/ 769257 w 2206171"/>
              <a:gd name="connsiteY2" fmla="*/ 1451428 h 2119085"/>
              <a:gd name="connsiteX3" fmla="*/ 1316523 w 2206171"/>
              <a:gd name="connsiteY3" fmla="*/ 1873134 h 2119085"/>
              <a:gd name="connsiteX4" fmla="*/ 2206171 w 2206171"/>
              <a:gd name="connsiteY4" fmla="*/ 2119085 h 2119085"/>
              <a:gd name="connsiteX0" fmla="*/ 0 w 2206171"/>
              <a:gd name="connsiteY0" fmla="*/ 0 h 2119085"/>
              <a:gd name="connsiteX1" fmla="*/ 304801 w 2206171"/>
              <a:gd name="connsiteY1" fmla="*/ 798285 h 2119085"/>
              <a:gd name="connsiteX2" fmla="*/ 696686 w 2206171"/>
              <a:gd name="connsiteY2" fmla="*/ 1451428 h 2119085"/>
              <a:gd name="connsiteX3" fmla="*/ 1316523 w 2206171"/>
              <a:gd name="connsiteY3" fmla="*/ 1873134 h 2119085"/>
              <a:gd name="connsiteX4" fmla="*/ 2206171 w 2206171"/>
              <a:gd name="connsiteY4" fmla="*/ 2119085 h 2119085"/>
              <a:gd name="connsiteX0" fmla="*/ 0 w 2206171"/>
              <a:gd name="connsiteY0" fmla="*/ 0 h 2119085"/>
              <a:gd name="connsiteX1" fmla="*/ 304801 w 2206171"/>
              <a:gd name="connsiteY1" fmla="*/ 798285 h 2119085"/>
              <a:gd name="connsiteX2" fmla="*/ 696686 w 2206171"/>
              <a:gd name="connsiteY2" fmla="*/ 1451428 h 2119085"/>
              <a:gd name="connsiteX3" fmla="*/ 1316523 w 2206171"/>
              <a:gd name="connsiteY3" fmla="*/ 1873134 h 2119085"/>
              <a:gd name="connsiteX4" fmla="*/ 2206171 w 2206171"/>
              <a:gd name="connsiteY4" fmla="*/ 2119085 h 2119085"/>
              <a:gd name="connsiteX0" fmla="*/ 53585 w 1911413"/>
              <a:gd name="connsiteY0" fmla="*/ 0 h 1988456"/>
              <a:gd name="connsiteX1" fmla="*/ 10043 w 1911413"/>
              <a:gd name="connsiteY1" fmla="*/ 667656 h 1988456"/>
              <a:gd name="connsiteX2" fmla="*/ 401928 w 1911413"/>
              <a:gd name="connsiteY2" fmla="*/ 1320799 h 1988456"/>
              <a:gd name="connsiteX3" fmla="*/ 1021765 w 1911413"/>
              <a:gd name="connsiteY3" fmla="*/ 1742505 h 1988456"/>
              <a:gd name="connsiteX4" fmla="*/ 1911413 w 1911413"/>
              <a:gd name="connsiteY4" fmla="*/ 1988456 h 1988456"/>
              <a:gd name="connsiteX0" fmla="*/ 0 w 1857828"/>
              <a:gd name="connsiteY0" fmla="*/ 0 h 1988456"/>
              <a:gd name="connsiteX1" fmla="*/ 159658 w 1857828"/>
              <a:gd name="connsiteY1" fmla="*/ 943428 h 1988456"/>
              <a:gd name="connsiteX2" fmla="*/ 348343 w 1857828"/>
              <a:gd name="connsiteY2" fmla="*/ 1320799 h 1988456"/>
              <a:gd name="connsiteX3" fmla="*/ 968180 w 1857828"/>
              <a:gd name="connsiteY3" fmla="*/ 1742505 h 1988456"/>
              <a:gd name="connsiteX4" fmla="*/ 1857828 w 1857828"/>
              <a:gd name="connsiteY4" fmla="*/ 1988456 h 1988456"/>
              <a:gd name="connsiteX0" fmla="*/ 0 w 1857828"/>
              <a:gd name="connsiteY0" fmla="*/ 0 h 1988456"/>
              <a:gd name="connsiteX1" fmla="*/ 159658 w 1857828"/>
              <a:gd name="connsiteY1" fmla="*/ 943428 h 1988456"/>
              <a:gd name="connsiteX2" fmla="*/ 478972 w 1857828"/>
              <a:gd name="connsiteY2" fmla="*/ 1407885 h 1988456"/>
              <a:gd name="connsiteX3" fmla="*/ 968180 w 1857828"/>
              <a:gd name="connsiteY3" fmla="*/ 1742505 h 1988456"/>
              <a:gd name="connsiteX4" fmla="*/ 1857828 w 1857828"/>
              <a:gd name="connsiteY4" fmla="*/ 1988456 h 1988456"/>
              <a:gd name="connsiteX0" fmla="*/ 0 w 1930400"/>
              <a:gd name="connsiteY0" fmla="*/ 0 h 2104570"/>
              <a:gd name="connsiteX1" fmla="*/ 232230 w 1930400"/>
              <a:gd name="connsiteY1" fmla="*/ 1059542 h 2104570"/>
              <a:gd name="connsiteX2" fmla="*/ 551544 w 1930400"/>
              <a:gd name="connsiteY2" fmla="*/ 1523999 h 2104570"/>
              <a:gd name="connsiteX3" fmla="*/ 1040752 w 1930400"/>
              <a:gd name="connsiteY3" fmla="*/ 1858619 h 2104570"/>
              <a:gd name="connsiteX4" fmla="*/ 1930400 w 1930400"/>
              <a:gd name="connsiteY4" fmla="*/ 2104570 h 2104570"/>
              <a:gd name="connsiteX0" fmla="*/ 952 w 1931352"/>
              <a:gd name="connsiteY0" fmla="*/ 0 h 2104570"/>
              <a:gd name="connsiteX1" fmla="*/ 233182 w 1931352"/>
              <a:gd name="connsiteY1" fmla="*/ 1059542 h 2104570"/>
              <a:gd name="connsiteX2" fmla="*/ 552496 w 1931352"/>
              <a:gd name="connsiteY2" fmla="*/ 1523999 h 2104570"/>
              <a:gd name="connsiteX3" fmla="*/ 1041704 w 1931352"/>
              <a:gd name="connsiteY3" fmla="*/ 1858619 h 2104570"/>
              <a:gd name="connsiteX4" fmla="*/ 1931352 w 1931352"/>
              <a:gd name="connsiteY4" fmla="*/ 2104570 h 2104570"/>
              <a:gd name="connsiteX0" fmla="*/ 0 w 1930400"/>
              <a:gd name="connsiteY0" fmla="*/ 0 h 2104570"/>
              <a:gd name="connsiteX1" fmla="*/ 232230 w 1930400"/>
              <a:gd name="connsiteY1" fmla="*/ 1059542 h 2104570"/>
              <a:gd name="connsiteX2" fmla="*/ 551544 w 1930400"/>
              <a:gd name="connsiteY2" fmla="*/ 1523999 h 2104570"/>
              <a:gd name="connsiteX3" fmla="*/ 1040752 w 1930400"/>
              <a:gd name="connsiteY3" fmla="*/ 1858619 h 2104570"/>
              <a:gd name="connsiteX4" fmla="*/ 1930400 w 1930400"/>
              <a:gd name="connsiteY4" fmla="*/ 2104570 h 2104570"/>
              <a:gd name="connsiteX0" fmla="*/ 0 w 1930400"/>
              <a:gd name="connsiteY0" fmla="*/ 0 h 2104570"/>
              <a:gd name="connsiteX1" fmla="*/ 232230 w 1930400"/>
              <a:gd name="connsiteY1" fmla="*/ 1059542 h 2104570"/>
              <a:gd name="connsiteX2" fmla="*/ 551544 w 1930400"/>
              <a:gd name="connsiteY2" fmla="*/ 1523999 h 2104570"/>
              <a:gd name="connsiteX3" fmla="*/ 1040752 w 1930400"/>
              <a:gd name="connsiteY3" fmla="*/ 1858619 h 2104570"/>
              <a:gd name="connsiteX4" fmla="*/ 1930400 w 1930400"/>
              <a:gd name="connsiteY4" fmla="*/ 2104570 h 2104570"/>
              <a:gd name="connsiteX0" fmla="*/ 0 w 1930400"/>
              <a:gd name="connsiteY0" fmla="*/ 0 h 2104570"/>
              <a:gd name="connsiteX1" fmla="*/ 319316 w 1930400"/>
              <a:gd name="connsiteY1" fmla="*/ 1175656 h 2104570"/>
              <a:gd name="connsiteX2" fmla="*/ 551544 w 1930400"/>
              <a:gd name="connsiteY2" fmla="*/ 1523999 h 2104570"/>
              <a:gd name="connsiteX3" fmla="*/ 1040752 w 1930400"/>
              <a:gd name="connsiteY3" fmla="*/ 1858619 h 2104570"/>
              <a:gd name="connsiteX4" fmla="*/ 1930400 w 1930400"/>
              <a:gd name="connsiteY4" fmla="*/ 2104570 h 2104570"/>
              <a:gd name="connsiteX0" fmla="*/ 0 w 1930400"/>
              <a:gd name="connsiteY0" fmla="*/ 0 h 2104570"/>
              <a:gd name="connsiteX1" fmla="*/ 319316 w 1930400"/>
              <a:gd name="connsiteY1" fmla="*/ 1175656 h 2104570"/>
              <a:gd name="connsiteX2" fmla="*/ 769259 w 1930400"/>
              <a:gd name="connsiteY2" fmla="*/ 1698171 h 2104570"/>
              <a:gd name="connsiteX3" fmla="*/ 1040752 w 1930400"/>
              <a:gd name="connsiteY3" fmla="*/ 1858619 h 2104570"/>
              <a:gd name="connsiteX4" fmla="*/ 1930400 w 1930400"/>
              <a:gd name="connsiteY4" fmla="*/ 2104570 h 2104570"/>
              <a:gd name="connsiteX0" fmla="*/ 0 w 1930400"/>
              <a:gd name="connsiteY0" fmla="*/ 0 h 2104570"/>
              <a:gd name="connsiteX1" fmla="*/ 319316 w 1930400"/>
              <a:gd name="connsiteY1" fmla="*/ 1175656 h 2104570"/>
              <a:gd name="connsiteX2" fmla="*/ 769259 w 1930400"/>
              <a:gd name="connsiteY2" fmla="*/ 1698171 h 2104570"/>
              <a:gd name="connsiteX3" fmla="*/ 1374580 w 1930400"/>
              <a:gd name="connsiteY3" fmla="*/ 1989247 h 2104570"/>
              <a:gd name="connsiteX4" fmla="*/ 1930400 w 1930400"/>
              <a:gd name="connsiteY4" fmla="*/ 2104570 h 2104570"/>
              <a:gd name="connsiteX0" fmla="*/ 0 w 1959428"/>
              <a:gd name="connsiteY0" fmla="*/ 0 h 2148113"/>
              <a:gd name="connsiteX1" fmla="*/ 319316 w 1959428"/>
              <a:gd name="connsiteY1" fmla="*/ 1175656 h 2148113"/>
              <a:gd name="connsiteX2" fmla="*/ 769259 w 1959428"/>
              <a:gd name="connsiteY2" fmla="*/ 1698171 h 2148113"/>
              <a:gd name="connsiteX3" fmla="*/ 1374580 w 1959428"/>
              <a:gd name="connsiteY3" fmla="*/ 1989247 h 2148113"/>
              <a:gd name="connsiteX4" fmla="*/ 1959428 w 1959428"/>
              <a:gd name="connsiteY4" fmla="*/ 2148113 h 2148113"/>
              <a:gd name="connsiteX0" fmla="*/ 0 w 1959428"/>
              <a:gd name="connsiteY0" fmla="*/ 0 h 2148113"/>
              <a:gd name="connsiteX1" fmla="*/ 319316 w 1959428"/>
              <a:gd name="connsiteY1" fmla="*/ 1175656 h 2148113"/>
              <a:gd name="connsiteX2" fmla="*/ 769259 w 1959428"/>
              <a:gd name="connsiteY2" fmla="*/ 1698171 h 2148113"/>
              <a:gd name="connsiteX3" fmla="*/ 1287494 w 1959428"/>
              <a:gd name="connsiteY3" fmla="*/ 1989247 h 2148113"/>
              <a:gd name="connsiteX4" fmla="*/ 1959428 w 1959428"/>
              <a:gd name="connsiteY4" fmla="*/ 2148113 h 2148113"/>
              <a:gd name="connsiteX0" fmla="*/ 0 w 1959428"/>
              <a:gd name="connsiteY0" fmla="*/ 0 h 2148113"/>
              <a:gd name="connsiteX1" fmla="*/ 319316 w 1959428"/>
              <a:gd name="connsiteY1" fmla="*/ 1175656 h 2148113"/>
              <a:gd name="connsiteX2" fmla="*/ 769259 w 1959428"/>
              <a:gd name="connsiteY2" fmla="*/ 1698171 h 2148113"/>
              <a:gd name="connsiteX3" fmla="*/ 1287494 w 1959428"/>
              <a:gd name="connsiteY3" fmla="*/ 1989247 h 2148113"/>
              <a:gd name="connsiteX4" fmla="*/ 1959428 w 1959428"/>
              <a:gd name="connsiteY4" fmla="*/ 2148113 h 2148113"/>
              <a:gd name="connsiteX0" fmla="*/ 0 w 1959428"/>
              <a:gd name="connsiteY0" fmla="*/ 0 h 2148113"/>
              <a:gd name="connsiteX1" fmla="*/ 319316 w 1959428"/>
              <a:gd name="connsiteY1" fmla="*/ 1175656 h 2148113"/>
              <a:gd name="connsiteX2" fmla="*/ 769259 w 1959428"/>
              <a:gd name="connsiteY2" fmla="*/ 1698171 h 2148113"/>
              <a:gd name="connsiteX3" fmla="*/ 1287494 w 1959428"/>
              <a:gd name="connsiteY3" fmla="*/ 1989247 h 2148113"/>
              <a:gd name="connsiteX4" fmla="*/ 1959428 w 1959428"/>
              <a:gd name="connsiteY4" fmla="*/ 2148113 h 2148113"/>
              <a:gd name="connsiteX0" fmla="*/ 0 w 1959428"/>
              <a:gd name="connsiteY0" fmla="*/ 0 h 2148113"/>
              <a:gd name="connsiteX1" fmla="*/ 319316 w 1959428"/>
              <a:gd name="connsiteY1" fmla="*/ 1175656 h 2148113"/>
              <a:gd name="connsiteX2" fmla="*/ 769259 w 1959428"/>
              <a:gd name="connsiteY2" fmla="*/ 1698171 h 2148113"/>
              <a:gd name="connsiteX3" fmla="*/ 1287494 w 1959428"/>
              <a:gd name="connsiteY3" fmla="*/ 1989247 h 2148113"/>
              <a:gd name="connsiteX4" fmla="*/ 1959428 w 1959428"/>
              <a:gd name="connsiteY4" fmla="*/ 2148113 h 2148113"/>
              <a:gd name="connsiteX0" fmla="*/ 0 w 1959428"/>
              <a:gd name="connsiteY0" fmla="*/ 0 h 2148113"/>
              <a:gd name="connsiteX1" fmla="*/ 319316 w 1959428"/>
              <a:gd name="connsiteY1" fmla="*/ 1175656 h 2148113"/>
              <a:gd name="connsiteX2" fmla="*/ 769259 w 1959428"/>
              <a:gd name="connsiteY2" fmla="*/ 1698171 h 2148113"/>
              <a:gd name="connsiteX3" fmla="*/ 1287494 w 1959428"/>
              <a:gd name="connsiteY3" fmla="*/ 1989247 h 2148113"/>
              <a:gd name="connsiteX4" fmla="*/ 1959428 w 1959428"/>
              <a:gd name="connsiteY4" fmla="*/ 2148113 h 2148113"/>
              <a:gd name="connsiteX0" fmla="*/ 0 w 1959428"/>
              <a:gd name="connsiteY0" fmla="*/ 0 h 2148113"/>
              <a:gd name="connsiteX1" fmla="*/ 319316 w 1959428"/>
              <a:gd name="connsiteY1" fmla="*/ 1175656 h 2148113"/>
              <a:gd name="connsiteX2" fmla="*/ 696688 w 1959428"/>
              <a:gd name="connsiteY2" fmla="*/ 1712685 h 2148113"/>
              <a:gd name="connsiteX3" fmla="*/ 1287494 w 1959428"/>
              <a:gd name="connsiteY3" fmla="*/ 1989247 h 2148113"/>
              <a:gd name="connsiteX4" fmla="*/ 1959428 w 1959428"/>
              <a:gd name="connsiteY4" fmla="*/ 2148113 h 2148113"/>
              <a:gd name="connsiteX0" fmla="*/ 0 w 1959428"/>
              <a:gd name="connsiteY0" fmla="*/ 0 h 2148113"/>
              <a:gd name="connsiteX1" fmla="*/ 319316 w 1959428"/>
              <a:gd name="connsiteY1" fmla="*/ 1175656 h 2148113"/>
              <a:gd name="connsiteX2" fmla="*/ 696688 w 1959428"/>
              <a:gd name="connsiteY2" fmla="*/ 1712685 h 2148113"/>
              <a:gd name="connsiteX3" fmla="*/ 1287494 w 1959428"/>
              <a:gd name="connsiteY3" fmla="*/ 1989247 h 2148113"/>
              <a:gd name="connsiteX4" fmla="*/ 1959428 w 1959428"/>
              <a:gd name="connsiteY4" fmla="*/ 2148113 h 2148113"/>
              <a:gd name="connsiteX0" fmla="*/ 0 w 1959428"/>
              <a:gd name="connsiteY0" fmla="*/ 0 h 2148113"/>
              <a:gd name="connsiteX1" fmla="*/ 696688 w 1959428"/>
              <a:gd name="connsiteY1" fmla="*/ 1712685 h 2148113"/>
              <a:gd name="connsiteX2" fmla="*/ 1287494 w 1959428"/>
              <a:gd name="connsiteY2" fmla="*/ 1989247 h 2148113"/>
              <a:gd name="connsiteX3" fmla="*/ 1959428 w 1959428"/>
              <a:gd name="connsiteY3" fmla="*/ 2148113 h 2148113"/>
              <a:gd name="connsiteX0" fmla="*/ 0 w 1959428"/>
              <a:gd name="connsiteY0" fmla="*/ 0 h 2148113"/>
              <a:gd name="connsiteX1" fmla="*/ 696688 w 1959428"/>
              <a:gd name="connsiteY1" fmla="*/ 1712685 h 2148113"/>
              <a:gd name="connsiteX2" fmla="*/ 1287494 w 1959428"/>
              <a:gd name="connsiteY2" fmla="*/ 1989247 h 2148113"/>
              <a:gd name="connsiteX3" fmla="*/ 1959428 w 1959428"/>
              <a:gd name="connsiteY3" fmla="*/ 2148113 h 2148113"/>
              <a:gd name="connsiteX0" fmla="*/ 0 w 1959428"/>
              <a:gd name="connsiteY0" fmla="*/ 0 h 2148113"/>
              <a:gd name="connsiteX1" fmla="*/ 696688 w 1959428"/>
              <a:gd name="connsiteY1" fmla="*/ 1712685 h 2148113"/>
              <a:gd name="connsiteX2" fmla="*/ 1287494 w 1959428"/>
              <a:gd name="connsiteY2" fmla="*/ 1989247 h 2148113"/>
              <a:gd name="connsiteX3" fmla="*/ 1959428 w 1959428"/>
              <a:gd name="connsiteY3" fmla="*/ 2148113 h 2148113"/>
              <a:gd name="connsiteX0" fmla="*/ 0 w 1959428"/>
              <a:gd name="connsiteY0" fmla="*/ 0 h 2148113"/>
              <a:gd name="connsiteX1" fmla="*/ 534763 w 1959428"/>
              <a:gd name="connsiteY1" fmla="*/ 1417410 h 2148113"/>
              <a:gd name="connsiteX2" fmla="*/ 1287494 w 1959428"/>
              <a:gd name="connsiteY2" fmla="*/ 1989247 h 2148113"/>
              <a:gd name="connsiteX3" fmla="*/ 1959428 w 1959428"/>
              <a:gd name="connsiteY3" fmla="*/ 2148113 h 2148113"/>
              <a:gd name="connsiteX0" fmla="*/ 0 w 1959428"/>
              <a:gd name="connsiteY0" fmla="*/ 0 h 2148113"/>
              <a:gd name="connsiteX1" fmla="*/ 534763 w 1959428"/>
              <a:gd name="connsiteY1" fmla="*/ 1417410 h 2148113"/>
              <a:gd name="connsiteX2" fmla="*/ 1287494 w 1959428"/>
              <a:gd name="connsiteY2" fmla="*/ 1989247 h 2148113"/>
              <a:gd name="connsiteX3" fmla="*/ 1959428 w 1959428"/>
              <a:gd name="connsiteY3" fmla="*/ 2148113 h 2148113"/>
              <a:gd name="connsiteX0" fmla="*/ 0 w 1959428"/>
              <a:gd name="connsiteY0" fmla="*/ 0 h 2148113"/>
              <a:gd name="connsiteX1" fmla="*/ 506188 w 1959428"/>
              <a:gd name="connsiteY1" fmla="*/ 1465035 h 2148113"/>
              <a:gd name="connsiteX2" fmla="*/ 1287494 w 1959428"/>
              <a:gd name="connsiteY2" fmla="*/ 1989247 h 2148113"/>
              <a:gd name="connsiteX3" fmla="*/ 1959428 w 1959428"/>
              <a:gd name="connsiteY3" fmla="*/ 2148113 h 2148113"/>
              <a:gd name="connsiteX0" fmla="*/ 0 w 1959428"/>
              <a:gd name="connsiteY0" fmla="*/ 0 h 2148113"/>
              <a:gd name="connsiteX1" fmla="*/ 506188 w 1959428"/>
              <a:gd name="connsiteY1" fmla="*/ 1465035 h 2148113"/>
              <a:gd name="connsiteX2" fmla="*/ 1287494 w 1959428"/>
              <a:gd name="connsiteY2" fmla="*/ 1989247 h 2148113"/>
              <a:gd name="connsiteX3" fmla="*/ 1959428 w 1959428"/>
              <a:gd name="connsiteY3" fmla="*/ 2148113 h 2148113"/>
              <a:gd name="connsiteX0" fmla="*/ 0 w 1959428"/>
              <a:gd name="connsiteY0" fmla="*/ 0 h 2148113"/>
              <a:gd name="connsiteX1" fmla="*/ 506188 w 1959428"/>
              <a:gd name="connsiteY1" fmla="*/ 1465035 h 2148113"/>
              <a:gd name="connsiteX2" fmla="*/ 1287494 w 1959428"/>
              <a:gd name="connsiteY2" fmla="*/ 1989247 h 2148113"/>
              <a:gd name="connsiteX3" fmla="*/ 1959428 w 1959428"/>
              <a:gd name="connsiteY3" fmla="*/ 2148113 h 2148113"/>
              <a:gd name="connsiteX0" fmla="*/ 0 w 1959428"/>
              <a:gd name="connsiteY0" fmla="*/ 0 h 2148113"/>
              <a:gd name="connsiteX1" fmla="*/ 506188 w 1959428"/>
              <a:gd name="connsiteY1" fmla="*/ 1465035 h 2148113"/>
              <a:gd name="connsiteX2" fmla="*/ 1287494 w 1959428"/>
              <a:gd name="connsiteY2" fmla="*/ 1989247 h 2148113"/>
              <a:gd name="connsiteX3" fmla="*/ 1959428 w 1959428"/>
              <a:gd name="connsiteY3" fmla="*/ 2148113 h 2148113"/>
              <a:gd name="connsiteX0" fmla="*/ 0 w 1959428"/>
              <a:gd name="connsiteY0" fmla="*/ 0 h 2148113"/>
              <a:gd name="connsiteX1" fmla="*/ 506188 w 1959428"/>
              <a:gd name="connsiteY1" fmla="*/ 1465035 h 2148113"/>
              <a:gd name="connsiteX2" fmla="*/ 1287494 w 1959428"/>
              <a:gd name="connsiteY2" fmla="*/ 1989247 h 2148113"/>
              <a:gd name="connsiteX3" fmla="*/ 1959428 w 1959428"/>
              <a:gd name="connsiteY3" fmla="*/ 2148113 h 2148113"/>
              <a:gd name="connsiteX0" fmla="*/ 0 w 1959428"/>
              <a:gd name="connsiteY0" fmla="*/ 0 h 2148113"/>
              <a:gd name="connsiteX1" fmla="*/ 420463 w 1959428"/>
              <a:gd name="connsiteY1" fmla="*/ 1341210 h 2148113"/>
              <a:gd name="connsiteX2" fmla="*/ 1287494 w 1959428"/>
              <a:gd name="connsiteY2" fmla="*/ 1989247 h 2148113"/>
              <a:gd name="connsiteX3" fmla="*/ 1959428 w 1959428"/>
              <a:gd name="connsiteY3" fmla="*/ 2148113 h 2148113"/>
              <a:gd name="connsiteX0" fmla="*/ 0 w 1959428"/>
              <a:gd name="connsiteY0" fmla="*/ 0 h 2148113"/>
              <a:gd name="connsiteX1" fmla="*/ 420463 w 1959428"/>
              <a:gd name="connsiteY1" fmla="*/ 1341210 h 2148113"/>
              <a:gd name="connsiteX2" fmla="*/ 1287494 w 1959428"/>
              <a:gd name="connsiteY2" fmla="*/ 1989247 h 2148113"/>
              <a:gd name="connsiteX3" fmla="*/ 1959428 w 1959428"/>
              <a:gd name="connsiteY3" fmla="*/ 2148113 h 2148113"/>
              <a:gd name="connsiteX0" fmla="*/ 0 w 1959428"/>
              <a:gd name="connsiteY0" fmla="*/ 0 h 2148113"/>
              <a:gd name="connsiteX1" fmla="*/ 420463 w 1959428"/>
              <a:gd name="connsiteY1" fmla="*/ 1341210 h 2148113"/>
              <a:gd name="connsiteX2" fmla="*/ 1287494 w 1959428"/>
              <a:gd name="connsiteY2" fmla="*/ 1989247 h 2148113"/>
              <a:gd name="connsiteX3" fmla="*/ 1959428 w 1959428"/>
              <a:gd name="connsiteY3" fmla="*/ 2148113 h 2148113"/>
              <a:gd name="connsiteX0" fmla="*/ 0 w 1959428"/>
              <a:gd name="connsiteY0" fmla="*/ 0 h 2148113"/>
              <a:gd name="connsiteX1" fmla="*/ 420463 w 1959428"/>
              <a:gd name="connsiteY1" fmla="*/ 1341210 h 2148113"/>
              <a:gd name="connsiteX2" fmla="*/ 1287494 w 1959428"/>
              <a:gd name="connsiteY2" fmla="*/ 1989247 h 2148113"/>
              <a:gd name="connsiteX3" fmla="*/ 1959428 w 1959428"/>
              <a:gd name="connsiteY3" fmla="*/ 2148113 h 2148113"/>
              <a:gd name="connsiteX0" fmla="*/ 0 w 1959428"/>
              <a:gd name="connsiteY0" fmla="*/ 0 h 2148113"/>
              <a:gd name="connsiteX1" fmla="*/ 420463 w 1959428"/>
              <a:gd name="connsiteY1" fmla="*/ 1341210 h 2148113"/>
              <a:gd name="connsiteX2" fmla="*/ 1273207 w 1959428"/>
              <a:gd name="connsiteY2" fmla="*/ 2003535 h 2148113"/>
              <a:gd name="connsiteX3" fmla="*/ 1959428 w 1959428"/>
              <a:gd name="connsiteY3" fmla="*/ 2148113 h 2148113"/>
              <a:gd name="connsiteX0" fmla="*/ 0 w 1959428"/>
              <a:gd name="connsiteY0" fmla="*/ 0 h 2148113"/>
              <a:gd name="connsiteX1" fmla="*/ 420463 w 1959428"/>
              <a:gd name="connsiteY1" fmla="*/ 1341210 h 2148113"/>
              <a:gd name="connsiteX2" fmla="*/ 1273207 w 1959428"/>
              <a:gd name="connsiteY2" fmla="*/ 2003535 h 2148113"/>
              <a:gd name="connsiteX3" fmla="*/ 1959428 w 1959428"/>
              <a:gd name="connsiteY3" fmla="*/ 2148113 h 2148113"/>
              <a:gd name="connsiteX0" fmla="*/ 0 w 1959428"/>
              <a:gd name="connsiteY0" fmla="*/ 0 h 2148113"/>
              <a:gd name="connsiteX1" fmla="*/ 420463 w 1959428"/>
              <a:gd name="connsiteY1" fmla="*/ 1341210 h 2148113"/>
              <a:gd name="connsiteX2" fmla="*/ 1273207 w 1959428"/>
              <a:gd name="connsiteY2" fmla="*/ 2003535 h 2148113"/>
              <a:gd name="connsiteX3" fmla="*/ 1959428 w 1959428"/>
              <a:gd name="connsiteY3" fmla="*/ 2148113 h 2148113"/>
              <a:gd name="connsiteX0" fmla="*/ 0 w 1959428"/>
              <a:gd name="connsiteY0" fmla="*/ 0 h 2148113"/>
              <a:gd name="connsiteX1" fmla="*/ 420463 w 1959428"/>
              <a:gd name="connsiteY1" fmla="*/ 1341210 h 2148113"/>
              <a:gd name="connsiteX2" fmla="*/ 1273207 w 1959428"/>
              <a:gd name="connsiteY2" fmla="*/ 2003535 h 2148113"/>
              <a:gd name="connsiteX3" fmla="*/ 1959428 w 1959428"/>
              <a:gd name="connsiteY3" fmla="*/ 2148113 h 214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9428" h="2148113">
                <a:moveTo>
                  <a:pt x="0" y="0"/>
                </a:moveTo>
                <a:cubicBezTo>
                  <a:pt x="87993" y="590173"/>
                  <a:pt x="315419" y="1152544"/>
                  <a:pt x="420463" y="1341210"/>
                </a:cubicBezTo>
                <a:cubicBezTo>
                  <a:pt x="641699" y="1815476"/>
                  <a:pt x="1091778" y="1950316"/>
                  <a:pt x="1273207" y="2003535"/>
                </a:cubicBezTo>
                <a:cubicBezTo>
                  <a:pt x="1521992" y="2071494"/>
                  <a:pt x="1744706" y="2130783"/>
                  <a:pt x="1959428" y="2148113"/>
                </a:cubicBezTo>
              </a:path>
            </a:pathLst>
          </a:custGeom>
          <a:noFill/>
          <a:ln w="76200">
            <a:solidFill>
              <a:srgbClr val="FF0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3" name="Oval 25">
            <a:extLst>
              <a:ext uri="{FF2B5EF4-FFF2-40B4-BE49-F238E27FC236}">
                <a16:creationId xmlns:a16="http://schemas.microsoft.com/office/drawing/2014/main" id="{5BE79647-2D46-4ABC-5E73-28BAA4F86326}"/>
              </a:ext>
            </a:extLst>
          </p:cNvPr>
          <p:cNvSpPr/>
          <p:nvPr/>
        </p:nvSpPr>
        <p:spPr>
          <a:xfrm>
            <a:off x="12508343" y="312369"/>
            <a:ext cx="360000" cy="36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A9FCDF0C-3128-E968-8695-1EC6C3AB9621}"/>
              </a:ext>
            </a:extLst>
          </p:cNvPr>
          <p:cNvSpPr txBox="1"/>
          <p:nvPr/>
        </p:nvSpPr>
        <p:spPr>
          <a:xfrm>
            <a:off x="10319223" y="1527044"/>
            <a:ext cx="12410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b="1" dirty="0" err="1">
                <a:solidFill>
                  <a:srgbClr val="FF098A"/>
                </a:solidFill>
              </a:rPr>
              <a:t>field</a:t>
            </a:r>
            <a:r>
              <a:rPr lang="de-DE" sz="1500" b="1" dirty="0">
                <a:solidFill>
                  <a:srgbClr val="FF098A"/>
                </a:solidFill>
              </a:rPr>
              <a:t> </a:t>
            </a:r>
            <a:r>
              <a:rPr lang="de-DE" sz="1500" b="1" dirty="0" err="1">
                <a:solidFill>
                  <a:srgbClr val="FF098A"/>
                </a:solidFill>
              </a:rPr>
              <a:t>shape</a:t>
            </a:r>
            <a:r>
              <a:rPr lang="de-DE" sz="1500" b="1" dirty="0">
                <a:solidFill>
                  <a:srgbClr val="FF098A"/>
                </a:solidFill>
              </a:rPr>
              <a:t> </a:t>
            </a:r>
          </a:p>
          <a:p>
            <a:pPr algn="l"/>
            <a:r>
              <a:rPr lang="de-DE" sz="1500" b="1" dirty="0">
                <a:solidFill>
                  <a:srgbClr val="FF098A"/>
                </a:solidFill>
              </a:rPr>
              <a:t>= </a:t>
            </a:r>
            <a:r>
              <a:rPr lang="de-DE" sz="1500" b="1" dirty="0" err="1">
                <a:solidFill>
                  <a:srgbClr val="FF098A"/>
                </a:solidFill>
              </a:rPr>
              <a:t>constant</a:t>
            </a:r>
            <a:endParaRPr lang="de-DE" sz="1500" b="1" dirty="0">
              <a:solidFill>
                <a:srgbClr val="FF098A"/>
              </a:solidFill>
            </a:endParaRP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03D89F56-2AA4-6C57-B228-1C8F5AFEDC60}"/>
              </a:ext>
            </a:extLst>
          </p:cNvPr>
          <p:cNvSpPr txBox="1"/>
          <p:nvPr/>
        </p:nvSpPr>
        <p:spPr>
          <a:xfrm>
            <a:off x="663524" y="5920601"/>
            <a:ext cx="3974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/>
              <a:t>[4] Schreiber et al., </a:t>
            </a:r>
            <a:r>
              <a:rPr lang="en-US" sz="1200" dirty="0"/>
              <a:t>Physical Review Letters 97.4 (2006)</a:t>
            </a:r>
          </a:p>
        </p:txBody>
      </p:sp>
      <p:pic>
        <p:nvPicPr>
          <p:cNvPr id="6" name="Picture 3" descr="D:\Verteidigung\temp.png">
            <a:extLst>
              <a:ext uri="{FF2B5EF4-FFF2-40B4-BE49-F238E27FC236}">
                <a16:creationId xmlns:a16="http://schemas.microsoft.com/office/drawing/2014/main" id="{427E07B7-AB7B-9330-4562-D53486421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19146"/>
          <a:stretch/>
        </p:blipFill>
        <p:spPr bwMode="auto">
          <a:xfrm>
            <a:off x="2494311" y="3509545"/>
            <a:ext cx="2366562" cy="2057876"/>
          </a:xfrm>
          <a:prstGeom prst="rect">
            <a:avLst/>
          </a:prstGeom>
          <a:noFill/>
        </p:spPr>
      </p:pic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09F43839-5C07-D890-F781-61092EC71B4A}"/>
              </a:ext>
            </a:extLst>
          </p:cNvPr>
          <p:cNvGrpSpPr/>
          <p:nvPr/>
        </p:nvGrpSpPr>
        <p:grpSpPr>
          <a:xfrm>
            <a:off x="706891" y="1029266"/>
            <a:ext cx="4958945" cy="400110"/>
            <a:chOff x="706891" y="1029266"/>
            <a:chExt cx="4958945" cy="400110"/>
          </a:xfrm>
        </p:grpSpPr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C1591178-F957-1DC2-5455-4F2C7FB89592}"/>
                </a:ext>
              </a:extLst>
            </p:cNvPr>
            <p:cNvSpPr txBox="1"/>
            <p:nvPr/>
          </p:nvSpPr>
          <p:spPr>
            <a:xfrm>
              <a:off x="706891" y="1029266"/>
              <a:ext cx="47516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2000" b="1" dirty="0" err="1"/>
                <a:t>within</a:t>
              </a:r>
              <a:r>
                <a:rPr lang="de-DE" sz="2000" b="1" dirty="0"/>
                <a:t> </a:t>
              </a:r>
              <a:r>
                <a:rPr lang="de-DE" sz="2000" b="1" dirty="0" err="1"/>
                <a:t>the</a:t>
              </a:r>
              <a:r>
                <a:rPr lang="de-DE" sz="2000" b="1" dirty="0">
                  <a:solidFill>
                    <a:srgbClr val="005AA0"/>
                  </a:solidFill>
                </a:rPr>
                <a:t> Quasi-Static </a:t>
              </a:r>
              <a:r>
                <a:rPr lang="de-DE" sz="2000" b="1" dirty="0" err="1">
                  <a:solidFill>
                    <a:srgbClr val="005AA0"/>
                  </a:solidFill>
                </a:rPr>
                <a:t>Sheath</a:t>
              </a:r>
              <a:r>
                <a:rPr lang="de-DE" sz="2000" b="1" dirty="0">
                  <a:solidFill>
                    <a:srgbClr val="005AA0"/>
                  </a:solidFill>
                </a:rPr>
                <a:t> Model</a:t>
              </a:r>
            </a:p>
          </p:txBody>
        </p:sp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B4B0B04F-4F34-8E23-C612-8488985D6607}"/>
                </a:ext>
              </a:extLst>
            </p:cNvPr>
            <p:cNvSpPr txBox="1"/>
            <p:nvPr/>
          </p:nvSpPr>
          <p:spPr>
            <a:xfrm>
              <a:off x="5267970" y="1055139"/>
              <a:ext cx="39786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1500" dirty="0"/>
                <a:t>[4]</a:t>
              </a:r>
            </a:p>
          </p:txBody>
        </p:sp>
      </p:grp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ADF2A2B6-EFA1-20D9-3152-042B0B36D7E7}"/>
              </a:ext>
            </a:extLst>
          </p:cNvPr>
          <p:cNvGrpSpPr/>
          <p:nvPr/>
        </p:nvGrpSpPr>
        <p:grpSpPr>
          <a:xfrm>
            <a:off x="7590820" y="2305213"/>
            <a:ext cx="3124805" cy="430887"/>
            <a:chOff x="7794020" y="2368713"/>
            <a:chExt cx="3124805" cy="430887"/>
          </a:xfrm>
        </p:grpSpPr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36A19818-CA23-D388-58FC-95E3B366389C}"/>
                </a:ext>
              </a:extLst>
            </p:cNvPr>
            <p:cNvSpPr txBox="1"/>
            <p:nvPr/>
          </p:nvSpPr>
          <p:spPr>
            <a:xfrm>
              <a:off x="7794020" y="2368713"/>
              <a:ext cx="43633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2200" i="1" dirty="0" err="1"/>
                <a:t>n</a:t>
              </a:r>
              <a:r>
                <a:rPr lang="de-DE" sz="2200" i="1" baseline="-25000" dirty="0" err="1"/>
                <a:t>c</a:t>
              </a:r>
              <a:endParaRPr lang="de-DE" sz="2200" baseline="-25000" dirty="0"/>
            </a:p>
          </p:txBody>
        </p:sp>
        <p:cxnSp>
          <p:nvCxnSpPr>
            <p:cNvPr id="59" name="Gerader Verbinder 58">
              <a:extLst>
                <a:ext uri="{FF2B5EF4-FFF2-40B4-BE49-F238E27FC236}">
                  <a16:creationId xmlns:a16="http://schemas.microsoft.com/office/drawing/2014/main" id="{57557AA2-F74C-6619-80B8-0754D4462AFF}"/>
                </a:ext>
              </a:extLst>
            </p:cNvPr>
            <p:cNvCxnSpPr/>
            <p:nvPr/>
          </p:nvCxnSpPr>
          <p:spPr>
            <a:xfrm>
              <a:off x="8355970" y="2686831"/>
              <a:ext cx="2562855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feld 46">
            <a:extLst>
              <a:ext uri="{FF2B5EF4-FFF2-40B4-BE49-F238E27FC236}">
                <a16:creationId xmlns:a16="http://schemas.microsoft.com/office/drawing/2014/main" id="{838AC603-4D63-2247-F5E5-6075238C8D0D}"/>
              </a:ext>
            </a:extLst>
          </p:cNvPr>
          <p:cNvSpPr txBox="1"/>
          <p:nvPr/>
        </p:nvSpPr>
        <p:spPr>
          <a:xfrm>
            <a:off x="677863" y="1804043"/>
            <a:ext cx="5389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 err="1"/>
              <a:t>Particle</a:t>
            </a:r>
            <a:r>
              <a:rPr lang="de-DE" sz="2000" b="1" dirty="0"/>
              <a:t> Energy </a:t>
            </a:r>
            <a:r>
              <a:rPr lang="de-DE" sz="2000" b="1" dirty="0">
                <a:sym typeface="Symbol" panose="05050102010706020507" pitchFamily="18" charset="2"/>
              </a:rPr>
              <a:t> </a:t>
            </a:r>
            <a:r>
              <a:rPr lang="de-DE" sz="2000" b="1" dirty="0"/>
              <a:t>  Electric Field </a:t>
            </a:r>
            <a:r>
              <a:rPr lang="de-DE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⋅</a:t>
            </a:r>
            <a:r>
              <a:rPr lang="de-DE" sz="2000" b="1" dirty="0"/>
              <a:t> </a:t>
            </a:r>
            <a:r>
              <a:rPr lang="de-DE" sz="2000" b="1" dirty="0" err="1"/>
              <a:t>Distance</a:t>
            </a:r>
            <a:endParaRPr lang="de-DE" sz="2000" b="1" dirty="0"/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520AF1D7-5205-EFD7-3CEC-E6C121DE83BF}"/>
              </a:ext>
            </a:extLst>
          </p:cNvPr>
          <p:cNvSpPr/>
          <p:nvPr/>
        </p:nvSpPr>
        <p:spPr>
          <a:xfrm>
            <a:off x="8765007" y="3429000"/>
            <a:ext cx="817143" cy="2768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C8FF0DA7-904E-D4EB-CAD8-A4D6105B3AF2}"/>
              </a:ext>
            </a:extLst>
          </p:cNvPr>
          <p:cNvSpPr/>
          <p:nvPr/>
        </p:nvSpPr>
        <p:spPr>
          <a:xfrm>
            <a:off x="8765007" y="4504084"/>
            <a:ext cx="200421" cy="914400"/>
          </a:xfrm>
          <a:prstGeom prst="rect">
            <a:avLst/>
          </a:prstGeom>
          <a:solidFill>
            <a:srgbClr val="005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8C1415D8-2CE1-0677-107C-1B85DBE07384}"/>
              </a:ext>
            </a:extLst>
          </p:cNvPr>
          <p:cNvGrpSpPr/>
          <p:nvPr/>
        </p:nvGrpSpPr>
        <p:grpSpPr>
          <a:xfrm>
            <a:off x="8918563" y="4050999"/>
            <a:ext cx="671942" cy="1764641"/>
            <a:chOff x="8929773" y="4106929"/>
            <a:chExt cx="511384" cy="1708711"/>
          </a:xfrm>
          <a:effectLst>
            <a:glow rad="25400">
              <a:schemeClr val="bg1"/>
            </a:glow>
          </a:effectLst>
        </p:grpSpPr>
        <p:cxnSp>
          <p:nvCxnSpPr>
            <p:cNvPr id="61" name="Gerade Verbindung mit Pfeil 60">
              <a:extLst>
                <a:ext uri="{FF2B5EF4-FFF2-40B4-BE49-F238E27FC236}">
                  <a16:creationId xmlns:a16="http://schemas.microsoft.com/office/drawing/2014/main" id="{A6E8AF2C-E690-D44C-D2D8-0A604F1031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9101" y="4106929"/>
              <a:ext cx="492056" cy="47374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mit Pfeil 62">
              <a:extLst>
                <a:ext uri="{FF2B5EF4-FFF2-40B4-BE49-F238E27FC236}">
                  <a16:creationId xmlns:a16="http://schemas.microsoft.com/office/drawing/2014/main" id="{3329873D-EA58-CE79-20ED-F651D4AF07EE}"/>
                </a:ext>
              </a:extLst>
            </p:cNvPr>
            <p:cNvCxnSpPr>
              <a:cxnSpLocks/>
            </p:cNvCxnSpPr>
            <p:nvPr/>
          </p:nvCxnSpPr>
          <p:spPr>
            <a:xfrm>
              <a:off x="8929773" y="5376935"/>
              <a:ext cx="511384" cy="43870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hteck 41">
            <a:extLst>
              <a:ext uri="{FF2B5EF4-FFF2-40B4-BE49-F238E27FC236}">
                <a16:creationId xmlns:a16="http://schemas.microsoft.com/office/drawing/2014/main" id="{29C5C595-9E80-55D6-EA1D-DA18E5654BA0}"/>
              </a:ext>
            </a:extLst>
          </p:cNvPr>
          <p:cNvSpPr/>
          <p:nvPr/>
        </p:nvSpPr>
        <p:spPr>
          <a:xfrm>
            <a:off x="9580987" y="4050999"/>
            <a:ext cx="916685" cy="1764641"/>
          </a:xfrm>
          <a:prstGeom prst="rect">
            <a:avLst/>
          </a:prstGeom>
          <a:solidFill>
            <a:schemeClr val="accent2">
              <a:lumMod val="60000"/>
              <a:lumOff val="40000"/>
              <a:alpha val="6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74" name="Textfeld 73">
            <a:extLst>
              <a:ext uri="{FF2B5EF4-FFF2-40B4-BE49-F238E27FC236}">
                <a16:creationId xmlns:a16="http://schemas.microsoft.com/office/drawing/2014/main" id="{502C6239-1C69-22A0-0F9E-CF746BE6E841}"/>
              </a:ext>
            </a:extLst>
          </p:cNvPr>
          <p:cNvSpPr txBox="1"/>
          <p:nvPr/>
        </p:nvSpPr>
        <p:spPr>
          <a:xfrm>
            <a:off x="988743" y="4188028"/>
            <a:ext cx="6039645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dirty="0"/>
              <a:t>→ </a:t>
            </a:r>
            <a:r>
              <a:rPr lang="de-DE" sz="2000" b="1" dirty="0" err="1">
                <a:solidFill>
                  <a:schemeClr val="accent1"/>
                </a:solidFill>
              </a:rPr>
              <a:t>Ultrathin</a:t>
            </a:r>
            <a:r>
              <a:rPr lang="de-DE" sz="2000" b="1" dirty="0">
                <a:solidFill>
                  <a:schemeClr val="accent1"/>
                </a:solidFill>
              </a:rPr>
              <a:t> </a:t>
            </a:r>
            <a:r>
              <a:rPr lang="de-DE" sz="2000" b="1" dirty="0" err="1">
                <a:solidFill>
                  <a:schemeClr val="accent1"/>
                </a:solidFill>
              </a:rPr>
              <a:t>targets</a:t>
            </a:r>
            <a:r>
              <a:rPr lang="de-DE" sz="2000" dirty="0">
                <a:solidFill>
                  <a:schemeClr val="accent1"/>
                </a:solidFill>
              </a:rPr>
              <a:t> (10 - 100 </a:t>
            </a:r>
            <a:r>
              <a:rPr lang="de-DE" sz="2000" dirty="0" err="1">
                <a:solidFill>
                  <a:schemeClr val="accent1"/>
                </a:solidFill>
              </a:rPr>
              <a:t>nm</a:t>
            </a:r>
            <a:r>
              <a:rPr lang="de-DE" sz="20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76" name="Textfeld 75">
            <a:extLst>
              <a:ext uri="{FF2B5EF4-FFF2-40B4-BE49-F238E27FC236}">
                <a16:creationId xmlns:a16="http://schemas.microsoft.com/office/drawing/2014/main" id="{126368F5-68C3-D44E-150C-A0F4EACA1448}"/>
              </a:ext>
            </a:extLst>
          </p:cNvPr>
          <p:cNvSpPr txBox="1"/>
          <p:nvPr/>
        </p:nvSpPr>
        <p:spPr>
          <a:xfrm>
            <a:off x="988743" y="2763519"/>
            <a:ext cx="6008267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dirty="0"/>
              <a:t>→ </a:t>
            </a:r>
            <a:r>
              <a:rPr lang="de-DE" sz="2000" dirty="0" err="1">
                <a:solidFill>
                  <a:schemeClr val="accent1"/>
                </a:solidFill>
              </a:rPr>
              <a:t>Maximize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dirty="0" err="1">
                <a:solidFill>
                  <a:schemeClr val="accent1"/>
                </a:solidFill>
              </a:rPr>
              <a:t>drive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de-DE" sz="2000" b="1" dirty="0" err="1">
                <a:solidFill>
                  <a:schemeClr val="accent1"/>
                </a:solidFill>
              </a:rPr>
              <a:t>laser</a:t>
            </a:r>
            <a:r>
              <a:rPr lang="de-DE" sz="2000" b="1" dirty="0">
                <a:solidFill>
                  <a:schemeClr val="accent1"/>
                </a:solidFill>
              </a:rPr>
              <a:t> </a:t>
            </a:r>
            <a:r>
              <a:rPr lang="de-DE" sz="2000" b="1" dirty="0" err="1">
                <a:solidFill>
                  <a:schemeClr val="accent1"/>
                </a:solidFill>
              </a:rPr>
              <a:t>intensity</a:t>
            </a:r>
            <a:r>
              <a:rPr lang="de-DE" sz="2000" dirty="0">
                <a:solidFill>
                  <a:schemeClr val="accent1"/>
                </a:solidFill>
              </a:rPr>
              <a:t>!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44E37AD3-B354-5EB2-B1D6-22D5812CC62C}"/>
              </a:ext>
            </a:extLst>
          </p:cNvPr>
          <p:cNvSpPr txBox="1"/>
          <p:nvPr/>
        </p:nvSpPr>
        <p:spPr>
          <a:xfrm>
            <a:off x="0" y="5694538"/>
            <a:ext cx="8750300" cy="49699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>
                <a:solidFill>
                  <a:schemeClr val="bg1"/>
                </a:solidFill>
              </a:rPr>
              <a:t>          IDEAL: </a:t>
            </a:r>
            <a:r>
              <a:rPr lang="de-DE" sz="2000" b="1" dirty="0" err="1">
                <a:solidFill>
                  <a:schemeClr val="bg1"/>
                </a:solidFill>
              </a:rPr>
              <a:t>shortest</a:t>
            </a:r>
            <a:r>
              <a:rPr lang="de-DE" sz="2000" b="1" dirty="0">
                <a:solidFill>
                  <a:schemeClr val="bg1"/>
                </a:solidFill>
              </a:rPr>
              <a:t> and </a:t>
            </a:r>
            <a:r>
              <a:rPr lang="de-DE" sz="2000" b="1" dirty="0" err="1">
                <a:solidFill>
                  <a:schemeClr val="bg1"/>
                </a:solidFill>
              </a:rPr>
              <a:t>cleanest</a:t>
            </a:r>
            <a:r>
              <a:rPr lang="de-DE" sz="2000" b="1" dirty="0">
                <a:solidFill>
                  <a:schemeClr val="bg1"/>
                </a:solidFill>
              </a:rPr>
              <a:t> possible </a:t>
            </a:r>
            <a:r>
              <a:rPr lang="de-DE" sz="2000" b="1" dirty="0" err="1">
                <a:solidFill>
                  <a:schemeClr val="bg1"/>
                </a:solidFill>
              </a:rPr>
              <a:t>laser</a:t>
            </a:r>
            <a:r>
              <a:rPr lang="de-DE" sz="2000" b="1" dirty="0">
                <a:solidFill>
                  <a:schemeClr val="bg1"/>
                </a:solidFill>
              </a:rPr>
              <a:t> pulse  →  </a:t>
            </a:r>
            <a:r>
              <a:rPr lang="de-DE" sz="2000" b="1" dirty="0" err="1">
                <a:solidFill>
                  <a:schemeClr val="bg1"/>
                </a:solidFill>
              </a:rPr>
              <a:t>Gaussian</a:t>
            </a:r>
            <a:endParaRPr lang="de-DE" sz="2000" b="1" dirty="0">
              <a:solidFill>
                <a:schemeClr val="bg1"/>
              </a:solidFill>
            </a:endParaRPr>
          </a:p>
        </p:txBody>
      </p: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7FA9E004-D995-1E80-84DB-2F339D518927}"/>
              </a:ext>
            </a:extLst>
          </p:cNvPr>
          <p:cNvGrpSpPr/>
          <p:nvPr/>
        </p:nvGrpSpPr>
        <p:grpSpPr>
          <a:xfrm>
            <a:off x="8780005" y="3435438"/>
            <a:ext cx="800968" cy="2768600"/>
            <a:chOff x="8780005" y="3435438"/>
            <a:chExt cx="800968" cy="2768600"/>
          </a:xfrm>
        </p:grpSpPr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4506761E-80F2-0A47-3DCC-C255CC9A5D41}"/>
                </a:ext>
              </a:extLst>
            </p:cNvPr>
            <p:cNvSpPr/>
            <p:nvPr/>
          </p:nvSpPr>
          <p:spPr>
            <a:xfrm>
              <a:off x="8780005" y="3435438"/>
              <a:ext cx="370757" cy="27686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 dirty="0">
                <a:solidFill>
                  <a:schemeClr val="bg1"/>
                </a:solidFill>
              </a:endParaRPr>
            </a:p>
          </p:txBody>
        </p:sp>
        <p:sp>
          <p:nvSpPr>
            <p:cNvPr id="84" name="Rechteck 83">
              <a:extLst>
                <a:ext uri="{FF2B5EF4-FFF2-40B4-BE49-F238E27FC236}">
                  <a16:creationId xmlns:a16="http://schemas.microsoft.com/office/drawing/2014/main" id="{61F9F828-71C6-9303-BBD3-0D3E62FE602D}"/>
                </a:ext>
              </a:extLst>
            </p:cNvPr>
            <p:cNvSpPr/>
            <p:nvPr/>
          </p:nvSpPr>
          <p:spPr>
            <a:xfrm>
              <a:off x="8780005" y="4510522"/>
              <a:ext cx="200421" cy="914400"/>
            </a:xfrm>
            <a:prstGeom prst="rect">
              <a:avLst/>
            </a:prstGeom>
            <a:solidFill>
              <a:srgbClr val="005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 dirty="0">
                <a:solidFill>
                  <a:schemeClr val="bg1"/>
                </a:solidFill>
              </a:endParaRPr>
            </a:p>
          </p:txBody>
        </p:sp>
        <p:sp>
          <p:nvSpPr>
            <p:cNvPr id="85" name="Rechteck 84">
              <a:extLst>
                <a:ext uri="{FF2B5EF4-FFF2-40B4-BE49-F238E27FC236}">
                  <a16:creationId xmlns:a16="http://schemas.microsoft.com/office/drawing/2014/main" id="{7154CAC0-BFE7-49FD-0F40-AE4743BD6F26}"/>
                </a:ext>
              </a:extLst>
            </p:cNvPr>
            <p:cNvSpPr/>
            <p:nvPr/>
          </p:nvSpPr>
          <p:spPr>
            <a:xfrm>
              <a:off x="9150762" y="4371382"/>
              <a:ext cx="430211" cy="1186529"/>
            </a:xfrm>
            <a:prstGeom prst="rect">
              <a:avLst/>
            </a:prstGeom>
            <a:solidFill>
              <a:srgbClr val="005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 dirty="0">
                <a:solidFill>
                  <a:schemeClr val="bg1"/>
                </a:solidFill>
              </a:endParaRPr>
            </a:p>
          </p:txBody>
        </p:sp>
        <p:grpSp>
          <p:nvGrpSpPr>
            <p:cNvPr id="81" name="Gruppieren 80">
              <a:extLst>
                <a:ext uri="{FF2B5EF4-FFF2-40B4-BE49-F238E27FC236}">
                  <a16:creationId xmlns:a16="http://schemas.microsoft.com/office/drawing/2014/main" id="{99C121D6-28EE-B522-819C-E69952A07D60}"/>
                </a:ext>
              </a:extLst>
            </p:cNvPr>
            <p:cNvGrpSpPr/>
            <p:nvPr/>
          </p:nvGrpSpPr>
          <p:grpSpPr>
            <a:xfrm>
              <a:off x="8880213" y="4371382"/>
              <a:ext cx="270561" cy="1186529"/>
              <a:chOff x="8889195" y="4410923"/>
              <a:chExt cx="205912" cy="1148922"/>
            </a:xfrm>
            <a:effectLst>
              <a:glow rad="25400">
                <a:schemeClr val="bg1"/>
              </a:glow>
            </a:effectLst>
          </p:grpSpPr>
          <p:cxnSp>
            <p:nvCxnSpPr>
              <p:cNvPr id="82" name="Gerade Verbindung mit Pfeil 81">
                <a:extLst>
                  <a:ext uri="{FF2B5EF4-FFF2-40B4-BE49-F238E27FC236}">
                    <a16:creationId xmlns:a16="http://schemas.microsoft.com/office/drawing/2014/main" id="{39F19411-749E-9DDF-B8E4-F349E6680E56}"/>
                  </a:ext>
                </a:extLst>
              </p:cNvPr>
              <p:cNvCxnSpPr>
                <a:cxnSpLocks/>
                <a:stCxn id="84" idx="0"/>
              </p:cNvCxnSpPr>
              <p:nvPr/>
            </p:nvCxnSpPr>
            <p:spPr>
              <a:xfrm flipV="1">
                <a:off x="8889206" y="4410923"/>
                <a:ext cx="205901" cy="13473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Gerade Verbindung mit Pfeil 82">
                <a:extLst>
                  <a:ext uri="{FF2B5EF4-FFF2-40B4-BE49-F238E27FC236}">
                    <a16:creationId xmlns:a16="http://schemas.microsoft.com/office/drawing/2014/main" id="{5219F68E-8497-CB0D-F9CA-B06CF5C6935B}"/>
                  </a:ext>
                </a:extLst>
              </p:cNvPr>
              <p:cNvCxnSpPr>
                <a:cxnSpLocks/>
                <a:stCxn id="84" idx="2"/>
              </p:cNvCxnSpPr>
              <p:nvPr/>
            </p:nvCxnSpPr>
            <p:spPr>
              <a:xfrm>
                <a:off x="8889195" y="5431071"/>
                <a:ext cx="205901" cy="128774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5" name="Freihandform: Form 94">
            <a:extLst>
              <a:ext uri="{FF2B5EF4-FFF2-40B4-BE49-F238E27FC236}">
                <a16:creationId xmlns:a16="http://schemas.microsoft.com/office/drawing/2014/main" id="{B1A081A7-AD9F-922F-8028-6D6150021894}"/>
              </a:ext>
            </a:extLst>
          </p:cNvPr>
          <p:cNvSpPr/>
          <p:nvPr/>
        </p:nvSpPr>
        <p:spPr>
          <a:xfrm>
            <a:off x="7916305" y="1970099"/>
            <a:ext cx="820040" cy="2948174"/>
          </a:xfrm>
          <a:custGeom>
            <a:avLst/>
            <a:gdLst>
              <a:gd name="connsiteX0" fmla="*/ 0 w 783771"/>
              <a:gd name="connsiteY0" fmla="*/ 1453361 h 2201510"/>
              <a:gd name="connsiteX1" fmla="*/ 58057 w 783771"/>
              <a:gd name="connsiteY1" fmla="*/ 1598504 h 2201510"/>
              <a:gd name="connsiteX2" fmla="*/ 319314 w 783771"/>
              <a:gd name="connsiteY2" fmla="*/ 1583990 h 2201510"/>
              <a:gd name="connsiteX3" fmla="*/ 638628 w 783771"/>
              <a:gd name="connsiteY3" fmla="*/ 1933 h 2201510"/>
              <a:gd name="connsiteX4" fmla="*/ 682171 w 783771"/>
              <a:gd name="connsiteY4" fmla="*/ 1946847 h 2201510"/>
              <a:gd name="connsiteX5" fmla="*/ 783771 w 783771"/>
              <a:gd name="connsiteY5" fmla="*/ 2121018 h 2201510"/>
              <a:gd name="connsiteX0" fmla="*/ 0 w 725714"/>
              <a:gd name="connsiteY0" fmla="*/ 1598504 h 2201510"/>
              <a:gd name="connsiteX1" fmla="*/ 261257 w 725714"/>
              <a:gd name="connsiteY1" fmla="*/ 1583990 h 2201510"/>
              <a:gd name="connsiteX2" fmla="*/ 580571 w 725714"/>
              <a:gd name="connsiteY2" fmla="*/ 1933 h 2201510"/>
              <a:gd name="connsiteX3" fmla="*/ 624114 w 725714"/>
              <a:gd name="connsiteY3" fmla="*/ 1946847 h 2201510"/>
              <a:gd name="connsiteX4" fmla="*/ 725714 w 725714"/>
              <a:gd name="connsiteY4" fmla="*/ 2121018 h 2201510"/>
              <a:gd name="connsiteX0" fmla="*/ 0 w 865414"/>
              <a:gd name="connsiteY0" fmla="*/ 1598504 h 2353410"/>
              <a:gd name="connsiteX1" fmla="*/ 261257 w 865414"/>
              <a:gd name="connsiteY1" fmla="*/ 1583990 h 2353410"/>
              <a:gd name="connsiteX2" fmla="*/ 580571 w 865414"/>
              <a:gd name="connsiteY2" fmla="*/ 1933 h 2353410"/>
              <a:gd name="connsiteX3" fmla="*/ 624114 w 865414"/>
              <a:gd name="connsiteY3" fmla="*/ 1946847 h 2353410"/>
              <a:gd name="connsiteX4" fmla="*/ 865414 w 865414"/>
              <a:gd name="connsiteY4" fmla="*/ 2324218 h 2353410"/>
              <a:gd name="connsiteX0" fmla="*/ 0 w 865414"/>
              <a:gd name="connsiteY0" fmla="*/ 1598504 h 2324218"/>
              <a:gd name="connsiteX1" fmla="*/ 261257 w 865414"/>
              <a:gd name="connsiteY1" fmla="*/ 1583990 h 2324218"/>
              <a:gd name="connsiteX2" fmla="*/ 580571 w 865414"/>
              <a:gd name="connsiteY2" fmla="*/ 1933 h 2324218"/>
              <a:gd name="connsiteX3" fmla="*/ 624114 w 865414"/>
              <a:gd name="connsiteY3" fmla="*/ 1946847 h 2324218"/>
              <a:gd name="connsiteX4" fmla="*/ 865414 w 865414"/>
              <a:gd name="connsiteY4" fmla="*/ 2324218 h 2324218"/>
              <a:gd name="connsiteX0" fmla="*/ 0 w 865414"/>
              <a:gd name="connsiteY0" fmla="*/ 1598504 h 2324218"/>
              <a:gd name="connsiteX1" fmla="*/ 261257 w 865414"/>
              <a:gd name="connsiteY1" fmla="*/ 1583990 h 2324218"/>
              <a:gd name="connsiteX2" fmla="*/ 580571 w 865414"/>
              <a:gd name="connsiteY2" fmla="*/ 1933 h 2324218"/>
              <a:gd name="connsiteX3" fmla="*/ 624114 w 865414"/>
              <a:gd name="connsiteY3" fmla="*/ 1946847 h 2324218"/>
              <a:gd name="connsiteX4" fmla="*/ 865414 w 865414"/>
              <a:gd name="connsiteY4" fmla="*/ 2324218 h 2324218"/>
              <a:gd name="connsiteX0" fmla="*/ 0 w 865414"/>
              <a:gd name="connsiteY0" fmla="*/ 1600793 h 2326507"/>
              <a:gd name="connsiteX1" fmla="*/ 293007 w 865414"/>
              <a:gd name="connsiteY1" fmla="*/ 1433879 h 2326507"/>
              <a:gd name="connsiteX2" fmla="*/ 580571 w 865414"/>
              <a:gd name="connsiteY2" fmla="*/ 4222 h 2326507"/>
              <a:gd name="connsiteX3" fmla="*/ 624114 w 865414"/>
              <a:gd name="connsiteY3" fmla="*/ 1949136 h 2326507"/>
              <a:gd name="connsiteX4" fmla="*/ 865414 w 865414"/>
              <a:gd name="connsiteY4" fmla="*/ 2326507 h 2326507"/>
              <a:gd name="connsiteX0" fmla="*/ 0 w 808264"/>
              <a:gd name="connsiteY0" fmla="*/ 1448315 h 2326429"/>
              <a:gd name="connsiteX1" fmla="*/ 235857 w 808264"/>
              <a:gd name="connsiteY1" fmla="*/ 1433801 h 2326429"/>
              <a:gd name="connsiteX2" fmla="*/ 523421 w 808264"/>
              <a:gd name="connsiteY2" fmla="*/ 4144 h 2326429"/>
              <a:gd name="connsiteX3" fmla="*/ 566964 w 808264"/>
              <a:gd name="connsiteY3" fmla="*/ 1949058 h 2326429"/>
              <a:gd name="connsiteX4" fmla="*/ 808264 w 808264"/>
              <a:gd name="connsiteY4" fmla="*/ 2326429 h 2326429"/>
              <a:gd name="connsiteX0" fmla="*/ 0 w 820964"/>
              <a:gd name="connsiteY0" fmla="*/ 1429255 h 2326419"/>
              <a:gd name="connsiteX1" fmla="*/ 248557 w 820964"/>
              <a:gd name="connsiteY1" fmla="*/ 1433791 h 2326419"/>
              <a:gd name="connsiteX2" fmla="*/ 536121 w 820964"/>
              <a:gd name="connsiteY2" fmla="*/ 4134 h 2326419"/>
              <a:gd name="connsiteX3" fmla="*/ 579664 w 820964"/>
              <a:gd name="connsiteY3" fmla="*/ 1949048 h 2326419"/>
              <a:gd name="connsiteX4" fmla="*/ 820964 w 820964"/>
              <a:gd name="connsiteY4" fmla="*/ 2326419 h 2326419"/>
              <a:gd name="connsiteX0" fmla="*/ 0 w 820964"/>
              <a:gd name="connsiteY0" fmla="*/ 1427564 h 2324728"/>
              <a:gd name="connsiteX1" fmla="*/ 229507 w 820964"/>
              <a:gd name="connsiteY1" fmla="*/ 1540050 h 2324728"/>
              <a:gd name="connsiteX2" fmla="*/ 536121 w 820964"/>
              <a:gd name="connsiteY2" fmla="*/ 2443 h 2324728"/>
              <a:gd name="connsiteX3" fmla="*/ 579664 w 820964"/>
              <a:gd name="connsiteY3" fmla="*/ 1947357 h 2324728"/>
              <a:gd name="connsiteX4" fmla="*/ 820964 w 820964"/>
              <a:gd name="connsiteY4" fmla="*/ 2324728 h 2324728"/>
              <a:gd name="connsiteX0" fmla="*/ 0 w 878114"/>
              <a:gd name="connsiteY0" fmla="*/ 1522840 h 2324754"/>
              <a:gd name="connsiteX1" fmla="*/ 286657 w 878114"/>
              <a:gd name="connsiteY1" fmla="*/ 1540076 h 2324754"/>
              <a:gd name="connsiteX2" fmla="*/ 593271 w 878114"/>
              <a:gd name="connsiteY2" fmla="*/ 2469 h 2324754"/>
              <a:gd name="connsiteX3" fmla="*/ 636814 w 878114"/>
              <a:gd name="connsiteY3" fmla="*/ 1947383 h 2324754"/>
              <a:gd name="connsiteX4" fmla="*/ 878114 w 878114"/>
              <a:gd name="connsiteY4" fmla="*/ 2324754 h 2324754"/>
              <a:gd name="connsiteX0" fmla="*/ 0 w 878114"/>
              <a:gd name="connsiteY0" fmla="*/ 1522908 h 2324822"/>
              <a:gd name="connsiteX1" fmla="*/ 286657 w 878114"/>
              <a:gd name="connsiteY1" fmla="*/ 1540144 h 2324822"/>
              <a:gd name="connsiteX2" fmla="*/ 593271 w 878114"/>
              <a:gd name="connsiteY2" fmla="*/ 2537 h 2324822"/>
              <a:gd name="connsiteX3" fmla="*/ 636814 w 878114"/>
              <a:gd name="connsiteY3" fmla="*/ 1947451 h 2324822"/>
              <a:gd name="connsiteX4" fmla="*/ 878114 w 878114"/>
              <a:gd name="connsiteY4" fmla="*/ 2324822 h 2324822"/>
              <a:gd name="connsiteX0" fmla="*/ 0 w 878114"/>
              <a:gd name="connsiteY0" fmla="*/ 1522875 h 2324789"/>
              <a:gd name="connsiteX1" fmla="*/ 286657 w 878114"/>
              <a:gd name="connsiteY1" fmla="*/ 1540111 h 2324789"/>
              <a:gd name="connsiteX2" fmla="*/ 593271 w 878114"/>
              <a:gd name="connsiteY2" fmla="*/ 2504 h 2324789"/>
              <a:gd name="connsiteX3" fmla="*/ 636814 w 878114"/>
              <a:gd name="connsiteY3" fmla="*/ 1947418 h 2324789"/>
              <a:gd name="connsiteX4" fmla="*/ 878114 w 878114"/>
              <a:gd name="connsiteY4" fmla="*/ 2324789 h 2324789"/>
              <a:gd name="connsiteX0" fmla="*/ 0 w 878114"/>
              <a:gd name="connsiteY0" fmla="*/ 1521096 h 2323010"/>
              <a:gd name="connsiteX1" fmla="*/ 277007 w 878114"/>
              <a:gd name="connsiteY1" fmla="*/ 1716589 h 2323010"/>
              <a:gd name="connsiteX2" fmla="*/ 593271 w 878114"/>
              <a:gd name="connsiteY2" fmla="*/ 725 h 2323010"/>
              <a:gd name="connsiteX3" fmla="*/ 636814 w 878114"/>
              <a:gd name="connsiteY3" fmla="*/ 1945639 h 2323010"/>
              <a:gd name="connsiteX4" fmla="*/ 878114 w 878114"/>
              <a:gd name="connsiteY4" fmla="*/ 2323010 h 2323010"/>
              <a:gd name="connsiteX0" fmla="*/ 0 w 1042180"/>
              <a:gd name="connsiteY0" fmla="*/ 1571004 h 2323006"/>
              <a:gd name="connsiteX1" fmla="*/ 441073 w 1042180"/>
              <a:gd name="connsiteY1" fmla="*/ 1716585 h 2323006"/>
              <a:gd name="connsiteX2" fmla="*/ 757337 w 1042180"/>
              <a:gd name="connsiteY2" fmla="*/ 721 h 2323006"/>
              <a:gd name="connsiteX3" fmla="*/ 800880 w 1042180"/>
              <a:gd name="connsiteY3" fmla="*/ 1945635 h 2323006"/>
              <a:gd name="connsiteX4" fmla="*/ 1042180 w 1042180"/>
              <a:gd name="connsiteY4" fmla="*/ 2323006 h 2323006"/>
              <a:gd name="connsiteX0" fmla="*/ 0 w 1100086"/>
              <a:gd name="connsiteY0" fmla="*/ 1656571 h 2323010"/>
              <a:gd name="connsiteX1" fmla="*/ 498979 w 1100086"/>
              <a:gd name="connsiteY1" fmla="*/ 1716589 h 2323010"/>
              <a:gd name="connsiteX2" fmla="*/ 815243 w 1100086"/>
              <a:gd name="connsiteY2" fmla="*/ 725 h 2323010"/>
              <a:gd name="connsiteX3" fmla="*/ 858786 w 1100086"/>
              <a:gd name="connsiteY3" fmla="*/ 1945639 h 2323010"/>
              <a:gd name="connsiteX4" fmla="*/ 1100086 w 1100086"/>
              <a:gd name="connsiteY4" fmla="*/ 2323010 h 2323010"/>
              <a:gd name="connsiteX0" fmla="*/ 0 w 1061482"/>
              <a:gd name="connsiteY0" fmla="*/ 1699357 h 2323014"/>
              <a:gd name="connsiteX1" fmla="*/ 460375 w 1061482"/>
              <a:gd name="connsiteY1" fmla="*/ 1716593 h 2323014"/>
              <a:gd name="connsiteX2" fmla="*/ 776639 w 1061482"/>
              <a:gd name="connsiteY2" fmla="*/ 729 h 2323014"/>
              <a:gd name="connsiteX3" fmla="*/ 820182 w 1061482"/>
              <a:gd name="connsiteY3" fmla="*/ 1945643 h 2323014"/>
              <a:gd name="connsiteX4" fmla="*/ 1061482 w 1061482"/>
              <a:gd name="connsiteY4" fmla="*/ 2323014 h 2323014"/>
              <a:gd name="connsiteX0" fmla="*/ 0 w 849161"/>
              <a:gd name="connsiteY0" fmla="*/ 1784927 h 2323021"/>
              <a:gd name="connsiteX1" fmla="*/ 248054 w 849161"/>
              <a:gd name="connsiteY1" fmla="*/ 1716600 h 2323021"/>
              <a:gd name="connsiteX2" fmla="*/ 564318 w 849161"/>
              <a:gd name="connsiteY2" fmla="*/ 736 h 2323021"/>
              <a:gd name="connsiteX3" fmla="*/ 607861 w 849161"/>
              <a:gd name="connsiteY3" fmla="*/ 1945650 h 2323021"/>
              <a:gd name="connsiteX4" fmla="*/ 849161 w 849161"/>
              <a:gd name="connsiteY4" fmla="*/ 2323021 h 2323021"/>
              <a:gd name="connsiteX0" fmla="*/ 0 w 849161"/>
              <a:gd name="connsiteY0" fmla="*/ 1786274 h 2324368"/>
              <a:gd name="connsiteX1" fmla="*/ 277007 w 849161"/>
              <a:gd name="connsiteY1" fmla="*/ 1575341 h 2324368"/>
              <a:gd name="connsiteX2" fmla="*/ 564318 w 849161"/>
              <a:gd name="connsiteY2" fmla="*/ 2083 h 2324368"/>
              <a:gd name="connsiteX3" fmla="*/ 607861 w 849161"/>
              <a:gd name="connsiteY3" fmla="*/ 1946997 h 2324368"/>
              <a:gd name="connsiteX4" fmla="*/ 849161 w 849161"/>
              <a:gd name="connsiteY4" fmla="*/ 2324368 h 2324368"/>
              <a:gd name="connsiteX0" fmla="*/ 0 w 849161"/>
              <a:gd name="connsiteY0" fmla="*/ 1785016 h 2323110"/>
              <a:gd name="connsiteX1" fmla="*/ 375639 w 849161"/>
              <a:gd name="connsiteY1" fmla="*/ 1704179 h 2323110"/>
              <a:gd name="connsiteX2" fmla="*/ 564318 w 849161"/>
              <a:gd name="connsiteY2" fmla="*/ 825 h 2323110"/>
              <a:gd name="connsiteX3" fmla="*/ 607861 w 849161"/>
              <a:gd name="connsiteY3" fmla="*/ 1945739 h 2323110"/>
              <a:gd name="connsiteX4" fmla="*/ 849161 w 849161"/>
              <a:gd name="connsiteY4" fmla="*/ 2323110 h 2323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9161" h="2323110">
                <a:moveTo>
                  <a:pt x="0" y="1785016"/>
                </a:moveTo>
                <a:cubicBezTo>
                  <a:pt x="53219" y="1806787"/>
                  <a:pt x="281586" y="2001544"/>
                  <a:pt x="375639" y="1704179"/>
                </a:cubicBezTo>
                <a:cubicBezTo>
                  <a:pt x="469692" y="1406814"/>
                  <a:pt x="525614" y="-39435"/>
                  <a:pt x="564318" y="825"/>
                </a:cubicBezTo>
                <a:cubicBezTo>
                  <a:pt x="603022" y="41085"/>
                  <a:pt x="583670" y="1592558"/>
                  <a:pt x="607861" y="1945739"/>
                </a:cubicBezTo>
                <a:cubicBezTo>
                  <a:pt x="632052" y="2044920"/>
                  <a:pt x="607256" y="2044315"/>
                  <a:pt x="849161" y="2323110"/>
                </a:cubicBezTo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6" name="Freihandform: Form 95">
            <a:extLst>
              <a:ext uri="{FF2B5EF4-FFF2-40B4-BE49-F238E27FC236}">
                <a16:creationId xmlns:a16="http://schemas.microsoft.com/office/drawing/2014/main" id="{881C0D54-EF5F-80A8-EF8E-4244BCA0D759}"/>
              </a:ext>
            </a:extLst>
          </p:cNvPr>
          <p:cNvSpPr/>
          <p:nvPr/>
        </p:nvSpPr>
        <p:spPr>
          <a:xfrm>
            <a:off x="7108216" y="3731825"/>
            <a:ext cx="1303794" cy="975723"/>
          </a:xfrm>
          <a:custGeom>
            <a:avLst/>
            <a:gdLst>
              <a:gd name="connsiteX0" fmla="*/ 0 w 783771"/>
              <a:gd name="connsiteY0" fmla="*/ 1453361 h 2201510"/>
              <a:gd name="connsiteX1" fmla="*/ 58057 w 783771"/>
              <a:gd name="connsiteY1" fmla="*/ 1598504 h 2201510"/>
              <a:gd name="connsiteX2" fmla="*/ 319314 w 783771"/>
              <a:gd name="connsiteY2" fmla="*/ 1583990 h 2201510"/>
              <a:gd name="connsiteX3" fmla="*/ 638628 w 783771"/>
              <a:gd name="connsiteY3" fmla="*/ 1933 h 2201510"/>
              <a:gd name="connsiteX4" fmla="*/ 682171 w 783771"/>
              <a:gd name="connsiteY4" fmla="*/ 1946847 h 2201510"/>
              <a:gd name="connsiteX5" fmla="*/ 783771 w 783771"/>
              <a:gd name="connsiteY5" fmla="*/ 2121018 h 2201510"/>
              <a:gd name="connsiteX0" fmla="*/ 0 w 725714"/>
              <a:gd name="connsiteY0" fmla="*/ 1598504 h 2201510"/>
              <a:gd name="connsiteX1" fmla="*/ 261257 w 725714"/>
              <a:gd name="connsiteY1" fmla="*/ 1583990 h 2201510"/>
              <a:gd name="connsiteX2" fmla="*/ 580571 w 725714"/>
              <a:gd name="connsiteY2" fmla="*/ 1933 h 2201510"/>
              <a:gd name="connsiteX3" fmla="*/ 624114 w 725714"/>
              <a:gd name="connsiteY3" fmla="*/ 1946847 h 2201510"/>
              <a:gd name="connsiteX4" fmla="*/ 725714 w 725714"/>
              <a:gd name="connsiteY4" fmla="*/ 2121018 h 2201510"/>
              <a:gd name="connsiteX0" fmla="*/ 0 w 865414"/>
              <a:gd name="connsiteY0" fmla="*/ 1598504 h 2353410"/>
              <a:gd name="connsiteX1" fmla="*/ 261257 w 865414"/>
              <a:gd name="connsiteY1" fmla="*/ 1583990 h 2353410"/>
              <a:gd name="connsiteX2" fmla="*/ 580571 w 865414"/>
              <a:gd name="connsiteY2" fmla="*/ 1933 h 2353410"/>
              <a:gd name="connsiteX3" fmla="*/ 624114 w 865414"/>
              <a:gd name="connsiteY3" fmla="*/ 1946847 h 2353410"/>
              <a:gd name="connsiteX4" fmla="*/ 865414 w 865414"/>
              <a:gd name="connsiteY4" fmla="*/ 2324218 h 2353410"/>
              <a:gd name="connsiteX0" fmla="*/ 0 w 865414"/>
              <a:gd name="connsiteY0" fmla="*/ 1598504 h 2324218"/>
              <a:gd name="connsiteX1" fmla="*/ 261257 w 865414"/>
              <a:gd name="connsiteY1" fmla="*/ 1583990 h 2324218"/>
              <a:gd name="connsiteX2" fmla="*/ 580571 w 865414"/>
              <a:gd name="connsiteY2" fmla="*/ 1933 h 2324218"/>
              <a:gd name="connsiteX3" fmla="*/ 624114 w 865414"/>
              <a:gd name="connsiteY3" fmla="*/ 1946847 h 2324218"/>
              <a:gd name="connsiteX4" fmla="*/ 865414 w 865414"/>
              <a:gd name="connsiteY4" fmla="*/ 2324218 h 2324218"/>
              <a:gd name="connsiteX0" fmla="*/ 0 w 865414"/>
              <a:gd name="connsiteY0" fmla="*/ 1598504 h 2324218"/>
              <a:gd name="connsiteX1" fmla="*/ 261257 w 865414"/>
              <a:gd name="connsiteY1" fmla="*/ 1583990 h 2324218"/>
              <a:gd name="connsiteX2" fmla="*/ 580571 w 865414"/>
              <a:gd name="connsiteY2" fmla="*/ 1933 h 2324218"/>
              <a:gd name="connsiteX3" fmla="*/ 624114 w 865414"/>
              <a:gd name="connsiteY3" fmla="*/ 1946847 h 2324218"/>
              <a:gd name="connsiteX4" fmla="*/ 865414 w 865414"/>
              <a:gd name="connsiteY4" fmla="*/ 2324218 h 2324218"/>
              <a:gd name="connsiteX0" fmla="*/ 0 w 865414"/>
              <a:gd name="connsiteY0" fmla="*/ 1600793 h 2326507"/>
              <a:gd name="connsiteX1" fmla="*/ 293007 w 865414"/>
              <a:gd name="connsiteY1" fmla="*/ 1433879 h 2326507"/>
              <a:gd name="connsiteX2" fmla="*/ 580571 w 865414"/>
              <a:gd name="connsiteY2" fmla="*/ 4222 h 2326507"/>
              <a:gd name="connsiteX3" fmla="*/ 624114 w 865414"/>
              <a:gd name="connsiteY3" fmla="*/ 1949136 h 2326507"/>
              <a:gd name="connsiteX4" fmla="*/ 865414 w 865414"/>
              <a:gd name="connsiteY4" fmla="*/ 2326507 h 2326507"/>
              <a:gd name="connsiteX0" fmla="*/ 0 w 808264"/>
              <a:gd name="connsiteY0" fmla="*/ 1448315 h 2326429"/>
              <a:gd name="connsiteX1" fmla="*/ 235857 w 808264"/>
              <a:gd name="connsiteY1" fmla="*/ 1433801 h 2326429"/>
              <a:gd name="connsiteX2" fmla="*/ 523421 w 808264"/>
              <a:gd name="connsiteY2" fmla="*/ 4144 h 2326429"/>
              <a:gd name="connsiteX3" fmla="*/ 566964 w 808264"/>
              <a:gd name="connsiteY3" fmla="*/ 1949058 h 2326429"/>
              <a:gd name="connsiteX4" fmla="*/ 808264 w 808264"/>
              <a:gd name="connsiteY4" fmla="*/ 2326429 h 2326429"/>
              <a:gd name="connsiteX0" fmla="*/ 0 w 820964"/>
              <a:gd name="connsiteY0" fmla="*/ 1429255 h 2326419"/>
              <a:gd name="connsiteX1" fmla="*/ 248557 w 820964"/>
              <a:gd name="connsiteY1" fmla="*/ 1433791 h 2326419"/>
              <a:gd name="connsiteX2" fmla="*/ 536121 w 820964"/>
              <a:gd name="connsiteY2" fmla="*/ 4134 h 2326419"/>
              <a:gd name="connsiteX3" fmla="*/ 579664 w 820964"/>
              <a:gd name="connsiteY3" fmla="*/ 1949048 h 2326419"/>
              <a:gd name="connsiteX4" fmla="*/ 820964 w 820964"/>
              <a:gd name="connsiteY4" fmla="*/ 2326419 h 2326419"/>
              <a:gd name="connsiteX0" fmla="*/ 0 w 820964"/>
              <a:gd name="connsiteY0" fmla="*/ 1427564 h 2324728"/>
              <a:gd name="connsiteX1" fmla="*/ 229507 w 820964"/>
              <a:gd name="connsiteY1" fmla="*/ 1540050 h 2324728"/>
              <a:gd name="connsiteX2" fmla="*/ 536121 w 820964"/>
              <a:gd name="connsiteY2" fmla="*/ 2443 h 2324728"/>
              <a:gd name="connsiteX3" fmla="*/ 579664 w 820964"/>
              <a:gd name="connsiteY3" fmla="*/ 1947357 h 2324728"/>
              <a:gd name="connsiteX4" fmla="*/ 820964 w 820964"/>
              <a:gd name="connsiteY4" fmla="*/ 2324728 h 2324728"/>
              <a:gd name="connsiteX0" fmla="*/ 0 w 878114"/>
              <a:gd name="connsiteY0" fmla="*/ 1522840 h 2324754"/>
              <a:gd name="connsiteX1" fmla="*/ 286657 w 878114"/>
              <a:gd name="connsiteY1" fmla="*/ 1540076 h 2324754"/>
              <a:gd name="connsiteX2" fmla="*/ 593271 w 878114"/>
              <a:gd name="connsiteY2" fmla="*/ 2469 h 2324754"/>
              <a:gd name="connsiteX3" fmla="*/ 636814 w 878114"/>
              <a:gd name="connsiteY3" fmla="*/ 1947383 h 2324754"/>
              <a:gd name="connsiteX4" fmla="*/ 878114 w 878114"/>
              <a:gd name="connsiteY4" fmla="*/ 2324754 h 2324754"/>
              <a:gd name="connsiteX0" fmla="*/ 0 w 878114"/>
              <a:gd name="connsiteY0" fmla="*/ 1522908 h 2324822"/>
              <a:gd name="connsiteX1" fmla="*/ 286657 w 878114"/>
              <a:gd name="connsiteY1" fmla="*/ 1540144 h 2324822"/>
              <a:gd name="connsiteX2" fmla="*/ 593271 w 878114"/>
              <a:gd name="connsiteY2" fmla="*/ 2537 h 2324822"/>
              <a:gd name="connsiteX3" fmla="*/ 636814 w 878114"/>
              <a:gd name="connsiteY3" fmla="*/ 1947451 h 2324822"/>
              <a:gd name="connsiteX4" fmla="*/ 878114 w 878114"/>
              <a:gd name="connsiteY4" fmla="*/ 2324822 h 2324822"/>
              <a:gd name="connsiteX0" fmla="*/ 0 w 878114"/>
              <a:gd name="connsiteY0" fmla="*/ 1522875 h 2324789"/>
              <a:gd name="connsiteX1" fmla="*/ 286657 w 878114"/>
              <a:gd name="connsiteY1" fmla="*/ 1540111 h 2324789"/>
              <a:gd name="connsiteX2" fmla="*/ 593271 w 878114"/>
              <a:gd name="connsiteY2" fmla="*/ 2504 h 2324789"/>
              <a:gd name="connsiteX3" fmla="*/ 636814 w 878114"/>
              <a:gd name="connsiteY3" fmla="*/ 1947418 h 2324789"/>
              <a:gd name="connsiteX4" fmla="*/ 878114 w 878114"/>
              <a:gd name="connsiteY4" fmla="*/ 2324789 h 2324789"/>
              <a:gd name="connsiteX0" fmla="*/ 0 w 878114"/>
              <a:gd name="connsiteY0" fmla="*/ 1521096 h 2323010"/>
              <a:gd name="connsiteX1" fmla="*/ 277007 w 878114"/>
              <a:gd name="connsiteY1" fmla="*/ 1716589 h 2323010"/>
              <a:gd name="connsiteX2" fmla="*/ 593271 w 878114"/>
              <a:gd name="connsiteY2" fmla="*/ 725 h 2323010"/>
              <a:gd name="connsiteX3" fmla="*/ 636814 w 878114"/>
              <a:gd name="connsiteY3" fmla="*/ 1945639 h 2323010"/>
              <a:gd name="connsiteX4" fmla="*/ 878114 w 878114"/>
              <a:gd name="connsiteY4" fmla="*/ 2323010 h 2323010"/>
              <a:gd name="connsiteX0" fmla="*/ 0 w 1042180"/>
              <a:gd name="connsiteY0" fmla="*/ 1571004 h 2323006"/>
              <a:gd name="connsiteX1" fmla="*/ 441073 w 1042180"/>
              <a:gd name="connsiteY1" fmla="*/ 1716585 h 2323006"/>
              <a:gd name="connsiteX2" fmla="*/ 757337 w 1042180"/>
              <a:gd name="connsiteY2" fmla="*/ 721 h 2323006"/>
              <a:gd name="connsiteX3" fmla="*/ 800880 w 1042180"/>
              <a:gd name="connsiteY3" fmla="*/ 1945635 h 2323006"/>
              <a:gd name="connsiteX4" fmla="*/ 1042180 w 1042180"/>
              <a:gd name="connsiteY4" fmla="*/ 2323006 h 2323006"/>
              <a:gd name="connsiteX0" fmla="*/ 0 w 1100086"/>
              <a:gd name="connsiteY0" fmla="*/ 1656571 h 2323010"/>
              <a:gd name="connsiteX1" fmla="*/ 498979 w 1100086"/>
              <a:gd name="connsiteY1" fmla="*/ 1716589 h 2323010"/>
              <a:gd name="connsiteX2" fmla="*/ 815243 w 1100086"/>
              <a:gd name="connsiteY2" fmla="*/ 725 h 2323010"/>
              <a:gd name="connsiteX3" fmla="*/ 858786 w 1100086"/>
              <a:gd name="connsiteY3" fmla="*/ 1945639 h 2323010"/>
              <a:gd name="connsiteX4" fmla="*/ 1100086 w 1100086"/>
              <a:gd name="connsiteY4" fmla="*/ 2323010 h 2323010"/>
              <a:gd name="connsiteX0" fmla="*/ 0 w 1061482"/>
              <a:gd name="connsiteY0" fmla="*/ 1699357 h 2323014"/>
              <a:gd name="connsiteX1" fmla="*/ 460375 w 1061482"/>
              <a:gd name="connsiteY1" fmla="*/ 1716593 h 2323014"/>
              <a:gd name="connsiteX2" fmla="*/ 776639 w 1061482"/>
              <a:gd name="connsiteY2" fmla="*/ 729 h 2323014"/>
              <a:gd name="connsiteX3" fmla="*/ 820182 w 1061482"/>
              <a:gd name="connsiteY3" fmla="*/ 1945643 h 2323014"/>
              <a:gd name="connsiteX4" fmla="*/ 1061482 w 1061482"/>
              <a:gd name="connsiteY4" fmla="*/ 2323014 h 2323014"/>
              <a:gd name="connsiteX0" fmla="*/ 0 w 849161"/>
              <a:gd name="connsiteY0" fmla="*/ 1784927 h 2323021"/>
              <a:gd name="connsiteX1" fmla="*/ 248054 w 849161"/>
              <a:gd name="connsiteY1" fmla="*/ 1716600 h 2323021"/>
              <a:gd name="connsiteX2" fmla="*/ 564318 w 849161"/>
              <a:gd name="connsiteY2" fmla="*/ 736 h 2323021"/>
              <a:gd name="connsiteX3" fmla="*/ 607861 w 849161"/>
              <a:gd name="connsiteY3" fmla="*/ 1945650 h 2323021"/>
              <a:gd name="connsiteX4" fmla="*/ 849161 w 849161"/>
              <a:gd name="connsiteY4" fmla="*/ 2323021 h 2323021"/>
              <a:gd name="connsiteX0" fmla="*/ 0 w 849161"/>
              <a:gd name="connsiteY0" fmla="*/ 1786274 h 2324368"/>
              <a:gd name="connsiteX1" fmla="*/ 277007 w 849161"/>
              <a:gd name="connsiteY1" fmla="*/ 1575341 h 2324368"/>
              <a:gd name="connsiteX2" fmla="*/ 564318 w 849161"/>
              <a:gd name="connsiteY2" fmla="*/ 2083 h 2324368"/>
              <a:gd name="connsiteX3" fmla="*/ 607861 w 849161"/>
              <a:gd name="connsiteY3" fmla="*/ 1946997 h 2324368"/>
              <a:gd name="connsiteX4" fmla="*/ 849161 w 849161"/>
              <a:gd name="connsiteY4" fmla="*/ 2324368 h 2324368"/>
              <a:gd name="connsiteX0" fmla="*/ 0 w 849161"/>
              <a:gd name="connsiteY0" fmla="*/ 1794233 h 2332327"/>
              <a:gd name="connsiteX1" fmla="*/ 261001 w 849161"/>
              <a:gd name="connsiteY1" fmla="*/ 1219390 h 2332327"/>
              <a:gd name="connsiteX2" fmla="*/ 564318 w 849161"/>
              <a:gd name="connsiteY2" fmla="*/ 10042 h 2332327"/>
              <a:gd name="connsiteX3" fmla="*/ 607861 w 849161"/>
              <a:gd name="connsiteY3" fmla="*/ 1954956 h 2332327"/>
              <a:gd name="connsiteX4" fmla="*/ 849161 w 849161"/>
              <a:gd name="connsiteY4" fmla="*/ 2332327 h 2332327"/>
              <a:gd name="connsiteX0" fmla="*/ 0 w 798476"/>
              <a:gd name="connsiteY0" fmla="*/ 1151184 h 2331472"/>
              <a:gd name="connsiteX1" fmla="*/ 210316 w 798476"/>
              <a:gd name="connsiteY1" fmla="*/ 1218535 h 2331472"/>
              <a:gd name="connsiteX2" fmla="*/ 513633 w 798476"/>
              <a:gd name="connsiteY2" fmla="*/ 9187 h 2331472"/>
              <a:gd name="connsiteX3" fmla="*/ 557176 w 798476"/>
              <a:gd name="connsiteY3" fmla="*/ 1954101 h 2331472"/>
              <a:gd name="connsiteX4" fmla="*/ 798476 w 798476"/>
              <a:gd name="connsiteY4" fmla="*/ 2331472 h 2331472"/>
              <a:gd name="connsiteX0" fmla="*/ 0 w 798476"/>
              <a:gd name="connsiteY0" fmla="*/ 138349 h 1318637"/>
              <a:gd name="connsiteX1" fmla="*/ 210316 w 798476"/>
              <a:gd name="connsiteY1" fmla="*/ 205700 h 1318637"/>
              <a:gd name="connsiteX2" fmla="*/ 420266 w 798476"/>
              <a:gd name="connsiteY2" fmla="*/ 30998 h 1318637"/>
              <a:gd name="connsiteX3" fmla="*/ 557176 w 798476"/>
              <a:gd name="connsiteY3" fmla="*/ 941266 h 1318637"/>
              <a:gd name="connsiteX4" fmla="*/ 798476 w 798476"/>
              <a:gd name="connsiteY4" fmla="*/ 1318637 h 1318637"/>
              <a:gd name="connsiteX0" fmla="*/ 0 w 798476"/>
              <a:gd name="connsiteY0" fmla="*/ 152162 h 1332450"/>
              <a:gd name="connsiteX1" fmla="*/ 127620 w 798476"/>
              <a:gd name="connsiteY1" fmla="*/ 141022 h 1332450"/>
              <a:gd name="connsiteX2" fmla="*/ 420266 w 798476"/>
              <a:gd name="connsiteY2" fmla="*/ 44811 h 1332450"/>
              <a:gd name="connsiteX3" fmla="*/ 557176 w 798476"/>
              <a:gd name="connsiteY3" fmla="*/ 955079 h 1332450"/>
              <a:gd name="connsiteX4" fmla="*/ 798476 w 798476"/>
              <a:gd name="connsiteY4" fmla="*/ 1332450 h 1332450"/>
              <a:gd name="connsiteX0" fmla="*/ 0 w 798476"/>
              <a:gd name="connsiteY0" fmla="*/ 63572 h 1243860"/>
              <a:gd name="connsiteX1" fmla="*/ 127620 w 798476"/>
              <a:gd name="connsiteY1" fmla="*/ 52432 h 1243860"/>
              <a:gd name="connsiteX2" fmla="*/ 420266 w 798476"/>
              <a:gd name="connsiteY2" fmla="*/ 63253 h 1243860"/>
              <a:gd name="connsiteX3" fmla="*/ 557176 w 798476"/>
              <a:gd name="connsiteY3" fmla="*/ 866489 h 1243860"/>
              <a:gd name="connsiteX4" fmla="*/ 798476 w 798476"/>
              <a:gd name="connsiteY4" fmla="*/ 1243860 h 1243860"/>
              <a:gd name="connsiteX0" fmla="*/ 0 w 798476"/>
              <a:gd name="connsiteY0" fmla="*/ 48819 h 1229107"/>
              <a:gd name="connsiteX1" fmla="*/ 127620 w 798476"/>
              <a:gd name="connsiteY1" fmla="*/ 37679 h 1229107"/>
              <a:gd name="connsiteX2" fmla="*/ 420266 w 798476"/>
              <a:gd name="connsiteY2" fmla="*/ 48500 h 1229107"/>
              <a:gd name="connsiteX3" fmla="*/ 554508 w 798476"/>
              <a:gd name="connsiteY3" fmla="*/ 651942 h 1229107"/>
              <a:gd name="connsiteX4" fmla="*/ 798476 w 798476"/>
              <a:gd name="connsiteY4" fmla="*/ 1229107 h 1229107"/>
              <a:gd name="connsiteX0" fmla="*/ 0 w 798476"/>
              <a:gd name="connsiteY0" fmla="*/ 49871 h 1230159"/>
              <a:gd name="connsiteX1" fmla="*/ 127620 w 798476"/>
              <a:gd name="connsiteY1" fmla="*/ 38731 h 1230159"/>
              <a:gd name="connsiteX2" fmla="*/ 420266 w 798476"/>
              <a:gd name="connsiteY2" fmla="*/ 49552 h 1230159"/>
              <a:gd name="connsiteX3" fmla="*/ 597190 w 798476"/>
              <a:gd name="connsiteY3" fmla="*/ 667265 h 1230159"/>
              <a:gd name="connsiteX4" fmla="*/ 798476 w 798476"/>
              <a:gd name="connsiteY4" fmla="*/ 1230159 h 1230159"/>
              <a:gd name="connsiteX0" fmla="*/ 0 w 798476"/>
              <a:gd name="connsiteY0" fmla="*/ 49871 h 1230159"/>
              <a:gd name="connsiteX1" fmla="*/ 127620 w 798476"/>
              <a:gd name="connsiteY1" fmla="*/ 38731 h 1230159"/>
              <a:gd name="connsiteX2" fmla="*/ 420266 w 798476"/>
              <a:gd name="connsiteY2" fmla="*/ 49552 h 1230159"/>
              <a:gd name="connsiteX3" fmla="*/ 597190 w 798476"/>
              <a:gd name="connsiteY3" fmla="*/ 667265 h 1230159"/>
              <a:gd name="connsiteX4" fmla="*/ 798476 w 798476"/>
              <a:gd name="connsiteY4" fmla="*/ 1230159 h 1230159"/>
              <a:gd name="connsiteX0" fmla="*/ 0 w 798476"/>
              <a:gd name="connsiteY0" fmla="*/ 94180 h 1274468"/>
              <a:gd name="connsiteX1" fmla="*/ 127620 w 798476"/>
              <a:gd name="connsiteY1" fmla="*/ 83040 h 1274468"/>
              <a:gd name="connsiteX2" fmla="*/ 420266 w 798476"/>
              <a:gd name="connsiteY2" fmla="*/ 93861 h 1274468"/>
              <a:gd name="connsiteX3" fmla="*/ 597190 w 798476"/>
              <a:gd name="connsiteY3" fmla="*/ 711574 h 1274468"/>
              <a:gd name="connsiteX4" fmla="*/ 798476 w 798476"/>
              <a:gd name="connsiteY4" fmla="*/ 1274468 h 1274468"/>
              <a:gd name="connsiteX0" fmla="*/ 0 w 798476"/>
              <a:gd name="connsiteY0" fmla="*/ 65681 h 1245969"/>
              <a:gd name="connsiteX1" fmla="*/ 127620 w 798476"/>
              <a:gd name="connsiteY1" fmla="*/ 54541 h 1245969"/>
              <a:gd name="connsiteX2" fmla="*/ 420266 w 798476"/>
              <a:gd name="connsiteY2" fmla="*/ 65362 h 1245969"/>
              <a:gd name="connsiteX3" fmla="*/ 597190 w 798476"/>
              <a:gd name="connsiteY3" fmla="*/ 683075 h 1245969"/>
              <a:gd name="connsiteX4" fmla="*/ 798476 w 798476"/>
              <a:gd name="connsiteY4" fmla="*/ 1245969 h 1245969"/>
              <a:gd name="connsiteX0" fmla="*/ 0 w 798476"/>
              <a:gd name="connsiteY0" fmla="*/ 49871 h 1230159"/>
              <a:gd name="connsiteX1" fmla="*/ 127620 w 798476"/>
              <a:gd name="connsiteY1" fmla="*/ 38731 h 1230159"/>
              <a:gd name="connsiteX2" fmla="*/ 420266 w 798476"/>
              <a:gd name="connsiteY2" fmla="*/ 49552 h 1230159"/>
              <a:gd name="connsiteX3" fmla="*/ 597190 w 798476"/>
              <a:gd name="connsiteY3" fmla="*/ 667265 h 1230159"/>
              <a:gd name="connsiteX4" fmla="*/ 798476 w 798476"/>
              <a:gd name="connsiteY4" fmla="*/ 1230159 h 1230159"/>
              <a:gd name="connsiteX0" fmla="*/ 0 w 798476"/>
              <a:gd name="connsiteY0" fmla="*/ 56191 h 1236479"/>
              <a:gd name="connsiteX1" fmla="*/ 127620 w 798476"/>
              <a:gd name="connsiteY1" fmla="*/ 45051 h 1236479"/>
              <a:gd name="connsiteX2" fmla="*/ 420266 w 798476"/>
              <a:gd name="connsiteY2" fmla="*/ 55872 h 1236479"/>
              <a:gd name="connsiteX3" fmla="*/ 597190 w 798476"/>
              <a:gd name="connsiteY3" fmla="*/ 673585 h 1236479"/>
              <a:gd name="connsiteX4" fmla="*/ 798476 w 798476"/>
              <a:gd name="connsiteY4" fmla="*/ 1236479 h 1236479"/>
              <a:gd name="connsiteX0" fmla="*/ 0 w 798476"/>
              <a:gd name="connsiteY0" fmla="*/ 34958 h 1215246"/>
              <a:gd name="connsiteX1" fmla="*/ 162299 w 798476"/>
              <a:gd name="connsiteY1" fmla="*/ 73767 h 1215246"/>
              <a:gd name="connsiteX2" fmla="*/ 420266 w 798476"/>
              <a:gd name="connsiteY2" fmla="*/ 34639 h 1215246"/>
              <a:gd name="connsiteX3" fmla="*/ 597190 w 798476"/>
              <a:gd name="connsiteY3" fmla="*/ 652352 h 1215246"/>
              <a:gd name="connsiteX4" fmla="*/ 798476 w 798476"/>
              <a:gd name="connsiteY4" fmla="*/ 1215246 h 1215246"/>
              <a:gd name="connsiteX0" fmla="*/ 0 w 798476"/>
              <a:gd name="connsiteY0" fmla="*/ 33432 h 1213720"/>
              <a:gd name="connsiteX1" fmla="*/ 162299 w 798476"/>
              <a:gd name="connsiteY1" fmla="*/ 72241 h 1213720"/>
              <a:gd name="connsiteX2" fmla="*/ 420266 w 798476"/>
              <a:gd name="connsiteY2" fmla="*/ 33113 h 1213720"/>
              <a:gd name="connsiteX3" fmla="*/ 575849 w 798476"/>
              <a:gd name="connsiteY3" fmla="*/ 629420 h 1213720"/>
              <a:gd name="connsiteX4" fmla="*/ 798476 w 798476"/>
              <a:gd name="connsiteY4" fmla="*/ 1213720 h 1213720"/>
              <a:gd name="connsiteX0" fmla="*/ 0 w 798476"/>
              <a:gd name="connsiteY0" fmla="*/ 33432 h 1213720"/>
              <a:gd name="connsiteX1" fmla="*/ 162299 w 798476"/>
              <a:gd name="connsiteY1" fmla="*/ 72241 h 1213720"/>
              <a:gd name="connsiteX2" fmla="*/ 420266 w 798476"/>
              <a:gd name="connsiteY2" fmla="*/ 33113 h 1213720"/>
              <a:gd name="connsiteX3" fmla="*/ 575849 w 798476"/>
              <a:gd name="connsiteY3" fmla="*/ 629420 h 1213720"/>
              <a:gd name="connsiteX4" fmla="*/ 798476 w 798476"/>
              <a:gd name="connsiteY4" fmla="*/ 1213720 h 1213720"/>
              <a:gd name="connsiteX0" fmla="*/ 0 w 798476"/>
              <a:gd name="connsiteY0" fmla="*/ 33432 h 1213720"/>
              <a:gd name="connsiteX1" fmla="*/ 162299 w 798476"/>
              <a:gd name="connsiteY1" fmla="*/ 72241 h 1213720"/>
              <a:gd name="connsiteX2" fmla="*/ 420266 w 798476"/>
              <a:gd name="connsiteY2" fmla="*/ 33113 h 1213720"/>
              <a:gd name="connsiteX3" fmla="*/ 575849 w 798476"/>
              <a:gd name="connsiteY3" fmla="*/ 629420 h 1213720"/>
              <a:gd name="connsiteX4" fmla="*/ 798476 w 798476"/>
              <a:gd name="connsiteY4" fmla="*/ 1213720 h 1213720"/>
              <a:gd name="connsiteX0" fmla="*/ 0 w 689104"/>
              <a:gd name="connsiteY0" fmla="*/ 33432 h 1013926"/>
              <a:gd name="connsiteX1" fmla="*/ 162299 w 689104"/>
              <a:gd name="connsiteY1" fmla="*/ 72241 h 1013926"/>
              <a:gd name="connsiteX2" fmla="*/ 420266 w 689104"/>
              <a:gd name="connsiteY2" fmla="*/ 33113 h 1013926"/>
              <a:gd name="connsiteX3" fmla="*/ 575849 w 689104"/>
              <a:gd name="connsiteY3" fmla="*/ 629420 h 1013926"/>
              <a:gd name="connsiteX4" fmla="*/ 689104 w 689104"/>
              <a:gd name="connsiteY4" fmla="*/ 1013926 h 1013926"/>
              <a:gd name="connsiteX0" fmla="*/ 0 w 689104"/>
              <a:gd name="connsiteY0" fmla="*/ 33432 h 1013926"/>
              <a:gd name="connsiteX1" fmla="*/ 162299 w 689104"/>
              <a:gd name="connsiteY1" fmla="*/ 72241 h 1013926"/>
              <a:gd name="connsiteX2" fmla="*/ 420266 w 689104"/>
              <a:gd name="connsiteY2" fmla="*/ 33113 h 1013926"/>
              <a:gd name="connsiteX3" fmla="*/ 575849 w 689104"/>
              <a:gd name="connsiteY3" fmla="*/ 629420 h 1013926"/>
              <a:gd name="connsiteX4" fmla="*/ 689104 w 689104"/>
              <a:gd name="connsiteY4" fmla="*/ 1013926 h 1013926"/>
              <a:gd name="connsiteX0" fmla="*/ 0 w 659760"/>
              <a:gd name="connsiteY0" fmla="*/ 0 h 1066120"/>
              <a:gd name="connsiteX1" fmla="*/ 132955 w 659760"/>
              <a:gd name="connsiteY1" fmla="*/ 124435 h 1066120"/>
              <a:gd name="connsiteX2" fmla="*/ 390922 w 659760"/>
              <a:gd name="connsiteY2" fmla="*/ 85307 h 1066120"/>
              <a:gd name="connsiteX3" fmla="*/ 546505 w 659760"/>
              <a:gd name="connsiteY3" fmla="*/ 681614 h 1066120"/>
              <a:gd name="connsiteX4" fmla="*/ 659760 w 659760"/>
              <a:gd name="connsiteY4" fmla="*/ 1066120 h 1066120"/>
              <a:gd name="connsiteX0" fmla="*/ 0 w 659760"/>
              <a:gd name="connsiteY0" fmla="*/ 0 h 1066120"/>
              <a:gd name="connsiteX1" fmla="*/ 164967 w 659760"/>
              <a:gd name="connsiteY1" fmla="*/ 81622 h 1066120"/>
              <a:gd name="connsiteX2" fmla="*/ 390922 w 659760"/>
              <a:gd name="connsiteY2" fmla="*/ 85307 h 1066120"/>
              <a:gd name="connsiteX3" fmla="*/ 546505 w 659760"/>
              <a:gd name="connsiteY3" fmla="*/ 681614 h 1066120"/>
              <a:gd name="connsiteX4" fmla="*/ 659760 w 659760"/>
              <a:gd name="connsiteY4" fmla="*/ 1066120 h 1066120"/>
              <a:gd name="connsiteX0" fmla="*/ 0 w 659760"/>
              <a:gd name="connsiteY0" fmla="*/ 0 h 1066120"/>
              <a:gd name="connsiteX1" fmla="*/ 164967 w 659760"/>
              <a:gd name="connsiteY1" fmla="*/ 81622 h 1066120"/>
              <a:gd name="connsiteX2" fmla="*/ 390922 w 659760"/>
              <a:gd name="connsiteY2" fmla="*/ 85307 h 1066120"/>
              <a:gd name="connsiteX3" fmla="*/ 546505 w 659760"/>
              <a:gd name="connsiteY3" fmla="*/ 681614 h 1066120"/>
              <a:gd name="connsiteX4" fmla="*/ 659760 w 659760"/>
              <a:gd name="connsiteY4" fmla="*/ 1066120 h 1066120"/>
              <a:gd name="connsiteX0" fmla="*/ 0 w 646422"/>
              <a:gd name="connsiteY0" fmla="*/ 0 h 1116069"/>
              <a:gd name="connsiteX1" fmla="*/ 164967 w 646422"/>
              <a:gd name="connsiteY1" fmla="*/ 81622 h 1116069"/>
              <a:gd name="connsiteX2" fmla="*/ 390922 w 646422"/>
              <a:gd name="connsiteY2" fmla="*/ 85307 h 1116069"/>
              <a:gd name="connsiteX3" fmla="*/ 546505 w 646422"/>
              <a:gd name="connsiteY3" fmla="*/ 681614 h 1116069"/>
              <a:gd name="connsiteX4" fmla="*/ 646422 w 646422"/>
              <a:gd name="connsiteY4" fmla="*/ 1116069 h 1116069"/>
              <a:gd name="connsiteX0" fmla="*/ 0 w 646422"/>
              <a:gd name="connsiteY0" fmla="*/ 0 h 1116069"/>
              <a:gd name="connsiteX1" fmla="*/ 164967 w 646422"/>
              <a:gd name="connsiteY1" fmla="*/ 81622 h 1116069"/>
              <a:gd name="connsiteX2" fmla="*/ 390922 w 646422"/>
              <a:gd name="connsiteY2" fmla="*/ 85307 h 1116069"/>
              <a:gd name="connsiteX3" fmla="*/ 546505 w 646422"/>
              <a:gd name="connsiteY3" fmla="*/ 681614 h 1116069"/>
              <a:gd name="connsiteX4" fmla="*/ 646422 w 646422"/>
              <a:gd name="connsiteY4" fmla="*/ 1116069 h 1116069"/>
              <a:gd name="connsiteX0" fmla="*/ 0 w 646422"/>
              <a:gd name="connsiteY0" fmla="*/ 0 h 1116069"/>
              <a:gd name="connsiteX1" fmla="*/ 164967 w 646422"/>
              <a:gd name="connsiteY1" fmla="*/ 81622 h 1116069"/>
              <a:gd name="connsiteX2" fmla="*/ 390922 w 646422"/>
              <a:gd name="connsiteY2" fmla="*/ 85307 h 1116069"/>
              <a:gd name="connsiteX3" fmla="*/ 546505 w 646422"/>
              <a:gd name="connsiteY3" fmla="*/ 681614 h 1116069"/>
              <a:gd name="connsiteX4" fmla="*/ 646422 w 646422"/>
              <a:gd name="connsiteY4" fmla="*/ 1116069 h 1116069"/>
              <a:gd name="connsiteX0" fmla="*/ 0 w 646422"/>
              <a:gd name="connsiteY0" fmla="*/ 0 h 1116069"/>
              <a:gd name="connsiteX1" fmla="*/ 164967 w 646422"/>
              <a:gd name="connsiteY1" fmla="*/ 81622 h 1116069"/>
              <a:gd name="connsiteX2" fmla="*/ 390922 w 646422"/>
              <a:gd name="connsiteY2" fmla="*/ 85307 h 1116069"/>
              <a:gd name="connsiteX3" fmla="*/ 546505 w 646422"/>
              <a:gd name="connsiteY3" fmla="*/ 681614 h 1116069"/>
              <a:gd name="connsiteX4" fmla="*/ 646422 w 646422"/>
              <a:gd name="connsiteY4" fmla="*/ 1116069 h 1116069"/>
              <a:gd name="connsiteX0" fmla="*/ 0 w 646422"/>
              <a:gd name="connsiteY0" fmla="*/ 0 h 1116069"/>
              <a:gd name="connsiteX1" fmla="*/ 164967 w 646422"/>
              <a:gd name="connsiteY1" fmla="*/ 81622 h 1116069"/>
              <a:gd name="connsiteX2" fmla="*/ 390922 w 646422"/>
              <a:gd name="connsiteY2" fmla="*/ 85307 h 1116069"/>
              <a:gd name="connsiteX3" fmla="*/ 546505 w 646422"/>
              <a:gd name="connsiteY3" fmla="*/ 681614 h 1116069"/>
              <a:gd name="connsiteX4" fmla="*/ 646422 w 646422"/>
              <a:gd name="connsiteY4" fmla="*/ 1116069 h 1116069"/>
              <a:gd name="connsiteX0" fmla="*/ 0 w 646422"/>
              <a:gd name="connsiteY0" fmla="*/ 0 h 1116069"/>
              <a:gd name="connsiteX1" fmla="*/ 164967 w 646422"/>
              <a:gd name="connsiteY1" fmla="*/ 81622 h 1116069"/>
              <a:gd name="connsiteX2" fmla="*/ 390922 w 646422"/>
              <a:gd name="connsiteY2" fmla="*/ 85307 h 1116069"/>
              <a:gd name="connsiteX3" fmla="*/ 546505 w 646422"/>
              <a:gd name="connsiteY3" fmla="*/ 681614 h 1116069"/>
              <a:gd name="connsiteX4" fmla="*/ 646422 w 646422"/>
              <a:gd name="connsiteY4" fmla="*/ 1116069 h 1116069"/>
              <a:gd name="connsiteX0" fmla="*/ 0 w 646422"/>
              <a:gd name="connsiteY0" fmla="*/ 0 h 1116069"/>
              <a:gd name="connsiteX1" fmla="*/ 164967 w 646422"/>
              <a:gd name="connsiteY1" fmla="*/ 81622 h 1116069"/>
              <a:gd name="connsiteX2" fmla="*/ 417598 w 646422"/>
              <a:gd name="connsiteY2" fmla="*/ 113849 h 1116069"/>
              <a:gd name="connsiteX3" fmla="*/ 546505 w 646422"/>
              <a:gd name="connsiteY3" fmla="*/ 681614 h 1116069"/>
              <a:gd name="connsiteX4" fmla="*/ 646422 w 646422"/>
              <a:gd name="connsiteY4" fmla="*/ 1116069 h 1116069"/>
              <a:gd name="connsiteX0" fmla="*/ 0 w 646422"/>
              <a:gd name="connsiteY0" fmla="*/ 0 h 1116069"/>
              <a:gd name="connsiteX1" fmla="*/ 164967 w 646422"/>
              <a:gd name="connsiteY1" fmla="*/ 81622 h 1116069"/>
              <a:gd name="connsiteX2" fmla="*/ 417598 w 646422"/>
              <a:gd name="connsiteY2" fmla="*/ 113849 h 1116069"/>
              <a:gd name="connsiteX3" fmla="*/ 546505 w 646422"/>
              <a:gd name="connsiteY3" fmla="*/ 681614 h 1116069"/>
              <a:gd name="connsiteX4" fmla="*/ 646422 w 646422"/>
              <a:gd name="connsiteY4" fmla="*/ 1116069 h 1116069"/>
              <a:gd name="connsiteX0" fmla="*/ 0 w 646422"/>
              <a:gd name="connsiteY0" fmla="*/ 0 h 1116069"/>
              <a:gd name="connsiteX1" fmla="*/ 164967 w 646422"/>
              <a:gd name="connsiteY1" fmla="*/ 81622 h 1116069"/>
              <a:gd name="connsiteX2" fmla="*/ 417598 w 646422"/>
              <a:gd name="connsiteY2" fmla="*/ 113849 h 1116069"/>
              <a:gd name="connsiteX3" fmla="*/ 525164 w 646422"/>
              <a:gd name="connsiteY3" fmla="*/ 674479 h 1116069"/>
              <a:gd name="connsiteX4" fmla="*/ 646422 w 646422"/>
              <a:gd name="connsiteY4" fmla="*/ 1116069 h 1116069"/>
              <a:gd name="connsiteX0" fmla="*/ 0 w 646422"/>
              <a:gd name="connsiteY0" fmla="*/ 0 h 1116069"/>
              <a:gd name="connsiteX1" fmla="*/ 191643 w 646422"/>
              <a:gd name="connsiteY1" fmla="*/ 24453 h 1116069"/>
              <a:gd name="connsiteX2" fmla="*/ 417598 w 646422"/>
              <a:gd name="connsiteY2" fmla="*/ 113849 h 1116069"/>
              <a:gd name="connsiteX3" fmla="*/ 525164 w 646422"/>
              <a:gd name="connsiteY3" fmla="*/ 674479 h 1116069"/>
              <a:gd name="connsiteX4" fmla="*/ 646422 w 646422"/>
              <a:gd name="connsiteY4" fmla="*/ 1116069 h 1116069"/>
              <a:gd name="connsiteX0" fmla="*/ 0 w 643754"/>
              <a:gd name="connsiteY0" fmla="*/ 0 h 1214072"/>
              <a:gd name="connsiteX1" fmla="*/ 188975 w 643754"/>
              <a:gd name="connsiteY1" fmla="*/ 122456 h 1214072"/>
              <a:gd name="connsiteX2" fmla="*/ 414930 w 643754"/>
              <a:gd name="connsiteY2" fmla="*/ 211852 h 1214072"/>
              <a:gd name="connsiteX3" fmla="*/ 522496 w 643754"/>
              <a:gd name="connsiteY3" fmla="*/ 772482 h 1214072"/>
              <a:gd name="connsiteX4" fmla="*/ 643754 w 643754"/>
              <a:gd name="connsiteY4" fmla="*/ 1214072 h 1214072"/>
              <a:gd name="connsiteX0" fmla="*/ 0 w 643754"/>
              <a:gd name="connsiteY0" fmla="*/ 0 h 1214072"/>
              <a:gd name="connsiteX1" fmla="*/ 188975 w 643754"/>
              <a:gd name="connsiteY1" fmla="*/ 122456 h 1214072"/>
              <a:gd name="connsiteX2" fmla="*/ 414930 w 643754"/>
              <a:gd name="connsiteY2" fmla="*/ 211852 h 1214072"/>
              <a:gd name="connsiteX3" fmla="*/ 522496 w 643754"/>
              <a:gd name="connsiteY3" fmla="*/ 772482 h 1214072"/>
              <a:gd name="connsiteX4" fmla="*/ 643754 w 643754"/>
              <a:gd name="connsiteY4" fmla="*/ 1214072 h 1214072"/>
              <a:gd name="connsiteX0" fmla="*/ 0 w 643754"/>
              <a:gd name="connsiteY0" fmla="*/ 0 h 1214072"/>
              <a:gd name="connsiteX1" fmla="*/ 250330 w 643754"/>
              <a:gd name="connsiteY1" fmla="*/ 114289 h 1214072"/>
              <a:gd name="connsiteX2" fmla="*/ 414930 w 643754"/>
              <a:gd name="connsiteY2" fmla="*/ 211852 h 1214072"/>
              <a:gd name="connsiteX3" fmla="*/ 522496 w 643754"/>
              <a:gd name="connsiteY3" fmla="*/ 772482 h 1214072"/>
              <a:gd name="connsiteX4" fmla="*/ 643754 w 643754"/>
              <a:gd name="connsiteY4" fmla="*/ 1214072 h 1214072"/>
              <a:gd name="connsiteX0" fmla="*/ 0 w 547720"/>
              <a:gd name="connsiteY0" fmla="*/ 0 h 1254907"/>
              <a:gd name="connsiteX1" fmla="*/ 154296 w 547720"/>
              <a:gd name="connsiteY1" fmla="*/ 155124 h 1254907"/>
              <a:gd name="connsiteX2" fmla="*/ 318896 w 547720"/>
              <a:gd name="connsiteY2" fmla="*/ 252687 h 1254907"/>
              <a:gd name="connsiteX3" fmla="*/ 426462 w 547720"/>
              <a:gd name="connsiteY3" fmla="*/ 813317 h 1254907"/>
              <a:gd name="connsiteX4" fmla="*/ 547720 w 547720"/>
              <a:gd name="connsiteY4" fmla="*/ 1254907 h 1254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720" h="1254907">
                <a:moveTo>
                  <a:pt x="0" y="0"/>
                </a:moveTo>
                <a:cubicBezTo>
                  <a:pt x="71892" y="95274"/>
                  <a:pt x="101147" y="113010"/>
                  <a:pt x="154296" y="155124"/>
                </a:cubicBezTo>
                <a:cubicBezTo>
                  <a:pt x="207445" y="197238"/>
                  <a:pt x="273535" y="142988"/>
                  <a:pt x="318896" y="252687"/>
                </a:cubicBezTo>
                <a:cubicBezTo>
                  <a:pt x="364257" y="362386"/>
                  <a:pt x="386266" y="567169"/>
                  <a:pt x="426462" y="813317"/>
                </a:cubicBezTo>
                <a:cubicBezTo>
                  <a:pt x="461323" y="969582"/>
                  <a:pt x="449867" y="968976"/>
                  <a:pt x="547720" y="1254907"/>
                </a:cubicBezTo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7" name="Freihandform: Form 96">
            <a:extLst>
              <a:ext uri="{FF2B5EF4-FFF2-40B4-BE49-F238E27FC236}">
                <a16:creationId xmlns:a16="http://schemas.microsoft.com/office/drawing/2014/main" id="{FC198333-154F-EB68-2129-55D32AC5B9CA}"/>
              </a:ext>
            </a:extLst>
          </p:cNvPr>
          <p:cNvSpPr/>
          <p:nvPr/>
        </p:nvSpPr>
        <p:spPr>
          <a:xfrm>
            <a:off x="6711598" y="3265490"/>
            <a:ext cx="1707390" cy="1428222"/>
          </a:xfrm>
          <a:custGeom>
            <a:avLst/>
            <a:gdLst>
              <a:gd name="connsiteX0" fmla="*/ 0 w 783771"/>
              <a:gd name="connsiteY0" fmla="*/ 1453361 h 2201510"/>
              <a:gd name="connsiteX1" fmla="*/ 58057 w 783771"/>
              <a:gd name="connsiteY1" fmla="*/ 1598504 h 2201510"/>
              <a:gd name="connsiteX2" fmla="*/ 319314 w 783771"/>
              <a:gd name="connsiteY2" fmla="*/ 1583990 h 2201510"/>
              <a:gd name="connsiteX3" fmla="*/ 638628 w 783771"/>
              <a:gd name="connsiteY3" fmla="*/ 1933 h 2201510"/>
              <a:gd name="connsiteX4" fmla="*/ 682171 w 783771"/>
              <a:gd name="connsiteY4" fmla="*/ 1946847 h 2201510"/>
              <a:gd name="connsiteX5" fmla="*/ 783771 w 783771"/>
              <a:gd name="connsiteY5" fmla="*/ 2121018 h 2201510"/>
              <a:gd name="connsiteX0" fmla="*/ 0 w 725714"/>
              <a:gd name="connsiteY0" fmla="*/ 1598504 h 2201510"/>
              <a:gd name="connsiteX1" fmla="*/ 261257 w 725714"/>
              <a:gd name="connsiteY1" fmla="*/ 1583990 h 2201510"/>
              <a:gd name="connsiteX2" fmla="*/ 580571 w 725714"/>
              <a:gd name="connsiteY2" fmla="*/ 1933 h 2201510"/>
              <a:gd name="connsiteX3" fmla="*/ 624114 w 725714"/>
              <a:gd name="connsiteY3" fmla="*/ 1946847 h 2201510"/>
              <a:gd name="connsiteX4" fmla="*/ 725714 w 725714"/>
              <a:gd name="connsiteY4" fmla="*/ 2121018 h 2201510"/>
              <a:gd name="connsiteX0" fmla="*/ 0 w 865414"/>
              <a:gd name="connsiteY0" fmla="*/ 1598504 h 2353410"/>
              <a:gd name="connsiteX1" fmla="*/ 261257 w 865414"/>
              <a:gd name="connsiteY1" fmla="*/ 1583990 h 2353410"/>
              <a:gd name="connsiteX2" fmla="*/ 580571 w 865414"/>
              <a:gd name="connsiteY2" fmla="*/ 1933 h 2353410"/>
              <a:gd name="connsiteX3" fmla="*/ 624114 w 865414"/>
              <a:gd name="connsiteY3" fmla="*/ 1946847 h 2353410"/>
              <a:gd name="connsiteX4" fmla="*/ 865414 w 865414"/>
              <a:gd name="connsiteY4" fmla="*/ 2324218 h 2353410"/>
              <a:gd name="connsiteX0" fmla="*/ 0 w 865414"/>
              <a:gd name="connsiteY0" fmla="*/ 1598504 h 2324218"/>
              <a:gd name="connsiteX1" fmla="*/ 261257 w 865414"/>
              <a:gd name="connsiteY1" fmla="*/ 1583990 h 2324218"/>
              <a:gd name="connsiteX2" fmla="*/ 580571 w 865414"/>
              <a:gd name="connsiteY2" fmla="*/ 1933 h 2324218"/>
              <a:gd name="connsiteX3" fmla="*/ 624114 w 865414"/>
              <a:gd name="connsiteY3" fmla="*/ 1946847 h 2324218"/>
              <a:gd name="connsiteX4" fmla="*/ 865414 w 865414"/>
              <a:gd name="connsiteY4" fmla="*/ 2324218 h 2324218"/>
              <a:gd name="connsiteX0" fmla="*/ 0 w 865414"/>
              <a:gd name="connsiteY0" fmla="*/ 1598504 h 2324218"/>
              <a:gd name="connsiteX1" fmla="*/ 261257 w 865414"/>
              <a:gd name="connsiteY1" fmla="*/ 1583990 h 2324218"/>
              <a:gd name="connsiteX2" fmla="*/ 580571 w 865414"/>
              <a:gd name="connsiteY2" fmla="*/ 1933 h 2324218"/>
              <a:gd name="connsiteX3" fmla="*/ 624114 w 865414"/>
              <a:gd name="connsiteY3" fmla="*/ 1946847 h 2324218"/>
              <a:gd name="connsiteX4" fmla="*/ 865414 w 865414"/>
              <a:gd name="connsiteY4" fmla="*/ 2324218 h 2324218"/>
              <a:gd name="connsiteX0" fmla="*/ 0 w 865414"/>
              <a:gd name="connsiteY0" fmla="*/ 1600793 h 2326507"/>
              <a:gd name="connsiteX1" fmla="*/ 293007 w 865414"/>
              <a:gd name="connsiteY1" fmla="*/ 1433879 h 2326507"/>
              <a:gd name="connsiteX2" fmla="*/ 580571 w 865414"/>
              <a:gd name="connsiteY2" fmla="*/ 4222 h 2326507"/>
              <a:gd name="connsiteX3" fmla="*/ 624114 w 865414"/>
              <a:gd name="connsiteY3" fmla="*/ 1949136 h 2326507"/>
              <a:gd name="connsiteX4" fmla="*/ 865414 w 865414"/>
              <a:gd name="connsiteY4" fmla="*/ 2326507 h 2326507"/>
              <a:gd name="connsiteX0" fmla="*/ 0 w 808264"/>
              <a:gd name="connsiteY0" fmla="*/ 1448315 h 2326429"/>
              <a:gd name="connsiteX1" fmla="*/ 235857 w 808264"/>
              <a:gd name="connsiteY1" fmla="*/ 1433801 h 2326429"/>
              <a:gd name="connsiteX2" fmla="*/ 523421 w 808264"/>
              <a:gd name="connsiteY2" fmla="*/ 4144 h 2326429"/>
              <a:gd name="connsiteX3" fmla="*/ 566964 w 808264"/>
              <a:gd name="connsiteY3" fmla="*/ 1949058 h 2326429"/>
              <a:gd name="connsiteX4" fmla="*/ 808264 w 808264"/>
              <a:gd name="connsiteY4" fmla="*/ 2326429 h 2326429"/>
              <a:gd name="connsiteX0" fmla="*/ 0 w 820964"/>
              <a:gd name="connsiteY0" fmla="*/ 1429255 h 2326419"/>
              <a:gd name="connsiteX1" fmla="*/ 248557 w 820964"/>
              <a:gd name="connsiteY1" fmla="*/ 1433791 h 2326419"/>
              <a:gd name="connsiteX2" fmla="*/ 536121 w 820964"/>
              <a:gd name="connsiteY2" fmla="*/ 4134 h 2326419"/>
              <a:gd name="connsiteX3" fmla="*/ 579664 w 820964"/>
              <a:gd name="connsiteY3" fmla="*/ 1949048 h 2326419"/>
              <a:gd name="connsiteX4" fmla="*/ 820964 w 820964"/>
              <a:gd name="connsiteY4" fmla="*/ 2326419 h 2326419"/>
              <a:gd name="connsiteX0" fmla="*/ 0 w 820964"/>
              <a:gd name="connsiteY0" fmla="*/ 1427564 h 2324728"/>
              <a:gd name="connsiteX1" fmla="*/ 229507 w 820964"/>
              <a:gd name="connsiteY1" fmla="*/ 1540050 h 2324728"/>
              <a:gd name="connsiteX2" fmla="*/ 536121 w 820964"/>
              <a:gd name="connsiteY2" fmla="*/ 2443 h 2324728"/>
              <a:gd name="connsiteX3" fmla="*/ 579664 w 820964"/>
              <a:gd name="connsiteY3" fmla="*/ 1947357 h 2324728"/>
              <a:gd name="connsiteX4" fmla="*/ 820964 w 820964"/>
              <a:gd name="connsiteY4" fmla="*/ 2324728 h 2324728"/>
              <a:gd name="connsiteX0" fmla="*/ 0 w 878114"/>
              <a:gd name="connsiteY0" fmla="*/ 1522840 h 2324754"/>
              <a:gd name="connsiteX1" fmla="*/ 286657 w 878114"/>
              <a:gd name="connsiteY1" fmla="*/ 1540076 h 2324754"/>
              <a:gd name="connsiteX2" fmla="*/ 593271 w 878114"/>
              <a:gd name="connsiteY2" fmla="*/ 2469 h 2324754"/>
              <a:gd name="connsiteX3" fmla="*/ 636814 w 878114"/>
              <a:gd name="connsiteY3" fmla="*/ 1947383 h 2324754"/>
              <a:gd name="connsiteX4" fmla="*/ 878114 w 878114"/>
              <a:gd name="connsiteY4" fmla="*/ 2324754 h 2324754"/>
              <a:gd name="connsiteX0" fmla="*/ 0 w 878114"/>
              <a:gd name="connsiteY0" fmla="*/ 1522908 h 2324822"/>
              <a:gd name="connsiteX1" fmla="*/ 286657 w 878114"/>
              <a:gd name="connsiteY1" fmla="*/ 1540144 h 2324822"/>
              <a:gd name="connsiteX2" fmla="*/ 593271 w 878114"/>
              <a:gd name="connsiteY2" fmla="*/ 2537 h 2324822"/>
              <a:gd name="connsiteX3" fmla="*/ 636814 w 878114"/>
              <a:gd name="connsiteY3" fmla="*/ 1947451 h 2324822"/>
              <a:gd name="connsiteX4" fmla="*/ 878114 w 878114"/>
              <a:gd name="connsiteY4" fmla="*/ 2324822 h 2324822"/>
              <a:gd name="connsiteX0" fmla="*/ 0 w 878114"/>
              <a:gd name="connsiteY0" fmla="*/ 1522875 h 2324789"/>
              <a:gd name="connsiteX1" fmla="*/ 286657 w 878114"/>
              <a:gd name="connsiteY1" fmla="*/ 1540111 h 2324789"/>
              <a:gd name="connsiteX2" fmla="*/ 593271 w 878114"/>
              <a:gd name="connsiteY2" fmla="*/ 2504 h 2324789"/>
              <a:gd name="connsiteX3" fmla="*/ 636814 w 878114"/>
              <a:gd name="connsiteY3" fmla="*/ 1947418 h 2324789"/>
              <a:gd name="connsiteX4" fmla="*/ 878114 w 878114"/>
              <a:gd name="connsiteY4" fmla="*/ 2324789 h 2324789"/>
              <a:gd name="connsiteX0" fmla="*/ 0 w 878114"/>
              <a:gd name="connsiteY0" fmla="*/ 1521096 h 2323010"/>
              <a:gd name="connsiteX1" fmla="*/ 277007 w 878114"/>
              <a:gd name="connsiteY1" fmla="*/ 1716589 h 2323010"/>
              <a:gd name="connsiteX2" fmla="*/ 593271 w 878114"/>
              <a:gd name="connsiteY2" fmla="*/ 725 h 2323010"/>
              <a:gd name="connsiteX3" fmla="*/ 636814 w 878114"/>
              <a:gd name="connsiteY3" fmla="*/ 1945639 h 2323010"/>
              <a:gd name="connsiteX4" fmla="*/ 878114 w 878114"/>
              <a:gd name="connsiteY4" fmla="*/ 2323010 h 2323010"/>
              <a:gd name="connsiteX0" fmla="*/ 0 w 1042180"/>
              <a:gd name="connsiteY0" fmla="*/ 1571004 h 2323006"/>
              <a:gd name="connsiteX1" fmla="*/ 441073 w 1042180"/>
              <a:gd name="connsiteY1" fmla="*/ 1716585 h 2323006"/>
              <a:gd name="connsiteX2" fmla="*/ 757337 w 1042180"/>
              <a:gd name="connsiteY2" fmla="*/ 721 h 2323006"/>
              <a:gd name="connsiteX3" fmla="*/ 800880 w 1042180"/>
              <a:gd name="connsiteY3" fmla="*/ 1945635 h 2323006"/>
              <a:gd name="connsiteX4" fmla="*/ 1042180 w 1042180"/>
              <a:gd name="connsiteY4" fmla="*/ 2323006 h 2323006"/>
              <a:gd name="connsiteX0" fmla="*/ 0 w 1100086"/>
              <a:gd name="connsiteY0" fmla="*/ 1656571 h 2323010"/>
              <a:gd name="connsiteX1" fmla="*/ 498979 w 1100086"/>
              <a:gd name="connsiteY1" fmla="*/ 1716589 h 2323010"/>
              <a:gd name="connsiteX2" fmla="*/ 815243 w 1100086"/>
              <a:gd name="connsiteY2" fmla="*/ 725 h 2323010"/>
              <a:gd name="connsiteX3" fmla="*/ 858786 w 1100086"/>
              <a:gd name="connsiteY3" fmla="*/ 1945639 h 2323010"/>
              <a:gd name="connsiteX4" fmla="*/ 1100086 w 1100086"/>
              <a:gd name="connsiteY4" fmla="*/ 2323010 h 2323010"/>
              <a:gd name="connsiteX0" fmla="*/ 0 w 1061482"/>
              <a:gd name="connsiteY0" fmla="*/ 1699357 h 2323014"/>
              <a:gd name="connsiteX1" fmla="*/ 460375 w 1061482"/>
              <a:gd name="connsiteY1" fmla="*/ 1716593 h 2323014"/>
              <a:gd name="connsiteX2" fmla="*/ 776639 w 1061482"/>
              <a:gd name="connsiteY2" fmla="*/ 729 h 2323014"/>
              <a:gd name="connsiteX3" fmla="*/ 820182 w 1061482"/>
              <a:gd name="connsiteY3" fmla="*/ 1945643 h 2323014"/>
              <a:gd name="connsiteX4" fmla="*/ 1061482 w 1061482"/>
              <a:gd name="connsiteY4" fmla="*/ 2323014 h 2323014"/>
              <a:gd name="connsiteX0" fmla="*/ 0 w 849161"/>
              <a:gd name="connsiteY0" fmla="*/ 1784927 h 2323021"/>
              <a:gd name="connsiteX1" fmla="*/ 248054 w 849161"/>
              <a:gd name="connsiteY1" fmla="*/ 1716600 h 2323021"/>
              <a:gd name="connsiteX2" fmla="*/ 564318 w 849161"/>
              <a:gd name="connsiteY2" fmla="*/ 736 h 2323021"/>
              <a:gd name="connsiteX3" fmla="*/ 607861 w 849161"/>
              <a:gd name="connsiteY3" fmla="*/ 1945650 h 2323021"/>
              <a:gd name="connsiteX4" fmla="*/ 849161 w 849161"/>
              <a:gd name="connsiteY4" fmla="*/ 2323021 h 2323021"/>
              <a:gd name="connsiteX0" fmla="*/ 0 w 849161"/>
              <a:gd name="connsiteY0" fmla="*/ 1786274 h 2324368"/>
              <a:gd name="connsiteX1" fmla="*/ 277007 w 849161"/>
              <a:gd name="connsiteY1" fmla="*/ 1575341 h 2324368"/>
              <a:gd name="connsiteX2" fmla="*/ 564318 w 849161"/>
              <a:gd name="connsiteY2" fmla="*/ 2083 h 2324368"/>
              <a:gd name="connsiteX3" fmla="*/ 607861 w 849161"/>
              <a:gd name="connsiteY3" fmla="*/ 1946997 h 2324368"/>
              <a:gd name="connsiteX4" fmla="*/ 849161 w 849161"/>
              <a:gd name="connsiteY4" fmla="*/ 2324368 h 2324368"/>
              <a:gd name="connsiteX0" fmla="*/ 0 w 849161"/>
              <a:gd name="connsiteY0" fmla="*/ 1794233 h 2332327"/>
              <a:gd name="connsiteX1" fmla="*/ 261001 w 849161"/>
              <a:gd name="connsiteY1" fmla="*/ 1219390 h 2332327"/>
              <a:gd name="connsiteX2" fmla="*/ 564318 w 849161"/>
              <a:gd name="connsiteY2" fmla="*/ 10042 h 2332327"/>
              <a:gd name="connsiteX3" fmla="*/ 607861 w 849161"/>
              <a:gd name="connsiteY3" fmla="*/ 1954956 h 2332327"/>
              <a:gd name="connsiteX4" fmla="*/ 849161 w 849161"/>
              <a:gd name="connsiteY4" fmla="*/ 2332327 h 2332327"/>
              <a:gd name="connsiteX0" fmla="*/ 0 w 798476"/>
              <a:gd name="connsiteY0" fmla="*/ 1151184 h 2331472"/>
              <a:gd name="connsiteX1" fmla="*/ 210316 w 798476"/>
              <a:gd name="connsiteY1" fmla="*/ 1218535 h 2331472"/>
              <a:gd name="connsiteX2" fmla="*/ 513633 w 798476"/>
              <a:gd name="connsiteY2" fmla="*/ 9187 h 2331472"/>
              <a:gd name="connsiteX3" fmla="*/ 557176 w 798476"/>
              <a:gd name="connsiteY3" fmla="*/ 1954101 h 2331472"/>
              <a:gd name="connsiteX4" fmla="*/ 798476 w 798476"/>
              <a:gd name="connsiteY4" fmla="*/ 2331472 h 2331472"/>
              <a:gd name="connsiteX0" fmla="*/ 0 w 798476"/>
              <a:gd name="connsiteY0" fmla="*/ 138349 h 1318637"/>
              <a:gd name="connsiteX1" fmla="*/ 210316 w 798476"/>
              <a:gd name="connsiteY1" fmla="*/ 205700 h 1318637"/>
              <a:gd name="connsiteX2" fmla="*/ 420266 w 798476"/>
              <a:gd name="connsiteY2" fmla="*/ 30998 h 1318637"/>
              <a:gd name="connsiteX3" fmla="*/ 557176 w 798476"/>
              <a:gd name="connsiteY3" fmla="*/ 941266 h 1318637"/>
              <a:gd name="connsiteX4" fmla="*/ 798476 w 798476"/>
              <a:gd name="connsiteY4" fmla="*/ 1318637 h 1318637"/>
              <a:gd name="connsiteX0" fmla="*/ 0 w 798476"/>
              <a:gd name="connsiteY0" fmla="*/ 152162 h 1332450"/>
              <a:gd name="connsiteX1" fmla="*/ 127620 w 798476"/>
              <a:gd name="connsiteY1" fmla="*/ 141022 h 1332450"/>
              <a:gd name="connsiteX2" fmla="*/ 420266 w 798476"/>
              <a:gd name="connsiteY2" fmla="*/ 44811 h 1332450"/>
              <a:gd name="connsiteX3" fmla="*/ 557176 w 798476"/>
              <a:gd name="connsiteY3" fmla="*/ 955079 h 1332450"/>
              <a:gd name="connsiteX4" fmla="*/ 798476 w 798476"/>
              <a:gd name="connsiteY4" fmla="*/ 1332450 h 1332450"/>
              <a:gd name="connsiteX0" fmla="*/ 0 w 798476"/>
              <a:gd name="connsiteY0" fmla="*/ 63572 h 1243860"/>
              <a:gd name="connsiteX1" fmla="*/ 127620 w 798476"/>
              <a:gd name="connsiteY1" fmla="*/ 52432 h 1243860"/>
              <a:gd name="connsiteX2" fmla="*/ 420266 w 798476"/>
              <a:gd name="connsiteY2" fmla="*/ 63253 h 1243860"/>
              <a:gd name="connsiteX3" fmla="*/ 557176 w 798476"/>
              <a:gd name="connsiteY3" fmla="*/ 866489 h 1243860"/>
              <a:gd name="connsiteX4" fmla="*/ 798476 w 798476"/>
              <a:gd name="connsiteY4" fmla="*/ 1243860 h 1243860"/>
              <a:gd name="connsiteX0" fmla="*/ 0 w 798476"/>
              <a:gd name="connsiteY0" fmla="*/ 48819 h 1229107"/>
              <a:gd name="connsiteX1" fmla="*/ 127620 w 798476"/>
              <a:gd name="connsiteY1" fmla="*/ 37679 h 1229107"/>
              <a:gd name="connsiteX2" fmla="*/ 420266 w 798476"/>
              <a:gd name="connsiteY2" fmla="*/ 48500 h 1229107"/>
              <a:gd name="connsiteX3" fmla="*/ 554508 w 798476"/>
              <a:gd name="connsiteY3" fmla="*/ 651942 h 1229107"/>
              <a:gd name="connsiteX4" fmla="*/ 798476 w 798476"/>
              <a:gd name="connsiteY4" fmla="*/ 1229107 h 1229107"/>
              <a:gd name="connsiteX0" fmla="*/ 0 w 798476"/>
              <a:gd name="connsiteY0" fmla="*/ 49871 h 1230159"/>
              <a:gd name="connsiteX1" fmla="*/ 127620 w 798476"/>
              <a:gd name="connsiteY1" fmla="*/ 38731 h 1230159"/>
              <a:gd name="connsiteX2" fmla="*/ 420266 w 798476"/>
              <a:gd name="connsiteY2" fmla="*/ 49552 h 1230159"/>
              <a:gd name="connsiteX3" fmla="*/ 597190 w 798476"/>
              <a:gd name="connsiteY3" fmla="*/ 667265 h 1230159"/>
              <a:gd name="connsiteX4" fmla="*/ 798476 w 798476"/>
              <a:gd name="connsiteY4" fmla="*/ 1230159 h 1230159"/>
              <a:gd name="connsiteX0" fmla="*/ 0 w 798476"/>
              <a:gd name="connsiteY0" fmla="*/ 49871 h 1230159"/>
              <a:gd name="connsiteX1" fmla="*/ 127620 w 798476"/>
              <a:gd name="connsiteY1" fmla="*/ 38731 h 1230159"/>
              <a:gd name="connsiteX2" fmla="*/ 420266 w 798476"/>
              <a:gd name="connsiteY2" fmla="*/ 49552 h 1230159"/>
              <a:gd name="connsiteX3" fmla="*/ 597190 w 798476"/>
              <a:gd name="connsiteY3" fmla="*/ 667265 h 1230159"/>
              <a:gd name="connsiteX4" fmla="*/ 798476 w 798476"/>
              <a:gd name="connsiteY4" fmla="*/ 1230159 h 1230159"/>
              <a:gd name="connsiteX0" fmla="*/ 0 w 798476"/>
              <a:gd name="connsiteY0" fmla="*/ 94180 h 1274468"/>
              <a:gd name="connsiteX1" fmla="*/ 127620 w 798476"/>
              <a:gd name="connsiteY1" fmla="*/ 83040 h 1274468"/>
              <a:gd name="connsiteX2" fmla="*/ 420266 w 798476"/>
              <a:gd name="connsiteY2" fmla="*/ 93861 h 1274468"/>
              <a:gd name="connsiteX3" fmla="*/ 597190 w 798476"/>
              <a:gd name="connsiteY3" fmla="*/ 711574 h 1274468"/>
              <a:gd name="connsiteX4" fmla="*/ 798476 w 798476"/>
              <a:gd name="connsiteY4" fmla="*/ 1274468 h 1274468"/>
              <a:gd name="connsiteX0" fmla="*/ 0 w 798476"/>
              <a:gd name="connsiteY0" fmla="*/ 65681 h 1245969"/>
              <a:gd name="connsiteX1" fmla="*/ 127620 w 798476"/>
              <a:gd name="connsiteY1" fmla="*/ 54541 h 1245969"/>
              <a:gd name="connsiteX2" fmla="*/ 420266 w 798476"/>
              <a:gd name="connsiteY2" fmla="*/ 65362 h 1245969"/>
              <a:gd name="connsiteX3" fmla="*/ 597190 w 798476"/>
              <a:gd name="connsiteY3" fmla="*/ 683075 h 1245969"/>
              <a:gd name="connsiteX4" fmla="*/ 798476 w 798476"/>
              <a:gd name="connsiteY4" fmla="*/ 1245969 h 1245969"/>
              <a:gd name="connsiteX0" fmla="*/ 0 w 798476"/>
              <a:gd name="connsiteY0" fmla="*/ 49871 h 1230159"/>
              <a:gd name="connsiteX1" fmla="*/ 127620 w 798476"/>
              <a:gd name="connsiteY1" fmla="*/ 38731 h 1230159"/>
              <a:gd name="connsiteX2" fmla="*/ 420266 w 798476"/>
              <a:gd name="connsiteY2" fmla="*/ 49552 h 1230159"/>
              <a:gd name="connsiteX3" fmla="*/ 597190 w 798476"/>
              <a:gd name="connsiteY3" fmla="*/ 667265 h 1230159"/>
              <a:gd name="connsiteX4" fmla="*/ 798476 w 798476"/>
              <a:gd name="connsiteY4" fmla="*/ 1230159 h 1230159"/>
              <a:gd name="connsiteX0" fmla="*/ 0 w 798476"/>
              <a:gd name="connsiteY0" fmla="*/ 56191 h 1236479"/>
              <a:gd name="connsiteX1" fmla="*/ 127620 w 798476"/>
              <a:gd name="connsiteY1" fmla="*/ 45051 h 1236479"/>
              <a:gd name="connsiteX2" fmla="*/ 420266 w 798476"/>
              <a:gd name="connsiteY2" fmla="*/ 55872 h 1236479"/>
              <a:gd name="connsiteX3" fmla="*/ 597190 w 798476"/>
              <a:gd name="connsiteY3" fmla="*/ 673585 h 1236479"/>
              <a:gd name="connsiteX4" fmla="*/ 798476 w 798476"/>
              <a:gd name="connsiteY4" fmla="*/ 1236479 h 1236479"/>
              <a:gd name="connsiteX0" fmla="*/ 0 w 798476"/>
              <a:gd name="connsiteY0" fmla="*/ 34958 h 1215246"/>
              <a:gd name="connsiteX1" fmla="*/ 162299 w 798476"/>
              <a:gd name="connsiteY1" fmla="*/ 73767 h 1215246"/>
              <a:gd name="connsiteX2" fmla="*/ 420266 w 798476"/>
              <a:gd name="connsiteY2" fmla="*/ 34639 h 1215246"/>
              <a:gd name="connsiteX3" fmla="*/ 597190 w 798476"/>
              <a:gd name="connsiteY3" fmla="*/ 652352 h 1215246"/>
              <a:gd name="connsiteX4" fmla="*/ 798476 w 798476"/>
              <a:gd name="connsiteY4" fmla="*/ 1215246 h 1215246"/>
              <a:gd name="connsiteX0" fmla="*/ 0 w 798476"/>
              <a:gd name="connsiteY0" fmla="*/ 33432 h 1213720"/>
              <a:gd name="connsiteX1" fmla="*/ 162299 w 798476"/>
              <a:gd name="connsiteY1" fmla="*/ 72241 h 1213720"/>
              <a:gd name="connsiteX2" fmla="*/ 420266 w 798476"/>
              <a:gd name="connsiteY2" fmla="*/ 33113 h 1213720"/>
              <a:gd name="connsiteX3" fmla="*/ 575849 w 798476"/>
              <a:gd name="connsiteY3" fmla="*/ 629420 h 1213720"/>
              <a:gd name="connsiteX4" fmla="*/ 798476 w 798476"/>
              <a:gd name="connsiteY4" fmla="*/ 1213720 h 1213720"/>
              <a:gd name="connsiteX0" fmla="*/ 0 w 798476"/>
              <a:gd name="connsiteY0" fmla="*/ 33432 h 1213720"/>
              <a:gd name="connsiteX1" fmla="*/ 162299 w 798476"/>
              <a:gd name="connsiteY1" fmla="*/ 72241 h 1213720"/>
              <a:gd name="connsiteX2" fmla="*/ 420266 w 798476"/>
              <a:gd name="connsiteY2" fmla="*/ 33113 h 1213720"/>
              <a:gd name="connsiteX3" fmla="*/ 575849 w 798476"/>
              <a:gd name="connsiteY3" fmla="*/ 629420 h 1213720"/>
              <a:gd name="connsiteX4" fmla="*/ 798476 w 798476"/>
              <a:gd name="connsiteY4" fmla="*/ 1213720 h 1213720"/>
              <a:gd name="connsiteX0" fmla="*/ 0 w 798476"/>
              <a:gd name="connsiteY0" fmla="*/ 33432 h 1213720"/>
              <a:gd name="connsiteX1" fmla="*/ 162299 w 798476"/>
              <a:gd name="connsiteY1" fmla="*/ 72241 h 1213720"/>
              <a:gd name="connsiteX2" fmla="*/ 420266 w 798476"/>
              <a:gd name="connsiteY2" fmla="*/ 33113 h 1213720"/>
              <a:gd name="connsiteX3" fmla="*/ 575849 w 798476"/>
              <a:gd name="connsiteY3" fmla="*/ 629420 h 1213720"/>
              <a:gd name="connsiteX4" fmla="*/ 798476 w 798476"/>
              <a:gd name="connsiteY4" fmla="*/ 1213720 h 1213720"/>
              <a:gd name="connsiteX0" fmla="*/ 0 w 689104"/>
              <a:gd name="connsiteY0" fmla="*/ 33432 h 1013926"/>
              <a:gd name="connsiteX1" fmla="*/ 162299 w 689104"/>
              <a:gd name="connsiteY1" fmla="*/ 72241 h 1013926"/>
              <a:gd name="connsiteX2" fmla="*/ 420266 w 689104"/>
              <a:gd name="connsiteY2" fmla="*/ 33113 h 1013926"/>
              <a:gd name="connsiteX3" fmla="*/ 575849 w 689104"/>
              <a:gd name="connsiteY3" fmla="*/ 629420 h 1013926"/>
              <a:gd name="connsiteX4" fmla="*/ 689104 w 689104"/>
              <a:gd name="connsiteY4" fmla="*/ 1013926 h 1013926"/>
              <a:gd name="connsiteX0" fmla="*/ 0 w 689104"/>
              <a:gd name="connsiteY0" fmla="*/ 33432 h 1013926"/>
              <a:gd name="connsiteX1" fmla="*/ 162299 w 689104"/>
              <a:gd name="connsiteY1" fmla="*/ 72241 h 1013926"/>
              <a:gd name="connsiteX2" fmla="*/ 420266 w 689104"/>
              <a:gd name="connsiteY2" fmla="*/ 33113 h 1013926"/>
              <a:gd name="connsiteX3" fmla="*/ 575849 w 689104"/>
              <a:gd name="connsiteY3" fmla="*/ 629420 h 1013926"/>
              <a:gd name="connsiteX4" fmla="*/ 689104 w 689104"/>
              <a:gd name="connsiteY4" fmla="*/ 1013926 h 1013926"/>
              <a:gd name="connsiteX0" fmla="*/ 0 w 659760"/>
              <a:gd name="connsiteY0" fmla="*/ 0 h 1066120"/>
              <a:gd name="connsiteX1" fmla="*/ 132955 w 659760"/>
              <a:gd name="connsiteY1" fmla="*/ 124435 h 1066120"/>
              <a:gd name="connsiteX2" fmla="*/ 390922 w 659760"/>
              <a:gd name="connsiteY2" fmla="*/ 85307 h 1066120"/>
              <a:gd name="connsiteX3" fmla="*/ 546505 w 659760"/>
              <a:gd name="connsiteY3" fmla="*/ 681614 h 1066120"/>
              <a:gd name="connsiteX4" fmla="*/ 659760 w 659760"/>
              <a:gd name="connsiteY4" fmla="*/ 1066120 h 1066120"/>
              <a:gd name="connsiteX0" fmla="*/ 0 w 659760"/>
              <a:gd name="connsiteY0" fmla="*/ 0 h 1066120"/>
              <a:gd name="connsiteX1" fmla="*/ 164967 w 659760"/>
              <a:gd name="connsiteY1" fmla="*/ 81622 h 1066120"/>
              <a:gd name="connsiteX2" fmla="*/ 390922 w 659760"/>
              <a:gd name="connsiteY2" fmla="*/ 85307 h 1066120"/>
              <a:gd name="connsiteX3" fmla="*/ 546505 w 659760"/>
              <a:gd name="connsiteY3" fmla="*/ 681614 h 1066120"/>
              <a:gd name="connsiteX4" fmla="*/ 659760 w 659760"/>
              <a:gd name="connsiteY4" fmla="*/ 1066120 h 1066120"/>
              <a:gd name="connsiteX0" fmla="*/ 0 w 659760"/>
              <a:gd name="connsiteY0" fmla="*/ 0 h 1066120"/>
              <a:gd name="connsiteX1" fmla="*/ 164967 w 659760"/>
              <a:gd name="connsiteY1" fmla="*/ 81622 h 1066120"/>
              <a:gd name="connsiteX2" fmla="*/ 390922 w 659760"/>
              <a:gd name="connsiteY2" fmla="*/ 85307 h 1066120"/>
              <a:gd name="connsiteX3" fmla="*/ 546505 w 659760"/>
              <a:gd name="connsiteY3" fmla="*/ 681614 h 1066120"/>
              <a:gd name="connsiteX4" fmla="*/ 659760 w 659760"/>
              <a:gd name="connsiteY4" fmla="*/ 1066120 h 1066120"/>
              <a:gd name="connsiteX0" fmla="*/ 0 w 646422"/>
              <a:gd name="connsiteY0" fmla="*/ 0 h 1116069"/>
              <a:gd name="connsiteX1" fmla="*/ 164967 w 646422"/>
              <a:gd name="connsiteY1" fmla="*/ 81622 h 1116069"/>
              <a:gd name="connsiteX2" fmla="*/ 390922 w 646422"/>
              <a:gd name="connsiteY2" fmla="*/ 85307 h 1116069"/>
              <a:gd name="connsiteX3" fmla="*/ 546505 w 646422"/>
              <a:gd name="connsiteY3" fmla="*/ 681614 h 1116069"/>
              <a:gd name="connsiteX4" fmla="*/ 646422 w 646422"/>
              <a:gd name="connsiteY4" fmla="*/ 1116069 h 1116069"/>
              <a:gd name="connsiteX0" fmla="*/ 0 w 646422"/>
              <a:gd name="connsiteY0" fmla="*/ 0 h 1116069"/>
              <a:gd name="connsiteX1" fmla="*/ 164967 w 646422"/>
              <a:gd name="connsiteY1" fmla="*/ 81622 h 1116069"/>
              <a:gd name="connsiteX2" fmla="*/ 390922 w 646422"/>
              <a:gd name="connsiteY2" fmla="*/ 85307 h 1116069"/>
              <a:gd name="connsiteX3" fmla="*/ 546505 w 646422"/>
              <a:gd name="connsiteY3" fmla="*/ 681614 h 1116069"/>
              <a:gd name="connsiteX4" fmla="*/ 646422 w 646422"/>
              <a:gd name="connsiteY4" fmla="*/ 1116069 h 1116069"/>
              <a:gd name="connsiteX0" fmla="*/ 0 w 646422"/>
              <a:gd name="connsiteY0" fmla="*/ 0 h 1116069"/>
              <a:gd name="connsiteX1" fmla="*/ 164967 w 646422"/>
              <a:gd name="connsiteY1" fmla="*/ 81622 h 1116069"/>
              <a:gd name="connsiteX2" fmla="*/ 390922 w 646422"/>
              <a:gd name="connsiteY2" fmla="*/ 85307 h 1116069"/>
              <a:gd name="connsiteX3" fmla="*/ 546505 w 646422"/>
              <a:gd name="connsiteY3" fmla="*/ 681614 h 1116069"/>
              <a:gd name="connsiteX4" fmla="*/ 646422 w 646422"/>
              <a:gd name="connsiteY4" fmla="*/ 1116069 h 1116069"/>
              <a:gd name="connsiteX0" fmla="*/ 0 w 646422"/>
              <a:gd name="connsiteY0" fmla="*/ 0 h 1116069"/>
              <a:gd name="connsiteX1" fmla="*/ 164967 w 646422"/>
              <a:gd name="connsiteY1" fmla="*/ 81622 h 1116069"/>
              <a:gd name="connsiteX2" fmla="*/ 390922 w 646422"/>
              <a:gd name="connsiteY2" fmla="*/ 85307 h 1116069"/>
              <a:gd name="connsiteX3" fmla="*/ 546505 w 646422"/>
              <a:gd name="connsiteY3" fmla="*/ 681614 h 1116069"/>
              <a:gd name="connsiteX4" fmla="*/ 646422 w 646422"/>
              <a:gd name="connsiteY4" fmla="*/ 1116069 h 1116069"/>
              <a:gd name="connsiteX0" fmla="*/ 0 w 646422"/>
              <a:gd name="connsiteY0" fmla="*/ 0 h 1116069"/>
              <a:gd name="connsiteX1" fmla="*/ 164967 w 646422"/>
              <a:gd name="connsiteY1" fmla="*/ 81622 h 1116069"/>
              <a:gd name="connsiteX2" fmla="*/ 390922 w 646422"/>
              <a:gd name="connsiteY2" fmla="*/ 85307 h 1116069"/>
              <a:gd name="connsiteX3" fmla="*/ 546505 w 646422"/>
              <a:gd name="connsiteY3" fmla="*/ 681614 h 1116069"/>
              <a:gd name="connsiteX4" fmla="*/ 646422 w 646422"/>
              <a:gd name="connsiteY4" fmla="*/ 1116069 h 1116069"/>
              <a:gd name="connsiteX0" fmla="*/ 0 w 646422"/>
              <a:gd name="connsiteY0" fmla="*/ 0 h 1116069"/>
              <a:gd name="connsiteX1" fmla="*/ 164967 w 646422"/>
              <a:gd name="connsiteY1" fmla="*/ 81622 h 1116069"/>
              <a:gd name="connsiteX2" fmla="*/ 390922 w 646422"/>
              <a:gd name="connsiteY2" fmla="*/ 85307 h 1116069"/>
              <a:gd name="connsiteX3" fmla="*/ 546505 w 646422"/>
              <a:gd name="connsiteY3" fmla="*/ 681614 h 1116069"/>
              <a:gd name="connsiteX4" fmla="*/ 646422 w 646422"/>
              <a:gd name="connsiteY4" fmla="*/ 1116069 h 1116069"/>
              <a:gd name="connsiteX0" fmla="*/ 0 w 646422"/>
              <a:gd name="connsiteY0" fmla="*/ 0 h 1116069"/>
              <a:gd name="connsiteX1" fmla="*/ 164967 w 646422"/>
              <a:gd name="connsiteY1" fmla="*/ 81622 h 1116069"/>
              <a:gd name="connsiteX2" fmla="*/ 417598 w 646422"/>
              <a:gd name="connsiteY2" fmla="*/ 113849 h 1116069"/>
              <a:gd name="connsiteX3" fmla="*/ 546505 w 646422"/>
              <a:gd name="connsiteY3" fmla="*/ 681614 h 1116069"/>
              <a:gd name="connsiteX4" fmla="*/ 646422 w 646422"/>
              <a:gd name="connsiteY4" fmla="*/ 1116069 h 1116069"/>
              <a:gd name="connsiteX0" fmla="*/ 0 w 646422"/>
              <a:gd name="connsiteY0" fmla="*/ 0 h 1116069"/>
              <a:gd name="connsiteX1" fmla="*/ 164967 w 646422"/>
              <a:gd name="connsiteY1" fmla="*/ 81622 h 1116069"/>
              <a:gd name="connsiteX2" fmla="*/ 417598 w 646422"/>
              <a:gd name="connsiteY2" fmla="*/ 113849 h 1116069"/>
              <a:gd name="connsiteX3" fmla="*/ 546505 w 646422"/>
              <a:gd name="connsiteY3" fmla="*/ 681614 h 1116069"/>
              <a:gd name="connsiteX4" fmla="*/ 646422 w 646422"/>
              <a:gd name="connsiteY4" fmla="*/ 1116069 h 1116069"/>
              <a:gd name="connsiteX0" fmla="*/ 0 w 646422"/>
              <a:gd name="connsiteY0" fmla="*/ 0 h 1116069"/>
              <a:gd name="connsiteX1" fmla="*/ 164967 w 646422"/>
              <a:gd name="connsiteY1" fmla="*/ 81622 h 1116069"/>
              <a:gd name="connsiteX2" fmla="*/ 417598 w 646422"/>
              <a:gd name="connsiteY2" fmla="*/ 113849 h 1116069"/>
              <a:gd name="connsiteX3" fmla="*/ 525164 w 646422"/>
              <a:gd name="connsiteY3" fmla="*/ 674479 h 1116069"/>
              <a:gd name="connsiteX4" fmla="*/ 646422 w 646422"/>
              <a:gd name="connsiteY4" fmla="*/ 1116069 h 1116069"/>
              <a:gd name="connsiteX0" fmla="*/ 0 w 646422"/>
              <a:gd name="connsiteY0" fmla="*/ 0 h 1116069"/>
              <a:gd name="connsiteX1" fmla="*/ 191643 w 646422"/>
              <a:gd name="connsiteY1" fmla="*/ 24453 h 1116069"/>
              <a:gd name="connsiteX2" fmla="*/ 417598 w 646422"/>
              <a:gd name="connsiteY2" fmla="*/ 113849 h 1116069"/>
              <a:gd name="connsiteX3" fmla="*/ 525164 w 646422"/>
              <a:gd name="connsiteY3" fmla="*/ 674479 h 1116069"/>
              <a:gd name="connsiteX4" fmla="*/ 646422 w 646422"/>
              <a:gd name="connsiteY4" fmla="*/ 1116069 h 1116069"/>
              <a:gd name="connsiteX0" fmla="*/ 0 w 643754"/>
              <a:gd name="connsiteY0" fmla="*/ 0 h 1214072"/>
              <a:gd name="connsiteX1" fmla="*/ 188975 w 643754"/>
              <a:gd name="connsiteY1" fmla="*/ 122456 h 1214072"/>
              <a:gd name="connsiteX2" fmla="*/ 414930 w 643754"/>
              <a:gd name="connsiteY2" fmla="*/ 211852 h 1214072"/>
              <a:gd name="connsiteX3" fmla="*/ 522496 w 643754"/>
              <a:gd name="connsiteY3" fmla="*/ 772482 h 1214072"/>
              <a:gd name="connsiteX4" fmla="*/ 643754 w 643754"/>
              <a:gd name="connsiteY4" fmla="*/ 1214072 h 1214072"/>
              <a:gd name="connsiteX0" fmla="*/ 0 w 643754"/>
              <a:gd name="connsiteY0" fmla="*/ 0 h 1214072"/>
              <a:gd name="connsiteX1" fmla="*/ 188975 w 643754"/>
              <a:gd name="connsiteY1" fmla="*/ 122456 h 1214072"/>
              <a:gd name="connsiteX2" fmla="*/ 414930 w 643754"/>
              <a:gd name="connsiteY2" fmla="*/ 211852 h 1214072"/>
              <a:gd name="connsiteX3" fmla="*/ 522496 w 643754"/>
              <a:gd name="connsiteY3" fmla="*/ 772482 h 1214072"/>
              <a:gd name="connsiteX4" fmla="*/ 643754 w 643754"/>
              <a:gd name="connsiteY4" fmla="*/ 1214072 h 1214072"/>
              <a:gd name="connsiteX0" fmla="*/ 0 w 643754"/>
              <a:gd name="connsiteY0" fmla="*/ 0 h 1214072"/>
              <a:gd name="connsiteX1" fmla="*/ 250330 w 643754"/>
              <a:gd name="connsiteY1" fmla="*/ 114289 h 1214072"/>
              <a:gd name="connsiteX2" fmla="*/ 414930 w 643754"/>
              <a:gd name="connsiteY2" fmla="*/ 211852 h 1214072"/>
              <a:gd name="connsiteX3" fmla="*/ 522496 w 643754"/>
              <a:gd name="connsiteY3" fmla="*/ 772482 h 1214072"/>
              <a:gd name="connsiteX4" fmla="*/ 643754 w 643754"/>
              <a:gd name="connsiteY4" fmla="*/ 1214072 h 1214072"/>
              <a:gd name="connsiteX0" fmla="*/ 0 w 547720"/>
              <a:gd name="connsiteY0" fmla="*/ 0 h 1254907"/>
              <a:gd name="connsiteX1" fmla="*/ 154296 w 547720"/>
              <a:gd name="connsiteY1" fmla="*/ 155124 h 1254907"/>
              <a:gd name="connsiteX2" fmla="*/ 318896 w 547720"/>
              <a:gd name="connsiteY2" fmla="*/ 252687 h 1254907"/>
              <a:gd name="connsiteX3" fmla="*/ 426462 w 547720"/>
              <a:gd name="connsiteY3" fmla="*/ 813317 h 1254907"/>
              <a:gd name="connsiteX4" fmla="*/ 547720 w 547720"/>
              <a:gd name="connsiteY4" fmla="*/ 1254907 h 1254907"/>
              <a:gd name="connsiteX0" fmla="*/ 0 w 547720"/>
              <a:gd name="connsiteY0" fmla="*/ 198750 h 1453657"/>
              <a:gd name="connsiteX1" fmla="*/ 154296 w 547720"/>
              <a:gd name="connsiteY1" fmla="*/ 353874 h 1453657"/>
              <a:gd name="connsiteX2" fmla="*/ 327044 w 547720"/>
              <a:gd name="connsiteY2" fmla="*/ 18411 h 1453657"/>
              <a:gd name="connsiteX3" fmla="*/ 426462 w 547720"/>
              <a:gd name="connsiteY3" fmla="*/ 1012067 h 1453657"/>
              <a:gd name="connsiteX4" fmla="*/ 547720 w 547720"/>
              <a:gd name="connsiteY4" fmla="*/ 1453657 h 145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720" h="1453657">
                <a:moveTo>
                  <a:pt x="0" y="198750"/>
                </a:moveTo>
                <a:cubicBezTo>
                  <a:pt x="71892" y="294024"/>
                  <a:pt x="99789" y="383930"/>
                  <a:pt x="154296" y="353874"/>
                </a:cubicBezTo>
                <a:cubicBezTo>
                  <a:pt x="208803" y="323818"/>
                  <a:pt x="281683" y="-91288"/>
                  <a:pt x="327044" y="18411"/>
                </a:cubicBezTo>
                <a:cubicBezTo>
                  <a:pt x="372405" y="128110"/>
                  <a:pt x="386266" y="765919"/>
                  <a:pt x="426462" y="1012067"/>
                </a:cubicBezTo>
                <a:cubicBezTo>
                  <a:pt x="461323" y="1168332"/>
                  <a:pt x="449867" y="1167726"/>
                  <a:pt x="547720" y="1453657"/>
                </a:cubicBezTo>
              </a:path>
            </a:pathLst>
          </a:cu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290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0.45677 0.03263 L 0.45677 0.03217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9" y="16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  <p:bldP spid="21" grpId="0"/>
      <p:bldP spid="26" grpId="0" animBg="1"/>
      <p:bldP spid="28" grpId="0" animBg="1"/>
      <p:bldP spid="39" grpId="0"/>
      <p:bldP spid="44" grpId="0" animBg="1"/>
      <p:bldP spid="49" grpId="0"/>
      <p:bldP spid="50" grpId="0"/>
      <p:bldP spid="47" grpId="0"/>
      <p:bldP spid="67" grpId="0" animBg="1"/>
      <p:bldP spid="67" grpId="1" animBg="1"/>
      <p:bldP spid="40" grpId="0" animBg="1"/>
      <p:bldP spid="40" grpId="1" animBg="1"/>
      <p:bldP spid="42" grpId="0" animBg="1"/>
      <p:bldP spid="42" grpId="1" animBg="1"/>
      <p:bldP spid="74" grpId="0"/>
      <p:bldP spid="76" grpId="0"/>
      <p:bldP spid="78" grpId="0" animBg="1"/>
      <p:bldP spid="95" grpId="0" animBg="1"/>
      <p:bldP spid="96" grpId="0" animBg="1"/>
      <p:bldP spid="96" grpId="1" animBg="1"/>
      <p:bldP spid="97" grpId="0" animBg="1"/>
      <p:bldP spid="97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5CF2FD9-ACDA-A502-962B-2628C1F9E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Copper Absorption Efficiency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9004426-7426-942B-68F2-C066B5081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C422963-7EED-3D7E-C6A3-2657ACCC8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50</a:t>
            </a:fld>
            <a:r>
              <a:rPr lang="de-DE"/>
              <a:t> of 25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178AC9A-87D6-59FA-74C3-5B37066E0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08" y="1729963"/>
            <a:ext cx="6085522" cy="388388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E07088-BB1E-AF59-894D-F9D01F3C2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225" y="1878711"/>
            <a:ext cx="4943367" cy="373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728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5E3BF5F-3C2C-5F6B-9BBC-4DAAE1A93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113" y="1406769"/>
            <a:ext cx="5172837" cy="401734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35D72C7-F1BA-F16B-C5FD-1FB3B4D27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258" y="1454294"/>
            <a:ext cx="5495035" cy="3922296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5F6806DF-5E72-D82D-03BD-AF7004850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Copper </a:t>
            </a:r>
            <a:r>
              <a:rPr lang="de-DE" dirty="0" err="1"/>
              <a:t>Ionization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CD0097D-B9EA-F055-DE55-BFAA03E35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E6B319-DF7D-F85A-8E6D-8DD0661F5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51</a:t>
            </a:fld>
            <a:r>
              <a:rPr lang="de-DE"/>
              <a:t> of 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14975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B412F3D-FAA0-E149-8025-A5A5689C3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Node</a:t>
            </a:r>
            <a:r>
              <a:rPr lang="de-DE" dirty="0"/>
              <a:t> </a:t>
            </a:r>
            <a:r>
              <a:rPr lang="de-DE" dirty="0" err="1"/>
              <a:t>Failure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4DFFF51-4896-2FE4-EDA7-4F1BDF601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AEF4296-FA0C-B8F5-4B25-B95881BF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52</a:t>
            </a:fld>
            <a:r>
              <a:rPr lang="de-DE"/>
              <a:t> of 25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F24490B-45F3-C46B-7654-71A7D454B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" y="981075"/>
            <a:ext cx="1030605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517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E277B68-69AD-E439-C3E7-599F49B2C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7" y="847725"/>
            <a:ext cx="11591925" cy="5162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A8E6EC9-39CA-2D7A-D37E-80BAC9268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Formvar</a:t>
            </a:r>
            <a:r>
              <a:rPr lang="de-DE" dirty="0"/>
              <a:t> 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12EEB10-FA20-31DB-21D0-67123BD8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98FDDC-EED5-5B5F-C6BF-BBAD77446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53</a:t>
            </a:fld>
            <a:r>
              <a:rPr lang="de-DE"/>
              <a:t> of 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26316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Phase Space Dynamics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54</a:t>
            </a:fld>
            <a:r>
              <a:rPr lang="de-DE"/>
              <a:t> of 25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351" y="1343713"/>
            <a:ext cx="3600000" cy="225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51" y="1272924"/>
            <a:ext cx="3600000" cy="225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115" y="1272924"/>
            <a:ext cx="3600000" cy="225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51" y="3593713"/>
            <a:ext cx="3600000" cy="225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351" y="3623642"/>
            <a:ext cx="3600000" cy="225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351" y="3623642"/>
            <a:ext cx="3600000" cy="2250000"/>
          </a:xfrm>
          <a:prstGeom prst="rect">
            <a:avLst/>
          </a:prstGeom>
        </p:spPr>
      </p:pic>
      <p:sp>
        <p:nvSpPr>
          <p:cNvPr id="11" name="Rectangle 2"/>
          <p:cNvSpPr/>
          <p:nvPr/>
        </p:nvSpPr>
        <p:spPr>
          <a:xfrm>
            <a:off x="-4771" y="3313211"/>
            <a:ext cx="1628715" cy="384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133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with</a:t>
            </a:r>
            <a:r>
              <a:rPr lang="de-DE" sz="2133" b="1" dirty="0">
                <a:solidFill>
                  <a:srgbClr val="FF6600"/>
                </a:solidFill>
              </a:rPr>
              <a:t> </a:t>
            </a:r>
            <a:r>
              <a:rPr lang="de-DE" sz="2133" b="1" dirty="0" err="1"/>
              <a:t>ramp</a:t>
            </a:r>
            <a:endParaRPr lang="de-DE" sz="2133" b="1" dirty="0"/>
          </a:p>
        </p:txBody>
      </p:sp>
      <p:sp>
        <p:nvSpPr>
          <p:cNvPr id="12" name="Rectangle 3"/>
          <p:cNvSpPr/>
          <p:nvPr/>
        </p:nvSpPr>
        <p:spPr>
          <a:xfrm>
            <a:off x="0" y="1022726"/>
            <a:ext cx="1628715" cy="384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133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no</a:t>
            </a:r>
            <a:r>
              <a:rPr lang="de-DE" sz="2133" b="1" dirty="0"/>
              <a:t> </a:t>
            </a:r>
            <a:r>
              <a:rPr lang="de-DE" sz="2133" b="1" dirty="0" err="1"/>
              <a:t>ramp</a:t>
            </a:r>
            <a:endParaRPr lang="de-DE" sz="2133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2486066" y="1037437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1. BEFORE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973828" y="1041399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2. DURING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9500364" y="1037437"/>
            <a:ext cx="1201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1" dirty="0">
                <a:solidFill>
                  <a:schemeClr val="bg1">
                    <a:lumMod val="75000"/>
                  </a:schemeClr>
                </a:solidFill>
              </a:rPr>
              <a:t>3. AFTER</a:t>
            </a:r>
          </a:p>
        </p:txBody>
      </p:sp>
      <p:grpSp>
        <p:nvGrpSpPr>
          <p:cNvPr id="18" name="Gruppieren 17"/>
          <p:cNvGrpSpPr/>
          <p:nvPr/>
        </p:nvGrpSpPr>
        <p:grpSpPr>
          <a:xfrm>
            <a:off x="574555" y="5204528"/>
            <a:ext cx="2008732" cy="1539661"/>
            <a:chOff x="4532356" y="3350641"/>
            <a:chExt cx="3782583" cy="2899290"/>
          </a:xfrm>
        </p:grpSpPr>
        <p:sp>
          <p:nvSpPr>
            <p:cNvPr id="17" name="Rechteck 16"/>
            <p:cNvSpPr/>
            <p:nvPr/>
          </p:nvSpPr>
          <p:spPr>
            <a:xfrm>
              <a:off x="4532356" y="3350641"/>
              <a:ext cx="3782583" cy="28992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5A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 dirty="0">
                <a:solidFill>
                  <a:schemeClr val="bg1"/>
                </a:solidFill>
              </a:endParaRPr>
            </a:p>
          </p:txBody>
        </p:sp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5411" y="3670328"/>
              <a:ext cx="3156473" cy="225991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9" name="Textfeld 18"/>
          <p:cNvSpPr txBox="1"/>
          <p:nvPr/>
        </p:nvSpPr>
        <p:spPr>
          <a:xfrm>
            <a:off x="2707850" y="5914502"/>
            <a:ext cx="180863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dirty="0">
                <a:solidFill>
                  <a:srgbClr val="005AA0"/>
                </a:solidFill>
              </a:rPr>
              <a:t>Radiation </a:t>
            </a:r>
          </a:p>
          <a:p>
            <a:pPr algn="l"/>
            <a:r>
              <a:rPr lang="de-DE" sz="1500" dirty="0" err="1">
                <a:solidFill>
                  <a:srgbClr val="005AA0"/>
                </a:solidFill>
              </a:rPr>
              <a:t>Pressure</a:t>
            </a:r>
            <a:r>
              <a:rPr lang="de-DE" sz="1500" dirty="0">
                <a:solidFill>
                  <a:srgbClr val="005AA0"/>
                </a:solidFill>
              </a:rPr>
              <a:t> </a:t>
            </a:r>
          </a:p>
          <a:p>
            <a:pPr algn="l"/>
            <a:r>
              <a:rPr lang="de-DE" sz="1500" dirty="0" err="1">
                <a:solidFill>
                  <a:srgbClr val="005AA0"/>
                </a:solidFill>
              </a:rPr>
              <a:t>Acceleration</a:t>
            </a:r>
            <a:r>
              <a:rPr lang="de-DE" sz="1500" dirty="0">
                <a:solidFill>
                  <a:srgbClr val="005AA0"/>
                </a:solidFill>
              </a:rPr>
              <a:t> (RPA)</a:t>
            </a:r>
          </a:p>
        </p:txBody>
      </p:sp>
    </p:spTree>
    <p:extLst>
      <p:ext uri="{BB962C8B-B14F-4D97-AF65-F5344CB8AC3E}">
        <p14:creationId xmlns:p14="http://schemas.microsoft.com/office/powerpoint/2010/main" val="53261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53D3E7-D42E-35D6-740E-BF21221BC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Proton Beam </a:t>
            </a:r>
            <a:r>
              <a:rPr lang="de-DE" dirty="0" err="1"/>
              <a:t>Divergence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FE80753-89AB-7140-DB13-0AB5DBC65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90A898C-DFF2-F7DC-BB07-7ED33F0AE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55</a:t>
            </a:fld>
            <a:r>
              <a:rPr lang="de-DE"/>
              <a:t> of 25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1496DB3-4EF4-4668-3331-930CE5A22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50" y="1262062"/>
            <a:ext cx="9258300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963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D93955-0CC4-C22A-C634-3DD25C78F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Virtual RCFs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76F94D0-2484-EE44-8A93-3BF362130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BD89EE9-B4E3-A2EE-E4C8-6E9507866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56</a:t>
            </a:fld>
            <a:r>
              <a:rPr lang="de-DE"/>
              <a:t> of 25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397D04E-09BA-993E-2F4B-FBF8EAA68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6655"/>
            <a:ext cx="5444858" cy="604094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048A48E-591E-04FC-70C6-8A9C2FDBE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057" y="1063129"/>
            <a:ext cx="4736387" cy="513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907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DC07A1-B5B6-7220-3E7A-BEFFC2CA2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Bremsstrahlung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9D2B27-A872-9F35-0717-BC4518F4F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A9989A0-AF4C-05B5-2B62-A17CCB3E4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57</a:t>
            </a:fld>
            <a:r>
              <a:rPr lang="de-DE"/>
              <a:t> of 25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6C62193-7B79-A87D-141D-EBD56D8FF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865" y="317256"/>
            <a:ext cx="6781800" cy="60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457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DC07A1-B5B6-7220-3E7A-BEFFC2CA2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Bremsstrahlung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9D2B27-A872-9F35-0717-BC4518F4F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A9989A0-AF4C-05B5-2B62-A17CCB3E4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58</a:t>
            </a:fld>
            <a:r>
              <a:rPr lang="de-DE"/>
              <a:t> of 25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C281399-8DC0-7D83-96EF-15317EEDB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760" y="254624"/>
            <a:ext cx="4540739" cy="570523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F791AAA-A138-3979-D065-296930E19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89" y="4436541"/>
            <a:ext cx="6248971" cy="152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014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CB16FF-7203-2C62-C818-C1D0D5B32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Bremsstrahlung – Time-</a:t>
            </a:r>
            <a:r>
              <a:rPr lang="de-DE" dirty="0" err="1"/>
              <a:t>Resolved</a:t>
            </a:r>
            <a:r>
              <a:rPr lang="de-DE" dirty="0"/>
              <a:t> 10nm Copper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C4E5476-7804-2462-014A-A4D0BE825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6B71F57-D0DA-F9AB-A608-902225259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59</a:t>
            </a:fld>
            <a:r>
              <a:rPr lang="de-DE"/>
              <a:t> of 25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01C932E-DD53-567C-D255-5AB286180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" y="1051540"/>
            <a:ext cx="5388313" cy="514606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D603ED3-8D5A-6626-0044-98B1D1E10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367" y="4542479"/>
            <a:ext cx="5710428" cy="153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97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10951B6-73C8-4C06-8A64-B7018B159CFD}"/>
              </a:ext>
            </a:extLst>
          </p:cNvPr>
          <p:cNvSpPr/>
          <p:nvPr/>
        </p:nvSpPr>
        <p:spPr>
          <a:xfrm>
            <a:off x="479376" y="356659"/>
            <a:ext cx="76846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5AA0"/>
                </a:solidFill>
                <a:latin typeface="+mj-lt"/>
                <a:ea typeface="Times New Roman"/>
                <a:cs typeface="Arial" pitchFamily="34" charset="0"/>
              </a:rPr>
              <a:t>Laboratory Setup of a Laser-Ion Accelerator</a:t>
            </a:r>
            <a:endParaRPr lang="de-DE" sz="2800" dirty="0">
              <a:solidFill>
                <a:srgbClr val="005AA0"/>
              </a:solidFill>
              <a:latin typeface="+mj-lt"/>
            </a:endParaRPr>
          </a:p>
        </p:txBody>
      </p:sp>
      <p:pic>
        <p:nvPicPr>
          <p:cNvPr id="6" name="Grafik 18">
            <a:extLst>
              <a:ext uri="{FF2B5EF4-FFF2-40B4-BE49-F238E27FC236}">
                <a16:creationId xmlns:a16="http://schemas.microsoft.com/office/drawing/2014/main" id="{7108F52B-6FE8-432A-AE75-C1432C63E6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47"/>
          <a:stretch/>
        </p:blipFill>
        <p:spPr>
          <a:xfrm>
            <a:off x="1014569" y="1884011"/>
            <a:ext cx="4412104" cy="2184213"/>
          </a:xfrm>
          <a:prstGeom prst="rect">
            <a:avLst/>
          </a:prstGeom>
        </p:spPr>
      </p:pic>
      <p:pic>
        <p:nvPicPr>
          <p:cNvPr id="7" name="Grafik 13">
            <a:extLst>
              <a:ext uri="{FF2B5EF4-FFF2-40B4-BE49-F238E27FC236}">
                <a16:creationId xmlns:a16="http://schemas.microsoft.com/office/drawing/2014/main" id="{77CB4064-24AD-41B1-B8BD-5A92832333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41" y="2926184"/>
            <a:ext cx="1526075" cy="2516109"/>
          </a:xfrm>
          <a:prstGeom prst="rect">
            <a:avLst/>
          </a:prstGeom>
        </p:spPr>
      </p:pic>
      <p:pic>
        <p:nvPicPr>
          <p:cNvPr id="8" name="Grafik 14">
            <a:extLst>
              <a:ext uri="{FF2B5EF4-FFF2-40B4-BE49-F238E27FC236}">
                <a16:creationId xmlns:a16="http://schemas.microsoft.com/office/drawing/2014/main" id="{09B33A6C-7309-4EB2-8BDA-3607E8FE5D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828" y="2880106"/>
            <a:ext cx="1482317" cy="2548928"/>
          </a:xfrm>
          <a:prstGeom prst="rect">
            <a:avLst/>
          </a:prstGeom>
        </p:spPr>
      </p:pic>
      <p:pic>
        <p:nvPicPr>
          <p:cNvPr id="9" name="Grafik 15">
            <a:extLst>
              <a:ext uri="{FF2B5EF4-FFF2-40B4-BE49-F238E27FC236}">
                <a16:creationId xmlns:a16="http://schemas.microsoft.com/office/drawing/2014/main" id="{6BC939C7-A1FD-49F5-89D1-2531B9C4C2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389" y="977472"/>
            <a:ext cx="1963659" cy="2138692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3FB900E5-3502-45F3-9209-64870378E3B1}"/>
              </a:ext>
            </a:extLst>
          </p:cNvPr>
          <p:cNvSpPr/>
          <p:nvPr/>
        </p:nvSpPr>
        <p:spPr>
          <a:xfrm>
            <a:off x="-4660775" y="2268881"/>
            <a:ext cx="4583187" cy="847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133" dirty="0">
                <a:solidFill>
                  <a:srgbClr val="005AA0"/>
                </a:solidFill>
                <a:latin typeface="Arial" pitchFamily="34" charset="0"/>
                <a:ea typeface="Times New Roman"/>
                <a:cs typeface="Arial" pitchFamily="34" charset="0"/>
              </a:rPr>
              <a:t>laser metrology &amp; control</a:t>
            </a:r>
          </a:p>
          <a:p>
            <a:pPr algn="ctr">
              <a:lnSpc>
                <a:spcPct val="115000"/>
              </a:lnSpc>
            </a:pPr>
            <a:r>
              <a:rPr lang="en-US" sz="2133" dirty="0">
                <a:solidFill>
                  <a:srgbClr val="005AA0"/>
                </a:solidFill>
                <a:latin typeface="Arial" pitchFamily="34" charset="0"/>
                <a:ea typeface="Times New Roman"/>
                <a:cs typeface="Arial" pitchFamily="34" charset="0"/>
                <a:sym typeface="Wingdings" panose="05000000000000000000" pitchFamily="2" charset="2"/>
              </a:rPr>
              <a:t> preserve laser-system quality</a:t>
            </a:r>
            <a:endParaRPr lang="en-US" sz="2133" b="1" dirty="0">
              <a:solidFill>
                <a:srgbClr val="005AA0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FAF9C3B3-5AF0-41DD-B164-E91B19D572F6}"/>
              </a:ext>
            </a:extLst>
          </p:cNvPr>
          <p:cNvSpPr/>
          <p:nvPr/>
        </p:nvSpPr>
        <p:spPr>
          <a:xfrm>
            <a:off x="6314999" y="5322335"/>
            <a:ext cx="5884555" cy="905633"/>
          </a:xfrm>
          <a:prstGeom prst="rect">
            <a:avLst/>
          </a:prstGeom>
          <a:solidFill>
            <a:srgbClr val="005AA0"/>
          </a:solidFill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</a:pPr>
            <a:r>
              <a:rPr lang="en-US" sz="2400" b="1" dirty="0">
                <a:solidFill>
                  <a:schemeClr val="bg1"/>
                </a:solidFill>
                <a:latin typeface="Arial" pitchFamily="34" charset="0"/>
                <a:ea typeface="Times New Roman"/>
                <a:cs typeface="Arial" pitchFamily="34" charset="0"/>
              </a:rPr>
              <a:t>→ Study laser-plasma-acceleration physics through numerical simulation</a:t>
            </a:r>
          </a:p>
        </p:txBody>
      </p:sp>
      <p:sp>
        <p:nvSpPr>
          <p:cNvPr id="21" name="Rechteck 20"/>
          <p:cNvSpPr/>
          <p:nvPr/>
        </p:nvSpPr>
        <p:spPr>
          <a:xfrm>
            <a:off x="-4147122" y="3809691"/>
            <a:ext cx="3720890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400" dirty="0">
                <a:solidFill>
                  <a:srgbClr val="005AA0"/>
                </a:solidFill>
                <a:latin typeface="Arial" pitchFamily="34" charset="0"/>
                <a:ea typeface="Times New Roman"/>
                <a:cs typeface="Arial" pitchFamily="34" charset="0"/>
                <a:sym typeface="Wingdings" panose="05000000000000000000" pitchFamily="2" charset="2"/>
              </a:rPr>
              <a:t>&amp; </a:t>
            </a:r>
            <a:r>
              <a:rPr lang="en-US" sz="2400" b="1" dirty="0">
                <a:solidFill>
                  <a:srgbClr val="005AA0"/>
                </a:solidFill>
                <a:latin typeface="Arial" pitchFamily="34" charset="0"/>
                <a:ea typeface="Times New Roman"/>
                <a:cs typeface="Arial" pitchFamily="34" charset="0"/>
                <a:sym typeface="Wingdings" panose="05000000000000000000" pitchFamily="2" charset="2"/>
              </a:rPr>
              <a:t>control the interaction</a:t>
            </a:r>
            <a:endParaRPr lang="en-US" sz="2400" b="1" dirty="0">
              <a:solidFill>
                <a:srgbClr val="005AA0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D7C219C-986E-0BD1-2D17-1A78D004D644}"/>
              </a:ext>
            </a:extLst>
          </p:cNvPr>
          <p:cNvSpPr txBox="1"/>
          <p:nvPr/>
        </p:nvSpPr>
        <p:spPr>
          <a:xfrm>
            <a:off x="6600472" y="4068223"/>
            <a:ext cx="510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 err="1">
                <a:solidFill>
                  <a:srgbClr val="FF0000"/>
                </a:solidFill>
              </a:rPr>
              <a:t>Femtosecond</a:t>
            </a:r>
            <a:r>
              <a:rPr lang="de-DE" sz="2400" b="1" dirty="0">
                <a:solidFill>
                  <a:srgbClr val="FF0000"/>
                </a:solidFill>
              </a:rPr>
              <a:t> – </a:t>
            </a:r>
            <a:r>
              <a:rPr lang="de-DE" sz="2400" b="1" dirty="0" err="1">
                <a:solidFill>
                  <a:srgbClr val="FF0000"/>
                </a:solidFill>
              </a:rPr>
              <a:t>nanometer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scales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are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largely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unobservable</a:t>
            </a:r>
            <a:r>
              <a:rPr lang="de-DE" sz="2400" b="1" dirty="0">
                <a:solidFill>
                  <a:srgbClr val="FF0000"/>
                </a:solidFill>
              </a:rPr>
              <a:t> and </a:t>
            </a:r>
            <a:r>
              <a:rPr lang="de-DE" sz="2400" b="1" dirty="0" err="1">
                <a:solidFill>
                  <a:srgbClr val="FF0000"/>
                </a:solidFill>
              </a:rPr>
              <a:t>we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only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see</a:t>
            </a:r>
            <a:r>
              <a:rPr lang="de-DE" sz="2400" b="1" dirty="0">
                <a:solidFill>
                  <a:srgbClr val="FF0000"/>
                </a:solidFill>
              </a:rPr>
              <a:t> time-</a:t>
            </a:r>
            <a:r>
              <a:rPr lang="de-DE" sz="2400" b="1" dirty="0" err="1">
                <a:solidFill>
                  <a:srgbClr val="FF0000"/>
                </a:solidFill>
              </a:rPr>
              <a:t>integrated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signals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6D66096-1189-D79B-9C6C-0A7E8343C0C8}"/>
              </a:ext>
            </a:extLst>
          </p:cNvPr>
          <p:cNvSpPr txBox="1"/>
          <p:nvPr/>
        </p:nvSpPr>
        <p:spPr>
          <a:xfrm>
            <a:off x="464392" y="1107953"/>
            <a:ext cx="3574207" cy="53739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200" b="1" dirty="0" err="1">
                <a:solidFill>
                  <a:schemeClr val="bg1"/>
                </a:solidFill>
              </a:rPr>
              <a:t>What</a:t>
            </a:r>
            <a:r>
              <a:rPr lang="de-DE" sz="2200" b="1" dirty="0">
                <a:solidFill>
                  <a:schemeClr val="bg1"/>
                </a:solidFill>
              </a:rPr>
              <a:t> </a:t>
            </a:r>
            <a:r>
              <a:rPr lang="de-DE" sz="2200" b="1" dirty="0" err="1">
                <a:solidFill>
                  <a:schemeClr val="bg1"/>
                </a:solidFill>
              </a:rPr>
              <a:t>can</a:t>
            </a:r>
            <a:r>
              <a:rPr lang="de-DE" sz="2200" b="1" dirty="0">
                <a:solidFill>
                  <a:schemeClr val="bg1"/>
                </a:solidFill>
              </a:rPr>
              <a:t> </a:t>
            </a:r>
            <a:r>
              <a:rPr lang="de-DE" sz="2200" b="1" dirty="0" err="1">
                <a:solidFill>
                  <a:schemeClr val="bg1"/>
                </a:solidFill>
              </a:rPr>
              <a:t>be</a:t>
            </a:r>
            <a:r>
              <a:rPr lang="de-DE" sz="2200" b="1" dirty="0">
                <a:solidFill>
                  <a:schemeClr val="bg1"/>
                </a:solidFill>
              </a:rPr>
              <a:t> </a:t>
            </a:r>
            <a:r>
              <a:rPr lang="de-DE" sz="2200" b="1" dirty="0" err="1">
                <a:solidFill>
                  <a:schemeClr val="bg1"/>
                </a:solidFill>
              </a:rPr>
              <a:t>controlled</a:t>
            </a:r>
            <a:r>
              <a:rPr lang="de-DE" sz="2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86218FB8-6CCD-BDD4-0EEE-2668AF979628}"/>
              </a:ext>
            </a:extLst>
          </p:cNvPr>
          <p:cNvSpPr txBox="1"/>
          <p:nvPr/>
        </p:nvSpPr>
        <p:spPr>
          <a:xfrm>
            <a:off x="4110283" y="3329901"/>
            <a:ext cx="2221569" cy="2257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1243" indent="-201243">
              <a:lnSpc>
                <a:spcPct val="150000"/>
              </a:lnSpc>
              <a:buBlip>
                <a:blip r:embed="rId7"/>
              </a:buBlip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Target</a:t>
            </a:r>
          </a:p>
          <a:p>
            <a:pPr marL="800100" lvl="1" indent="-342900">
              <a:lnSpc>
                <a:spcPct val="150000"/>
              </a:lnSpc>
              <a:buClr>
                <a:srgbClr val="005AA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Material &amp; composition</a:t>
            </a:r>
          </a:p>
          <a:p>
            <a:pPr marL="800100" lvl="1" indent="-342900">
              <a:lnSpc>
                <a:spcPct val="150000"/>
              </a:lnSpc>
              <a:buClr>
                <a:srgbClr val="005AA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Thickness,</a:t>
            </a:r>
          </a:p>
          <a:p>
            <a:pPr marL="800100" lvl="1" indent="-342900">
              <a:lnSpc>
                <a:spcPct val="150000"/>
              </a:lnSpc>
              <a:buClr>
                <a:srgbClr val="005AA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Structures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A35590FC-1917-080C-8D8C-2AB7598482D3}"/>
              </a:ext>
            </a:extLst>
          </p:cNvPr>
          <p:cNvSpPr txBox="1"/>
          <p:nvPr/>
        </p:nvSpPr>
        <p:spPr>
          <a:xfrm>
            <a:off x="897597" y="5381366"/>
            <a:ext cx="6045657" cy="1010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1243" indent="-201243">
              <a:lnSpc>
                <a:spcPct val="150000"/>
              </a:lnSpc>
              <a:buBlip>
                <a:blip r:embed="rId7"/>
              </a:buBlip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Laser Pulse</a:t>
            </a:r>
          </a:p>
          <a:p>
            <a:pPr marL="800100" lvl="1" indent="-342900">
              <a:lnSpc>
                <a:spcPct val="150000"/>
              </a:lnSpc>
              <a:buClr>
                <a:srgbClr val="005AA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Intensity, spatial &amp; temporal structure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94B5D056-0C54-2A8C-BEB6-36D5DC9BC13F}"/>
              </a:ext>
            </a:extLst>
          </p:cNvPr>
          <p:cNvSpPr/>
          <p:nvPr/>
        </p:nvSpPr>
        <p:spPr>
          <a:xfrm>
            <a:off x="3478845" y="5665325"/>
            <a:ext cx="2443298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400" b="1" dirty="0">
                <a:solidFill>
                  <a:srgbClr val="005AA0"/>
                </a:solidFill>
                <a:latin typeface="Arial" pitchFamily="34" charset="0"/>
                <a:ea typeface="Times New Roman"/>
                <a:cs typeface="Arial" pitchFamily="34" charset="0"/>
                <a:sym typeface="Wingdings" panose="05000000000000000000" pitchFamily="2" charset="2"/>
              </a:rPr>
              <a:t> Laser Contrast</a:t>
            </a:r>
            <a:endParaRPr lang="en-US" sz="2400" b="1" dirty="0">
              <a:solidFill>
                <a:srgbClr val="005AA0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C46AC082-A8C4-677E-894C-A3332EB1F359}"/>
              </a:ext>
            </a:extLst>
          </p:cNvPr>
          <p:cNvSpPr txBox="1"/>
          <p:nvPr/>
        </p:nvSpPr>
        <p:spPr>
          <a:xfrm>
            <a:off x="6868774" y="1775514"/>
            <a:ext cx="4566125" cy="2257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1243" indent="-201243">
              <a:lnSpc>
                <a:spcPct val="150000"/>
              </a:lnSpc>
              <a:buBlip>
                <a:blip r:embed="rId7"/>
              </a:buBlip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Diagnostics</a:t>
            </a:r>
          </a:p>
          <a:p>
            <a:pPr marL="800100" lvl="1" indent="-342900">
              <a:lnSpc>
                <a:spcPct val="150000"/>
              </a:lnSpc>
              <a:buClr>
                <a:srgbClr val="005AA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Reflected &amp; Transmitted Light</a:t>
            </a:r>
          </a:p>
          <a:p>
            <a:pPr marL="800100" lvl="1" indent="-342900">
              <a:lnSpc>
                <a:spcPct val="150000"/>
              </a:lnSpc>
              <a:buClr>
                <a:srgbClr val="005AA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Optical Probe Lasers</a:t>
            </a:r>
          </a:p>
          <a:p>
            <a:pPr marL="800100" lvl="1" indent="-342900">
              <a:lnSpc>
                <a:spcPct val="150000"/>
              </a:lnSpc>
              <a:buClr>
                <a:srgbClr val="005AA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Plasma Emissions, e.g. X-rays, Charged Particles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6A4F687F-D57C-1B54-1D88-700754ACD8A1}"/>
              </a:ext>
            </a:extLst>
          </p:cNvPr>
          <p:cNvSpPr txBox="1"/>
          <p:nvPr/>
        </p:nvSpPr>
        <p:spPr>
          <a:xfrm>
            <a:off x="6901045" y="1107953"/>
            <a:ext cx="3574207" cy="53739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200" b="1" dirty="0" err="1">
                <a:solidFill>
                  <a:schemeClr val="bg1"/>
                </a:solidFill>
              </a:rPr>
              <a:t>What</a:t>
            </a:r>
            <a:r>
              <a:rPr lang="de-DE" sz="2200" b="1" dirty="0">
                <a:solidFill>
                  <a:schemeClr val="bg1"/>
                </a:solidFill>
              </a:rPr>
              <a:t> </a:t>
            </a:r>
            <a:r>
              <a:rPr lang="de-DE" sz="2200" b="1" dirty="0" err="1">
                <a:solidFill>
                  <a:schemeClr val="bg1"/>
                </a:solidFill>
              </a:rPr>
              <a:t>can</a:t>
            </a:r>
            <a:r>
              <a:rPr lang="de-DE" sz="2200" b="1" dirty="0">
                <a:solidFill>
                  <a:schemeClr val="bg1"/>
                </a:solidFill>
              </a:rPr>
              <a:t> </a:t>
            </a:r>
            <a:r>
              <a:rPr lang="de-DE" sz="2200" b="1" dirty="0" err="1">
                <a:solidFill>
                  <a:schemeClr val="bg1"/>
                </a:solidFill>
              </a:rPr>
              <a:t>be</a:t>
            </a:r>
            <a:r>
              <a:rPr lang="de-DE" sz="2200" b="1" dirty="0">
                <a:solidFill>
                  <a:schemeClr val="bg1"/>
                </a:solidFill>
              </a:rPr>
              <a:t> </a:t>
            </a:r>
            <a:r>
              <a:rPr lang="de-DE" sz="2200" b="1" dirty="0" err="1">
                <a:solidFill>
                  <a:schemeClr val="bg1"/>
                </a:solidFill>
              </a:rPr>
              <a:t>observed</a:t>
            </a:r>
            <a:r>
              <a:rPr lang="de-DE" sz="2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84A34B2-88C2-B6A9-C4A1-13F93FC5BA27}"/>
              </a:ext>
            </a:extLst>
          </p:cNvPr>
          <p:cNvSpPr/>
          <p:nvPr/>
        </p:nvSpPr>
        <p:spPr>
          <a:xfrm>
            <a:off x="3457575" y="5642771"/>
            <a:ext cx="2638425" cy="810592"/>
          </a:xfrm>
          <a:prstGeom prst="rect">
            <a:avLst/>
          </a:prstGeom>
          <a:noFill/>
          <a:ln w="57150">
            <a:solidFill>
              <a:srgbClr val="005A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2E1AD90-4E89-8BB5-88A3-F6819C416075}"/>
              </a:ext>
            </a:extLst>
          </p:cNvPr>
          <p:cNvSpPr/>
          <p:nvPr/>
        </p:nvSpPr>
        <p:spPr>
          <a:xfrm>
            <a:off x="4140595" y="3431726"/>
            <a:ext cx="2221570" cy="1790060"/>
          </a:xfrm>
          <a:prstGeom prst="rect">
            <a:avLst/>
          </a:prstGeom>
          <a:noFill/>
          <a:ln w="57150">
            <a:solidFill>
              <a:srgbClr val="005A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2" name="Foliennummernplatzhalter 2">
            <a:extLst>
              <a:ext uri="{FF2B5EF4-FFF2-40B4-BE49-F238E27FC236}">
                <a16:creationId xmlns:a16="http://schemas.microsoft.com/office/drawing/2014/main" id="{40FBCE30-99B5-A3E2-5006-0653F2B63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155" y="6308727"/>
            <a:ext cx="533400" cy="365125"/>
          </a:xfrm>
        </p:spPr>
        <p:txBody>
          <a:bodyPr/>
          <a:lstStyle/>
          <a:p>
            <a:fld id="{7B52C2EB-AC18-4292-AF1A-75F520D6393B}" type="slidenum">
              <a:rPr lang="de-DE" smtClean="0"/>
              <a:pPr/>
              <a:t>6</a:t>
            </a:fld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25</a:t>
            </a:r>
          </a:p>
        </p:txBody>
      </p:sp>
    </p:spTree>
    <p:extLst>
      <p:ext uri="{BB962C8B-B14F-4D97-AF65-F5344CB8AC3E}">
        <p14:creationId xmlns:p14="http://schemas.microsoft.com/office/powerpoint/2010/main" val="413426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/>
      <p:bldP spid="29" grpId="0"/>
      <p:bldP spid="32" grpId="0"/>
      <p:bldP spid="33" grpId="0"/>
      <p:bldP spid="34" grpId="0"/>
      <p:bldP spid="35" grpId="0" animBg="1"/>
      <p:bldP spid="4" grpId="0" animBg="1"/>
      <p:bldP spid="2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CB16FF-7203-2C62-C818-C1D0D5B32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Bremsstrahlung – Time-</a:t>
            </a:r>
            <a:r>
              <a:rPr lang="de-DE" dirty="0" err="1"/>
              <a:t>Resolved</a:t>
            </a:r>
            <a:r>
              <a:rPr lang="de-DE" dirty="0"/>
              <a:t> 30nm Copper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C4E5476-7804-2462-014A-A4D0BE825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6B71F57-D0DA-F9AB-A608-902225259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60</a:t>
            </a:fld>
            <a:r>
              <a:rPr lang="de-DE"/>
              <a:t> of 25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29B5F7E-ADD8-F721-88BC-587B5FEE9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020" y="949569"/>
            <a:ext cx="4327735" cy="530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510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0CF9EE5-4CBB-1584-2576-C7BEB6885264}"/>
              </a:ext>
            </a:extLst>
          </p:cNvPr>
          <p:cNvSpPr txBox="1"/>
          <p:nvPr/>
        </p:nvSpPr>
        <p:spPr>
          <a:xfrm>
            <a:off x="4579112" y="2151728"/>
            <a:ext cx="30337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8000" b="1" dirty="0">
                <a:solidFill>
                  <a:schemeClr val="bg1"/>
                </a:solidFill>
              </a:rPr>
              <a:t>LWFA</a:t>
            </a:r>
          </a:p>
        </p:txBody>
      </p:sp>
    </p:spTree>
    <p:extLst>
      <p:ext uri="{BB962C8B-B14F-4D97-AF65-F5344CB8AC3E}">
        <p14:creationId xmlns:p14="http://schemas.microsoft.com/office/powerpoint/2010/main" val="19424701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46A3E0D-69A3-5069-147D-564F49F0F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37" y="366712"/>
            <a:ext cx="9153525" cy="6124575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6B71694A-5131-00F0-4FCA-3F49A16C1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Laser Wakefield </a:t>
            </a:r>
            <a:r>
              <a:rPr lang="de-DE" dirty="0" err="1"/>
              <a:t>Acceleration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47764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6D2F6B-15EF-B296-E391-95A06EDAC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4B64405-A803-883A-BFA0-CF2618BAA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B2171E5-617B-99F6-4097-0707A759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63</a:t>
            </a:fld>
            <a:r>
              <a:rPr lang="de-DE"/>
              <a:t> of 25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ABF145E-47D4-BB92-95B0-00697A7FD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55" y="492369"/>
            <a:ext cx="5127164" cy="393630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5AA8A68-6CC3-E822-646F-7BB91CBC1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871" y="586962"/>
            <a:ext cx="4666729" cy="218052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8894479-26EE-7549-11E1-6F4704231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7003" y="3137884"/>
            <a:ext cx="5822061" cy="301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50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2B9A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64</a:t>
            </a:fld>
            <a:r>
              <a:rPr lang="de-DE"/>
              <a:t> of 25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4606652" y="2151728"/>
            <a:ext cx="29787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8000" b="1" dirty="0">
                <a:solidFill>
                  <a:schemeClr val="bg1"/>
                </a:solidFill>
              </a:rPr>
              <a:t>SAXS</a:t>
            </a:r>
          </a:p>
        </p:txBody>
      </p:sp>
    </p:spTree>
    <p:extLst>
      <p:ext uri="{BB962C8B-B14F-4D97-AF65-F5344CB8AC3E}">
        <p14:creationId xmlns:p14="http://schemas.microsoft.com/office/powerpoint/2010/main" val="12487351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44AB3CD-6A1C-6CEF-5D16-5BB400E04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F476255-6AAF-C681-95D7-48A9F7B6B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65</a:t>
            </a:fld>
            <a:r>
              <a:rPr lang="de-DE"/>
              <a:t> of 25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AD63DE2-FA67-D520-B61B-D3EE9C70F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40" y="635002"/>
            <a:ext cx="9144000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891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E8497AE-F7A3-9C33-3D5C-41ACF6B90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5D101F8-5FC9-1558-2D0B-C0681C295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66</a:t>
            </a:fld>
            <a:r>
              <a:rPr lang="de-DE"/>
              <a:t> of 25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E12FDEF-13C9-DFA6-71C3-B47F5C7C4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505" y="3906266"/>
            <a:ext cx="4476750" cy="21907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8F5BA88-C904-CC33-AD79-57F2E54A7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55" y="3213843"/>
            <a:ext cx="5181981" cy="298375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4923D4B-3605-F56B-982B-2FC9D793A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170" y="40221"/>
            <a:ext cx="5629275" cy="386604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5C689A1-815E-5B5E-E849-88CB83CA0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55" y="574707"/>
            <a:ext cx="5837301" cy="263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294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5CA061C-FFA7-24AC-87F9-DE169DAAC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ADEFC43-8FA8-502A-62BE-8E2474E3B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67</a:t>
            </a:fld>
            <a:r>
              <a:rPr lang="de-DE"/>
              <a:t> of 25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132423-CEC9-F14A-DB2B-61946019A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962" y="200025"/>
            <a:ext cx="8220075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456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CFB2FFF-8FFB-D6E1-E7A8-D116E0791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791" y="0"/>
            <a:ext cx="5680172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133DCEE-A364-0391-C975-788B13989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774" y="4269622"/>
            <a:ext cx="4047744" cy="184757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07087A2-15AB-E9A5-8171-742725C26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48" y="932487"/>
            <a:ext cx="5186651" cy="3145608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AE566BB4-F08D-56BB-DE25-31D79A8DE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ParaTAXIS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5C95D2D-05F8-2BCA-1940-964B8923E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B820116-82BD-C0CE-5989-9916667DB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68</a:t>
            </a:fld>
            <a:r>
              <a:rPr lang="de-DE"/>
              <a:t> of 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11816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A52D74-2FCB-8A26-DDF8-16CCA6521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ParaTAXIS</a:t>
            </a:r>
            <a:r>
              <a:rPr lang="de-DE" dirty="0"/>
              <a:t> </a:t>
            </a:r>
            <a:r>
              <a:rPr lang="de-DE" dirty="0" err="1"/>
              <a:t>vs</a:t>
            </a:r>
            <a:r>
              <a:rPr lang="de-DE" dirty="0"/>
              <a:t> Experiment </a:t>
            </a:r>
            <a:r>
              <a:rPr lang="de-DE" dirty="0" err="1"/>
              <a:t>vs</a:t>
            </a:r>
            <a:r>
              <a:rPr lang="de-DE" dirty="0"/>
              <a:t> Fourier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AE63225-8FC0-956B-E1F0-3736F3ABF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45EFB92-586E-909F-6B85-B2EEAC482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69</a:t>
            </a:fld>
            <a:r>
              <a:rPr lang="de-DE"/>
              <a:t> of 25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B8EE36B-49DB-9208-2CAF-0A4DD777B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103" y="862599"/>
            <a:ext cx="6781800" cy="566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39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hteck 57"/>
          <p:cNvSpPr/>
          <p:nvPr/>
        </p:nvSpPr>
        <p:spPr>
          <a:xfrm>
            <a:off x="976970" y="2177473"/>
            <a:ext cx="5001653" cy="986300"/>
          </a:xfrm>
          <a:prstGeom prst="rect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5000">
                <a:srgbClr val="FFFF00"/>
              </a:gs>
              <a:gs pos="41000">
                <a:srgbClr val="FFFF00">
                  <a:alpha val="40000"/>
                </a:srgbClr>
              </a:gs>
              <a:gs pos="100000">
                <a:srgbClr val="FFFF00">
                  <a:alpha val="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968875" y="4116686"/>
            <a:ext cx="5009748" cy="738488"/>
          </a:xfrm>
          <a:prstGeom prst="rect">
            <a:avLst/>
          </a:prstGeom>
          <a:gradFill flip="none" rotWithShape="1">
            <a:gsLst>
              <a:gs pos="0">
                <a:srgbClr val="FF0066">
                  <a:alpha val="0"/>
                </a:srgbClr>
              </a:gs>
              <a:gs pos="45000">
                <a:srgbClr val="FF0066">
                  <a:alpha val="20000"/>
                </a:srgbClr>
              </a:gs>
              <a:gs pos="35000">
                <a:srgbClr val="FF0066">
                  <a:alpha val="30000"/>
                </a:srgbClr>
              </a:gs>
              <a:gs pos="100000">
                <a:srgbClr val="FF0066">
                  <a:alpha val="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130138" y="4134294"/>
            <a:ext cx="2197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Field </a:t>
            </a:r>
            <a:r>
              <a:rPr lang="de-DE" sz="1600" dirty="0" err="1">
                <a:solidFill>
                  <a:schemeClr val="bg1">
                    <a:lumMod val="50000"/>
                  </a:schemeClr>
                </a:solidFill>
              </a:rPr>
              <a:t>Ionization</a:t>
            </a:r>
            <a:endParaRPr lang="de-DE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2" name="Gruppieren 41"/>
          <p:cNvGrpSpPr/>
          <p:nvPr/>
        </p:nvGrpSpPr>
        <p:grpSpPr>
          <a:xfrm>
            <a:off x="2394529" y="3483387"/>
            <a:ext cx="1775505" cy="2181714"/>
            <a:chOff x="2118757" y="3473144"/>
            <a:chExt cx="1775505" cy="2191957"/>
          </a:xfrm>
        </p:grpSpPr>
        <p:sp>
          <p:nvSpPr>
            <p:cNvPr id="41" name="Textfeld 40"/>
            <p:cNvSpPr txBox="1"/>
            <p:nvPr/>
          </p:nvSpPr>
          <p:spPr>
            <a:xfrm>
              <a:off x="2118757" y="3533154"/>
              <a:ext cx="12442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b="1" dirty="0" err="1"/>
                <a:t>Pre</a:t>
              </a:r>
              <a:r>
                <a:rPr lang="de-DE" sz="1600" b="1" dirty="0"/>
                <a:t>-Pulses</a:t>
              </a:r>
            </a:p>
          </p:txBody>
        </p:sp>
        <p:grpSp>
          <p:nvGrpSpPr>
            <p:cNvPr id="19" name="Gruppieren 18"/>
            <p:cNvGrpSpPr/>
            <p:nvPr/>
          </p:nvGrpSpPr>
          <p:grpSpPr>
            <a:xfrm>
              <a:off x="3051726" y="3473144"/>
              <a:ext cx="842536" cy="2191957"/>
              <a:chOff x="3051726" y="3923086"/>
              <a:chExt cx="842536" cy="2191957"/>
            </a:xfrm>
          </p:grpSpPr>
          <p:sp>
            <p:nvSpPr>
              <p:cNvPr id="13" name="Freihandform 12"/>
              <p:cNvSpPr/>
              <p:nvPr/>
            </p:nvSpPr>
            <p:spPr>
              <a:xfrm>
                <a:off x="3394031" y="3923086"/>
                <a:ext cx="105562" cy="1557721"/>
              </a:xfrm>
              <a:custGeom>
                <a:avLst/>
                <a:gdLst>
                  <a:gd name="connsiteX0" fmla="*/ 0 w 1447800"/>
                  <a:gd name="connsiteY0" fmla="*/ 2882900 h 2882900"/>
                  <a:gd name="connsiteX1" fmla="*/ 749300 w 1447800"/>
                  <a:gd name="connsiteY1" fmla="*/ 0 h 2882900"/>
                  <a:gd name="connsiteX2" fmla="*/ 1447800 w 1447800"/>
                  <a:gd name="connsiteY2" fmla="*/ 2882900 h 288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7800" h="2882900">
                    <a:moveTo>
                      <a:pt x="0" y="2882900"/>
                    </a:moveTo>
                    <a:cubicBezTo>
                      <a:pt x="254000" y="1441450"/>
                      <a:pt x="508000" y="0"/>
                      <a:pt x="749300" y="0"/>
                    </a:cubicBezTo>
                    <a:cubicBezTo>
                      <a:pt x="990600" y="0"/>
                      <a:pt x="1219200" y="1441450"/>
                      <a:pt x="1447800" y="2882900"/>
                    </a:cubicBezTo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Freihandform 13"/>
              <p:cNvSpPr/>
              <p:nvPr/>
            </p:nvSpPr>
            <p:spPr>
              <a:xfrm>
                <a:off x="3788700" y="4095750"/>
                <a:ext cx="105562" cy="1557721"/>
              </a:xfrm>
              <a:custGeom>
                <a:avLst/>
                <a:gdLst>
                  <a:gd name="connsiteX0" fmla="*/ 0 w 1447800"/>
                  <a:gd name="connsiteY0" fmla="*/ 2882900 h 2882900"/>
                  <a:gd name="connsiteX1" fmla="*/ 749300 w 1447800"/>
                  <a:gd name="connsiteY1" fmla="*/ 0 h 2882900"/>
                  <a:gd name="connsiteX2" fmla="*/ 1447800 w 1447800"/>
                  <a:gd name="connsiteY2" fmla="*/ 2882900 h 288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7800" h="2882900">
                    <a:moveTo>
                      <a:pt x="0" y="2882900"/>
                    </a:moveTo>
                    <a:cubicBezTo>
                      <a:pt x="254000" y="1441450"/>
                      <a:pt x="508000" y="0"/>
                      <a:pt x="749300" y="0"/>
                    </a:cubicBezTo>
                    <a:cubicBezTo>
                      <a:pt x="990600" y="0"/>
                      <a:pt x="1219200" y="1441450"/>
                      <a:pt x="1447800" y="2882900"/>
                    </a:cubicBezTo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Freihandform 11"/>
              <p:cNvSpPr/>
              <p:nvPr/>
            </p:nvSpPr>
            <p:spPr>
              <a:xfrm>
                <a:off x="3051726" y="4888923"/>
                <a:ext cx="113376" cy="1226120"/>
              </a:xfrm>
              <a:custGeom>
                <a:avLst/>
                <a:gdLst>
                  <a:gd name="connsiteX0" fmla="*/ 0 w 1447800"/>
                  <a:gd name="connsiteY0" fmla="*/ 2882900 h 2882900"/>
                  <a:gd name="connsiteX1" fmla="*/ 749300 w 1447800"/>
                  <a:gd name="connsiteY1" fmla="*/ 0 h 2882900"/>
                  <a:gd name="connsiteX2" fmla="*/ 1447800 w 1447800"/>
                  <a:gd name="connsiteY2" fmla="*/ 2882900 h 288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7800" h="2882900">
                    <a:moveTo>
                      <a:pt x="0" y="2882900"/>
                    </a:moveTo>
                    <a:cubicBezTo>
                      <a:pt x="254000" y="1441450"/>
                      <a:pt x="508000" y="0"/>
                      <a:pt x="749300" y="0"/>
                    </a:cubicBezTo>
                    <a:cubicBezTo>
                      <a:pt x="990600" y="0"/>
                      <a:pt x="1219200" y="1441450"/>
                      <a:pt x="1447800" y="2882900"/>
                    </a:cubicBezTo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39" name="Gruppieren 38"/>
          <p:cNvGrpSpPr/>
          <p:nvPr/>
        </p:nvGrpSpPr>
        <p:grpSpPr>
          <a:xfrm>
            <a:off x="1310640" y="5125229"/>
            <a:ext cx="4817412" cy="623581"/>
            <a:chOff x="1034868" y="5006679"/>
            <a:chExt cx="4817412" cy="742131"/>
          </a:xfrm>
        </p:grpSpPr>
        <p:sp>
          <p:nvSpPr>
            <p:cNvPr id="7" name="Freihandform 6"/>
            <p:cNvSpPr/>
            <p:nvPr/>
          </p:nvSpPr>
          <p:spPr>
            <a:xfrm>
              <a:off x="1034868" y="5006679"/>
              <a:ext cx="4817412" cy="742131"/>
            </a:xfrm>
            <a:custGeom>
              <a:avLst/>
              <a:gdLst>
                <a:gd name="connsiteX0" fmla="*/ 229540 w 3650387"/>
                <a:gd name="connsiteY0" fmla="*/ 740978 h 787385"/>
                <a:gd name="connsiteX1" fmla="*/ 280340 w 3650387"/>
                <a:gd name="connsiteY1" fmla="*/ 639378 h 787385"/>
                <a:gd name="connsiteX2" fmla="*/ 635940 w 3650387"/>
                <a:gd name="connsiteY2" fmla="*/ 105978 h 787385"/>
                <a:gd name="connsiteX3" fmla="*/ 3214040 w 3650387"/>
                <a:gd name="connsiteY3" fmla="*/ 55178 h 787385"/>
                <a:gd name="connsiteX4" fmla="*/ 3353740 w 3650387"/>
                <a:gd name="connsiteY4" fmla="*/ 728278 h 787385"/>
                <a:gd name="connsiteX5" fmla="*/ 229540 w 3650387"/>
                <a:gd name="connsiteY5" fmla="*/ 740978 h 787385"/>
                <a:gd name="connsiteX0" fmla="*/ 206772 w 3627619"/>
                <a:gd name="connsiteY0" fmla="*/ 740978 h 787385"/>
                <a:gd name="connsiteX1" fmla="*/ 613172 w 3627619"/>
                <a:gd name="connsiteY1" fmla="*/ 105978 h 787385"/>
                <a:gd name="connsiteX2" fmla="*/ 3191272 w 3627619"/>
                <a:gd name="connsiteY2" fmla="*/ 55178 h 787385"/>
                <a:gd name="connsiteX3" fmla="*/ 3330972 w 3627619"/>
                <a:gd name="connsiteY3" fmla="*/ 728278 h 787385"/>
                <a:gd name="connsiteX4" fmla="*/ 206772 w 3627619"/>
                <a:gd name="connsiteY4" fmla="*/ 740978 h 787385"/>
                <a:gd name="connsiteX0" fmla="*/ 206772 w 3579560"/>
                <a:gd name="connsiteY0" fmla="*/ 740978 h 744447"/>
                <a:gd name="connsiteX1" fmla="*/ 613172 w 3579560"/>
                <a:gd name="connsiteY1" fmla="*/ 105978 h 744447"/>
                <a:gd name="connsiteX2" fmla="*/ 3191272 w 3579560"/>
                <a:gd name="connsiteY2" fmla="*/ 55178 h 744447"/>
                <a:gd name="connsiteX3" fmla="*/ 3330972 w 3579560"/>
                <a:gd name="connsiteY3" fmla="*/ 728278 h 744447"/>
                <a:gd name="connsiteX4" fmla="*/ 206772 w 3579560"/>
                <a:gd name="connsiteY4" fmla="*/ 740978 h 744447"/>
                <a:gd name="connsiteX0" fmla="*/ 206772 w 3616849"/>
                <a:gd name="connsiteY0" fmla="*/ 740978 h 740978"/>
                <a:gd name="connsiteX1" fmla="*/ 613172 w 3616849"/>
                <a:gd name="connsiteY1" fmla="*/ 105978 h 740978"/>
                <a:gd name="connsiteX2" fmla="*/ 3191272 w 3616849"/>
                <a:gd name="connsiteY2" fmla="*/ 55178 h 740978"/>
                <a:gd name="connsiteX3" fmla="*/ 3330972 w 3616849"/>
                <a:gd name="connsiteY3" fmla="*/ 728278 h 740978"/>
                <a:gd name="connsiteX4" fmla="*/ 206772 w 3616849"/>
                <a:gd name="connsiteY4" fmla="*/ 740978 h 740978"/>
                <a:gd name="connsiteX0" fmla="*/ 135381 w 3545458"/>
                <a:gd name="connsiteY0" fmla="*/ 740978 h 740978"/>
                <a:gd name="connsiteX1" fmla="*/ 541781 w 3545458"/>
                <a:gd name="connsiteY1" fmla="*/ 105978 h 740978"/>
                <a:gd name="connsiteX2" fmla="*/ 3119881 w 3545458"/>
                <a:gd name="connsiteY2" fmla="*/ 55178 h 740978"/>
                <a:gd name="connsiteX3" fmla="*/ 3259581 w 3545458"/>
                <a:gd name="connsiteY3" fmla="*/ 728278 h 740978"/>
                <a:gd name="connsiteX4" fmla="*/ 135381 w 3545458"/>
                <a:gd name="connsiteY4" fmla="*/ 740978 h 740978"/>
                <a:gd name="connsiteX0" fmla="*/ 17555 w 3427632"/>
                <a:gd name="connsiteY0" fmla="*/ 740978 h 855328"/>
                <a:gd name="connsiteX1" fmla="*/ 423955 w 3427632"/>
                <a:gd name="connsiteY1" fmla="*/ 105978 h 855328"/>
                <a:gd name="connsiteX2" fmla="*/ 3002055 w 3427632"/>
                <a:gd name="connsiteY2" fmla="*/ 55178 h 855328"/>
                <a:gd name="connsiteX3" fmla="*/ 3141755 w 3427632"/>
                <a:gd name="connsiteY3" fmla="*/ 728278 h 855328"/>
                <a:gd name="connsiteX4" fmla="*/ 17555 w 3427632"/>
                <a:gd name="connsiteY4" fmla="*/ 740978 h 855328"/>
                <a:gd name="connsiteX0" fmla="*/ 6533 w 3416610"/>
                <a:gd name="connsiteY0" fmla="*/ 740978 h 742131"/>
                <a:gd name="connsiteX1" fmla="*/ 412933 w 3416610"/>
                <a:gd name="connsiteY1" fmla="*/ 105978 h 742131"/>
                <a:gd name="connsiteX2" fmla="*/ 2991033 w 3416610"/>
                <a:gd name="connsiteY2" fmla="*/ 55178 h 742131"/>
                <a:gd name="connsiteX3" fmla="*/ 3130733 w 3416610"/>
                <a:gd name="connsiteY3" fmla="*/ 728278 h 742131"/>
                <a:gd name="connsiteX4" fmla="*/ 6533 w 3416610"/>
                <a:gd name="connsiteY4" fmla="*/ 740978 h 742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6610" h="742131">
                  <a:moveTo>
                    <a:pt x="6533" y="740978"/>
                  </a:moveTo>
                  <a:cubicBezTo>
                    <a:pt x="6533" y="770611"/>
                    <a:pt x="-84484" y="220278"/>
                    <a:pt x="412933" y="105978"/>
                  </a:cubicBezTo>
                  <a:cubicBezTo>
                    <a:pt x="901883" y="8611"/>
                    <a:pt x="2538066" y="-48539"/>
                    <a:pt x="2991033" y="55178"/>
                  </a:cubicBezTo>
                  <a:cubicBezTo>
                    <a:pt x="3444000" y="158895"/>
                    <a:pt x="3602750" y="726161"/>
                    <a:pt x="3130733" y="728278"/>
                  </a:cubicBezTo>
                  <a:lnTo>
                    <a:pt x="6533" y="740978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 dirty="0">
                <a:solidFill>
                  <a:schemeClr val="bg1"/>
                </a:solidFill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1488083" y="5249076"/>
              <a:ext cx="7136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2000" b="1" dirty="0">
                  <a:solidFill>
                    <a:srgbClr val="FFFFFF"/>
                  </a:solidFill>
                </a:rPr>
                <a:t>ASE</a:t>
              </a:r>
            </a:p>
          </p:txBody>
        </p:sp>
      </p:grpSp>
      <p:grpSp>
        <p:nvGrpSpPr>
          <p:cNvPr id="15" name="Gruppieren 14"/>
          <p:cNvGrpSpPr/>
          <p:nvPr/>
        </p:nvGrpSpPr>
        <p:grpSpPr>
          <a:xfrm flipH="1">
            <a:off x="4814844" y="2272338"/>
            <a:ext cx="1379270" cy="3007663"/>
            <a:chOff x="5816600" y="3289300"/>
            <a:chExt cx="1379270" cy="3007663"/>
          </a:xfrm>
          <a:solidFill>
            <a:srgbClr val="FF2B9A"/>
          </a:solidFill>
        </p:grpSpPr>
        <p:sp>
          <p:nvSpPr>
            <p:cNvPr id="16" name="Freihandform 15"/>
            <p:cNvSpPr/>
            <p:nvPr/>
          </p:nvSpPr>
          <p:spPr>
            <a:xfrm>
              <a:off x="6731554" y="4546600"/>
              <a:ext cx="464316" cy="1557721"/>
            </a:xfrm>
            <a:custGeom>
              <a:avLst/>
              <a:gdLst>
                <a:gd name="connsiteX0" fmla="*/ 0 w 1447800"/>
                <a:gd name="connsiteY0" fmla="*/ 2882900 h 2882900"/>
                <a:gd name="connsiteX1" fmla="*/ 749300 w 1447800"/>
                <a:gd name="connsiteY1" fmla="*/ 0 h 2882900"/>
                <a:gd name="connsiteX2" fmla="*/ 1447800 w 1447800"/>
                <a:gd name="connsiteY2" fmla="*/ 2882900 h 288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2882900">
                  <a:moveTo>
                    <a:pt x="0" y="2882900"/>
                  </a:moveTo>
                  <a:cubicBezTo>
                    <a:pt x="254000" y="1441450"/>
                    <a:pt x="508000" y="0"/>
                    <a:pt x="749300" y="0"/>
                  </a:cubicBezTo>
                  <a:cubicBezTo>
                    <a:pt x="990600" y="0"/>
                    <a:pt x="1219200" y="1441450"/>
                    <a:pt x="1447800" y="2882900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Freihandform 16"/>
            <p:cNvSpPr/>
            <p:nvPr/>
          </p:nvSpPr>
          <p:spPr>
            <a:xfrm>
              <a:off x="6375399" y="3998263"/>
              <a:ext cx="688441" cy="2298700"/>
            </a:xfrm>
            <a:custGeom>
              <a:avLst/>
              <a:gdLst>
                <a:gd name="connsiteX0" fmla="*/ 0 w 1447800"/>
                <a:gd name="connsiteY0" fmla="*/ 2882900 h 2882900"/>
                <a:gd name="connsiteX1" fmla="*/ 749300 w 1447800"/>
                <a:gd name="connsiteY1" fmla="*/ 0 h 2882900"/>
                <a:gd name="connsiteX2" fmla="*/ 1447800 w 1447800"/>
                <a:gd name="connsiteY2" fmla="*/ 2882900 h 288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2882900">
                  <a:moveTo>
                    <a:pt x="0" y="2882900"/>
                  </a:moveTo>
                  <a:cubicBezTo>
                    <a:pt x="254000" y="1441450"/>
                    <a:pt x="508000" y="0"/>
                    <a:pt x="749300" y="0"/>
                  </a:cubicBezTo>
                  <a:cubicBezTo>
                    <a:pt x="990600" y="0"/>
                    <a:pt x="1219200" y="1441450"/>
                    <a:pt x="1447800" y="2882900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Freihandform 17"/>
            <p:cNvSpPr/>
            <p:nvPr/>
          </p:nvSpPr>
          <p:spPr>
            <a:xfrm>
              <a:off x="5816600" y="3289300"/>
              <a:ext cx="1046984" cy="2908300"/>
            </a:xfrm>
            <a:custGeom>
              <a:avLst/>
              <a:gdLst>
                <a:gd name="connsiteX0" fmla="*/ 0 w 1447800"/>
                <a:gd name="connsiteY0" fmla="*/ 2882900 h 2882900"/>
                <a:gd name="connsiteX1" fmla="*/ 749300 w 1447800"/>
                <a:gd name="connsiteY1" fmla="*/ 0 h 2882900"/>
                <a:gd name="connsiteX2" fmla="*/ 1447800 w 1447800"/>
                <a:gd name="connsiteY2" fmla="*/ 2882900 h 288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2882900">
                  <a:moveTo>
                    <a:pt x="0" y="2882900"/>
                  </a:moveTo>
                  <a:cubicBezTo>
                    <a:pt x="254000" y="1441450"/>
                    <a:pt x="508000" y="0"/>
                    <a:pt x="749300" y="0"/>
                  </a:cubicBezTo>
                  <a:cubicBezTo>
                    <a:pt x="990600" y="0"/>
                    <a:pt x="1219200" y="1441450"/>
                    <a:pt x="1447800" y="2882900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5729657" y="2521858"/>
            <a:ext cx="1831651" cy="3225800"/>
            <a:chOff x="5816600" y="3289300"/>
            <a:chExt cx="1468936" cy="2908300"/>
          </a:xfrm>
          <a:solidFill>
            <a:srgbClr val="FF2B9A"/>
          </a:solidFill>
        </p:grpSpPr>
        <p:sp>
          <p:nvSpPr>
            <p:cNvPr id="10" name="Freihandform 9"/>
            <p:cNvSpPr/>
            <p:nvPr/>
          </p:nvSpPr>
          <p:spPr>
            <a:xfrm>
              <a:off x="6821220" y="4639879"/>
              <a:ext cx="464316" cy="1557721"/>
            </a:xfrm>
            <a:custGeom>
              <a:avLst/>
              <a:gdLst>
                <a:gd name="connsiteX0" fmla="*/ 0 w 1447800"/>
                <a:gd name="connsiteY0" fmla="*/ 2882900 h 2882900"/>
                <a:gd name="connsiteX1" fmla="*/ 749300 w 1447800"/>
                <a:gd name="connsiteY1" fmla="*/ 0 h 2882900"/>
                <a:gd name="connsiteX2" fmla="*/ 1447800 w 1447800"/>
                <a:gd name="connsiteY2" fmla="*/ 2882900 h 288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2882900">
                  <a:moveTo>
                    <a:pt x="0" y="2882900"/>
                  </a:moveTo>
                  <a:cubicBezTo>
                    <a:pt x="254000" y="1441450"/>
                    <a:pt x="508000" y="0"/>
                    <a:pt x="749300" y="0"/>
                  </a:cubicBezTo>
                  <a:cubicBezTo>
                    <a:pt x="990600" y="0"/>
                    <a:pt x="1219200" y="1441450"/>
                    <a:pt x="1447800" y="2882900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Freihandform 8"/>
            <p:cNvSpPr/>
            <p:nvPr/>
          </p:nvSpPr>
          <p:spPr>
            <a:xfrm>
              <a:off x="6413500" y="3898900"/>
              <a:ext cx="688441" cy="2298700"/>
            </a:xfrm>
            <a:custGeom>
              <a:avLst/>
              <a:gdLst>
                <a:gd name="connsiteX0" fmla="*/ 0 w 1447800"/>
                <a:gd name="connsiteY0" fmla="*/ 2882900 h 2882900"/>
                <a:gd name="connsiteX1" fmla="*/ 749300 w 1447800"/>
                <a:gd name="connsiteY1" fmla="*/ 0 h 2882900"/>
                <a:gd name="connsiteX2" fmla="*/ 1447800 w 1447800"/>
                <a:gd name="connsiteY2" fmla="*/ 2882900 h 288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2882900">
                  <a:moveTo>
                    <a:pt x="0" y="2882900"/>
                  </a:moveTo>
                  <a:cubicBezTo>
                    <a:pt x="254000" y="1441450"/>
                    <a:pt x="508000" y="0"/>
                    <a:pt x="749300" y="0"/>
                  </a:cubicBezTo>
                  <a:cubicBezTo>
                    <a:pt x="990600" y="0"/>
                    <a:pt x="1219200" y="1441450"/>
                    <a:pt x="1447800" y="2882900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Freihandform 7"/>
            <p:cNvSpPr/>
            <p:nvPr/>
          </p:nvSpPr>
          <p:spPr>
            <a:xfrm>
              <a:off x="5816600" y="3289300"/>
              <a:ext cx="1046984" cy="2908300"/>
            </a:xfrm>
            <a:custGeom>
              <a:avLst/>
              <a:gdLst>
                <a:gd name="connsiteX0" fmla="*/ 0 w 1447800"/>
                <a:gd name="connsiteY0" fmla="*/ 2882900 h 2882900"/>
                <a:gd name="connsiteX1" fmla="*/ 749300 w 1447800"/>
                <a:gd name="connsiteY1" fmla="*/ 0 h 2882900"/>
                <a:gd name="connsiteX2" fmla="*/ 1447800 w 1447800"/>
                <a:gd name="connsiteY2" fmla="*/ 2882900 h 288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2882900">
                  <a:moveTo>
                    <a:pt x="0" y="2882900"/>
                  </a:moveTo>
                  <a:cubicBezTo>
                    <a:pt x="254000" y="1441450"/>
                    <a:pt x="508000" y="0"/>
                    <a:pt x="749300" y="0"/>
                  </a:cubicBezTo>
                  <a:cubicBezTo>
                    <a:pt x="990600" y="0"/>
                    <a:pt x="1219200" y="1441450"/>
                    <a:pt x="1447800" y="2882900"/>
                  </a:cubicBezTo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600" dirty="0"/>
              <a:t>Temporal </a:t>
            </a:r>
            <a:r>
              <a:rPr lang="de-DE" sz="2600" dirty="0" err="1"/>
              <a:t>Contrast</a:t>
            </a:r>
            <a:r>
              <a:rPr lang="de-DE" sz="2600" dirty="0"/>
              <a:t> </a:t>
            </a:r>
            <a:r>
              <a:rPr lang="de-DE" sz="2600" dirty="0" err="1"/>
              <a:t>of</a:t>
            </a:r>
            <a:r>
              <a:rPr lang="de-DE" sz="2600" dirty="0"/>
              <a:t> an Ultra-High </a:t>
            </a:r>
            <a:r>
              <a:rPr lang="de-DE" sz="2600" dirty="0" err="1"/>
              <a:t>Intensity</a:t>
            </a:r>
            <a:r>
              <a:rPr lang="de-DE" sz="2600" dirty="0"/>
              <a:t> Laser Pulse</a:t>
            </a:r>
          </a:p>
        </p:txBody>
      </p:sp>
      <p:cxnSp>
        <p:nvCxnSpPr>
          <p:cNvPr id="25" name="Gerade Verbindung mit Pfeil 24"/>
          <p:cNvCxnSpPr/>
          <p:nvPr/>
        </p:nvCxnSpPr>
        <p:spPr>
          <a:xfrm>
            <a:off x="698739" y="5884829"/>
            <a:ext cx="8149533" cy="0"/>
          </a:xfrm>
          <a:prstGeom prst="straightConnector1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/>
          <p:cNvCxnSpPr/>
          <p:nvPr/>
        </p:nvCxnSpPr>
        <p:spPr>
          <a:xfrm>
            <a:off x="4227048" y="5771944"/>
            <a:ext cx="0" cy="33242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/>
          <p:cNvCxnSpPr/>
          <p:nvPr/>
        </p:nvCxnSpPr>
        <p:spPr>
          <a:xfrm>
            <a:off x="2620498" y="5771944"/>
            <a:ext cx="0" cy="33242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5775683" y="5771944"/>
            <a:ext cx="0" cy="33242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2318171" y="6127505"/>
            <a:ext cx="60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b="1" dirty="0" err="1"/>
              <a:t>ns</a:t>
            </a:r>
            <a:endParaRPr lang="de-DE" sz="2800" b="1" dirty="0"/>
          </a:p>
        </p:txBody>
      </p:sp>
      <p:sp>
        <p:nvSpPr>
          <p:cNvPr id="34" name="Textfeld 33"/>
          <p:cNvSpPr txBox="1"/>
          <p:nvPr/>
        </p:nvSpPr>
        <p:spPr>
          <a:xfrm>
            <a:off x="3924721" y="6122755"/>
            <a:ext cx="60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b="1" dirty="0" err="1"/>
              <a:t>ps</a:t>
            </a:r>
            <a:endParaRPr lang="de-DE" sz="2800" b="1" dirty="0"/>
          </a:p>
        </p:txBody>
      </p:sp>
      <p:sp>
        <p:nvSpPr>
          <p:cNvPr id="35" name="Textfeld 34"/>
          <p:cNvSpPr txBox="1"/>
          <p:nvPr/>
        </p:nvSpPr>
        <p:spPr>
          <a:xfrm>
            <a:off x="5473356" y="6129807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b="1" dirty="0" err="1"/>
              <a:t>fs</a:t>
            </a:r>
            <a:endParaRPr lang="de-DE" sz="2800" b="1" dirty="0"/>
          </a:p>
        </p:txBody>
      </p:sp>
      <p:grpSp>
        <p:nvGrpSpPr>
          <p:cNvPr id="40" name="Gruppieren 39"/>
          <p:cNvGrpSpPr/>
          <p:nvPr/>
        </p:nvGrpSpPr>
        <p:grpSpPr>
          <a:xfrm>
            <a:off x="3143565" y="3853479"/>
            <a:ext cx="2466538" cy="1896788"/>
            <a:chOff x="2867793" y="3867993"/>
            <a:chExt cx="2466538" cy="1896788"/>
          </a:xfrm>
        </p:grpSpPr>
        <p:sp>
          <p:nvSpPr>
            <p:cNvPr id="6" name="Freihandform 5"/>
            <p:cNvSpPr/>
            <p:nvPr/>
          </p:nvSpPr>
          <p:spPr>
            <a:xfrm>
              <a:off x="2867793" y="3867993"/>
              <a:ext cx="2466538" cy="1896788"/>
            </a:xfrm>
            <a:custGeom>
              <a:avLst/>
              <a:gdLst>
                <a:gd name="connsiteX0" fmla="*/ 34916 w 1847900"/>
                <a:gd name="connsiteY0" fmla="*/ 1983003 h 2208512"/>
                <a:gd name="connsiteX1" fmla="*/ 631816 w 1847900"/>
                <a:gd name="connsiteY1" fmla="*/ 395503 h 2208512"/>
                <a:gd name="connsiteX2" fmla="*/ 1711316 w 1847900"/>
                <a:gd name="connsiteY2" fmla="*/ 116103 h 2208512"/>
                <a:gd name="connsiteX3" fmla="*/ 1647816 w 1847900"/>
                <a:gd name="connsiteY3" fmla="*/ 1995703 h 2208512"/>
                <a:gd name="connsiteX4" fmla="*/ 34916 w 1847900"/>
                <a:gd name="connsiteY4" fmla="*/ 1983003 h 2208512"/>
                <a:gd name="connsiteX0" fmla="*/ 34916 w 1795765"/>
                <a:gd name="connsiteY0" fmla="*/ 1983003 h 2208512"/>
                <a:gd name="connsiteX1" fmla="*/ 631816 w 1795765"/>
                <a:gd name="connsiteY1" fmla="*/ 395503 h 2208512"/>
                <a:gd name="connsiteX2" fmla="*/ 1711316 w 1795765"/>
                <a:gd name="connsiteY2" fmla="*/ 116103 h 2208512"/>
                <a:gd name="connsiteX3" fmla="*/ 1647816 w 1795765"/>
                <a:gd name="connsiteY3" fmla="*/ 1995703 h 2208512"/>
                <a:gd name="connsiteX4" fmla="*/ 34916 w 1795765"/>
                <a:gd name="connsiteY4" fmla="*/ 1983003 h 2208512"/>
                <a:gd name="connsiteX0" fmla="*/ 34916 w 1795765"/>
                <a:gd name="connsiteY0" fmla="*/ 1866977 h 2092486"/>
                <a:gd name="connsiteX1" fmla="*/ 631816 w 1795765"/>
                <a:gd name="connsiteY1" fmla="*/ 279477 h 2092486"/>
                <a:gd name="connsiteX2" fmla="*/ 1711316 w 1795765"/>
                <a:gd name="connsiteY2" fmla="*/ 77 h 2092486"/>
                <a:gd name="connsiteX3" fmla="*/ 1647816 w 1795765"/>
                <a:gd name="connsiteY3" fmla="*/ 1879677 h 2092486"/>
                <a:gd name="connsiteX4" fmla="*/ 34916 w 1795765"/>
                <a:gd name="connsiteY4" fmla="*/ 1866977 h 2092486"/>
                <a:gd name="connsiteX0" fmla="*/ 34916 w 1823254"/>
                <a:gd name="connsiteY0" fmla="*/ 1866963 h 1982709"/>
                <a:gd name="connsiteX1" fmla="*/ 631816 w 1823254"/>
                <a:gd name="connsiteY1" fmla="*/ 279463 h 1982709"/>
                <a:gd name="connsiteX2" fmla="*/ 1711316 w 1823254"/>
                <a:gd name="connsiteY2" fmla="*/ 63 h 1982709"/>
                <a:gd name="connsiteX3" fmla="*/ 1647816 w 1823254"/>
                <a:gd name="connsiteY3" fmla="*/ 1879663 h 1982709"/>
                <a:gd name="connsiteX4" fmla="*/ 34916 w 1823254"/>
                <a:gd name="connsiteY4" fmla="*/ 1866963 h 1982709"/>
                <a:gd name="connsiteX0" fmla="*/ 34916 w 1715154"/>
                <a:gd name="connsiteY0" fmla="*/ 1866963 h 1988388"/>
                <a:gd name="connsiteX1" fmla="*/ 631816 w 1715154"/>
                <a:gd name="connsiteY1" fmla="*/ 279463 h 1988388"/>
                <a:gd name="connsiteX2" fmla="*/ 1711316 w 1715154"/>
                <a:gd name="connsiteY2" fmla="*/ 63 h 1988388"/>
                <a:gd name="connsiteX3" fmla="*/ 1647816 w 1715154"/>
                <a:gd name="connsiteY3" fmla="*/ 1879663 h 1988388"/>
                <a:gd name="connsiteX4" fmla="*/ 34916 w 1715154"/>
                <a:gd name="connsiteY4" fmla="*/ 1866963 h 1988388"/>
                <a:gd name="connsiteX0" fmla="*/ 83625 w 1763863"/>
                <a:gd name="connsiteY0" fmla="*/ 1866963 h 1879664"/>
                <a:gd name="connsiteX1" fmla="*/ 680525 w 1763863"/>
                <a:gd name="connsiteY1" fmla="*/ 279463 h 1879664"/>
                <a:gd name="connsiteX2" fmla="*/ 1760025 w 1763863"/>
                <a:gd name="connsiteY2" fmla="*/ 63 h 1879664"/>
                <a:gd name="connsiteX3" fmla="*/ 1696525 w 1763863"/>
                <a:gd name="connsiteY3" fmla="*/ 1879663 h 1879664"/>
                <a:gd name="connsiteX4" fmla="*/ 83625 w 1763863"/>
                <a:gd name="connsiteY4" fmla="*/ 1866963 h 1879664"/>
                <a:gd name="connsiteX0" fmla="*/ 83262 w 1849003"/>
                <a:gd name="connsiteY0" fmla="*/ 1873326 h 2016807"/>
                <a:gd name="connsiteX1" fmla="*/ 684726 w 1849003"/>
                <a:gd name="connsiteY1" fmla="*/ 279476 h 2016807"/>
                <a:gd name="connsiteX2" fmla="*/ 1764226 w 1849003"/>
                <a:gd name="connsiteY2" fmla="*/ 76 h 2016807"/>
                <a:gd name="connsiteX3" fmla="*/ 1700726 w 1849003"/>
                <a:gd name="connsiteY3" fmla="*/ 1879676 h 2016807"/>
                <a:gd name="connsiteX4" fmla="*/ 83262 w 1849003"/>
                <a:gd name="connsiteY4" fmla="*/ 1873326 h 2016807"/>
                <a:gd name="connsiteX0" fmla="*/ 83262 w 1839222"/>
                <a:gd name="connsiteY0" fmla="*/ 1873315 h 1884478"/>
                <a:gd name="connsiteX1" fmla="*/ 684726 w 1839222"/>
                <a:gd name="connsiteY1" fmla="*/ 279465 h 1884478"/>
                <a:gd name="connsiteX2" fmla="*/ 1764226 w 1839222"/>
                <a:gd name="connsiteY2" fmla="*/ 65 h 1884478"/>
                <a:gd name="connsiteX3" fmla="*/ 1700726 w 1839222"/>
                <a:gd name="connsiteY3" fmla="*/ 1879665 h 1884478"/>
                <a:gd name="connsiteX4" fmla="*/ 83262 w 1839222"/>
                <a:gd name="connsiteY4" fmla="*/ 1873315 h 1884478"/>
                <a:gd name="connsiteX0" fmla="*/ 11554 w 1767514"/>
                <a:gd name="connsiteY0" fmla="*/ 1873315 h 1885567"/>
                <a:gd name="connsiteX1" fmla="*/ 613018 w 1767514"/>
                <a:gd name="connsiteY1" fmla="*/ 279465 h 1885567"/>
                <a:gd name="connsiteX2" fmla="*/ 1692518 w 1767514"/>
                <a:gd name="connsiteY2" fmla="*/ 65 h 1885567"/>
                <a:gd name="connsiteX3" fmla="*/ 1629018 w 1767514"/>
                <a:gd name="connsiteY3" fmla="*/ 1879665 h 1885567"/>
                <a:gd name="connsiteX4" fmla="*/ 11554 w 1767514"/>
                <a:gd name="connsiteY4" fmla="*/ 1873315 h 1885567"/>
                <a:gd name="connsiteX0" fmla="*/ 11554 w 1777294"/>
                <a:gd name="connsiteY0" fmla="*/ 1882851 h 2021405"/>
                <a:gd name="connsiteX1" fmla="*/ 613018 w 1777294"/>
                <a:gd name="connsiteY1" fmla="*/ 279476 h 2021405"/>
                <a:gd name="connsiteX2" fmla="*/ 1692518 w 1777294"/>
                <a:gd name="connsiteY2" fmla="*/ 76 h 2021405"/>
                <a:gd name="connsiteX3" fmla="*/ 1629018 w 1777294"/>
                <a:gd name="connsiteY3" fmla="*/ 1879676 h 2021405"/>
                <a:gd name="connsiteX4" fmla="*/ 11554 w 1777294"/>
                <a:gd name="connsiteY4" fmla="*/ 1882851 h 2021405"/>
                <a:gd name="connsiteX0" fmla="*/ 11554 w 1772885"/>
                <a:gd name="connsiteY0" fmla="*/ 1882841 h 1900950"/>
                <a:gd name="connsiteX1" fmla="*/ 613018 w 1772885"/>
                <a:gd name="connsiteY1" fmla="*/ 279466 h 1900950"/>
                <a:gd name="connsiteX2" fmla="*/ 1692518 w 1772885"/>
                <a:gd name="connsiteY2" fmla="*/ 66 h 1900950"/>
                <a:gd name="connsiteX3" fmla="*/ 1629018 w 1772885"/>
                <a:gd name="connsiteY3" fmla="*/ 1879666 h 1900950"/>
                <a:gd name="connsiteX4" fmla="*/ 11554 w 1772885"/>
                <a:gd name="connsiteY4" fmla="*/ 1882841 h 1900950"/>
                <a:gd name="connsiteX0" fmla="*/ 11554 w 1772885"/>
                <a:gd name="connsiteY0" fmla="*/ 1882840 h 1896788"/>
                <a:gd name="connsiteX1" fmla="*/ 613018 w 1772885"/>
                <a:gd name="connsiteY1" fmla="*/ 279465 h 1896788"/>
                <a:gd name="connsiteX2" fmla="*/ 1692518 w 1772885"/>
                <a:gd name="connsiteY2" fmla="*/ 65 h 1896788"/>
                <a:gd name="connsiteX3" fmla="*/ 1629018 w 1772885"/>
                <a:gd name="connsiteY3" fmla="*/ 1879665 h 1896788"/>
                <a:gd name="connsiteX4" fmla="*/ 11554 w 1772885"/>
                <a:gd name="connsiteY4" fmla="*/ 1882840 h 1896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885" h="1896788">
                  <a:moveTo>
                    <a:pt x="11554" y="1882840"/>
                  </a:moveTo>
                  <a:cubicBezTo>
                    <a:pt x="-73832" y="1876490"/>
                    <a:pt x="332857" y="593261"/>
                    <a:pt x="613018" y="279465"/>
                  </a:cubicBezTo>
                  <a:cubicBezTo>
                    <a:pt x="893179" y="-34331"/>
                    <a:pt x="1281885" y="12765"/>
                    <a:pt x="1692518" y="65"/>
                  </a:cubicBezTo>
                  <a:cubicBezTo>
                    <a:pt x="1709451" y="-12635"/>
                    <a:pt x="1898910" y="1846856"/>
                    <a:pt x="1629018" y="1879665"/>
                  </a:cubicBezTo>
                  <a:cubicBezTo>
                    <a:pt x="1359126" y="1912474"/>
                    <a:pt x="96940" y="1889190"/>
                    <a:pt x="11554" y="1882840"/>
                  </a:cubicBezTo>
                  <a:close/>
                </a:path>
              </a:pathLst>
            </a:custGeom>
            <a:solidFill>
              <a:srgbClr val="ED7E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 dirty="0">
                <a:solidFill>
                  <a:schemeClr val="bg1"/>
                </a:solidFill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3320951" y="4831153"/>
              <a:ext cx="16642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b="1" dirty="0" err="1">
                  <a:solidFill>
                    <a:srgbClr val="FFFFFF"/>
                  </a:solidFill>
                </a:rPr>
                <a:t>Uncompressed</a:t>
              </a:r>
              <a:endParaRPr lang="de-DE" sz="1600" b="1" dirty="0">
                <a:solidFill>
                  <a:srgbClr val="FFFFFF"/>
                </a:solidFill>
              </a:endParaRPr>
            </a:p>
            <a:p>
              <a:pPr algn="ctr"/>
              <a:r>
                <a:rPr lang="de-DE" sz="1600" b="1" dirty="0" err="1">
                  <a:solidFill>
                    <a:srgbClr val="FFFFFF"/>
                  </a:solidFill>
                </a:rPr>
                <a:t>Coherent</a:t>
              </a:r>
              <a:endParaRPr lang="de-DE" sz="1600" b="1" dirty="0">
                <a:solidFill>
                  <a:srgbClr val="FFFFFF"/>
                </a:solidFill>
              </a:endParaRPr>
            </a:p>
            <a:p>
              <a:pPr algn="ctr"/>
              <a:r>
                <a:rPr lang="de-DE" sz="1600" b="1" dirty="0">
                  <a:solidFill>
                    <a:srgbClr val="FFFFFF"/>
                  </a:solidFill>
                </a:rPr>
                <a:t>Light</a:t>
              </a:r>
            </a:p>
          </p:txBody>
        </p:sp>
      </p:grpSp>
      <p:sp>
        <p:nvSpPr>
          <p:cNvPr id="38" name="Textfeld 37"/>
          <p:cNvSpPr txBox="1"/>
          <p:nvPr/>
        </p:nvSpPr>
        <p:spPr>
          <a:xfrm>
            <a:off x="1080332" y="886412"/>
            <a:ext cx="2246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 err="1">
                <a:solidFill>
                  <a:srgbClr val="005AA0"/>
                </a:solidFill>
              </a:rPr>
              <a:t>Intensity</a:t>
            </a:r>
            <a:r>
              <a:rPr lang="de-DE" sz="2000" b="1" dirty="0">
                <a:solidFill>
                  <a:srgbClr val="005AA0"/>
                </a:solidFill>
              </a:rPr>
              <a:t> (W/cm²)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6569255" y="2423183"/>
            <a:ext cx="1552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 err="1"/>
              <a:t>Trailing</a:t>
            </a:r>
            <a:r>
              <a:rPr lang="de-DE" sz="1600" b="1" dirty="0"/>
              <a:t> Flank</a:t>
            </a:r>
          </a:p>
          <a:p>
            <a:pPr algn="ctr"/>
            <a:r>
              <a:rPr lang="de-DE" sz="1600" b="1" dirty="0"/>
              <a:t>&amp; Post-Pulses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5241472" y="1543958"/>
            <a:ext cx="1447800" cy="4203700"/>
            <a:chOff x="5241472" y="1543958"/>
            <a:chExt cx="1447800" cy="4203700"/>
          </a:xfrm>
          <a:solidFill>
            <a:srgbClr val="FF0000"/>
          </a:solidFill>
        </p:grpSpPr>
        <p:sp>
          <p:nvSpPr>
            <p:cNvPr id="5" name="Freihandform 4"/>
            <p:cNvSpPr/>
            <p:nvPr/>
          </p:nvSpPr>
          <p:spPr>
            <a:xfrm>
              <a:off x="5241472" y="1543958"/>
              <a:ext cx="1447800" cy="4203700"/>
            </a:xfrm>
            <a:custGeom>
              <a:avLst/>
              <a:gdLst>
                <a:gd name="connsiteX0" fmla="*/ 0 w 1447800"/>
                <a:gd name="connsiteY0" fmla="*/ 2882900 h 2882900"/>
                <a:gd name="connsiteX1" fmla="*/ 749300 w 1447800"/>
                <a:gd name="connsiteY1" fmla="*/ 0 h 2882900"/>
                <a:gd name="connsiteX2" fmla="*/ 1447800 w 1447800"/>
                <a:gd name="connsiteY2" fmla="*/ 2882900 h 288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2882900">
                  <a:moveTo>
                    <a:pt x="0" y="2882900"/>
                  </a:moveTo>
                  <a:cubicBezTo>
                    <a:pt x="254000" y="1441450"/>
                    <a:pt x="508000" y="0"/>
                    <a:pt x="749300" y="0"/>
                  </a:cubicBezTo>
                  <a:cubicBezTo>
                    <a:pt x="990600" y="0"/>
                    <a:pt x="1219200" y="1441450"/>
                    <a:pt x="1447800" y="2882900"/>
                  </a:cubicBezTo>
                </a:path>
              </a:pathLst>
            </a:cu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5604353" y="4909883"/>
              <a:ext cx="731290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b="1" dirty="0">
                  <a:solidFill>
                    <a:schemeClr val="bg1"/>
                  </a:solidFill>
                </a:rPr>
                <a:t>Main</a:t>
              </a:r>
            </a:p>
            <a:p>
              <a:pPr algn="ctr"/>
              <a:r>
                <a:rPr lang="de-DE" sz="1600" b="1" dirty="0">
                  <a:solidFill>
                    <a:schemeClr val="bg1"/>
                  </a:solidFill>
                </a:rPr>
                <a:t>Pulse</a:t>
              </a:r>
            </a:p>
          </p:txBody>
        </p:sp>
      </p:grpSp>
      <p:sp>
        <p:nvSpPr>
          <p:cNvPr id="45" name="Textfeld 44"/>
          <p:cNvSpPr txBox="1"/>
          <p:nvPr/>
        </p:nvSpPr>
        <p:spPr>
          <a:xfrm>
            <a:off x="3837738" y="2450186"/>
            <a:ext cx="1563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 err="1"/>
              <a:t>Leading</a:t>
            </a:r>
            <a:r>
              <a:rPr lang="de-DE" sz="1600" b="1" dirty="0"/>
              <a:t> Flank</a:t>
            </a:r>
          </a:p>
        </p:txBody>
      </p:sp>
      <p:cxnSp>
        <p:nvCxnSpPr>
          <p:cNvPr id="46" name="Gerader Verbinder 45"/>
          <p:cNvCxnSpPr/>
          <p:nvPr/>
        </p:nvCxnSpPr>
        <p:spPr>
          <a:xfrm>
            <a:off x="5982698" y="5556463"/>
            <a:ext cx="0" cy="712589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/>
          <p:cNvSpPr txBox="1"/>
          <p:nvPr/>
        </p:nvSpPr>
        <p:spPr>
          <a:xfrm>
            <a:off x="959192" y="5922700"/>
            <a:ext cx="1255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>
                <a:solidFill>
                  <a:schemeClr val="bg1">
                    <a:lumMod val="75000"/>
                  </a:schemeClr>
                </a:solidFill>
              </a:rPr>
              <a:t>BEFORE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7732920" y="5903070"/>
            <a:ext cx="104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>
                <a:solidFill>
                  <a:schemeClr val="bg1">
                    <a:lumMod val="75000"/>
                  </a:schemeClr>
                </a:solidFill>
              </a:rPr>
              <a:t>AFTER</a:t>
            </a:r>
          </a:p>
        </p:txBody>
      </p:sp>
      <p:cxnSp>
        <p:nvCxnSpPr>
          <p:cNvPr id="49" name="Gerader Verbinder 48"/>
          <p:cNvCxnSpPr/>
          <p:nvPr/>
        </p:nvCxnSpPr>
        <p:spPr>
          <a:xfrm rot="5400000">
            <a:off x="954168" y="1837213"/>
            <a:ext cx="0" cy="33242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 rot="5400000">
            <a:off x="954168" y="2555569"/>
            <a:ext cx="0" cy="33242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 rot="5400000">
            <a:off x="954168" y="3273925"/>
            <a:ext cx="0" cy="33242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 rot="5400000">
            <a:off x="954168" y="3992281"/>
            <a:ext cx="0" cy="33242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 rot="5400000">
            <a:off x="954168" y="4710638"/>
            <a:ext cx="0" cy="33242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186095" y="1803371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>
                <a:solidFill>
                  <a:srgbClr val="005AA0"/>
                </a:solidFill>
              </a:rPr>
              <a:t>10</a:t>
            </a:r>
            <a:r>
              <a:rPr lang="de-DE" sz="2000" b="1" baseline="30000" dirty="0">
                <a:solidFill>
                  <a:srgbClr val="005AA0"/>
                </a:solidFill>
              </a:rPr>
              <a:t>21</a:t>
            </a:r>
          </a:p>
        </p:txBody>
      </p:sp>
      <p:sp>
        <p:nvSpPr>
          <p:cNvPr id="54" name="Textfeld 53"/>
          <p:cNvSpPr txBox="1"/>
          <p:nvPr/>
        </p:nvSpPr>
        <p:spPr>
          <a:xfrm>
            <a:off x="186095" y="2521858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>
                <a:solidFill>
                  <a:srgbClr val="005AA0"/>
                </a:solidFill>
              </a:rPr>
              <a:t>10</a:t>
            </a:r>
            <a:r>
              <a:rPr lang="de-DE" sz="2000" b="1" baseline="30000" dirty="0">
                <a:solidFill>
                  <a:srgbClr val="005AA0"/>
                </a:solidFill>
              </a:rPr>
              <a:t>19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186095" y="3238475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>
                <a:solidFill>
                  <a:srgbClr val="005AA0"/>
                </a:solidFill>
              </a:rPr>
              <a:t>10</a:t>
            </a:r>
            <a:r>
              <a:rPr lang="de-DE" sz="2000" b="1" baseline="30000" dirty="0">
                <a:solidFill>
                  <a:srgbClr val="005AA0"/>
                </a:solidFill>
              </a:rPr>
              <a:t>17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186095" y="3963588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>
                <a:solidFill>
                  <a:srgbClr val="005AA0"/>
                </a:solidFill>
              </a:rPr>
              <a:t>10</a:t>
            </a:r>
            <a:r>
              <a:rPr lang="de-DE" sz="2000" b="1" baseline="30000" dirty="0">
                <a:solidFill>
                  <a:srgbClr val="005AA0"/>
                </a:solidFill>
              </a:rPr>
              <a:t>15</a:t>
            </a:r>
          </a:p>
        </p:txBody>
      </p:sp>
      <p:sp>
        <p:nvSpPr>
          <p:cNvPr id="57" name="Textfeld 56"/>
          <p:cNvSpPr txBox="1"/>
          <p:nvPr/>
        </p:nvSpPr>
        <p:spPr>
          <a:xfrm>
            <a:off x="186094" y="4678404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>
                <a:solidFill>
                  <a:srgbClr val="005AA0"/>
                </a:solidFill>
              </a:rPr>
              <a:t>10</a:t>
            </a:r>
            <a:r>
              <a:rPr lang="de-DE" sz="2000" b="1" baseline="30000" dirty="0">
                <a:solidFill>
                  <a:srgbClr val="005AA0"/>
                </a:solidFill>
              </a:rPr>
              <a:t>13</a:t>
            </a:r>
          </a:p>
        </p:txBody>
      </p:sp>
      <p:cxnSp>
        <p:nvCxnSpPr>
          <p:cNvPr id="24" name="Gerade Verbindung mit Pfeil 23"/>
          <p:cNvCxnSpPr/>
          <p:nvPr/>
        </p:nvCxnSpPr>
        <p:spPr>
          <a:xfrm flipV="1">
            <a:off x="953635" y="896258"/>
            <a:ext cx="0" cy="51562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feld 58"/>
          <p:cNvSpPr txBox="1"/>
          <p:nvPr/>
        </p:nvSpPr>
        <p:spPr>
          <a:xfrm>
            <a:off x="1115415" y="2436424"/>
            <a:ext cx="21788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600" dirty="0" err="1">
                <a:solidFill>
                  <a:schemeClr val="bg1">
                    <a:lumMod val="50000"/>
                  </a:schemeClr>
                </a:solidFill>
              </a:rPr>
              <a:t>Relativistic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 Interaction</a:t>
            </a:r>
          </a:p>
        </p:txBody>
      </p:sp>
      <p:sp>
        <p:nvSpPr>
          <p:cNvPr id="23" name="Rechteck 22"/>
          <p:cNvSpPr/>
          <p:nvPr/>
        </p:nvSpPr>
        <p:spPr>
          <a:xfrm>
            <a:off x="5209514" y="1009935"/>
            <a:ext cx="1458042" cy="5643092"/>
          </a:xfrm>
          <a:prstGeom prst="rect">
            <a:avLst/>
          </a:prstGeom>
          <a:solidFill>
            <a:srgbClr val="92D050">
              <a:alpha val="50196"/>
            </a:srgb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6721229" y="945201"/>
            <a:ext cx="2941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 err="1">
                <a:solidFill>
                  <a:srgbClr val="00B050"/>
                </a:solidFill>
              </a:rPr>
              <a:t>Usually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accessible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to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kinetic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plasma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simulations</a:t>
            </a:r>
            <a:endParaRPr lang="de-DE" dirty="0">
              <a:solidFill>
                <a:srgbClr val="00B050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920F4AB-C0ED-FF6F-3267-6018D4A24A80}"/>
              </a:ext>
            </a:extLst>
          </p:cNvPr>
          <p:cNvSpPr txBox="1"/>
          <p:nvPr/>
        </p:nvSpPr>
        <p:spPr>
          <a:xfrm>
            <a:off x="9976960" y="-1007987"/>
            <a:ext cx="66928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dirty="0" err="1"/>
              <a:t>Smaller</a:t>
            </a:r>
            <a:r>
              <a:rPr lang="de-DE" sz="1500" dirty="0"/>
              <a:t> and </a:t>
            </a:r>
            <a:r>
              <a:rPr lang="de-DE" sz="1500" dirty="0" err="1"/>
              <a:t>smaller</a:t>
            </a:r>
            <a:r>
              <a:rPr lang="de-DE" sz="1500" dirty="0"/>
              <a:t> time </a:t>
            </a:r>
            <a:r>
              <a:rPr lang="de-DE" sz="1500" dirty="0" err="1"/>
              <a:t>scales</a:t>
            </a:r>
            <a:r>
              <a:rPr lang="de-DE" sz="1500" dirty="0"/>
              <a:t> but </a:t>
            </a:r>
            <a:r>
              <a:rPr lang="de-DE" sz="1500" dirty="0" err="1"/>
              <a:t>more</a:t>
            </a:r>
            <a:r>
              <a:rPr lang="de-DE" sz="1500" dirty="0"/>
              <a:t> </a:t>
            </a:r>
            <a:r>
              <a:rPr lang="de-DE" sz="1500" dirty="0" err="1"/>
              <a:t>orders</a:t>
            </a:r>
            <a:r>
              <a:rPr lang="de-DE" sz="1500" dirty="0"/>
              <a:t> </a:t>
            </a:r>
            <a:r>
              <a:rPr lang="de-DE" sz="1500" dirty="0" err="1"/>
              <a:t>of</a:t>
            </a:r>
            <a:r>
              <a:rPr lang="de-DE" sz="1500" dirty="0"/>
              <a:t> </a:t>
            </a:r>
            <a:r>
              <a:rPr lang="de-DE" sz="1500" dirty="0" err="1"/>
              <a:t>magnitude</a:t>
            </a:r>
            <a:r>
              <a:rPr lang="de-DE" sz="1500" dirty="0"/>
              <a:t> in </a:t>
            </a:r>
            <a:r>
              <a:rPr lang="de-DE" sz="1500" dirty="0" err="1"/>
              <a:t>intensity</a:t>
            </a:r>
            <a:r>
              <a:rPr lang="de-DE" sz="1500" dirty="0"/>
              <a:t> …</a:t>
            </a:r>
          </a:p>
          <a:p>
            <a:pPr algn="l"/>
            <a:r>
              <a:rPr lang="de-DE" sz="1500" dirty="0" err="1"/>
              <a:t>Which</a:t>
            </a:r>
            <a:r>
              <a:rPr lang="de-DE" sz="1500" dirty="0"/>
              <a:t> </a:t>
            </a:r>
            <a:r>
              <a:rPr lang="de-DE" sz="1500" dirty="0" err="1"/>
              <a:t>changes</a:t>
            </a:r>
            <a:r>
              <a:rPr lang="de-DE" sz="1500" dirty="0"/>
              <a:t> </a:t>
            </a:r>
            <a:r>
              <a:rPr lang="de-DE" sz="1500" dirty="0" err="1"/>
              <a:t>the</a:t>
            </a:r>
            <a:r>
              <a:rPr lang="de-DE" sz="1500" dirty="0"/>
              <a:t> </a:t>
            </a:r>
            <a:r>
              <a:rPr lang="de-DE" sz="1500" dirty="0" err="1"/>
              <a:t>physics</a:t>
            </a:r>
            <a:r>
              <a:rPr lang="de-DE" sz="1500" dirty="0"/>
              <a:t> </a:t>
            </a:r>
            <a:r>
              <a:rPr lang="de-DE" sz="1500" dirty="0" err="1"/>
              <a:t>of</a:t>
            </a:r>
            <a:r>
              <a:rPr lang="de-DE" sz="1500" dirty="0"/>
              <a:t> </a:t>
            </a:r>
            <a:r>
              <a:rPr lang="de-DE" sz="1500" dirty="0" err="1"/>
              <a:t>the</a:t>
            </a:r>
            <a:r>
              <a:rPr lang="de-DE" sz="1500" dirty="0"/>
              <a:t> </a:t>
            </a:r>
            <a:r>
              <a:rPr lang="de-DE" sz="1500" dirty="0" err="1"/>
              <a:t>interaction</a:t>
            </a:r>
            <a:endParaRPr lang="de-DE" sz="1500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BA700130-9D1C-5B62-3038-960C833ECF99}"/>
              </a:ext>
            </a:extLst>
          </p:cNvPr>
          <p:cNvSpPr txBox="1"/>
          <p:nvPr/>
        </p:nvSpPr>
        <p:spPr>
          <a:xfrm>
            <a:off x="13224638" y="-31983"/>
            <a:ext cx="27033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dirty="0"/>
              <a:t>Zeige KONTRAST mit Achse!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2CAD0F92-52BE-0E23-7B11-4946EC1525C0}"/>
              </a:ext>
            </a:extLst>
          </p:cNvPr>
          <p:cNvSpPr txBox="1"/>
          <p:nvPr/>
        </p:nvSpPr>
        <p:spPr>
          <a:xfrm>
            <a:off x="13284603" y="925931"/>
            <a:ext cx="42031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dirty="0"/>
              <a:t>Weil Kontrast auf letzter PS lang nicht messbar</a:t>
            </a:r>
          </a:p>
          <a:p>
            <a:pPr algn="l"/>
            <a:r>
              <a:rPr lang="de-DE" sz="1500" dirty="0"/>
              <a:t>UND weil Rechenzeit für Sims  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4F1BA8C5-2658-7C4C-1FD4-4959CAFB658E}"/>
              </a:ext>
            </a:extLst>
          </p:cNvPr>
          <p:cNvSpPr txBox="1"/>
          <p:nvPr/>
        </p:nvSpPr>
        <p:spPr>
          <a:xfrm>
            <a:off x="13253407" y="404264"/>
            <a:ext cx="3430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dirty="0"/>
              <a:t>Kontrastverbesserung: Plasmaspiegel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77CD08B0-CB01-1F52-F748-481681DE0557}"/>
              </a:ext>
            </a:extLst>
          </p:cNvPr>
          <p:cNvSpPr txBox="1"/>
          <p:nvPr/>
        </p:nvSpPr>
        <p:spPr>
          <a:xfrm>
            <a:off x="8232091" y="3338346"/>
            <a:ext cx="2943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b="1" dirty="0" err="1">
                <a:solidFill>
                  <a:srgbClr val="0070C0"/>
                </a:solidFill>
              </a:rPr>
              <a:t>Contrast</a:t>
            </a:r>
            <a:r>
              <a:rPr lang="de-DE" sz="2400" b="1" dirty="0">
                <a:solidFill>
                  <a:srgbClr val="0070C0"/>
                </a:solidFill>
              </a:rPr>
              <a:t> = I(t) / </a:t>
            </a:r>
            <a:r>
              <a:rPr lang="de-DE" sz="2400" b="1" dirty="0" err="1">
                <a:solidFill>
                  <a:srgbClr val="0070C0"/>
                </a:solidFill>
              </a:rPr>
              <a:t>I</a:t>
            </a:r>
            <a:r>
              <a:rPr lang="de-DE" sz="2400" b="1" baseline="-25000" dirty="0" err="1">
                <a:solidFill>
                  <a:srgbClr val="0070C0"/>
                </a:solidFill>
              </a:rPr>
              <a:t>max</a:t>
            </a:r>
            <a:endParaRPr lang="de-DE" sz="2400" b="1" baseline="-25000" dirty="0">
              <a:solidFill>
                <a:srgbClr val="0070C0"/>
              </a:solidFill>
            </a:endParaRPr>
          </a:p>
        </p:txBody>
      </p:sp>
      <p:sp>
        <p:nvSpPr>
          <p:cNvPr id="63" name="Rechteck 37">
            <a:extLst>
              <a:ext uri="{FF2B5EF4-FFF2-40B4-BE49-F238E27FC236}">
                <a16:creationId xmlns:a16="http://schemas.microsoft.com/office/drawing/2014/main" id="{8F2C4F1D-19B1-26D2-FC58-C8AA22C68A96}"/>
              </a:ext>
            </a:extLst>
          </p:cNvPr>
          <p:cNvSpPr/>
          <p:nvPr/>
        </p:nvSpPr>
        <p:spPr>
          <a:xfrm>
            <a:off x="13152535" y="2423183"/>
            <a:ext cx="4338989" cy="4523753"/>
          </a:xfrm>
          <a:prstGeom prst="rect">
            <a:avLst/>
          </a:prstGeom>
        </p:spPr>
        <p:txBody>
          <a:bodyPr wrap="square" lIns="91452" tIns="45727" rIns="91452" bIns="45727">
            <a:spAutoFit/>
          </a:bodyPr>
          <a:lstStyle/>
          <a:p>
            <a:pPr marL="268317" indent="-268317">
              <a:lnSpc>
                <a:spcPct val="150000"/>
              </a:lnSpc>
              <a:buBlip>
                <a:blip r:embed="rId3"/>
              </a:buBlip>
            </a:pPr>
            <a:r>
              <a:rPr lang="en-US" sz="2133" dirty="0">
                <a:cs typeface="Arial" panose="020B0604020202020204" pitchFamily="34" charset="0"/>
              </a:rPr>
              <a:t>Energy Absorption</a:t>
            </a:r>
          </a:p>
          <a:p>
            <a:pPr marL="268317" indent="-268317">
              <a:lnSpc>
                <a:spcPct val="150000"/>
              </a:lnSpc>
              <a:buBlip>
                <a:blip r:embed="rId3"/>
              </a:buBlip>
            </a:pPr>
            <a:r>
              <a:rPr lang="en-US" sz="2133" dirty="0">
                <a:cs typeface="Arial" panose="020B0604020202020204" pitchFamily="34" charset="0"/>
              </a:rPr>
              <a:t>Field Ionization</a:t>
            </a:r>
          </a:p>
          <a:p>
            <a:pPr marL="268317" indent="-268317">
              <a:lnSpc>
                <a:spcPct val="150000"/>
              </a:lnSpc>
              <a:buBlip>
                <a:blip r:embed="rId3"/>
              </a:buBlip>
            </a:pPr>
            <a:r>
              <a:rPr lang="en-US" sz="2133" dirty="0">
                <a:cs typeface="Arial" panose="020B0604020202020204" pitchFamily="34" charset="0"/>
              </a:rPr>
              <a:t>Collisional Ionization</a:t>
            </a:r>
          </a:p>
          <a:p>
            <a:pPr marL="268317" indent="-268317">
              <a:lnSpc>
                <a:spcPct val="150000"/>
              </a:lnSpc>
              <a:buBlip>
                <a:blip r:embed="rId3"/>
              </a:buBlip>
            </a:pPr>
            <a:r>
              <a:rPr lang="en-US" sz="2133" dirty="0">
                <a:cs typeface="Arial" panose="020B0604020202020204" pitchFamily="34" charset="0"/>
              </a:rPr>
              <a:t>Atomic Excitation</a:t>
            </a:r>
          </a:p>
          <a:p>
            <a:pPr marL="268317" indent="-268317">
              <a:lnSpc>
                <a:spcPct val="150000"/>
              </a:lnSpc>
              <a:buBlip>
                <a:blip r:embed="rId3"/>
              </a:buBlip>
            </a:pPr>
            <a:r>
              <a:rPr lang="en-US" sz="2133" dirty="0">
                <a:cs typeface="Arial" panose="020B0604020202020204" pitchFamily="34" charset="0"/>
              </a:rPr>
              <a:t>Pre-Plasma Expansion</a:t>
            </a:r>
          </a:p>
          <a:p>
            <a:pPr marL="268317" indent="-268317">
              <a:lnSpc>
                <a:spcPct val="150000"/>
              </a:lnSpc>
              <a:buBlip>
                <a:blip r:embed="rId3"/>
              </a:buBlip>
            </a:pPr>
            <a:r>
              <a:rPr lang="en-US" sz="2133" dirty="0">
                <a:cs typeface="Arial" panose="020B0604020202020204" pitchFamily="34" charset="0"/>
              </a:rPr>
              <a:t>Density Steepening</a:t>
            </a:r>
          </a:p>
          <a:p>
            <a:pPr marL="268317" indent="-268317">
              <a:lnSpc>
                <a:spcPct val="150000"/>
              </a:lnSpc>
              <a:buBlip>
                <a:blip r:embed="rId3"/>
              </a:buBlip>
            </a:pPr>
            <a:r>
              <a:rPr lang="en-US" sz="2133" dirty="0">
                <a:cs typeface="Arial" panose="020B0604020202020204" pitchFamily="34" charset="0"/>
              </a:rPr>
              <a:t>Expansion </a:t>
            </a:r>
            <a:br>
              <a:rPr lang="en-US" sz="2133" dirty="0">
                <a:cs typeface="Arial" panose="020B0604020202020204" pitchFamily="34" charset="0"/>
              </a:rPr>
            </a:br>
            <a:r>
              <a:rPr lang="en-US" sz="2133" dirty="0">
                <a:cs typeface="Arial" panose="020B0604020202020204" pitchFamily="34" charset="0"/>
              </a:rPr>
              <a:t>&amp; Transparency</a:t>
            </a:r>
          </a:p>
          <a:p>
            <a:pPr marL="268317" indent="-268317">
              <a:lnSpc>
                <a:spcPct val="150000"/>
              </a:lnSpc>
              <a:buBlip>
                <a:blip r:embed="rId3"/>
              </a:buBlip>
            </a:pPr>
            <a:endParaRPr lang="en-US" sz="2133" dirty="0"/>
          </a:p>
        </p:txBody>
      </p:sp>
      <p:sp>
        <p:nvSpPr>
          <p:cNvPr id="64" name="Rechteck 37">
            <a:extLst>
              <a:ext uri="{FF2B5EF4-FFF2-40B4-BE49-F238E27FC236}">
                <a16:creationId xmlns:a16="http://schemas.microsoft.com/office/drawing/2014/main" id="{F3955A90-EC2B-F2EB-DD37-9CD0BF772FD4}"/>
              </a:ext>
            </a:extLst>
          </p:cNvPr>
          <p:cNvSpPr/>
          <p:nvPr/>
        </p:nvSpPr>
        <p:spPr>
          <a:xfrm>
            <a:off x="7961773" y="1803371"/>
            <a:ext cx="4047256" cy="3970588"/>
          </a:xfrm>
          <a:prstGeom prst="rect">
            <a:avLst/>
          </a:prstGeom>
        </p:spPr>
        <p:txBody>
          <a:bodyPr wrap="square" lIns="91452" tIns="45727" rIns="91452" bIns="45727">
            <a:spAutoFit/>
          </a:bodyPr>
          <a:lstStyle/>
          <a:p>
            <a:pPr marL="268317" indent="-268317">
              <a:lnSpc>
                <a:spcPct val="150000"/>
              </a:lnSpc>
              <a:buBlip>
                <a:blip r:embed="rId3"/>
              </a:buBlip>
            </a:pPr>
            <a:r>
              <a:rPr lang="en-US" sz="2133" dirty="0">
                <a:cs typeface="Arial" panose="020B0604020202020204" pitchFamily="34" charset="0"/>
              </a:rPr>
              <a:t>Theoretical Ideal: </a:t>
            </a:r>
            <a:r>
              <a:rPr lang="en-US" sz="2133" b="1" dirty="0">
                <a:cs typeface="Arial" panose="020B0604020202020204" pitchFamily="34" charset="0"/>
              </a:rPr>
              <a:t>Gaussian</a:t>
            </a:r>
          </a:p>
          <a:p>
            <a:pPr marL="268317" indent="-268317">
              <a:lnSpc>
                <a:spcPct val="150000"/>
              </a:lnSpc>
              <a:buBlip>
                <a:blip r:embed="rId3"/>
              </a:buBlip>
            </a:pPr>
            <a:r>
              <a:rPr lang="en-US" sz="2133" b="1" dirty="0">
                <a:cs typeface="Arial" panose="020B0604020202020204" pitchFamily="34" charset="0"/>
              </a:rPr>
              <a:t>Real</a:t>
            </a:r>
            <a:r>
              <a:rPr lang="en-US" sz="2133" dirty="0">
                <a:cs typeface="Arial" panose="020B0604020202020204" pitchFamily="34" charset="0"/>
              </a:rPr>
              <a:t> laser pulses always have a </a:t>
            </a:r>
            <a:r>
              <a:rPr lang="en-US" sz="2133" b="1" dirty="0">
                <a:cs typeface="Arial" panose="020B0604020202020204" pitchFamily="34" charset="0"/>
              </a:rPr>
              <a:t>finite contrast</a:t>
            </a:r>
          </a:p>
          <a:p>
            <a:pPr marL="268317" indent="-268317">
              <a:lnSpc>
                <a:spcPct val="150000"/>
              </a:lnSpc>
              <a:buBlip>
                <a:blip r:embed="rId3"/>
              </a:buBlip>
            </a:pPr>
            <a:endParaRPr lang="en-US" sz="2133" b="1" dirty="0">
              <a:cs typeface="Arial" panose="020B0604020202020204" pitchFamily="34" charset="0"/>
            </a:endParaRPr>
          </a:p>
          <a:p>
            <a:pPr marL="268317" indent="-268317">
              <a:lnSpc>
                <a:spcPct val="150000"/>
              </a:lnSpc>
              <a:buBlip>
                <a:blip r:embed="rId3"/>
              </a:buBlip>
            </a:pPr>
            <a:r>
              <a:rPr lang="en-US" sz="2133" dirty="0">
                <a:cs typeface="Arial" panose="020B0604020202020204" pitchFamily="34" charset="0"/>
              </a:rPr>
              <a:t>“Contrast Cleaning” still leaves a </a:t>
            </a:r>
            <a:r>
              <a:rPr lang="en-US" sz="2133" b="1" dirty="0">
                <a:cs typeface="Arial" panose="020B0604020202020204" pitchFamily="34" charset="0"/>
              </a:rPr>
              <a:t>leading flank</a:t>
            </a:r>
          </a:p>
          <a:p>
            <a:pPr marL="268317" indent="-268317">
              <a:lnSpc>
                <a:spcPct val="150000"/>
              </a:lnSpc>
              <a:buBlip>
                <a:blip r:embed="rId3"/>
              </a:buBlip>
            </a:pPr>
            <a:r>
              <a:rPr lang="en-US" sz="2133" b="1" dirty="0"/>
              <a:t>Last </a:t>
            </a:r>
            <a:r>
              <a:rPr lang="en-US" sz="2133" b="1" dirty="0" err="1"/>
              <a:t>ps</a:t>
            </a:r>
            <a:r>
              <a:rPr lang="en-US" sz="2133" b="1" dirty="0"/>
              <a:t> contrast </a:t>
            </a:r>
            <a:r>
              <a:rPr lang="en-US" sz="2133" dirty="0"/>
              <a:t>could not be measured until recently</a:t>
            </a:r>
          </a:p>
        </p:txBody>
      </p:sp>
      <p:sp>
        <p:nvSpPr>
          <p:cNvPr id="70" name="Foliennummernplatzhalter 2">
            <a:extLst>
              <a:ext uri="{FF2B5EF4-FFF2-40B4-BE49-F238E27FC236}">
                <a16:creationId xmlns:a16="http://schemas.microsoft.com/office/drawing/2014/main" id="{2C1670E3-FEE1-8B94-2191-2E5A406F1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155" y="6308727"/>
            <a:ext cx="533400" cy="365125"/>
          </a:xfrm>
        </p:spPr>
        <p:txBody>
          <a:bodyPr/>
          <a:lstStyle/>
          <a:p>
            <a:fld id="{7B52C2EB-AC18-4292-AF1A-75F520D6393B}" type="slidenum">
              <a:rPr lang="de-DE" smtClean="0"/>
              <a:pPr/>
              <a:t>7</a:t>
            </a:fld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25</a:t>
            </a:r>
          </a:p>
        </p:txBody>
      </p:sp>
      <p:sp>
        <p:nvSpPr>
          <p:cNvPr id="72" name="Freihandform: Form 71">
            <a:extLst>
              <a:ext uri="{FF2B5EF4-FFF2-40B4-BE49-F238E27FC236}">
                <a16:creationId xmlns:a16="http://schemas.microsoft.com/office/drawing/2014/main" id="{F22D4F09-B16D-B79E-2656-B08C33280453}"/>
              </a:ext>
            </a:extLst>
          </p:cNvPr>
          <p:cNvSpPr/>
          <p:nvPr/>
        </p:nvSpPr>
        <p:spPr>
          <a:xfrm>
            <a:off x="1371599" y="3556937"/>
            <a:ext cx="3730625" cy="2170763"/>
          </a:xfrm>
          <a:custGeom>
            <a:avLst/>
            <a:gdLst>
              <a:gd name="connsiteX0" fmla="*/ 0 w 4025900"/>
              <a:gd name="connsiteY0" fmla="*/ 2362200 h 2362200"/>
              <a:gd name="connsiteX1" fmla="*/ 127000 w 4025900"/>
              <a:gd name="connsiteY1" fmla="*/ 2108200 h 2362200"/>
              <a:gd name="connsiteX2" fmla="*/ 533400 w 4025900"/>
              <a:gd name="connsiteY2" fmla="*/ 1981200 h 2362200"/>
              <a:gd name="connsiteX3" fmla="*/ 977900 w 4025900"/>
              <a:gd name="connsiteY3" fmla="*/ 1905000 h 2362200"/>
              <a:gd name="connsiteX4" fmla="*/ 1435100 w 4025900"/>
              <a:gd name="connsiteY4" fmla="*/ 1905000 h 2362200"/>
              <a:gd name="connsiteX5" fmla="*/ 1803400 w 4025900"/>
              <a:gd name="connsiteY5" fmla="*/ 1892300 h 2362200"/>
              <a:gd name="connsiteX6" fmla="*/ 1981200 w 4025900"/>
              <a:gd name="connsiteY6" fmla="*/ 1905000 h 2362200"/>
              <a:gd name="connsiteX7" fmla="*/ 2197100 w 4025900"/>
              <a:gd name="connsiteY7" fmla="*/ 1651000 h 2362200"/>
              <a:gd name="connsiteX8" fmla="*/ 2374900 w 4025900"/>
              <a:gd name="connsiteY8" fmla="*/ 1371600 h 2362200"/>
              <a:gd name="connsiteX9" fmla="*/ 2641600 w 4025900"/>
              <a:gd name="connsiteY9" fmla="*/ 1117600 h 2362200"/>
              <a:gd name="connsiteX10" fmla="*/ 3060700 w 4025900"/>
              <a:gd name="connsiteY10" fmla="*/ 1054100 h 2362200"/>
              <a:gd name="connsiteX11" fmla="*/ 3441700 w 4025900"/>
              <a:gd name="connsiteY11" fmla="*/ 1054100 h 2362200"/>
              <a:gd name="connsiteX12" fmla="*/ 3708400 w 4025900"/>
              <a:gd name="connsiteY12" fmla="*/ 393700 h 2362200"/>
              <a:gd name="connsiteX13" fmla="*/ 3898900 w 4025900"/>
              <a:gd name="connsiteY13" fmla="*/ 419100 h 2362200"/>
              <a:gd name="connsiteX14" fmla="*/ 4025900 w 4025900"/>
              <a:gd name="connsiteY14" fmla="*/ 0 h 2362200"/>
              <a:gd name="connsiteX0" fmla="*/ 0 w 4025900"/>
              <a:gd name="connsiteY0" fmla="*/ 2362200 h 2362200"/>
              <a:gd name="connsiteX1" fmla="*/ 127000 w 4025900"/>
              <a:gd name="connsiteY1" fmla="*/ 2108200 h 2362200"/>
              <a:gd name="connsiteX2" fmla="*/ 533400 w 4025900"/>
              <a:gd name="connsiteY2" fmla="*/ 1981200 h 2362200"/>
              <a:gd name="connsiteX3" fmla="*/ 977900 w 4025900"/>
              <a:gd name="connsiteY3" fmla="*/ 1905000 h 2362200"/>
              <a:gd name="connsiteX4" fmla="*/ 1435100 w 4025900"/>
              <a:gd name="connsiteY4" fmla="*/ 1905000 h 2362200"/>
              <a:gd name="connsiteX5" fmla="*/ 1803400 w 4025900"/>
              <a:gd name="connsiteY5" fmla="*/ 1892300 h 2362200"/>
              <a:gd name="connsiteX6" fmla="*/ 1981200 w 4025900"/>
              <a:gd name="connsiteY6" fmla="*/ 1905000 h 2362200"/>
              <a:gd name="connsiteX7" fmla="*/ 2197100 w 4025900"/>
              <a:gd name="connsiteY7" fmla="*/ 1651000 h 2362200"/>
              <a:gd name="connsiteX8" fmla="*/ 2374900 w 4025900"/>
              <a:gd name="connsiteY8" fmla="*/ 1371600 h 2362200"/>
              <a:gd name="connsiteX9" fmla="*/ 2641600 w 4025900"/>
              <a:gd name="connsiteY9" fmla="*/ 1117600 h 2362200"/>
              <a:gd name="connsiteX10" fmla="*/ 3060700 w 4025900"/>
              <a:gd name="connsiteY10" fmla="*/ 1054100 h 2362200"/>
              <a:gd name="connsiteX11" fmla="*/ 3441700 w 4025900"/>
              <a:gd name="connsiteY11" fmla="*/ 1054100 h 2362200"/>
              <a:gd name="connsiteX12" fmla="*/ 3679825 w 4025900"/>
              <a:gd name="connsiteY12" fmla="*/ 508000 h 2362200"/>
              <a:gd name="connsiteX13" fmla="*/ 3898900 w 4025900"/>
              <a:gd name="connsiteY13" fmla="*/ 419100 h 2362200"/>
              <a:gd name="connsiteX14" fmla="*/ 4025900 w 4025900"/>
              <a:gd name="connsiteY14" fmla="*/ 0 h 2362200"/>
              <a:gd name="connsiteX0" fmla="*/ 0 w 4025900"/>
              <a:gd name="connsiteY0" fmla="*/ 2362200 h 2362200"/>
              <a:gd name="connsiteX1" fmla="*/ 127000 w 4025900"/>
              <a:gd name="connsiteY1" fmla="*/ 2108200 h 2362200"/>
              <a:gd name="connsiteX2" fmla="*/ 533400 w 4025900"/>
              <a:gd name="connsiteY2" fmla="*/ 1981200 h 2362200"/>
              <a:gd name="connsiteX3" fmla="*/ 977900 w 4025900"/>
              <a:gd name="connsiteY3" fmla="*/ 1905000 h 2362200"/>
              <a:gd name="connsiteX4" fmla="*/ 1435100 w 4025900"/>
              <a:gd name="connsiteY4" fmla="*/ 1905000 h 2362200"/>
              <a:gd name="connsiteX5" fmla="*/ 1803400 w 4025900"/>
              <a:gd name="connsiteY5" fmla="*/ 1892300 h 2362200"/>
              <a:gd name="connsiteX6" fmla="*/ 1981200 w 4025900"/>
              <a:gd name="connsiteY6" fmla="*/ 1905000 h 2362200"/>
              <a:gd name="connsiteX7" fmla="*/ 2197100 w 4025900"/>
              <a:gd name="connsiteY7" fmla="*/ 1651000 h 2362200"/>
              <a:gd name="connsiteX8" fmla="*/ 2374900 w 4025900"/>
              <a:gd name="connsiteY8" fmla="*/ 1371600 h 2362200"/>
              <a:gd name="connsiteX9" fmla="*/ 2641600 w 4025900"/>
              <a:gd name="connsiteY9" fmla="*/ 1117600 h 2362200"/>
              <a:gd name="connsiteX10" fmla="*/ 3060700 w 4025900"/>
              <a:gd name="connsiteY10" fmla="*/ 1054100 h 2362200"/>
              <a:gd name="connsiteX11" fmla="*/ 3441700 w 4025900"/>
              <a:gd name="connsiteY11" fmla="*/ 1054100 h 2362200"/>
              <a:gd name="connsiteX12" fmla="*/ 3584575 w 4025900"/>
              <a:gd name="connsiteY12" fmla="*/ 546100 h 2362200"/>
              <a:gd name="connsiteX13" fmla="*/ 3898900 w 4025900"/>
              <a:gd name="connsiteY13" fmla="*/ 419100 h 2362200"/>
              <a:gd name="connsiteX14" fmla="*/ 4025900 w 4025900"/>
              <a:gd name="connsiteY14" fmla="*/ 0 h 2362200"/>
              <a:gd name="connsiteX0" fmla="*/ 0 w 4025900"/>
              <a:gd name="connsiteY0" fmla="*/ 2362200 h 2362200"/>
              <a:gd name="connsiteX1" fmla="*/ 127000 w 4025900"/>
              <a:gd name="connsiteY1" fmla="*/ 2108200 h 2362200"/>
              <a:gd name="connsiteX2" fmla="*/ 533400 w 4025900"/>
              <a:gd name="connsiteY2" fmla="*/ 1981200 h 2362200"/>
              <a:gd name="connsiteX3" fmla="*/ 977900 w 4025900"/>
              <a:gd name="connsiteY3" fmla="*/ 1905000 h 2362200"/>
              <a:gd name="connsiteX4" fmla="*/ 1435100 w 4025900"/>
              <a:gd name="connsiteY4" fmla="*/ 1905000 h 2362200"/>
              <a:gd name="connsiteX5" fmla="*/ 1803400 w 4025900"/>
              <a:gd name="connsiteY5" fmla="*/ 1892300 h 2362200"/>
              <a:gd name="connsiteX6" fmla="*/ 1981200 w 4025900"/>
              <a:gd name="connsiteY6" fmla="*/ 1905000 h 2362200"/>
              <a:gd name="connsiteX7" fmla="*/ 2197100 w 4025900"/>
              <a:gd name="connsiteY7" fmla="*/ 1651000 h 2362200"/>
              <a:gd name="connsiteX8" fmla="*/ 2374900 w 4025900"/>
              <a:gd name="connsiteY8" fmla="*/ 1371600 h 2362200"/>
              <a:gd name="connsiteX9" fmla="*/ 2641600 w 4025900"/>
              <a:gd name="connsiteY9" fmla="*/ 1117600 h 2362200"/>
              <a:gd name="connsiteX10" fmla="*/ 3060700 w 4025900"/>
              <a:gd name="connsiteY10" fmla="*/ 1054100 h 2362200"/>
              <a:gd name="connsiteX11" fmla="*/ 3556000 w 4025900"/>
              <a:gd name="connsiteY11" fmla="*/ 1054100 h 2362200"/>
              <a:gd name="connsiteX12" fmla="*/ 3584575 w 4025900"/>
              <a:gd name="connsiteY12" fmla="*/ 546100 h 2362200"/>
              <a:gd name="connsiteX13" fmla="*/ 3898900 w 4025900"/>
              <a:gd name="connsiteY13" fmla="*/ 419100 h 2362200"/>
              <a:gd name="connsiteX14" fmla="*/ 4025900 w 4025900"/>
              <a:gd name="connsiteY14" fmla="*/ 0 h 2362200"/>
              <a:gd name="connsiteX0" fmla="*/ 0 w 4025900"/>
              <a:gd name="connsiteY0" fmla="*/ 2362200 h 2362200"/>
              <a:gd name="connsiteX1" fmla="*/ 127000 w 4025900"/>
              <a:gd name="connsiteY1" fmla="*/ 2108200 h 2362200"/>
              <a:gd name="connsiteX2" fmla="*/ 533400 w 4025900"/>
              <a:gd name="connsiteY2" fmla="*/ 1981200 h 2362200"/>
              <a:gd name="connsiteX3" fmla="*/ 977900 w 4025900"/>
              <a:gd name="connsiteY3" fmla="*/ 1905000 h 2362200"/>
              <a:gd name="connsiteX4" fmla="*/ 1435100 w 4025900"/>
              <a:gd name="connsiteY4" fmla="*/ 1905000 h 2362200"/>
              <a:gd name="connsiteX5" fmla="*/ 1803400 w 4025900"/>
              <a:gd name="connsiteY5" fmla="*/ 1892300 h 2362200"/>
              <a:gd name="connsiteX6" fmla="*/ 1981200 w 4025900"/>
              <a:gd name="connsiteY6" fmla="*/ 1905000 h 2362200"/>
              <a:gd name="connsiteX7" fmla="*/ 2197100 w 4025900"/>
              <a:gd name="connsiteY7" fmla="*/ 1651000 h 2362200"/>
              <a:gd name="connsiteX8" fmla="*/ 2374900 w 4025900"/>
              <a:gd name="connsiteY8" fmla="*/ 1371600 h 2362200"/>
              <a:gd name="connsiteX9" fmla="*/ 2641600 w 4025900"/>
              <a:gd name="connsiteY9" fmla="*/ 1117600 h 2362200"/>
              <a:gd name="connsiteX10" fmla="*/ 3060700 w 4025900"/>
              <a:gd name="connsiteY10" fmla="*/ 1054100 h 2362200"/>
              <a:gd name="connsiteX11" fmla="*/ 3470275 w 4025900"/>
              <a:gd name="connsiteY11" fmla="*/ 1025525 h 2362200"/>
              <a:gd name="connsiteX12" fmla="*/ 3584575 w 4025900"/>
              <a:gd name="connsiteY12" fmla="*/ 546100 h 2362200"/>
              <a:gd name="connsiteX13" fmla="*/ 3898900 w 4025900"/>
              <a:gd name="connsiteY13" fmla="*/ 419100 h 2362200"/>
              <a:gd name="connsiteX14" fmla="*/ 4025900 w 4025900"/>
              <a:gd name="connsiteY14" fmla="*/ 0 h 2362200"/>
              <a:gd name="connsiteX0" fmla="*/ 0 w 4025900"/>
              <a:gd name="connsiteY0" fmla="*/ 2362200 h 2362200"/>
              <a:gd name="connsiteX1" fmla="*/ 127000 w 4025900"/>
              <a:gd name="connsiteY1" fmla="*/ 2108200 h 2362200"/>
              <a:gd name="connsiteX2" fmla="*/ 533400 w 4025900"/>
              <a:gd name="connsiteY2" fmla="*/ 1981200 h 2362200"/>
              <a:gd name="connsiteX3" fmla="*/ 977900 w 4025900"/>
              <a:gd name="connsiteY3" fmla="*/ 1905000 h 2362200"/>
              <a:gd name="connsiteX4" fmla="*/ 1435100 w 4025900"/>
              <a:gd name="connsiteY4" fmla="*/ 1905000 h 2362200"/>
              <a:gd name="connsiteX5" fmla="*/ 1803400 w 4025900"/>
              <a:gd name="connsiteY5" fmla="*/ 1892300 h 2362200"/>
              <a:gd name="connsiteX6" fmla="*/ 1981200 w 4025900"/>
              <a:gd name="connsiteY6" fmla="*/ 1905000 h 2362200"/>
              <a:gd name="connsiteX7" fmla="*/ 2197100 w 4025900"/>
              <a:gd name="connsiteY7" fmla="*/ 1651000 h 2362200"/>
              <a:gd name="connsiteX8" fmla="*/ 2374900 w 4025900"/>
              <a:gd name="connsiteY8" fmla="*/ 1371600 h 2362200"/>
              <a:gd name="connsiteX9" fmla="*/ 2641600 w 4025900"/>
              <a:gd name="connsiteY9" fmla="*/ 1117600 h 2362200"/>
              <a:gd name="connsiteX10" fmla="*/ 3060700 w 4025900"/>
              <a:gd name="connsiteY10" fmla="*/ 1054100 h 2362200"/>
              <a:gd name="connsiteX11" fmla="*/ 3470275 w 4025900"/>
              <a:gd name="connsiteY11" fmla="*/ 1025525 h 2362200"/>
              <a:gd name="connsiteX12" fmla="*/ 3584575 w 4025900"/>
              <a:gd name="connsiteY12" fmla="*/ 546100 h 2362200"/>
              <a:gd name="connsiteX13" fmla="*/ 3660775 w 4025900"/>
              <a:gd name="connsiteY13" fmla="*/ 200025 h 2362200"/>
              <a:gd name="connsiteX14" fmla="*/ 4025900 w 4025900"/>
              <a:gd name="connsiteY14" fmla="*/ 0 h 2362200"/>
              <a:gd name="connsiteX0" fmla="*/ 0 w 3730625"/>
              <a:gd name="connsiteY0" fmla="*/ 2170763 h 2170763"/>
              <a:gd name="connsiteX1" fmla="*/ 127000 w 3730625"/>
              <a:gd name="connsiteY1" fmla="*/ 1916763 h 2170763"/>
              <a:gd name="connsiteX2" fmla="*/ 533400 w 3730625"/>
              <a:gd name="connsiteY2" fmla="*/ 1789763 h 2170763"/>
              <a:gd name="connsiteX3" fmla="*/ 977900 w 3730625"/>
              <a:gd name="connsiteY3" fmla="*/ 1713563 h 2170763"/>
              <a:gd name="connsiteX4" fmla="*/ 1435100 w 3730625"/>
              <a:gd name="connsiteY4" fmla="*/ 1713563 h 2170763"/>
              <a:gd name="connsiteX5" fmla="*/ 1803400 w 3730625"/>
              <a:gd name="connsiteY5" fmla="*/ 1700863 h 2170763"/>
              <a:gd name="connsiteX6" fmla="*/ 1981200 w 3730625"/>
              <a:gd name="connsiteY6" fmla="*/ 1713563 h 2170763"/>
              <a:gd name="connsiteX7" fmla="*/ 2197100 w 3730625"/>
              <a:gd name="connsiteY7" fmla="*/ 1459563 h 2170763"/>
              <a:gd name="connsiteX8" fmla="*/ 2374900 w 3730625"/>
              <a:gd name="connsiteY8" fmla="*/ 1180163 h 2170763"/>
              <a:gd name="connsiteX9" fmla="*/ 2641600 w 3730625"/>
              <a:gd name="connsiteY9" fmla="*/ 926163 h 2170763"/>
              <a:gd name="connsiteX10" fmla="*/ 3060700 w 3730625"/>
              <a:gd name="connsiteY10" fmla="*/ 862663 h 2170763"/>
              <a:gd name="connsiteX11" fmla="*/ 3470275 w 3730625"/>
              <a:gd name="connsiteY11" fmla="*/ 834088 h 2170763"/>
              <a:gd name="connsiteX12" fmla="*/ 3584575 w 3730625"/>
              <a:gd name="connsiteY12" fmla="*/ 354663 h 2170763"/>
              <a:gd name="connsiteX13" fmla="*/ 3660775 w 3730625"/>
              <a:gd name="connsiteY13" fmla="*/ 8588 h 2170763"/>
              <a:gd name="connsiteX14" fmla="*/ 3730625 w 3730625"/>
              <a:gd name="connsiteY14" fmla="*/ 103838 h 2170763"/>
              <a:gd name="connsiteX0" fmla="*/ 0 w 3730625"/>
              <a:gd name="connsiteY0" fmla="*/ 2170763 h 2170763"/>
              <a:gd name="connsiteX1" fmla="*/ 127000 w 3730625"/>
              <a:gd name="connsiteY1" fmla="*/ 1916763 h 2170763"/>
              <a:gd name="connsiteX2" fmla="*/ 533400 w 3730625"/>
              <a:gd name="connsiteY2" fmla="*/ 1789763 h 2170763"/>
              <a:gd name="connsiteX3" fmla="*/ 977900 w 3730625"/>
              <a:gd name="connsiteY3" fmla="*/ 1713563 h 2170763"/>
              <a:gd name="connsiteX4" fmla="*/ 1435100 w 3730625"/>
              <a:gd name="connsiteY4" fmla="*/ 1713563 h 2170763"/>
              <a:gd name="connsiteX5" fmla="*/ 1803400 w 3730625"/>
              <a:gd name="connsiteY5" fmla="*/ 1700863 h 2170763"/>
              <a:gd name="connsiteX6" fmla="*/ 1981200 w 3730625"/>
              <a:gd name="connsiteY6" fmla="*/ 1713563 h 2170763"/>
              <a:gd name="connsiteX7" fmla="*/ 2197100 w 3730625"/>
              <a:gd name="connsiteY7" fmla="*/ 1459563 h 2170763"/>
              <a:gd name="connsiteX8" fmla="*/ 2374900 w 3730625"/>
              <a:gd name="connsiteY8" fmla="*/ 1180163 h 2170763"/>
              <a:gd name="connsiteX9" fmla="*/ 2651125 w 3730625"/>
              <a:gd name="connsiteY9" fmla="*/ 1002363 h 2170763"/>
              <a:gd name="connsiteX10" fmla="*/ 3060700 w 3730625"/>
              <a:gd name="connsiteY10" fmla="*/ 862663 h 2170763"/>
              <a:gd name="connsiteX11" fmla="*/ 3470275 w 3730625"/>
              <a:gd name="connsiteY11" fmla="*/ 834088 h 2170763"/>
              <a:gd name="connsiteX12" fmla="*/ 3584575 w 3730625"/>
              <a:gd name="connsiteY12" fmla="*/ 354663 h 2170763"/>
              <a:gd name="connsiteX13" fmla="*/ 3660775 w 3730625"/>
              <a:gd name="connsiteY13" fmla="*/ 8588 h 2170763"/>
              <a:gd name="connsiteX14" fmla="*/ 3730625 w 3730625"/>
              <a:gd name="connsiteY14" fmla="*/ 103838 h 2170763"/>
              <a:gd name="connsiteX0" fmla="*/ 0 w 3730625"/>
              <a:gd name="connsiteY0" fmla="*/ 2170763 h 2170763"/>
              <a:gd name="connsiteX1" fmla="*/ 127000 w 3730625"/>
              <a:gd name="connsiteY1" fmla="*/ 1916763 h 2170763"/>
              <a:gd name="connsiteX2" fmla="*/ 533400 w 3730625"/>
              <a:gd name="connsiteY2" fmla="*/ 1789763 h 2170763"/>
              <a:gd name="connsiteX3" fmla="*/ 977900 w 3730625"/>
              <a:gd name="connsiteY3" fmla="*/ 1713563 h 2170763"/>
              <a:gd name="connsiteX4" fmla="*/ 1435100 w 3730625"/>
              <a:gd name="connsiteY4" fmla="*/ 1713563 h 2170763"/>
              <a:gd name="connsiteX5" fmla="*/ 1803400 w 3730625"/>
              <a:gd name="connsiteY5" fmla="*/ 1700863 h 2170763"/>
              <a:gd name="connsiteX6" fmla="*/ 1981200 w 3730625"/>
              <a:gd name="connsiteY6" fmla="*/ 1713563 h 2170763"/>
              <a:gd name="connsiteX7" fmla="*/ 2197100 w 3730625"/>
              <a:gd name="connsiteY7" fmla="*/ 1459563 h 2170763"/>
              <a:gd name="connsiteX8" fmla="*/ 2374900 w 3730625"/>
              <a:gd name="connsiteY8" fmla="*/ 1180163 h 2170763"/>
              <a:gd name="connsiteX9" fmla="*/ 2651125 w 3730625"/>
              <a:gd name="connsiteY9" fmla="*/ 1002363 h 2170763"/>
              <a:gd name="connsiteX10" fmla="*/ 3089275 w 3730625"/>
              <a:gd name="connsiteY10" fmla="*/ 938863 h 2170763"/>
              <a:gd name="connsiteX11" fmla="*/ 3470275 w 3730625"/>
              <a:gd name="connsiteY11" fmla="*/ 834088 h 2170763"/>
              <a:gd name="connsiteX12" fmla="*/ 3584575 w 3730625"/>
              <a:gd name="connsiteY12" fmla="*/ 354663 h 2170763"/>
              <a:gd name="connsiteX13" fmla="*/ 3660775 w 3730625"/>
              <a:gd name="connsiteY13" fmla="*/ 8588 h 2170763"/>
              <a:gd name="connsiteX14" fmla="*/ 3730625 w 3730625"/>
              <a:gd name="connsiteY14" fmla="*/ 103838 h 2170763"/>
              <a:gd name="connsiteX0" fmla="*/ 0 w 3730625"/>
              <a:gd name="connsiteY0" fmla="*/ 2170763 h 2170763"/>
              <a:gd name="connsiteX1" fmla="*/ 127000 w 3730625"/>
              <a:gd name="connsiteY1" fmla="*/ 1916763 h 2170763"/>
              <a:gd name="connsiteX2" fmla="*/ 533400 w 3730625"/>
              <a:gd name="connsiteY2" fmla="*/ 1789763 h 2170763"/>
              <a:gd name="connsiteX3" fmla="*/ 977900 w 3730625"/>
              <a:gd name="connsiteY3" fmla="*/ 1713563 h 2170763"/>
              <a:gd name="connsiteX4" fmla="*/ 1435100 w 3730625"/>
              <a:gd name="connsiteY4" fmla="*/ 1713563 h 2170763"/>
              <a:gd name="connsiteX5" fmla="*/ 1803400 w 3730625"/>
              <a:gd name="connsiteY5" fmla="*/ 1700863 h 2170763"/>
              <a:gd name="connsiteX6" fmla="*/ 1981200 w 3730625"/>
              <a:gd name="connsiteY6" fmla="*/ 1713563 h 2170763"/>
              <a:gd name="connsiteX7" fmla="*/ 2197100 w 3730625"/>
              <a:gd name="connsiteY7" fmla="*/ 1459563 h 2170763"/>
              <a:gd name="connsiteX8" fmla="*/ 2374900 w 3730625"/>
              <a:gd name="connsiteY8" fmla="*/ 1180163 h 2170763"/>
              <a:gd name="connsiteX9" fmla="*/ 2651125 w 3730625"/>
              <a:gd name="connsiteY9" fmla="*/ 1002363 h 2170763"/>
              <a:gd name="connsiteX10" fmla="*/ 3089275 w 3730625"/>
              <a:gd name="connsiteY10" fmla="*/ 938863 h 2170763"/>
              <a:gd name="connsiteX11" fmla="*/ 3470275 w 3730625"/>
              <a:gd name="connsiteY11" fmla="*/ 900763 h 2170763"/>
              <a:gd name="connsiteX12" fmla="*/ 3584575 w 3730625"/>
              <a:gd name="connsiteY12" fmla="*/ 354663 h 2170763"/>
              <a:gd name="connsiteX13" fmla="*/ 3660775 w 3730625"/>
              <a:gd name="connsiteY13" fmla="*/ 8588 h 2170763"/>
              <a:gd name="connsiteX14" fmla="*/ 3730625 w 3730625"/>
              <a:gd name="connsiteY14" fmla="*/ 103838 h 2170763"/>
              <a:gd name="connsiteX0" fmla="*/ 0 w 3730625"/>
              <a:gd name="connsiteY0" fmla="*/ 2170763 h 2170763"/>
              <a:gd name="connsiteX1" fmla="*/ 127000 w 3730625"/>
              <a:gd name="connsiteY1" fmla="*/ 1916763 h 2170763"/>
              <a:gd name="connsiteX2" fmla="*/ 533400 w 3730625"/>
              <a:gd name="connsiteY2" fmla="*/ 1789763 h 2170763"/>
              <a:gd name="connsiteX3" fmla="*/ 977900 w 3730625"/>
              <a:gd name="connsiteY3" fmla="*/ 1713563 h 2170763"/>
              <a:gd name="connsiteX4" fmla="*/ 1435100 w 3730625"/>
              <a:gd name="connsiteY4" fmla="*/ 1713563 h 2170763"/>
              <a:gd name="connsiteX5" fmla="*/ 1803400 w 3730625"/>
              <a:gd name="connsiteY5" fmla="*/ 1700863 h 2170763"/>
              <a:gd name="connsiteX6" fmla="*/ 1981200 w 3730625"/>
              <a:gd name="connsiteY6" fmla="*/ 1713563 h 2170763"/>
              <a:gd name="connsiteX7" fmla="*/ 2197100 w 3730625"/>
              <a:gd name="connsiteY7" fmla="*/ 1459563 h 2170763"/>
              <a:gd name="connsiteX8" fmla="*/ 2374900 w 3730625"/>
              <a:gd name="connsiteY8" fmla="*/ 1218263 h 2170763"/>
              <a:gd name="connsiteX9" fmla="*/ 2651125 w 3730625"/>
              <a:gd name="connsiteY9" fmla="*/ 1002363 h 2170763"/>
              <a:gd name="connsiteX10" fmla="*/ 3089275 w 3730625"/>
              <a:gd name="connsiteY10" fmla="*/ 938863 h 2170763"/>
              <a:gd name="connsiteX11" fmla="*/ 3470275 w 3730625"/>
              <a:gd name="connsiteY11" fmla="*/ 900763 h 2170763"/>
              <a:gd name="connsiteX12" fmla="*/ 3584575 w 3730625"/>
              <a:gd name="connsiteY12" fmla="*/ 354663 h 2170763"/>
              <a:gd name="connsiteX13" fmla="*/ 3660775 w 3730625"/>
              <a:gd name="connsiteY13" fmla="*/ 8588 h 2170763"/>
              <a:gd name="connsiteX14" fmla="*/ 3730625 w 3730625"/>
              <a:gd name="connsiteY14" fmla="*/ 103838 h 2170763"/>
              <a:gd name="connsiteX0" fmla="*/ 0 w 3730625"/>
              <a:gd name="connsiteY0" fmla="*/ 2170763 h 2170763"/>
              <a:gd name="connsiteX1" fmla="*/ 127000 w 3730625"/>
              <a:gd name="connsiteY1" fmla="*/ 1916763 h 2170763"/>
              <a:gd name="connsiteX2" fmla="*/ 533400 w 3730625"/>
              <a:gd name="connsiteY2" fmla="*/ 1789763 h 2170763"/>
              <a:gd name="connsiteX3" fmla="*/ 977900 w 3730625"/>
              <a:gd name="connsiteY3" fmla="*/ 1713563 h 2170763"/>
              <a:gd name="connsiteX4" fmla="*/ 1435100 w 3730625"/>
              <a:gd name="connsiteY4" fmla="*/ 1713563 h 2170763"/>
              <a:gd name="connsiteX5" fmla="*/ 1803400 w 3730625"/>
              <a:gd name="connsiteY5" fmla="*/ 1700863 h 2170763"/>
              <a:gd name="connsiteX6" fmla="*/ 1981200 w 3730625"/>
              <a:gd name="connsiteY6" fmla="*/ 1713563 h 2170763"/>
              <a:gd name="connsiteX7" fmla="*/ 2187575 w 3730625"/>
              <a:gd name="connsiteY7" fmla="*/ 1545288 h 2170763"/>
              <a:gd name="connsiteX8" fmla="*/ 2374900 w 3730625"/>
              <a:gd name="connsiteY8" fmla="*/ 1218263 h 2170763"/>
              <a:gd name="connsiteX9" fmla="*/ 2651125 w 3730625"/>
              <a:gd name="connsiteY9" fmla="*/ 1002363 h 2170763"/>
              <a:gd name="connsiteX10" fmla="*/ 3089275 w 3730625"/>
              <a:gd name="connsiteY10" fmla="*/ 938863 h 2170763"/>
              <a:gd name="connsiteX11" fmla="*/ 3470275 w 3730625"/>
              <a:gd name="connsiteY11" fmla="*/ 900763 h 2170763"/>
              <a:gd name="connsiteX12" fmla="*/ 3584575 w 3730625"/>
              <a:gd name="connsiteY12" fmla="*/ 354663 h 2170763"/>
              <a:gd name="connsiteX13" fmla="*/ 3660775 w 3730625"/>
              <a:gd name="connsiteY13" fmla="*/ 8588 h 2170763"/>
              <a:gd name="connsiteX14" fmla="*/ 3730625 w 3730625"/>
              <a:gd name="connsiteY14" fmla="*/ 103838 h 2170763"/>
              <a:gd name="connsiteX0" fmla="*/ 0 w 3730625"/>
              <a:gd name="connsiteY0" fmla="*/ 2170763 h 2170763"/>
              <a:gd name="connsiteX1" fmla="*/ 127000 w 3730625"/>
              <a:gd name="connsiteY1" fmla="*/ 1916763 h 2170763"/>
              <a:gd name="connsiteX2" fmla="*/ 533400 w 3730625"/>
              <a:gd name="connsiteY2" fmla="*/ 1789763 h 2170763"/>
              <a:gd name="connsiteX3" fmla="*/ 977900 w 3730625"/>
              <a:gd name="connsiteY3" fmla="*/ 1713563 h 2170763"/>
              <a:gd name="connsiteX4" fmla="*/ 1435100 w 3730625"/>
              <a:gd name="connsiteY4" fmla="*/ 1713563 h 2170763"/>
              <a:gd name="connsiteX5" fmla="*/ 1803400 w 3730625"/>
              <a:gd name="connsiteY5" fmla="*/ 1700863 h 2170763"/>
              <a:gd name="connsiteX6" fmla="*/ 2009775 w 3730625"/>
              <a:gd name="connsiteY6" fmla="*/ 1799288 h 2170763"/>
              <a:gd name="connsiteX7" fmla="*/ 2187575 w 3730625"/>
              <a:gd name="connsiteY7" fmla="*/ 1545288 h 2170763"/>
              <a:gd name="connsiteX8" fmla="*/ 2374900 w 3730625"/>
              <a:gd name="connsiteY8" fmla="*/ 1218263 h 2170763"/>
              <a:gd name="connsiteX9" fmla="*/ 2651125 w 3730625"/>
              <a:gd name="connsiteY9" fmla="*/ 1002363 h 2170763"/>
              <a:gd name="connsiteX10" fmla="*/ 3089275 w 3730625"/>
              <a:gd name="connsiteY10" fmla="*/ 938863 h 2170763"/>
              <a:gd name="connsiteX11" fmla="*/ 3470275 w 3730625"/>
              <a:gd name="connsiteY11" fmla="*/ 900763 h 2170763"/>
              <a:gd name="connsiteX12" fmla="*/ 3584575 w 3730625"/>
              <a:gd name="connsiteY12" fmla="*/ 354663 h 2170763"/>
              <a:gd name="connsiteX13" fmla="*/ 3660775 w 3730625"/>
              <a:gd name="connsiteY13" fmla="*/ 8588 h 2170763"/>
              <a:gd name="connsiteX14" fmla="*/ 3730625 w 3730625"/>
              <a:gd name="connsiteY14" fmla="*/ 103838 h 2170763"/>
              <a:gd name="connsiteX0" fmla="*/ 0 w 3730625"/>
              <a:gd name="connsiteY0" fmla="*/ 2170763 h 2170763"/>
              <a:gd name="connsiteX1" fmla="*/ 127000 w 3730625"/>
              <a:gd name="connsiteY1" fmla="*/ 1916763 h 2170763"/>
              <a:gd name="connsiteX2" fmla="*/ 533400 w 3730625"/>
              <a:gd name="connsiteY2" fmla="*/ 1789763 h 2170763"/>
              <a:gd name="connsiteX3" fmla="*/ 977900 w 3730625"/>
              <a:gd name="connsiteY3" fmla="*/ 1713563 h 2170763"/>
              <a:gd name="connsiteX4" fmla="*/ 1435100 w 3730625"/>
              <a:gd name="connsiteY4" fmla="*/ 1713563 h 2170763"/>
              <a:gd name="connsiteX5" fmla="*/ 1689100 w 3730625"/>
              <a:gd name="connsiteY5" fmla="*/ 1805638 h 2170763"/>
              <a:gd name="connsiteX6" fmla="*/ 2009775 w 3730625"/>
              <a:gd name="connsiteY6" fmla="*/ 1799288 h 2170763"/>
              <a:gd name="connsiteX7" fmla="*/ 2187575 w 3730625"/>
              <a:gd name="connsiteY7" fmla="*/ 1545288 h 2170763"/>
              <a:gd name="connsiteX8" fmla="*/ 2374900 w 3730625"/>
              <a:gd name="connsiteY8" fmla="*/ 1218263 h 2170763"/>
              <a:gd name="connsiteX9" fmla="*/ 2651125 w 3730625"/>
              <a:gd name="connsiteY9" fmla="*/ 1002363 h 2170763"/>
              <a:gd name="connsiteX10" fmla="*/ 3089275 w 3730625"/>
              <a:gd name="connsiteY10" fmla="*/ 938863 h 2170763"/>
              <a:gd name="connsiteX11" fmla="*/ 3470275 w 3730625"/>
              <a:gd name="connsiteY11" fmla="*/ 900763 h 2170763"/>
              <a:gd name="connsiteX12" fmla="*/ 3584575 w 3730625"/>
              <a:gd name="connsiteY12" fmla="*/ 354663 h 2170763"/>
              <a:gd name="connsiteX13" fmla="*/ 3660775 w 3730625"/>
              <a:gd name="connsiteY13" fmla="*/ 8588 h 2170763"/>
              <a:gd name="connsiteX14" fmla="*/ 3730625 w 3730625"/>
              <a:gd name="connsiteY14" fmla="*/ 103838 h 2170763"/>
              <a:gd name="connsiteX0" fmla="*/ 0 w 3730625"/>
              <a:gd name="connsiteY0" fmla="*/ 2170763 h 2170763"/>
              <a:gd name="connsiteX1" fmla="*/ 127000 w 3730625"/>
              <a:gd name="connsiteY1" fmla="*/ 1916763 h 2170763"/>
              <a:gd name="connsiteX2" fmla="*/ 533400 w 3730625"/>
              <a:gd name="connsiteY2" fmla="*/ 1789763 h 2170763"/>
              <a:gd name="connsiteX3" fmla="*/ 977900 w 3730625"/>
              <a:gd name="connsiteY3" fmla="*/ 1713563 h 2170763"/>
              <a:gd name="connsiteX4" fmla="*/ 1349375 w 3730625"/>
              <a:gd name="connsiteY4" fmla="*/ 1837388 h 2170763"/>
              <a:gd name="connsiteX5" fmla="*/ 1689100 w 3730625"/>
              <a:gd name="connsiteY5" fmla="*/ 1805638 h 2170763"/>
              <a:gd name="connsiteX6" fmla="*/ 2009775 w 3730625"/>
              <a:gd name="connsiteY6" fmla="*/ 1799288 h 2170763"/>
              <a:gd name="connsiteX7" fmla="*/ 2187575 w 3730625"/>
              <a:gd name="connsiteY7" fmla="*/ 1545288 h 2170763"/>
              <a:gd name="connsiteX8" fmla="*/ 2374900 w 3730625"/>
              <a:gd name="connsiteY8" fmla="*/ 1218263 h 2170763"/>
              <a:gd name="connsiteX9" fmla="*/ 2651125 w 3730625"/>
              <a:gd name="connsiteY9" fmla="*/ 1002363 h 2170763"/>
              <a:gd name="connsiteX10" fmla="*/ 3089275 w 3730625"/>
              <a:gd name="connsiteY10" fmla="*/ 938863 h 2170763"/>
              <a:gd name="connsiteX11" fmla="*/ 3470275 w 3730625"/>
              <a:gd name="connsiteY11" fmla="*/ 900763 h 2170763"/>
              <a:gd name="connsiteX12" fmla="*/ 3584575 w 3730625"/>
              <a:gd name="connsiteY12" fmla="*/ 354663 h 2170763"/>
              <a:gd name="connsiteX13" fmla="*/ 3660775 w 3730625"/>
              <a:gd name="connsiteY13" fmla="*/ 8588 h 2170763"/>
              <a:gd name="connsiteX14" fmla="*/ 3730625 w 3730625"/>
              <a:gd name="connsiteY14" fmla="*/ 103838 h 2170763"/>
              <a:gd name="connsiteX0" fmla="*/ 0 w 3730625"/>
              <a:gd name="connsiteY0" fmla="*/ 2170763 h 2170763"/>
              <a:gd name="connsiteX1" fmla="*/ 127000 w 3730625"/>
              <a:gd name="connsiteY1" fmla="*/ 1916763 h 2170763"/>
              <a:gd name="connsiteX2" fmla="*/ 533400 w 3730625"/>
              <a:gd name="connsiteY2" fmla="*/ 1789763 h 2170763"/>
              <a:gd name="connsiteX3" fmla="*/ 911225 w 3730625"/>
              <a:gd name="connsiteY3" fmla="*/ 1780238 h 2170763"/>
              <a:gd name="connsiteX4" fmla="*/ 1349375 w 3730625"/>
              <a:gd name="connsiteY4" fmla="*/ 1837388 h 2170763"/>
              <a:gd name="connsiteX5" fmla="*/ 1689100 w 3730625"/>
              <a:gd name="connsiteY5" fmla="*/ 1805638 h 2170763"/>
              <a:gd name="connsiteX6" fmla="*/ 2009775 w 3730625"/>
              <a:gd name="connsiteY6" fmla="*/ 1799288 h 2170763"/>
              <a:gd name="connsiteX7" fmla="*/ 2187575 w 3730625"/>
              <a:gd name="connsiteY7" fmla="*/ 1545288 h 2170763"/>
              <a:gd name="connsiteX8" fmla="*/ 2374900 w 3730625"/>
              <a:gd name="connsiteY8" fmla="*/ 1218263 h 2170763"/>
              <a:gd name="connsiteX9" fmla="*/ 2651125 w 3730625"/>
              <a:gd name="connsiteY9" fmla="*/ 1002363 h 2170763"/>
              <a:gd name="connsiteX10" fmla="*/ 3089275 w 3730625"/>
              <a:gd name="connsiteY10" fmla="*/ 938863 h 2170763"/>
              <a:gd name="connsiteX11" fmla="*/ 3470275 w 3730625"/>
              <a:gd name="connsiteY11" fmla="*/ 900763 h 2170763"/>
              <a:gd name="connsiteX12" fmla="*/ 3584575 w 3730625"/>
              <a:gd name="connsiteY12" fmla="*/ 354663 h 2170763"/>
              <a:gd name="connsiteX13" fmla="*/ 3660775 w 3730625"/>
              <a:gd name="connsiteY13" fmla="*/ 8588 h 2170763"/>
              <a:gd name="connsiteX14" fmla="*/ 3730625 w 3730625"/>
              <a:gd name="connsiteY14" fmla="*/ 103838 h 2170763"/>
              <a:gd name="connsiteX0" fmla="*/ 0 w 3730625"/>
              <a:gd name="connsiteY0" fmla="*/ 2170763 h 2170763"/>
              <a:gd name="connsiteX1" fmla="*/ 127000 w 3730625"/>
              <a:gd name="connsiteY1" fmla="*/ 1916763 h 2170763"/>
              <a:gd name="connsiteX2" fmla="*/ 447675 w 3730625"/>
              <a:gd name="connsiteY2" fmla="*/ 1837388 h 2170763"/>
              <a:gd name="connsiteX3" fmla="*/ 911225 w 3730625"/>
              <a:gd name="connsiteY3" fmla="*/ 1780238 h 2170763"/>
              <a:gd name="connsiteX4" fmla="*/ 1349375 w 3730625"/>
              <a:gd name="connsiteY4" fmla="*/ 1837388 h 2170763"/>
              <a:gd name="connsiteX5" fmla="*/ 1689100 w 3730625"/>
              <a:gd name="connsiteY5" fmla="*/ 1805638 h 2170763"/>
              <a:gd name="connsiteX6" fmla="*/ 2009775 w 3730625"/>
              <a:gd name="connsiteY6" fmla="*/ 1799288 h 2170763"/>
              <a:gd name="connsiteX7" fmla="*/ 2187575 w 3730625"/>
              <a:gd name="connsiteY7" fmla="*/ 1545288 h 2170763"/>
              <a:gd name="connsiteX8" fmla="*/ 2374900 w 3730625"/>
              <a:gd name="connsiteY8" fmla="*/ 1218263 h 2170763"/>
              <a:gd name="connsiteX9" fmla="*/ 2651125 w 3730625"/>
              <a:gd name="connsiteY9" fmla="*/ 1002363 h 2170763"/>
              <a:gd name="connsiteX10" fmla="*/ 3089275 w 3730625"/>
              <a:gd name="connsiteY10" fmla="*/ 938863 h 2170763"/>
              <a:gd name="connsiteX11" fmla="*/ 3470275 w 3730625"/>
              <a:gd name="connsiteY11" fmla="*/ 900763 h 2170763"/>
              <a:gd name="connsiteX12" fmla="*/ 3584575 w 3730625"/>
              <a:gd name="connsiteY12" fmla="*/ 354663 h 2170763"/>
              <a:gd name="connsiteX13" fmla="*/ 3660775 w 3730625"/>
              <a:gd name="connsiteY13" fmla="*/ 8588 h 2170763"/>
              <a:gd name="connsiteX14" fmla="*/ 3730625 w 3730625"/>
              <a:gd name="connsiteY14" fmla="*/ 103838 h 2170763"/>
              <a:gd name="connsiteX0" fmla="*/ 0 w 3730625"/>
              <a:gd name="connsiteY0" fmla="*/ 2170763 h 2170763"/>
              <a:gd name="connsiteX1" fmla="*/ 155575 w 3730625"/>
              <a:gd name="connsiteY1" fmla="*/ 1973913 h 2170763"/>
              <a:gd name="connsiteX2" fmla="*/ 447675 w 3730625"/>
              <a:gd name="connsiteY2" fmla="*/ 1837388 h 2170763"/>
              <a:gd name="connsiteX3" fmla="*/ 911225 w 3730625"/>
              <a:gd name="connsiteY3" fmla="*/ 1780238 h 2170763"/>
              <a:gd name="connsiteX4" fmla="*/ 1349375 w 3730625"/>
              <a:gd name="connsiteY4" fmla="*/ 1837388 h 2170763"/>
              <a:gd name="connsiteX5" fmla="*/ 1689100 w 3730625"/>
              <a:gd name="connsiteY5" fmla="*/ 1805638 h 2170763"/>
              <a:gd name="connsiteX6" fmla="*/ 2009775 w 3730625"/>
              <a:gd name="connsiteY6" fmla="*/ 1799288 h 2170763"/>
              <a:gd name="connsiteX7" fmla="*/ 2187575 w 3730625"/>
              <a:gd name="connsiteY7" fmla="*/ 1545288 h 2170763"/>
              <a:gd name="connsiteX8" fmla="*/ 2374900 w 3730625"/>
              <a:gd name="connsiteY8" fmla="*/ 1218263 h 2170763"/>
              <a:gd name="connsiteX9" fmla="*/ 2651125 w 3730625"/>
              <a:gd name="connsiteY9" fmla="*/ 1002363 h 2170763"/>
              <a:gd name="connsiteX10" fmla="*/ 3089275 w 3730625"/>
              <a:gd name="connsiteY10" fmla="*/ 938863 h 2170763"/>
              <a:gd name="connsiteX11" fmla="*/ 3470275 w 3730625"/>
              <a:gd name="connsiteY11" fmla="*/ 900763 h 2170763"/>
              <a:gd name="connsiteX12" fmla="*/ 3584575 w 3730625"/>
              <a:gd name="connsiteY12" fmla="*/ 354663 h 2170763"/>
              <a:gd name="connsiteX13" fmla="*/ 3660775 w 3730625"/>
              <a:gd name="connsiteY13" fmla="*/ 8588 h 2170763"/>
              <a:gd name="connsiteX14" fmla="*/ 3730625 w 3730625"/>
              <a:gd name="connsiteY14" fmla="*/ 103838 h 2170763"/>
              <a:gd name="connsiteX0" fmla="*/ 0 w 3730625"/>
              <a:gd name="connsiteY0" fmla="*/ 2170763 h 2170763"/>
              <a:gd name="connsiteX1" fmla="*/ 155575 w 3730625"/>
              <a:gd name="connsiteY1" fmla="*/ 1973913 h 2170763"/>
              <a:gd name="connsiteX2" fmla="*/ 447675 w 3730625"/>
              <a:gd name="connsiteY2" fmla="*/ 1837388 h 2170763"/>
              <a:gd name="connsiteX3" fmla="*/ 911225 w 3730625"/>
              <a:gd name="connsiteY3" fmla="*/ 1808813 h 2170763"/>
              <a:gd name="connsiteX4" fmla="*/ 1349375 w 3730625"/>
              <a:gd name="connsiteY4" fmla="*/ 1837388 h 2170763"/>
              <a:gd name="connsiteX5" fmla="*/ 1689100 w 3730625"/>
              <a:gd name="connsiteY5" fmla="*/ 1805638 h 2170763"/>
              <a:gd name="connsiteX6" fmla="*/ 2009775 w 3730625"/>
              <a:gd name="connsiteY6" fmla="*/ 1799288 h 2170763"/>
              <a:gd name="connsiteX7" fmla="*/ 2187575 w 3730625"/>
              <a:gd name="connsiteY7" fmla="*/ 1545288 h 2170763"/>
              <a:gd name="connsiteX8" fmla="*/ 2374900 w 3730625"/>
              <a:gd name="connsiteY8" fmla="*/ 1218263 h 2170763"/>
              <a:gd name="connsiteX9" fmla="*/ 2651125 w 3730625"/>
              <a:gd name="connsiteY9" fmla="*/ 1002363 h 2170763"/>
              <a:gd name="connsiteX10" fmla="*/ 3089275 w 3730625"/>
              <a:gd name="connsiteY10" fmla="*/ 938863 h 2170763"/>
              <a:gd name="connsiteX11" fmla="*/ 3470275 w 3730625"/>
              <a:gd name="connsiteY11" fmla="*/ 900763 h 2170763"/>
              <a:gd name="connsiteX12" fmla="*/ 3584575 w 3730625"/>
              <a:gd name="connsiteY12" fmla="*/ 354663 h 2170763"/>
              <a:gd name="connsiteX13" fmla="*/ 3660775 w 3730625"/>
              <a:gd name="connsiteY13" fmla="*/ 8588 h 2170763"/>
              <a:gd name="connsiteX14" fmla="*/ 3730625 w 3730625"/>
              <a:gd name="connsiteY14" fmla="*/ 103838 h 2170763"/>
              <a:gd name="connsiteX0" fmla="*/ 0 w 3730625"/>
              <a:gd name="connsiteY0" fmla="*/ 2170763 h 2170763"/>
              <a:gd name="connsiteX1" fmla="*/ 155575 w 3730625"/>
              <a:gd name="connsiteY1" fmla="*/ 1973913 h 2170763"/>
              <a:gd name="connsiteX2" fmla="*/ 447675 w 3730625"/>
              <a:gd name="connsiteY2" fmla="*/ 1837388 h 2170763"/>
              <a:gd name="connsiteX3" fmla="*/ 911225 w 3730625"/>
              <a:gd name="connsiteY3" fmla="*/ 1808813 h 2170763"/>
              <a:gd name="connsiteX4" fmla="*/ 1358900 w 3730625"/>
              <a:gd name="connsiteY4" fmla="*/ 1808813 h 2170763"/>
              <a:gd name="connsiteX5" fmla="*/ 1689100 w 3730625"/>
              <a:gd name="connsiteY5" fmla="*/ 1805638 h 2170763"/>
              <a:gd name="connsiteX6" fmla="*/ 2009775 w 3730625"/>
              <a:gd name="connsiteY6" fmla="*/ 1799288 h 2170763"/>
              <a:gd name="connsiteX7" fmla="*/ 2187575 w 3730625"/>
              <a:gd name="connsiteY7" fmla="*/ 1545288 h 2170763"/>
              <a:gd name="connsiteX8" fmla="*/ 2374900 w 3730625"/>
              <a:gd name="connsiteY8" fmla="*/ 1218263 h 2170763"/>
              <a:gd name="connsiteX9" fmla="*/ 2651125 w 3730625"/>
              <a:gd name="connsiteY9" fmla="*/ 1002363 h 2170763"/>
              <a:gd name="connsiteX10" fmla="*/ 3089275 w 3730625"/>
              <a:gd name="connsiteY10" fmla="*/ 938863 h 2170763"/>
              <a:gd name="connsiteX11" fmla="*/ 3470275 w 3730625"/>
              <a:gd name="connsiteY11" fmla="*/ 900763 h 2170763"/>
              <a:gd name="connsiteX12" fmla="*/ 3584575 w 3730625"/>
              <a:gd name="connsiteY12" fmla="*/ 354663 h 2170763"/>
              <a:gd name="connsiteX13" fmla="*/ 3660775 w 3730625"/>
              <a:gd name="connsiteY13" fmla="*/ 8588 h 2170763"/>
              <a:gd name="connsiteX14" fmla="*/ 3730625 w 3730625"/>
              <a:gd name="connsiteY14" fmla="*/ 103838 h 217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30625" h="2170763">
                <a:moveTo>
                  <a:pt x="0" y="2170763"/>
                </a:moveTo>
                <a:cubicBezTo>
                  <a:pt x="19050" y="2075513"/>
                  <a:pt x="80963" y="2029475"/>
                  <a:pt x="155575" y="1973913"/>
                </a:cubicBezTo>
                <a:cubicBezTo>
                  <a:pt x="230187" y="1918351"/>
                  <a:pt x="321733" y="1864905"/>
                  <a:pt x="447675" y="1837388"/>
                </a:cubicBezTo>
                <a:cubicBezTo>
                  <a:pt x="573617" y="1809871"/>
                  <a:pt x="759354" y="1813575"/>
                  <a:pt x="911225" y="1808813"/>
                </a:cubicBezTo>
                <a:cubicBezTo>
                  <a:pt x="1063096" y="1804051"/>
                  <a:pt x="1229254" y="1809342"/>
                  <a:pt x="1358900" y="1808813"/>
                </a:cubicBezTo>
                <a:lnTo>
                  <a:pt x="1689100" y="1805638"/>
                </a:lnTo>
                <a:cubicBezTo>
                  <a:pt x="1797579" y="1804051"/>
                  <a:pt x="1926696" y="1842680"/>
                  <a:pt x="2009775" y="1799288"/>
                </a:cubicBezTo>
                <a:cubicBezTo>
                  <a:pt x="2092854" y="1755896"/>
                  <a:pt x="2126721" y="1642125"/>
                  <a:pt x="2187575" y="1545288"/>
                </a:cubicBezTo>
                <a:cubicBezTo>
                  <a:pt x="2248429" y="1448451"/>
                  <a:pt x="2297642" y="1308750"/>
                  <a:pt x="2374900" y="1218263"/>
                </a:cubicBezTo>
                <a:cubicBezTo>
                  <a:pt x="2452158" y="1127776"/>
                  <a:pt x="2532063" y="1048930"/>
                  <a:pt x="2651125" y="1002363"/>
                </a:cubicBezTo>
                <a:cubicBezTo>
                  <a:pt x="2770188" y="955796"/>
                  <a:pt x="2952750" y="955796"/>
                  <a:pt x="3089275" y="938863"/>
                </a:cubicBezTo>
                <a:cubicBezTo>
                  <a:pt x="3225800" y="921930"/>
                  <a:pt x="3387725" y="998130"/>
                  <a:pt x="3470275" y="900763"/>
                </a:cubicBezTo>
                <a:cubicBezTo>
                  <a:pt x="3552825" y="803396"/>
                  <a:pt x="3552825" y="503359"/>
                  <a:pt x="3584575" y="354663"/>
                </a:cubicBezTo>
                <a:cubicBezTo>
                  <a:pt x="3616325" y="205967"/>
                  <a:pt x="3607858" y="74205"/>
                  <a:pt x="3660775" y="8588"/>
                </a:cubicBezTo>
                <a:cubicBezTo>
                  <a:pt x="3713692" y="-57029"/>
                  <a:pt x="3693583" y="280579"/>
                  <a:pt x="3730625" y="103838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28193A3-AC6A-3B2D-BFB4-85EE86701F8C}"/>
              </a:ext>
            </a:extLst>
          </p:cNvPr>
          <p:cNvSpPr/>
          <p:nvPr/>
        </p:nvSpPr>
        <p:spPr>
          <a:xfrm rot="1954106">
            <a:off x="4609536" y="2022679"/>
            <a:ext cx="1370954" cy="2556595"/>
          </a:xfrm>
          <a:prstGeom prst="ellipse">
            <a:avLst/>
          </a:prstGeom>
          <a:noFill/>
          <a:ln w="76200">
            <a:solidFill>
              <a:srgbClr val="005A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F61E2133-1266-077A-9108-D4EB89E5A44B}"/>
              </a:ext>
            </a:extLst>
          </p:cNvPr>
          <p:cNvSpPr txBox="1"/>
          <p:nvPr/>
        </p:nvSpPr>
        <p:spPr>
          <a:xfrm>
            <a:off x="3852913" y="1694868"/>
            <a:ext cx="1983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b="1" dirty="0" err="1">
                <a:solidFill>
                  <a:srgbClr val="0070C0"/>
                </a:solidFill>
              </a:rPr>
              <a:t>Influence</a:t>
            </a:r>
            <a:r>
              <a:rPr lang="de-DE" sz="2000" b="1" dirty="0">
                <a:solidFill>
                  <a:srgbClr val="0070C0"/>
                </a:solidFill>
              </a:rPr>
              <a:t> </a:t>
            </a:r>
            <a:r>
              <a:rPr lang="de-DE" sz="2000" b="1" dirty="0" err="1">
                <a:solidFill>
                  <a:srgbClr val="0070C0"/>
                </a:solidFill>
              </a:rPr>
              <a:t>unknown</a:t>
            </a:r>
            <a:r>
              <a:rPr lang="de-DE" sz="2000" b="1" dirty="0">
                <a:solidFill>
                  <a:srgbClr val="0070C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588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  <p:bldP spid="23" grpId="0" animBg="1"/>
      <p:bldP spid="27" grpId="0"/>
      <p:bldP spid="29" grpId="0"/>
      <p:bldP spid="72" grpId="0" animBg="1"/>
      <p:bldP spid="20" grpId="0" animBg="1"/>
      <p:bldP spid="6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70</a:t>
            </a:fld>
            <a:r>
              <a:rPr lang="de-DE"/>
              <a:t> of 25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3162795" y="2151728"/>
            <a:ext cx="58664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8000" b="1" dirty="0">
                <a:solidFill>
                  <a:schemeClr val="bg1"/>
                </a:solidFill>
              </a:rPr>
              <a:t>TOD &amp; GVD</a:t>
            </a:r>
          </a:p>
        </p:txBody>
      </p:sp>
    </p:spTree>
    <p:extLst>
      <p:ext uri="{BB962C8B-B14F-4D97-AF65-F5344CB8AC3E}">
        <p14:creationId xmlns:p14="http://schemas.microsoft.com/office/powerpoint/2010/main" val="2804356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71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2">
                <a:extLst>
                  <a:ext uri="{FF2B5EF4-FFF2-40B4-BE49-F238E27FC236}">
                    <a16:creationId xmlns:a16="http://schemas.microsoft.com/office/drawing/2014/main" id="{68B81345-3016-45C8-93CC-BB714A1D432B}"/>
                  </a:ext>
                </a:extLst>
              </p:cNvPr>
              <p:cNvSpPr txBox="1"/>
              <p:nvPr/>
            </p:nvSpPr>
            <p:spPr>
              <a:xfrm>
                <a:off x="1343472" y="1762051"/>
                <a:ext cx="8061822" cy="5468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867" i="1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de-DE" sz="18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l-GR" sz="1867" i="1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de-DE" sz="1867" i="1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de-DE" sz="186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867" i="1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de-DE" sz="1867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867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sz="1867" i="1">
                          <a:latin typeface="Cambria Math" panose="02040503050406030204" pitchFamily="18" charset="0"/>
                        </a:rPr>
                        <m:t>τ</m:t>
                      </m:r>
                      <m:d>
                        <m:dPr>
                          <m:ctrlPr>
                            <a:rPr lang="de-DE" sz="186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1867" i="1">
                              <a:latin typeface="Cambria Math" panose="02040503050406030204" pitchFamily="18" charset="0"/>
                            </a:rPr>
                            <m:t>ω</m:t>
                          </m:r>
                          <m:r>
                            <a:rPr lang="de-DE" sz="1867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8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867" i="1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1867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de-DE" sz="1867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de-DE" sz="186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867" i="1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de-DE" sz="1867" i="1">
                              <a:latin typeface="Cambria Math" panose="02040503050406030204" pitchFamily="18" charset="0"/>
                            </a:rPr>
                            <m:t>𝐺𝑉𝐷</m:t>
                          </m:r>
                          <m:r>
                            <a:rPr lang="de-DE" sz="1867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sz="18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867" i="1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1867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de-DE" sz="1867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de-DE" sz="1867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de-DE" sz="1867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867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sz="1867" i="1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de-DE" sz="1867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867" i="1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sz="1867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867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de-DE" sz="186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867" i="1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de-DE" sz="1867" i="1">
                              <a:latin typeface="Cambria Math" panose="02040503050406030204" pitchFamily="18" charset="0"/>
                            </a:rPr>
                            <m:t>𝑇𝑂𝐷</m:t>
                          </m:r>
                          <m:r>
                            <a:rPr lang="de-DE" sz="1867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sz="18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867" i="1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de-DE" sz="1867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de-DE" sz="1867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de-DE" sz="1867" i="1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sSup>
                        <m:sSupPr>
                          <m:ctrlPr>
                            <a:rPr lang="de-DE" sz="1867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867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sz="1867" i="1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de-DE" sz="1867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867" i="1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sz="1867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de-DE" sz="1867" i="1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de-DE" sz="1867" dirty="0"/>
              </a:p>
            </p:txBody>
          </p:sp>
        </mc:Choice>
        <mc:Fallback xmlns="">
          <p:sp>
            <p:nvSpPr>
              <p:cNvPr id="4" name="Textfeld 2">
                <a:extLst>
                  <a:ext uri="{FF2B5EF4-FFF2-40B4-BE49-F238E27FC236}">
                    <a16:creationId xmlns:a16="http://schemas.microsoft.com/office/drawing/2014/main" id="{68B81345-3016-45C8-93CC-BB714A1D43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472" y="1762051"/>
                <a:ext cx="8061822" cy="5468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0D8DB144-6A45-4D7C-ADD0-8F7206B5866F}"/>
                  </a:ext>
                </a:extLst>
              </p:cNvPr>
              <p:cNvSpPr txBox="1"/>
              <p:nvPr/>
            </p:nvSpPr>
            <p:spPr>
              <a:xfrm>
                <a:off x="5501263" y="1005524"/>
                <a:ext cx="3692228" cy="287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67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de-DE" sz="186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1867" i="1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</m:d>
                      <m:r>
                        <a:rPr lang="de-DE" sz="1867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186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867" i="1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sz="1867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de-DE" sz="186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1867" i="1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</m:d>
                      <m:r>
                        <a:rPr lang="de-DE" sz="1867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sz="18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de-DE" sz="186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sz="186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  <m:r>
                                <a:rPr lang="de-DE" sz="186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l-GR" sz="1867" i="1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de-DE" sz="1867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de-DE" sz="186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l-GR" sz="1867" i="1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de-DE" sz="1867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sz="1867" dirty="0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0D8DB144-6A45-4D7C-ADD0-8F7206B58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263" y="1005524"/>
                <a:ext cx="3692228" cy="287323"/>
              </a:xfrm>
              <a:prstGeom prst="rect">
                <a:avLst/>
              </a:prstGeom>
              <a:blipFill>
                <a:blip r:embed="rId3"/>
                <a:stretch>
                  <a:fillRect l="-825" b="-404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hteck 1">
            <a:extLst>
              <a:ext uri="{FF2B5EF4-FFF2-40B4-BE49-F238E27FC236}">
                <a16:creationId xmlns:a16="http://schemas.microsoft.com/office/drawing/2014/main" id="{957A9D78-1646-43C3-AF5F-A8A49770405B}"/>
              </a:ext>
            </a:extLst>
          </p:cNvPr>
          <p:cNvSpPr/>
          <p:nvPr/>
        </p:nvSpPr>
        <p:spPr>
          <a:xfrm>
            <a:off x="479376" y="351237"/>
            <a:ext cx="9988632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b="1" dirty="0">
                <a:solidFill>
                  <a:srgbClr val="005AA0"/>
                </a:solidFill>
                <a:latin typeface="Arial" pitchFamily="34" charset="0"/>
                <a:cs typeface="Arial" pitchFamily="34" charset="0"/>
              </a:rPr>
              <a:t>Spectral phase influences the temporal pulse shape (theory)</a:t>
            </a:r>
            <a:endParaRPr lang="de-DE" sz="2667" dirty="0">
              <a:solidFill>
                <a:srgbClr val="005AA0"/>
              </a:solidFill>
            </a:endParaRPr>
          </a:p>
        </p:txBody>
      </p:sp>
      <p:pic>
        <p:nvPicPr>
          <p:cNvPr id="7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EF04748-7807-49F7-899F-3D02D89DCF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823" y="2233719"/>
            <a:ext cx="2824839" cy="1680000"/>
          </a:xfrm>
          <a:prstGeom prst="rect">
            <a:avLst/>
          </a:prstGeom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18921138-CD09-46A2-9600-7A7343E4A2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3" y="2313224"/>
            <a:ext cx="2824837" cy="1680000"/>
          </a:xfrm>
          <a:prstGeom prst="rect">
            <a:avLst/>
          </a:prstGeom>
        </p:spPr>
      </p:pic>
      <p:pic>
        <p:nvPicPr>
          <p:cNvPr id="9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AB26EBD6-B8C9-4983-B097-37BC14888C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79" y="3075751"/>
            <a:ext cx="2439452" cy="1680000"/>
          </a:xfrm>
          <a:prstGeom prst="rect">
            <a:avLst/>
          </a:prstGeom>
        </p:spPr>
      </p:pic>
      <p:pic>
        <p:nvPicPr>
          <p:cNvPr id="10" name="Picture 11" descr="A close up of a device&#10;&#10;Description automatically generated">
            <a:extLst>
              <a:ext uri="{FF2B5EF4-FFF2-40B4-BE49-F238E27FC236}">
                <a16:creationId xmlns:a16="http://schemas.microsoft.com/office/drawing/2014/main" id="{111EAD60-DC48-471F-A39F-BA85A29803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5" y="3093149"/>
            <a:ext cx="2439452" cy="1680000"/>
          </a:xfrm>
          <a:prstGeom prst="rect">
            <a:avLst/>
          </a:prstGeom>
        </p:spPr>
      </p:pic>
      <p:sp>
        <p:nvSpPr>
          <p:cNvPr id="11" name="Arrow: Bent 20">
            <a:extLst>
              <a:ext uri="{FF2B5EF4-FFF2-40B4-BE49-F238E27FC236}">
                <a16:creationId xmlns:a16="http://schemas.microsoft.com/office/drawing/2014/main" id="{18162573-4534-4243-8D64-F482472F0C9D}"/>
              </a:ext>
            </a:extLst>
          </p:cNvPr>
          <p:cNvSpPr/>
          <p:nvPr/>
        </p:nvSpPr>
        <p:spPr>
          <a:xfrm rot="10800000">
            <a:off x="2814058" y="2338970"/>
            <a:ext cx="1974940" cy="697628"/>
          </a:xfrm>
          <a:prstGeom prst="bentArrow">
            <a:avLst>
              <a:gd name="adj1" fmla="val 22892"/>
              <a:gd name="adj2" fmla="val 33818"/>
              <a:gd name="adj3" fmla="val 27108"/>
              <a:gd name="adj4" fmla="val 5116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2">
                <a:extLst>
                  <a:ext uri="{FF2B5EF4-FFF2-40B4-BE49-F238E27FC236}">
                    <a16:creationId xmlns:a16="http://schemas.microsoft.com/office/drawing/2014/main" id="{5C20146F-E9F9-45E7-86BC-B694BB7C3F49}"/>
                  </a:ext>
                </a:extLst>
              </p:cNvPr>
              <p:cNvSpPr txBox="1"/>
              <p:nvPr/>
            </p:nvSpPr>
            <p:spPr>
              <a:xfrm>
                <a:off x="2695086" y="987130"/>
                <a:ext cx="1719189" cy="287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67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de-DE" sz="186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1867" i="1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</m:d>
                      <m:r>
                        <a:rPr lang="de-DE" sz="1867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1867" i="1">
                          <a:latin typeface="Cambria Math" panose="02040503050406030204" pitchFamily="18" charset="0"/>
                        </a:rPr>
                        <m:t>𝐹𝑇</m:t>
                      </m:r>
                      <m:r>
                        <a:rPr lang="de-DE" sz="1867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867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de-DE" sz="186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867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de-DE" sz="1867" dirty="0"/>
              </a:p>
            </p:txBody>
          </p:sp>
        </mc:Choice>
        <mc:Fallback xmlns="">
          <p:sp>
            <p:nvSpPr>
              <p:cNvPr id="12" name="Textfeld 2">
                <a:extLst>
                  <a:ext uri="{FF2B5EF4-FFF2-40B4-BE49-F238E27FC236}">
                    <a16:creationId xmlns:a16="http://schemas.microsoft.com/office/drawing/2014/main" id="{5C20146F-E9F9-45E7-86BC-B694BB7C3F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5086" y="987130"/>
                <a:ext cx="1719189" cy="287323"/>
              </a:xfrm>
              <a:prstGeom prst="rect">
                <a:avLst/>
              </a:prstGeom>
              <a:blipFill>
                <a:blip r:embed="rId8"/>
                <a:stretch>
                  <a:fillRect l="-2128" b="-851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rrow: Bent 15">
            <a:extLst>
              <a:ext uri="{FF2B5EF4-FFF2-40B4-BE49-F238E27FC236}">
                <a16:creationId xmlns:a16="http://schemas.microsoft.com/office/drawing/2014/main" id="{D2ADC06F-8275-4534-8063-7FA09C3E4E32}"/>
              </a:ext>
            </a:extLst>
          </p:cNvPr>
          <p:cNvSpPr/>
          <p:nvPr/>
        </p:nvSpPr>
        <p:spPr>
          <a:xfrm rot="10800000" flipH="1">
            <a:off x="998397" y="4059099"/>
            <a:ext cx="1974940" cy="697628"/>
          </a:xfrm>
          <a:prstGeom prst="bentArrow">
            <a:avLst>
              <a:gd name="adj1" fmla="val 22892"/>
              <a:gd name="adj2" fmla="val 33818"/>
              <a:gd name="adj3" fmla="val 27108"/>
              <a:gd name="adj4" fmla="val 5116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14" name="Arrow: Bent 16">
            <a:extLst>
              <a:ext uri="{FF2B5EF4-FFF2-40B4-BE49-F238E27FC236}">
                <a16:creationId xmlns:a16="http://schemas.microsoft.com/office/drawing/2014/main" id="{610B039E-C370-4154-B69D-40238A0E62AD}"/>
              </a:ext>
            </a:extLst>
          </p:cNvPr>
          <p:cNvSpPr/>
          <p:nvPr/>
        </p:nvSpPr>
        <p:spPr>
          <a:xfrm rot="10800000">
            <a:off x="9201873" y="3951337"/>
            <a:ext cx="1974940" cy="697628"/>
          </a:xfrm>
          <a:prstGeom prst="bentArrow">
            <a:avLst>
              <a:gd name="adj1" fmla="val 22892"/>
              <a:gd name="adj2" fmla="val 33818"/>
              <a:gd name="adj3" fmla="val 27108"/>
              <a:gd name="adj4" fmla="val 51163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15" name="Arrow: Bent 17">
            <a:extLst>
              <a:ext uri="{FF2B5EF4-FFF2-40B4-BE49-F238E27FC236}">
                <a16:creationId xmlns:a16="http://schemas.microsoft.com/office/drawing/2014/main" id="{33D8601C-7696-4FAB-976B-8720EAED62FB}"/>
              </a:ext>
            </a:extLst>
          </p:cNvPr>
          <p:cNvSpPr/>
          <p:nvPr/>
        </p:nvSpPr>
        <p:spPr>
          <a:xfrm rot="10800000" flipH="1">
            <a:off x="7083470" y="2378123"/>
            <a:ext cx="1974940" cy="697628"/>
          </a:xfrm>
          <a:prstGeom prst="bentArrow">
            <a:avLst>
              <a:gd name="adj1" fmla="val 22892"/>
              <a:gd name="adj2" fmla="val 33818"/>
              <a:gd name="adj3" fmla="val 27108"/>
              <a:gd name="adj4" fmla="val 51163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DE299E3C-BBCD-445C-91EC-5B19EBCF1E37}"/>
              </a:ext>
            </a:extLst>
          </p:cNvPr>
          <p:cNvSpPr/>
          <p:nvPr/>
        </p:nvSpPr>
        <p:spPr>
          <a:xfrm>
            <a:off x="855683" y="4835235"/>
            <a:ext cx="11336317" cy="1385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867" dirty="0">
                <a:solidFill>
                  <a:srgbClr val="005AA0"/>
                </a:solidFill>
                <a:latin typeface="Arial" pitchFamily="34" charset="0"/>
                <a:ea typeface="Times New Roman"/>
                <a:cs typeface="Arial" pitchFamily="34" charset="0"/>
              </a:rPr>
              <a:t>Laser pulse = Fourier-synthesized object with large bandwidth containing many laser modes </a:t>
            </a:r>
          </a:p>
          <a:p>
            <a:pPr marL="380990" indent="-38099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867" dirty="0">
                <a:solidFill>
                  <a:srgbClr val="005AA0"/>
                </a:solidFill>
                <a:latin typeface="Arial" pitchFamily="34" charset="0"/>
                <a:ea typeface="Times New Roman"/>
                <a:cs typeface="Arial" pitchFamily="34" charset="0"/>
              </a:rPr>
              <a:t>ideally all frequencies in phase (e.g. by implementing AOPDFs ) </a:t>
            </a:r>
            <a:r>
              <a:rPr lang="en-US" sz="1867" dirty="0">
                <a:solidFill>
                  <a:srgbClr val="005AA0"/>
                </a:solidFill>
                <a:latin typeface="Arial" pitchFamily="34" charset="0"/>
                <a:ea typeface="Times New Roman"/>
                <a:cs typeface="Arial" pitchFamily="34" charset="0"/>
                <a:sym typeface="Wingdings" panose="05000000000000000000" pitchFamily="2" charset="2"/>
              </a:rPr>
              <a:t> shortest pulse</a:t>
            </a:r>
            <a:endParaRPr lang="en-US" sz="1867" dirty="0">
              <a:solidFill>
                <a:srgbClr val="005AA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380990" indent="-38099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867" dirty="0">
                <a:solidFill>
                  <a:srgbClr val="005AA0"/>
                </a:solidFill>
                <a:latin typeface="Arial" pitchFamily="34" charset="0"/>
                <a:ea typeface="Times New Roman"/>
                <a:cs typeface="Arial" pitchFamily="34" charset="0"/>
              </a:rPr>
              <a:t>frequency component manipulation as tool to change the temporal structure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6336027" y="6375133"/>
            <a:ext cx="22060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err="1"/>
              <a:t>acousto-optic</a:t>
            </a:r>
            <a:r>
              <a:rPr lang="de-DE" sz="800" dirty="0"/>
              <a:t> </a:t>
            </a:r>
            <a:r>
              <a:rPr lang="de-DE" sz="800" dirty="0" err="1"/>
              <a:t>programmable</a:t>
            </a:r>
            <a:r>
              <a:rPr lang="de-DE" sz="800" dirty="0"/>
              <a:t> </a:t>
            </a:r>
            <a:r>
              <a:rPr lang="de-DE" sz="800" dirty="0" err="1"/>
              <a:t>dispersive</a:t>
            </a:r>
            <a:r>
              <a:rPr lang="de-DE" sz="800" dirty="0"/>
              <a:t> </a:t>
            </a:r>
            <a:r>
              <a:rPr lang="de-DE" sz="800" dirty="0" err="1"/>
              <a:t>filter</a:t>
            </a:r>
            <a:endParaRPr lang="de-DE" sz="800" dirty="0"/>
          </a:p>
        </p:txBody>
      </p:sp>
      <p:sp>
        <p:nvSpPr>
          <p:cNvPr id="18" name="Textfeld 17"/>
          <p:cNvSpPr txBox="1"/>
          <p:nvPr/>
        </p:nvSpPr>
        <p:spPr>
          <a:xfrm>
            <a:off x="7773928" y="5205198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(1)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112801" y="6349188"/>
            <a:ext cx="332142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33" b="1" dirty="0"/>
              <a:t>(1)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6336027" y="1220756"/>
            <a:ext cx="843453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67" dirty="0" err="1">
                <a:solidFill>
                  <a:schemeClr val="bg1">
                    <a:lumMod val="75000"/>
                  </a:schemeClr>
                </a:solidFill>
              </a:rPr>
              <a:t>spectral</a:t>
            </a:r>
            <a:r>
              <a:rPr lang="de-DE" sz="1067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067" dirty="0" err="1">
                <a:solidFill>
                  <a:schemeClr val="bg1">
                    <a:lumMod val="75000"/>
                  </a:schemeClr>
                </a:solidFill>
              </a:rPr>
              <a:t>amplitude</a:t>
            </a:r>
            <a:endParaRPr lang="de-DE" sz="1067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7652814" y="1227625"/>
            <a:ext cx="843453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67" dirty="0" err="1">
                <a:solidFill>
                  <a:schemeClr val="bg1">
                    <a:lumMod val="75000"/>
                  </a:schemeClr>
                </a:solidFill>
              </a:rPr>
              <a:t>spectral</a:t>
            </a:r>
            <a:r>
              <a:rPr lang="de-DE" sz="1067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1067" dirty="0" err="1">
                <a:solidFill>
                  <a:schemeClr val="bg1">
                    <a:lumMod val="75000"/>
                  </a:schemeClr>
                </a:solidFill>
              </a:rPr>
              <a:t>phase</a:t>
            </a:r>
            <a:endParaRPr lang="de-DE" sz="1067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3" grpId="0" animBg="1"/>
      <p:bldP spid="14" grpId="0" animBg="1"/>
      <p:bldP spid="1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72</a:t>
            </a:fld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7444092-7BEB-4099-9BB8-98BC68E032DB}"/>
              </a:ext>
            </a:extLst>
          </p:cNvPr>
          <p:cNvSpPr/>
          <p:nvPr/>
        </p:nvSpPr>
        <p:spPr>
          <a:xfrm>
            <a:off x="383366" y="351237"/>
            <a:ext cx="5986191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b="1" dirty="0">
                <a:solidFill>
                  <a:srgbClr val="005AA0"/>
                </a:solidFill>
                <a:latin typeface="Arial" pitchFamily="34" charset="0"/>
                <a:cs typeface="Arial" pitchFamily="34" charset="0"/>
              </a:rPr>
              <a:t>Prediction of Optimal GVD and TOD</a:t>
            </a:r>
            <a:endParaRPr lang="de-DE" sz="2667" dirty="0">
              <a:solidFill>
                <a:srgbClr val="005AA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979" y="1431191"/>
            <a:ext cx="4690407" cy="290846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2"/>
          <a:stretch/>
        </p:blipFill>
        <p:spPr>
          <a:xfrm>
            <a:off x="143339" y="1092669"/>
            <a:ext cx="5667768" cy="4016519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7122172" y="5594171"/>
            <a:ext cx="589264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de-DE" sz="4800" b="1" dirty="0">
                <a:ln w="22225">
                  <a:solidFill>
                    <a:srgbClr val="1B6BAA"/>
                  </a:solidFill>
                  <a:prstDash val="solid"/>
                </a:ln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8" name="Rechteck 7"/>
          <p:cNvSpPr/>
          <p:nvPr/>
        </p:nvSpPr>
        <p:spPr>
          <a:xfrm>
            <a:off x="8706599" y="5600498"/>
            <a:ext cx="671559" cy="86177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de-DE" sz="4800" b="1" dirty="0">
                <a:ln w="22225">
                  <a:solidFill>
                    <a:srgbClr val="1B6BAA"/>
                  </a:solidFill>
                  <a:prstDash val="solid"/>
                </a:ln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9" name="Rechteck 8"/>
          <p:cNvSpPr/>
          <p:nvPr/>
        </p:nvSpPr>
        <p:spPr>
          <a:xfrm>
            <a:off x="10703315" y="5600498"/>
            <a:ext cx="589264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de-DE" sz="4800" b="1" dirty="0">
                <a:ln w="22225">
                  <a:solidFill>
                    <a:srgbClr val="1B6BAA"/>
                  </a:solidFill>
                  <a:prstDash val="solid"/>
                </a:ln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10" name="Rechteck 9"/>
          <p:cNvSpPr/>
          <p:nvPr/>
        </p:nvSpPr>
        <p:spPr>
          <a:xfrm>
            <a:off x="7192324" y="3952581"/>
            <a:ext cx="589264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de-DE" sz="4800" b="1" dirty="0">
                <a:ln w="22225">
                  <a:solidFill>
                    <a:srgbClr val="1B6BAA"/>
                  </a:solidFill>
                  <a:prstDash val="solid"/>
                </a:ln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11" name="Rechteck 10"/>
          <p:cNvSpPr/>
          <p:nvPr/>
        </p:nvSpPr>
        <p:spPr>
          <a:xfrm>
            <a:off x="8874768" y="1378863"/>
            <a:ext cx="589264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de-DE" sz="4800" b="1" dirty="0">
                <a:ln w="22225">
                  <a:solidFill>
                    <a:srgbClr val="1B6BAA"/>
                  </a:solidFill>
                  <a:prstDash val="solid"/>
                </a:ln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12" name="Rechteck 11"/>
          <p:cNvSpPr/>
          <p:nvPr/>
        </p:nvSpPr>
        <p:spPr>
          <a:xfrm>
            <a:off x="6125001" y="1507763"/>
            <a:ext cx="589264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de-DE" sz="4800" b="1" dirty="0">
                <a:ln w="22225">
                  <a:solidFill>
                    <a:srgbClr val="1B6BAA"/>
                  </a:solidFill>
                  <a:prstDash val="solid"/>
                </a:ln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13" name="Rechteck 12"/>
          <p:cNvSpPr/>
          <p:nvPr/>
        </p:nvSpPr>
        <p:spPr>
          <a:xfrm>
            <a:off x="6632177" y="5253203"/>
            <a:ext cx="1594651" cy="115531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solidFill>
                <a:schemeClr val="tx1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7122706" y="3283142"/>
            <a:ext cx="1923801" cy="160298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solidFill>
                <a:schemeClr val="tx1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7328720" y="1290210"/>
            <a:ext cx="3519808" cy="108267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solidFill>
                <a:schemeClr val="tx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5903978" y="1579709"/>
            <a:ext cx="900233" cy="141724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solidFill>
                <a:schemeClr val="tx1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8369640" y="5262437"/>
            <a:ext cx="1902825" cy="115531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solidFill>
                <a:schemeClr val="tx1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10530861" y="5262437"/>
            <a:ext cx="1008112" cy="115531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solidFill>
                <a:schemeClr val="tx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-11604" y="5859255"/>
            <a:ext cx="6475571" cy="666977"/>
          </a:xfrm>
          <a:prstGeom prst="rect">
            <a:avLst/>
          </a:prstGeom>
          <a:solidFill>
            <a:srgbClr val="005A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867" b="1" dirty="0">
                <a:solidFill>
                  <a:schemeClr val="bg1"/>
                </a:solidFill>
              </a:rPr>
              <a:t>Simple linear </a:t>
            </a:r>
            <a:r>
              <a:rPr lang="de-DE" sz="1867" b="1" dirty="0" err="1">
                <a:solidFill>
                  <a:schemeClr val="bg1"/>
                </a:solidFill>
              </a:rPr>
              <a:t>combination</a:t>
            </a:r>
            <a:r>
              <a:rPr lang="de-DE" sz="1867" b="1" dirty="0">
                <a:solidFill>
                  <a:schemeClr val="bg1"/>
                </a:solidFill>
              </a:rPr>
              <a:t> </a:t>
            </a:r>
            <a:r>
              <a:rPr lang="de-DE" sz="1867" b="1" dirty="0" err="1">
                <a:solidFill>
                  <a:schemeClr val="bg1"/>
                </a:solidFill>
              </a:rPr>
              <a:t>of</a:t>
            </a:r>
            <a:r>
              <a:rPr lang="de-DE" sz="1867" b="1" dirty="0">
                <a:solidFill>
                  <a:schemeClr val="bg1"/>
                </a:solidFill>
              </a:rPr>
              <a:t> </a:t>
            </a:r>
            <a:r>
              <a:rPr lang="de-DE" sz="1867" b="1" dirty="0" err="1">
                <a:solidFill>
                  <a:schemeClr val="bg1"/>
                </a:solidFill>
              </a:rPr>
              <a:t>criteria</a:t>
            </a:r>
            <a:r>
              <a:rPr lang="de-DE" sz="1867" b="1" dirty="0">
                <a:solidFill>
                  <a:schemeClr val="bg1"/>
                </a:solidFill>
              </a:rPr>
              <a:t> </a:t>
            </a:r>
            <a:r>
              <a:rPr lang="de-DE" sz="1867" b="1" dirty="0" err="1">
                <a:solidFill>
                  <a:schemeClr val="bg1"/>
                </a:solidFill>
              </a:rPr>
              <a:t>already</a:t>
            </a:r>
            <a:r>
              <a:rPr lang="de-DE" sz="1867" b="1" dirty="0">
                <a:solidFill>
                  <a:schemeClr val="bg1"/>
                </a:solidFill>
              </a:rPr>
              <a:t> </a:t>
            </a:r>
            <a:r>
              <a:rPr lang="de-DE" sz="1867" b="1" dirty="0" err="1">
                <a:solidFill>
                  <a:schemeClr val="bg1"/>
                </a:solidFill>
              </a:rPr>
              <a:t>yields</a:t>
            </a:r>
            <a:r>
              <a:rPr lang="de-DE" sz="1867" b="1" dirty="0">
                <a:solidFill>
                  <a:schemeClr val="bg1"/>
                </a:solidFill>
              </a:rPr>
              <a:t> </a:t>
            </a:r>
            <a:r>
              <a:rPr lang="de-DE" sz="1867" b="1" dirty="0" err="1">
                <a:solidFill>
                  <a:schemeClr val="bg1"/>
                </a:solidFill>
              </a:rPr>
              <a:t>fairly</a:t>
            </a:r>
            <a:r>
              <a:rPr lang="de-DE" sz="1867" b="1" dirty="0">
                <a:solidFill>
                  <a:schemeClr val="bg1"/>
                </a:solidFill>
              </a:rPr>
              <a:t> </a:t>
            </a:r>
            <a:r>
              <a:rPr lang="de-DE" sz="1867" b="1" dirty="0" err="1">
                <a:solidFill>
                  <a:schemeClr val="bg1"/>
                </a:solidFill>
              </a:rPr>
              <a:t>monotonous</a:t>
            </a:r>
            <a:r>
              <a:rPr lang="de-DE" sz="1867" b="1" dirty="0">
                <a:solidFill>
                  <a:schemeClr val="bg1"/>
                </a:solidFill>
              </a:rPr>
              <a:t> </a:t>
            </a:r>
            <a:r>
              <a:rPr lang="de-DE" sz="1867" b="1" dirty="0" err="1">
                <a:solidFill>
                  <a:schemeClr val="bg1"/>
                </a:solidFill>
              </a:rPr>
              <a:t>functional</a:t>
            </a:r>
            <a:r>
              <a:rPr lang="de-DE" sz="1867" b="1" dirty="0">
                <a:solidFill>
                  <a:schemeClr val="bg1"/>
                </a:solidFill>
              </a:rPr>
              <a:t> </a:t>
            </a:r>
            <a:r>
              <a:rPr lang="de-DE" sz="1867" b="1" dirty="0" err="1">
                <a:solidFill>
                  <a:schemeClr val="bg1"/>
                </a:solidFill>
              </a:rPr>
              <a:t>correlation</a:t>
            </a:r>
            <a:endParaRPr lang="de-DE" sz="1867" b="1" dirty="0">
              <a:solidFill>
                <a:schemeClr val="bg1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358405" y="827617"/>
            <a:ext cx="39645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(for given laser spectrum)</a:t>
            </a:r>
            <a:endParaRPr lang="de-DE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917" y="5410677"/>
            <a:ext cx="5170599" cy="291105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" r="97153"/>
          <a:stretch/>
        </p:blipFill>
        <p:spPr>
          <a:xfrm>
            <a:off x="2591611" y="5013176"/>
            <a:ext cx="314179" cy="61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6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EAE0F88-4CB2-9A8E-E315-17D2C96ED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protons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in a </a:t>
            </a:r>
            <a:r>
              <a:rPr lang="de-DE" dirty="0" err="1"/>
              <a:t>micro-bunch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medical</a:t>
            </a:r>
            <a:r>
              <a:rPr lang="de-DE" dirty="0"/>
              <a:t> </a:t>
            </a:r>
            <a:r>
              <a:rPr lang="de-DE" dirty="0" err="1"/>
              <a:t>accelerator</a:t>
            </a:r>
            <a:r>
              <a:rPr lang="de-DE" dirty="0"/>
              <a:t>?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57BBB49-AC5F-2446-B650-8286C4418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844" y="2835275"/>
            <a:ext cx="4381500" cy="320992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B4CB453-7FE8-5FC3-CDAA-9C3B7F3A6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656" y="1698260"/>
            <a:ext cx="5158395" cy="173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785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7444092-7BEB-4099-9BB8-98BC68E032DB}"/>
              </a:ext>
            </a:extLst>
          </p:cNvPr>
          <p:cNvSpPr/>
          <p:nvPr/>
        </p:nvSpPr>
        <p:spPr>
          <a:xfrm>
            <a:off x="383366" y="351237"/>
            <a:ext cx="4136069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b="1" dirty="0">
                <a:solidFill>
                  <a:srgbClr val="005AA0"/>
                </a:solidFill>
                <a:latin typeface="Arial" pitchFamily="34" charset="0"/>
                <a:cs typeface="Arial" pitchFamily="34" charset="0"/>
              </a:rPr>
              <a:t>Simulated Pulse Shapes</a:t>
            </a:r>
            <a:endParaRPr lang="de-DE" sz="2667" dirty="0">
              <a:solidFill>
                <a:srgbClr val="005AA0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7" y="1652803"/>
            <a:ext cx="6106687" cy="458001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562615" y="1028733"/>
            <a:ext cx="3611886" cy="954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67" dirty="0"/>
              <a:t>2D </a:t>
            </a:r>
            <a:r>
              <a:rPr lang="de-DE" sz="1867" dirty="0" err="1"/>
              <a:t>map</a:t>
            </a:r>
            <a:r>
              <a:rPr lang="de-DE" sz="1867" dirty="0"/>
              <a:t> </a:t>
            </a:r>
            <a:r>
              <a:rPr lang="de-DE" sz="1867" dirty="0" err="1"/>
              <a:t>showing</a:t>
            </a:r>
            <a:r>
              <a:rPr lang="de-DE" sz="1867" dirty="0"/>
              <a:t> pulse </a:t>
            </a:r>
            <a:r>
              <a:rPr lang="de-DE" sz="1867" dirty="0" err="1">
                <a:solidFill>
                  <a:srgbClr val="005AA0"/>
                </a:solidFill>
              </a:rPr>
              <a:t>intensity</a:t>
            </a:r>
            <a:r>
              <a:rPr lang="de-DE" sz="1867" dirty="0"/>
              <a:t> </a:t>
            </a:r>
          </a:p>
          <a:p>
            <a:r>
              <a:rPr lang="de-DE" sz="1867" dirty="0"/>
              <a:t>w.r.t </a:t>
            </a:r>
            <a:r>
              <a:rPr lang="de-DE" sz="1867" dirty="0">
                <a:solidFill>
                  <a:srgbClr val="005AA0"/>
                </a:solidFill>
              </a:rPr>
              <a:t>time</a:t>
            </a:r>
            <a:r>
              <a:rPr lang="de-DE" sz="1867" dirty="0"/>
              <a:t> </a:t>
            </a:r>
            <a:r>
              <a:rPr lang="de-DE" sz="1867" dirty="0" err="1"/>
              <a:t>and</a:t>
            </a:r>
            <a:r>
              <a:rPr lang="de-DE" sz="1867" dirty="0"/>
              <a:t> </a:t>
            </a:r>
            <a:r>
              <a:rPr lang="el-GR" sz="1867" dirty="0">
                <a:solidFill>
                  <a:srgbClr val="005AA0"/>
                </a:solidFill>
              </a:rPr>
              <a:t>Δ</a:t>
            </a:r>
            <a:r>
              <a:rPr lang="de-DE" sz="1867" dirty="0">
                <a:solidFill>
                  <a:srgbClr val="005AA0"/>
                </a:solidFill>
              </a:rPr>
              <a:t>TOD</a:t>
            </a:r>
          </a:p>
          <a:p>
            <a:endParaRPr lang="de-DE" sz="1867" dirty="0"/>
          </a:p>
        </p:txBody>
      </p:sp>
      <p:cxnSp>
        <p:nvCxnSpPr>
          <p:cNvPr id="8" name="Gerader Verbinder 7"/>
          <p:cNvCxnSpPr/>
          <p:nvPr/>
        </p:nvCxnSpPr>
        <p:spPr>
          <a:xfrm>
            <a:off x="1440429" y="4718264"/>
            <a:ext cx="39604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/>
        </p:nvCxnSpPr>
        <p:spPr>
          <a:xfrm>
            <a:off x="1440429" y="4245091"/>
            <a:ext cx="39604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>
            <a:off x="1440429" y="3769601"/>
            <a:ext cx="39604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1440429" y="3284984"/>
            <a:ext cx="39604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1440429" y="2804931"/>
            <a:ext cx="39604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216" y="3610702"/>
            <a:ext cx="3753861" cy="2502575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7873144" y="3236980"/>
            <a:ext cx="619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1">
                    <a:lumMod val="75000"/>
                  </a:schemeClr>
                </a:solidFill>
              </a:rPr>
              <a:t>„</a:t>
            </a:r>
            <a:r>
              <a:rPr lang="de-DE" sz="1600" dirty="0" err="1">
                <a:solidFill>
                  <a:schemeClr val="bg1">
                    <a:lumMod val="75000"/>
                  </a:schemeClr>
                </a:solidFill>
              </a:rPr>
              <a:t>pre</a:t>
            </a:r>
            <a:r>
              <a:rPr lang="de-DE" sz="1600" dirty="0">
                <a:solidFill>
                  <a:schemeClr val="bg1">
                    <a:lumMod val="75000"/>
                  </a:schemeClr>
                </a:solidFill>
              </a:rPr>
              <a:t>“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9499443" y="3236979"/>
            <a:ext cx="71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1">
                    <a:lumMod val="75000"/>
                  </a:schemeClr>
                </a:solidFill>
              </a:rPr>
              <a:t>„</a:t>
            </a:r>
            <a:r>
              <a:rPr lang="de-DE" sz="1600" dirty="0" err="1">
                <a:solidFill>
                  <a:schemeClr val="bg1">
                    <a:lumMod val="75000"/>
                  </a:schemeClr>
                </a:solidFill>
              </a:rPr>
              <a:t>post</a:t>
            </a:r>
            <a:r>
              <a:rPr lang="de-DE" sz="1600" dirty="0">
                <a:solidFill>
                  <a:schemeClr val="bg1">
                    <a:lumMod val="75000"/>
                  </a:schemeClr>
                </a:solidFill>
              </a:rPr>
              <a:t>“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216" y="3603625"/>
            <a:ext cx="3753861" cy="2502575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216" y="3601862"/>
            <a:ext cx="3753861" cy="2502575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216" y="3594785"/>
            <a:ext cx="3753861" cy="2502575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216" y="3594785"/>
            <a:ext cx="3753861" cy="2502575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240" y="1460023"/>
            <a:ext cx="1680187" cy="1440000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7052412" y="1460023"/>
            <a:ext cx="1218481" cy="1528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33" dirty="0" err="1">
                <a:solidFill>
                  <a:srgbClr val="005AA0"/>
                </a:solidFill>
              </a:rPr>
              <a:t>modeled</a:t>
            </a:r>
            <a:r>
              <a:rPr lang="de-DE" sz="1333" dirty="0">
                <a:solidFill>
                  <a:srgbClr val="005AA0"/>
                </a:solidFill>
              </a:rPr>
              <a:t> </a:t>
            </a:r>
            <a:r>
              <a:rPr lang="de-DE" sz="1333" dirty="0">
                <a:solidFill>
                  <a:srgbClr val="C00000"/>
                </a:solidFill>
              </a:rPr>
              <a:t>plasma-</a:t>
            </a:r>
            <a:r>
              <a:rPr lang="de-DE" sz="1333" dirty="0" err="1">
                <a:solidFill>
                  <a:srgbClr val="C00000"/>
                </a:solidFill>
              </a:rPr>
              <a:t>mirror</a:t>
            </a:r>
            <a:r>
              <a:rPr lang="de-DE" sz="1333" dirty="0">
                <a:solidFill>
                  <a:srgbClr val="C00000"/>
                </a:solidFill>
              </a:rPr>
              <a:t> </a:t>
            </a:r>
            <a:r>
              <a:rPr lang="de-DE" sz="1333" dirty="0" err="1">
                <a:solidFill>
                  <a:srgbClr val="C00000"/>
                </a:solidFill>
              </a:rPr>
              <a:t>mode</a:t>
            </a:r>
            <a:endParaRPr lang="de-DE" sz="1333" dirty="0">
              <a:solidFill>
                <a:srgbClr val="C00000"/>
              </a:solidFill>
            </a:endParaRPr>
          </a:p>
          <a:p>
            <a:r>
              <a:rPr lang="de-DE" sz="1333" dirty="0" err="1">
                <a:solidFill>
                  <a:srgbClr val="005AA0"/>
                </a:solidFill>
              </a:rPr>
              <a:t>spectral</a:t>
            </a:r>
            <a:r>
              <a:rPr lang="de-DE" sz="1333" dirty="0">
                <a:solidFill>
                  <a:srgbClr val="005AA0"/>
                </a:solidFill>
              </a:rPr>
              <a:t> </a:t>
            </a:r>
            <a:r>
              <a:rPr lang="de-DE" sz="1333" dirty="0" err="1">
                <a:solidFill>
                  <a:srgbClr val="005AA0"/>
                </a:solidFill>
              </a:rPr>
              <a:t>intensity</a:t>
            </a:r>
            <a:r>
              <a:rPr lang="de-DE" sz="1333" dirty="0">
                <a:solidFill>
                  <a:srgbClr val="005AA0"/>
                </a:solidFill>
              </a:rPr>
              <a:t> </a:t>
            </a:r>
            <a:r>
              <a:rPr lang="de-DE" sz="1333" dirty="0" err="1">
                <a:solidFill>
                  <a:srgbClr val="005AA0"/>
                </a:solidFill>
              </a:rPr>
              <a:t>for</a:t>
            </a:r>
            <a:r>
              <a:rPr lang="de-DE" sz="1333" dirty="0">
                <a:solidFill>
                  <a:srgbClr val="005AA0"/>
                </a:solidFill>
              </a:rPr>
              <a:t> </a:t>
            </a:r>
            <a:r>
              <a:rPr lang="de-DE" sz="1333" dirty="0" err="1">
                <a:solidFill>
                  <a:srgbClr val="005AA0"/>
                </a:solidFill>
              </a:rPr>
              <a:t>simulation</a:t>
            </a:r>
            <a:r>
              <a:rPr lang="de-DE" sz="1333" dirty="0">
                <a:solidFill>
                  <a:srgbClr val="005AA0"/>
                </a:solidFill>
              </a:rPr>
              <a:t> </a:t>
            </a:r>
            <a:r>
              <a:rPr lang="de-DE" sz="1333" dirty="0" err="1">
                <a:solidFill>
                  <a:srgbClr val="005AA0"/>
                </a:solidFill>
              </a:rPr>
              <a:t>input</a:t>
            </a:r>
            <a:endParaRPr lang="de-DE" sz="1333" dirty="0">
              <a:solidFill>
                <a:srgbClr val="005AA0"/>
              </a:solidFill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177" y="1473447"/>
            <a:ext cx="3038428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4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7444092-7BEB-4099-9BB8-98BC68E032DB}"/>
              </a:ext>
            </a:extLst>
          </p:cNvPr>
          <p:cNvSpPr/>
          <p:nvPr/>
        </p:nvSpPr>
        <p:spPr>
          <a:xfrm>
            <a:off x="383366" y="351237"/>
            <a:ext cx="4136069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b="1" dirty="0">
                <a:solidFill>
                  <a:srgbClr val="005AA0"/>
                </a:solidFill>
                <a:latin typeface="Arial" pitchFamily="34" charset="0"/>
                <a:cs typeface="Arial" pitchFamily="34" charset="0"/>
              </a:rPr>
              <a:t>Simulated Pulse Shapes</a:t>
            </a:r>
            <a:endParaRPr lang="de-DE" sz="2667" dirty="0">
              <a:solidFill>
                <a:srgbClr val="005AA0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05" y="1817650"/>
            <a:ext cx="6504000" cy="3251999"/>
          </a:xfrm>
          <a:prstGeom prst="rect">
            <a:avLst/>
          </a:prstGeom>
        </p:spPr>
      </p:pic>
      <p:cxnSp>
        <p:nvCxnSpPr>
          <p:cNvPr id="10" name="Gerader Verbinder 9"/>
          <p:cNvCxnSpPr/>
          <p:nvPr/>
        </p:nvCxnSpPr>
        <p:spPr>
          <a:xfrm>
            <a:off x="767409" y="3289548"/>
            <a:ext cx="4792132" cy="0"/>
          </a:xfrm>
          <a:prstGeom prst="line">
            <a:avLst/>
          </a:prstGeom>
          <a:ln w="38100">
            <a:solidFill>
              <a:srgbClr val="005A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767409" y="2804931"/>
            <a:ext cx="4792132" cy="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2"/>
          <a:stretch/>
        </p:blipFill>
        <p:spPr>
          <a:xfrm>
            <a:off x="6581141" y="1556267"/>
            <a:ext cx="4987468" cy="4451448"/>
          </a:xfrm>
          <a:prstGeom prst="rect">
            <a:avLst/>
          </a:prstGeom>
        </p:spPr>
      </p:pic>
      <p:sp>
        <p:nvSpPr>
          <p:cNvPr id="5" name="Pfeil nach rechts 4"/>
          <p:cNvSpPr/>
          <p:nvPr/>
        </p:nvSpPr>
        <p:spPr>
          <a:xfrm>
            <a:off x="1598595" y="1412251"/>
            <a:ext cx="3551448" cy="288032"/>
          </a:xfrm>
          <a:prstGeom prst="rightArrow">
            <a:avLst>
              <a:gd name="adj1" fmla="val 50000"/>
              <a:gd name="adj2" fmla="val 17434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6" name="Textfeld 5"/>
          <p:cNvSpPr txBox="1"/>
          <p:nvPr/>
        </p:nvSpPr>
        <p:spPr>
          <a:xfrm>
            <a:off x="2444624" y="1028734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solidFill>
                  <a:srgbClr val="00B0F0"/>
                </a:solidFill>
              </a:rPr>
              <a:t>integrate</a:t>
            </a:r>
            <a:endParaRPr lang="de-DE" sz="2400" dirty="0">
              <a:solidFill>
                <a:srgbClr val="00B0F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130879" y="3092963"/>
            <a:ext cx="1181734" cy="3796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867" dirty="0">
                <a:solidFill>
                  <a:srgbClr val="005AA0"/>
                </a:solidFill>
              </a:rPr>
              <a:t>„nominal“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104958" y="2586583"/>
            <a:ext cx="2206053" cy="3796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867" dirty="0">
                <a:solidFill>
                  <a:srgbClr val="C00000"/>
                </a:solidFill>
              </a:rPr>
              <a:t>„</a:t>
            </a:r>
            <a:r>
              <a:rPr lang="de-DE" sz="1867" dirty="0" err="1">
                <a:solidFill>
                  <a:srgbClr val="C00000"/>
                </a:solidFill>
              </a:rPr>
              <a:t>best</a:t>
            </a:r>
            <a:r>
              <a:rPr lang="de-DE" sz="1867" dirty="0">
                <a:solidFill>
                  <a:srgbClr val="C00000"/>
                </a:solidFill>
              </a:rPr>
              <a:t> performance“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48" y="3525011"/>
            <a:ext cx="1540779" cy="186085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Ellipse 16"/>
          <p:cNvSpPr/>
          <p:nvPr/>
        </p:nvSpPr>
        <p:spPr>
          <a:xfrm>
            <a:off x="2029685" y="4005788"/>
            <a:ext cx="96011" cy="96011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8" name="Ellipse 17"/>
          <p:cNvSpPr/>
          <p:nvPr/>
        </p:nvSpPr>
        <p:spPr>
          <a:xfrm>
            <a:off x="1761381" y="4450868"/>
            <a:ext cx="96011" cy="96011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147838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15" grpId="0" animBg="1"/>
      <p:bldP spid="17" grpId="0" animBg="1"/>
      <p:bldP spid="1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76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" y="0"/>
            <a:ext cx="4320000" cy="576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247" y="0"/>
            <a:ext cx="4320000" cy="5760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895867" y="5914460"/>
            <a:ext cx="1362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1B6BAA"/>
                </a:solidFill>
              </a:rPr>
              <a:t>nominal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88277" y="5906892"/>
            <a:ext cx="1619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>
                <a:solidFill>
                  <a:srgbClr val="F0781E"/>
                </a:solidFill>
              </a:rPr>
              <a:t>optimized</a:t>
            </a:r>
            <a:endParaRPr lang="de-DE" sz="2400" b="1" dirty="0">
              <a:solidFill>
                <a:srgbClr val="F0781E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 rot="1119007">
            <a:off x="2069033" y="4150150"/>
            <a:ext cx="816091" cy="480053"/>
          </a:xfrm>
          <a:prstGeom prst="ellipse">
            <a:avLst/>
          </a:prstGeom>
          <a:noFill/>
          <a:ln w="38100">
            <a:solidFill>
              <a:srgbClr val="FE22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1" name="Ellipse 10"/>
          <p:cNvSpPr/>
          <p:nvPr/>
        </p:nvSpPr>
        <p:spPr>
          <a:xfrm rot="1119007">
            <a:off x="6443825" y="4214388"/>
            <a:ext cx="816091" cy="480053"/>
          </a:xfrm>
          <a:prstGeom prst="ellipse">
            <a:avLst/>
          </a:prstGeom>
          <a:noFill/>
          <a:ln w="38100">
            <a:solidFill>
              <a:srgbClr val="FE22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2" name="Textfeld 11"/>
          <p:cNvSpPr txBox="1"/>
          <p:nvPr/>
        </p:nvSpPr>
        <p:spPr>
          <a:xfrm>
            <a:off x="8640234" y="625235"/>
            <a:ext cx="3264412" cy="5058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spcAft>
                <a:spcPts val="2400"/>
              </a:spcAft>
              <a:buClr>
                <a:srgbClr val="F0781E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sz="1867" dirty="0" err="1"/>
              <a:t>Similar</a:t>
            </a:r>
            <a:r>
              <a:rPr lang="de-DE" sz="1867" dirty="0"/>
              <a:t> </a:t>
            </a:r>
            <a:r>
              <a:rPr lang="de-DE" sz="1867" dirty="0" err="1"/>
              <a:t>proton</a:t>
            </a:r>
            <a:r>
              <a:rPr lang="de-DE" sz="1867" dirty="0"/>
              <a:t> max. </a:t>
            </a:r>
            <a:r>
              <a:rPr lang="de-DE" sz="1867" dirty="0" err="1"/>
              <a:t>energy</a:t>
            </a:r>
            <a:r>
              <a:rPr lang="de-DE" sz="1867" dirty="0"/>
              <a:t> </a:t>
            </a:r>
            <a:r>
              <a:rPr lang="de-DE" sz="1867" dirty="0" err="1"/>
              <a:t>up</a:t>
            </a:r>
            <a:r>
              <a:rPr lang="de-DE" sz="1867" dirty="0"/>
              <a:t> </a:t>
            </a:r>
            <a:r>
              <a:rPr lang="de-DE" sz="1867" dirty="0" err="1"/>
              <a:t>to</a:t>
            </a:r>
            <a:r>
              <a:rPr lang="de-DE" sz="1867" dirty="0"/>
              <a:t> t = -30 </a:t>
            </a:r>
            <a:r>
              <a:rPr lang="de-DE" sz="1867" dirty="0" err="1"/>
              <a:t>fs</a:t>
            </a:r>
            <a:endParaRPr lang="de-DE" sz="1867" dirty="0"/>
          </a:p>
          <a:p>
            <a:pPr marL="380990" indent="-380990">
              <a:spcAft>
                <a:spcPts val="2400"/>
              </a:spcAft>
              <a:buClr>
                <a:srgbClr val="F0781E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sz="1867" dirty="0" err="1"/>
              <a:t>Less</a:t>
            </a:r>
            <a:r>
              <a:rPr lang="de-DE" sz="1867" dirty="0"/>
              <a:t> </a:t>
            </a:r>
            <a:r>
              <a:rPr lang="de-DE" sz="1867" dirty="0" err="1"/>
              <a:t>pre</a:t>
            </a:r>
            <a:r>
              <a:rPr lang="de-DE" sz="1867" dirty="0"/>
              <a:t>-expansion </a:t>
            </a:r>
            <a:r>
              <a:rPr lang="de-DE" sz="1867" dirty="0">
                <a:sym typeface="Wingdings" panose="05000000000000000000" pitchFamily="2" charset="2"/>
              </a:rPr>
              <a:t> </a:t>
            </a:r>
            <a:r>
              <a:rPr lang="de-DE" sz="1867" dirty="0" err="1">
                <a:sym typeface="Wingdings" panose="05000000000000000000" pitchFamily="2" charset="2"/>
              </a:rPr>
              <a:t>steeper</a:t>
            </a:r>
            <a:r>
              <a:rPr lang="de-DE" sz="1867" dirty="0">
                <a:sym typeface="Wingdings" panose="05000000000000000000" pitchFamily="2" charset="2"/>
              </a:rPr>
              <a:t> </a:t>
            </a:r>
            <a:r>
              <a:rPr lang="de-DE" sz="1867" dirty="0" err="1">
                <a:sym typeface="Wingdings" panose="05000000000000000000" pitchFamily="2" charset="2"/>
              </a:rPr>
              <a:t>density</a:t>
            </a:r>
            <a:r>
              <a:rPr lang="de-DE" sz="1867" dirty="0">
                <a:sym typeface="Wingdings" panose="05000000000000000000" pitchFamily="2" charset="2"/>
              </a:rPr>
              <a:t> </a:t>
            </a:r>
            <a:r>
              <a:rPr lang="de-DE" sz="1867" dirty="0" err="1">
                <a:sym typeface="Wingdings" panose="05000000000000000000" pitchFamily="2" charset="2"/>
              </a:rPr>
              <a:t>gradients</a:t>
            </a:r>
            <a:endParaRPr lang="de-DE" sz="1867" dirty="0"/>
          </a:p>
          <a:p>
            <a:pPr marL="380990" indent="-380990">
              <a:spcAft>
                <a:spcPts val="2400"/>
              </a:spcAft>
              <a:buClr>
                <a:srgbClr val="F0781E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sz="1867" dirty="0"/>
              <a:t>Prompt </a:t>
            </a:r>
            <a:r>
              <a:rPr lang="de-DE" sz="1867" dirty="0" err="1"/>
              <a:t>electron</a:t>
            </a:r>
            <a:r>
              <a:rPr lang="de-DE" sz="1867" dirty="0"/>
              <a:t> </a:t>
            </a:r>
            <a:r>
              <a:rPr lang="de-DE" sz="1867" dirty="0" err="1"/>
              <a:t>bunches</a:t>
            </a:r>
            <a:r>
              <a:rPr lang="de-DE" sz="1867" dirty="0"/>
              <a:t> </a:t>
            </a:r>
            <a:r>
              <a:rPr lang="de-DE" sz="1867" dirty="0" err="1"/>
              <a:t>emerge</a:t>
            </a:r>
            <a:r>
              <a:rPr lang="de-DE" sz="1867" dirty="0"/>
              <a:t> </a:t>
            </a:r>
            <a:r>
              <a:rPr lang="de-DE" sz="1867" dirty="0" err="1"/>
              <a:t>from</a:t>
            </a:r>
            <a:r>
              <a:rPr lang="de-DE" sz="1867" dirty="0"/>
              <a:t> quasi-neutral </a:t>
            </a:r>
            <a:r>
              <a:rPr lang="de-DE" sz="1867" dirty="0" err="1"/>
              <a:t>plasma</a:t>
            </a:r>
            <a:r>
              <a:rPr lang="de-DE" sz="1867" dirty="0"/>
              <a:t> at </a:t>
            </a:r>
            <a:r>
              <a:rPr lang="de-DE" sz="1867" dirty="0" err="1"/>
              <a:t>sheath</a:t>
            </a:r>
            <a:r>
              <a:rPr lang="de-DE" sz="1867" dirty="0"/>
              <a:t> </a:t>
            </a:r>
            <a:r>
              <a:rPr lang="de-DE" sz="1867" dirty="0" err="1"/>
              <a:t>origin</a:t>
            </a:r>
            <a:endParaRPr lang="de-DE" sz="1867" dirty="0"/>
          </a:p>
          <a:p>
            <a:pPr marL="380990" indent="-380990">
              <a:spcAft>
                <a:spcPts val="2400"/>
              </a:spcAft>
              <a:buClr>
                <a:srgbClr val="F0781E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sz="1867" dirty="0" err="1"/>
              <a:t>Bunch</a:t>
            </a:r>
            <a:r>
              <a:rPr lang="de-DE" sz="1867" dirty="0"/>
              <a:t> </a:t>
            </a:r>
            <a:r>
              <a:rPr lang="de-DE" sz="1867" dirty="0" err="1"/>
              <a:t>length</a:t>
            </a:r>
            <a:r>
              <a:rPr lang="de-DE" sz="1867" dirty="0"/>
              <a:t> </a:t>
            </a:r>
            <a:r>
              <a:rPr lang="de-DE" sz="1867" dirty="0" err="1"/>
              <a:t>longer</a:t>
            </a:r>
            <a:r>
              <a:rPr lang="de-DE" sz="1867" dirty="0"/>
              <a:t> </a:t>
            </a:r>
            <a:r>
              <a:rPr lang="de-DE" sz="1867" dirty="0" err="1"/>
              <a:t>than</a:t>
            </a:r>
            <a:r>
              <a:rPr lang="de-DE" sz="1867" dirty="0"/>
              <a:t> </a:t>
            </a:r>
            <a:r>
              <a:rPr lang="de-DE" sz="1867" dirty="0" err="1"/>
              <a:t>local</a:t>
            </a:r>
            <a:r>
              <a:rPr lang="de-DE" sz="1867" dirty="0"/>
              <a:t> Debye-</a:t>
            </a:r>
            <a:r>
              <a:rPr lang="de-DE" sz="1867" dirty="0" err="1"/>
              <a:t>length</a:t>
            </a:r>
            <a:endParaRPr lang="de-DE" sz="1867" dirty="0"/>
          </a:p>
          <a:p>
            <a:pPr marL="380990" indent="-380990">
              <a:spcAft>
                <a:spcPts val="2400"/>
              </a:spcAft>
              <a:buClr>
                <a:srgbClr val="F0781E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sz="1867" dirty="0"/>
              <a:t>Higher </a:t>
            </a:r>
            <a:r>
              <a:rPr lang="de-DE" sz="1867" dirty="0" err="1"/>
              <a:t>accelerating</a:t>
            </a:r>
            <a:r>
              <a:rPr lang="de-DE" sz="1867" dirty="0"/>
              <a:t> </a:t>
            </a:r>
            <a:r>
              <a:rPr lang="de-DE" sz="1867" dirty="0" err="1"/>
              <a:t>fields</a:t>
            </a:r>
            <a:r>
              <a:rPr lang="de-DE" sz="1867" dirty="0"/>
              <a:t> </a:t>
            </a:r>
            <a:r>
              <a:rPr lang="de-DE" sz="1867" dirty="0" err="1"/>
              <a:t>act</a:t>
            </a:r>
            <a:r>
              <a:rPr lang="de-DE" sz="1867" dirty="0"/>
              <a:t> on </a:t>
            </a:r>
            <a:r>
              <a:rPr lang="de-DE" sz="1867" dirty="0" err="1"/>
              <a:t>sheath</a:t>
            </a:r>
            <a:r>
              <a:rPr lang="de-DE" sz="1867" dirty="0"/>
              <a:t> </a:t>
            </a:r>
            <a:r>
              <a:rPr lang="de-DE" sz="1867" dirty="0" err="1"/>
              <a:t>origin</a:t>
            </a:r>
            <a:r>
              <a:rPr lang="de-DE" sz="1867" dirty="0"/>
              <a:t> </a:t>
            </a:r>
            <a:r>
              <a:rPr lang="de-DE" sz="1867" dirty="0" err="1"/>
              <a:t>protons</a:t>
            </a:r>
            <a:endParaRPr lang="de-DE" sz="1867" dirty="0"/>
          </a:p>
        </p:txBody>
      </p:sp>
      <p:sp>
        <p:nvSpPr>
          <p:cNvPr id="13" name="Pfeil nach unten 12"/>
          <p:cNvSpPr/>
          <p:nvPr/>
        </p:nvSpPr>
        <p:spPr>
          <a:xfrm flipV="1">
            <a:off x="1386747" y="582358"/>
            <a:ext cx="768085" cy="458585"/>
          </a:xfrm>
          <a:prstGeom prst="downArrow">
            <a:avLst/>
          </a:prstGeom>
          <a:solidFill>
            <a:srgbClr val="FF4F4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4" name="Textfeld 13"/>
          <p:cNvSpPr txBox="1"/>
          <p:nvPr/>
        </p:nvSpPr>
        <p:spPr>
          <a:xfrm>
            <a:off x="2998064" y="5267558"/>
            <a:ext cx="6126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00B050"/>
                </a:solidFill>
              </a:rPr>
              <a:t>1.5</a:t>
            </a:r>
          </a:p>
        </p:txBody>
      </p:sp>
      <p:sp>
        <p:nvSpPr>
          <p:cNvPr id="15" name="Pfeil nach unten 14"/>
          <p:cNvSpPr/>
          <p:nvPr/>
        </p:nvSpPr>
        <p:spPr>
          <a:xfrm flipV="1">
            <a:off x="3164147" y="5726336"/>
            <a:ext cx="323229" cy="727001"/>
          </a:xfrm>
          <a:prstGeom prst="down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400"/>
          </a:p>
        </p:txBody>
      </p:sp>
      <p:sp>
        <p:nvSpPr>
          <p:cNvPr id="16" name="Textfeld 15"/>
          <p:cNvSpPr txBox="1"/>
          <p:nvPr/>
        </p:nvSpPr>
        <p:spPr>
          <a:xfrm>
            <a:off x="7318064" y="5267558"/>
            <a:ext cx="6126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00B050"/>
                </a:solidFill>
              </a:rPr>
              <a:t>2.5</a:t>
            </a:r>
          </a:p>
        </p:txBody>
      </p:sp>
      <p:sp>
        <p:nvSpPr>
          <p:cNvPr id="17" name="Pfeil nach unten 16"/>
          <p:cNvSpPr/>
          <p:nvPr/>
        </p:nvSpPr>
        <p:spPr>
          <a:xfrm flipV="1">
            <a:off x="7484147" y="5726336"/>
            <a:ext cx="323229" cy="727001"/>
          </a:xfrm>
          <a:prstGeom prst="down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368748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7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autoRev="1" fill="remove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0" autoRev="1" fill="remove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20" dur="1000" autoRev="1" fill="remove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autoRev="1" fill="remove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77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20000" cy="576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233" y="0"/>
            <a:ext cx="4320000" cy="57600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640234" y="625235"/>
            <a:ext cx="3264412" cy="5038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spcAft>
                <a:spcPts val="2400"/>
              </a:spcAft>
              <a:buClr>
                <a:srgbClr val="F0781E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sz="1867" dirty="0"/>
              <a:t>Main pulse </a:t>
            </a:r>
            <a:r>
              <a:rPr lang="de-DE" sz="1867" dirty="0" err="1"/>
              <a:t>maximum</a:t>
            </a:r>
            <a:r>
              <a:rPr lang="de-DE" sz="1867" dirty="0"/>
              <a:t> </a:t>
            </a:r>
            <a:r>
              <a:rPr lang="de-DE" sz="1867" dirty="0" err="1"/>
              <a:t>steepes</a:t>
            </a:r>
            <a:r>
              <a:rPr lang="de-DE" sz="1867" dirty="0"/>
              <a:t> </a:t>
            </a:r>
            <a:r>
              <a:rPr lang="de-DE" sz="1867" dirty="0" err="1"/>
              <a:t>up</a:t>
            </a:r>
            <a:r>
              <a:rPr lang="de-DE" sz="1867" dirty="0"/>
              <a:t> </a:t>
            </a:r>
            <a:r>
              <a:rPr lang="de-DE" sz="1867" dirty="0" err="1"/>
              <a:t>density</a:t>
            </a:r>
            <a:endParaRPr lang="de-DE" sz="1867" dirty="0"/>
          </a:p>
          <a:p>
            <a:pPr marL="380990" indent="-380990">
              <a:spcAft>
                <a:spcPts val="2400"/>
              </a:spcAft>
              <a:buClr>
                <a:srgbClr val="F0781E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sz="1867" dirty="0" err="1"/>
              <a:t>Less</a:t>
            </a:r>
            <a:r>
              <a:rPr lang="de-DE" sz="1867" dirty="0"/>
              <a:t> </a:t>
            </a:r>
            <a:r>
              <a:rPr lang="de-DE" sz="1867" dirty="0" err="1"/>
              <a:t>pre</a:t>
            </a:r>
            <a:r>
              <a:rPr lang="de-DE" sz="1867" dirty="0"/>
              <a:t>-plasma in </a:t>
            </a:r>
            <a:r>
              <a:rPr lang="de-DE" sz="1867" dirty="0" err="1"/>
              <a:t>optimized</a:t>
            </a:r>
            <a:r>
              <a:rPr lang="de-DE" sz="1867" dirty="0"/>
              <a:t> </a:t>
            </a:r>
            <a:r>
              <a:rPr lang="de-DE" sz="1867" dirty="0" err="1"/>
              <a:t>case</a:t>
            </a:r>
            <a:r>
              <a:rPr lang="de-DE" sz="1867" dirty="0"/>
              <a:t> &amp; </a:t>
            </a:r>
            <a:r>
              <a:rPr lang="de-DE" sz="1867" dirty="0" err="1"/>
              <a:t>slightly</a:t>
            </a:r>
            <a:r>
              <a:rPr lang="de-DE" sz="1867" dirty="0"/>
              <a:t> </a:t>
            </a:r>
            <a:r>
              <a:rPr lang="de-DE" sz="1867" dirty="0" err="1"/>
              <a:t>lower</a:t>
            </a:r>
            <a:r>
              <a:rPr lang="de-DE" sz="1867" dirty="0"/>
              <a:t> </a:t>
            </a:r>
            <a:r>
              <a:rPr lang="de-DE" sz="1867" dirty="0" err="1"/>
              <a:t>I</a:t>
            </a:r>
            <a:r>
              <a:rPr lang="de-DE" sz="1867" baseline="-25000" dirty="0" err="1"/>
              <a:t>max</a:t>
            </a:r>
            <a:r>
              <a:rPr lang="de-DE" sz="1867" dirty="0"/>
              <a:t> </a:t>
            </a:r>
            <a:r>
              <a:rPr lang="de-DE" sz="1867" dirty="0">
                <a:sym typeface="Wingdings" panose="05000000000000000000" pitchFamily="2" charset="2"/>
              </a:rPr>
              <a:t> </a:t>
            </a:r>
            <a:r>
              <a:rPr lang="de-DE" sz="1867" dirty="0" err="1">
                <a:sym typeface="Wingdings" panose="05000000000000000000" pitchFamily="2" charset="2"/>
              </a:rPr>
              <a:t>less</a:t>
            </a:r>
            <a:r>
              <a:rPr lang="de-DE" sz="1867" dirty="0">
                <a:sym typeface="Wingdings" panose="05000000000000000000" pitchFamily="2" charset="2"/>
              </a:rPr>
              <a:t> </a:t>
            </a:r>
            <a:r>
              <a:rPr lang="de-DE" sz="1867" dirty="0" err="1">
                <a:sym typeface="Wingdings" panose="05000000000000000000" pitchFamily="2" charset="2"/>
              </a:rPr>
              <a:t>steepening</a:t>
            </a:r>
            <a:endParaRPr lang="de-DE" sz="1867" dirty="0"/>
          </a:p>
          <a:p>
            <a:pPr marL="380990" indent="-380990">
              <a:spcAft>
                <a:spcPts val="2400"/>
              </a:spcAft>
              <a:buClr>
                <a:srgbClr val="F0781E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sz="1867" dirty="0" err="1"/>
              <a:t>Optimized</a:t>
            </a:r>
            <a:r>
              <a:rPr lang="de-DE" sz="1867" dirty="0"/>
              <a:t> </a:t>
            </a:r>
            <a:r>
              <a:rPr lang="de-DE" sz="1867" dirty="0" err="1"/>
              <a:t>case</a:t>
            </a:r>
            <a:r>
              <a:rPr lang="de-DE" sz="1867" dirty="0"/>
              <a:t>: </a:t>
            </a:r>
            <a:r>
              <a:rPr lang="de-DE" sz="1867" dirty="0" err="1"/>
              <a:t>protons</a:t>
            </a:r>
            <a:r>
              <a:rPr lang="de-DE" sz="1867" dirty="0"/>
              <a:t> </a:t>
            </a:r>
            <a:r>
              <a:rPr lang="de-DE" sz="1867" dirty="0" err="1"/>
              <a:t>from</a:t>
            </a:r>
            <a:r>
              <a:rPr lang="de-DE" sz="1867" dirty="0"/>
              <a:t> </a:t>
            </a:r>
            <a:r>
              <a:rPr lang="de-DE" sz="1867" dirty="0" err="1"/>
              <a:t>sheath</a:t>
            </a:r>
            <a:r>
              <a:rPr lang="de-DE" sz="1867" dirty="0"/>
              <a:t> </a:t>
            </a:r>
            <a:r>
              <a:rPr lang="de-DE" sz="1867" dirty="0" err="1"/>
              <a:t>origin</a:t>
            </a:r>
            <a:r>
              <a:rPr lang="de-DE" sz="1867" dirty="0"/>
              <a:t> </a:t>
            </a:r>
            <a:r>
              <a:rPr lang="de-DE" sz="1867" dirty="0" err="1"/>
              <a:t>accelerated</a:t>
            </a:r>
            <a:r>
              <a:rPr lang="de-DE" sz="1867" dirty="0"/>
              <a:t> </a:t>
            </a:r>
            <a:r>
              <a:rPr lang="de-DE" sz="1867" dirty="0" err="1"/>
              <a:t>towards</a:t>
            </a:r>
            <a:r>
              <a:rPr lang="de-DE" sz="1867" dirty="0"/>
              <a:t> </a:t>
            </a:r>
            <a:r>
              <a:rPr lang="de-DE" sz="1867" dirty="0" err="1"/>
              <a:t>proton</a:t>
            </a:r>
            <a:r>
              <a:rPr lang="de-DE" sz="1867" dirty="0"/>
              <a:t> </a:t>
            </a:r>
            <a:r>
              <a:rPr lang="de-DE" sz="1867" dirty="0" err="1"/>
              <a:t>cutoff</a:t>
            </a:r>
            <a:endParaRPr lang="de-DE" sz="1867" dirty="0"/>
          </a:p>
          <a:p>
            <a:pPr marL="380990" indent="-380990">
              <a:spcAft>
                <a:spcPts val="2400"/>
              </a:spcAft>
              <a:buClr>
                <a:srgbClr val="F0781E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sz="1867" dirty="0"/>
              <a:t>Higher proton-</a:t>
            </a:r>
            <a:r>
              <a:rPr lang="de-DE" sz="1867" dirty="0" err="1"/>
              <a:t>cutoff</a:t>
            </a:r>
            <a:r>
              <a:rPr lang="de-DE" sz="1867" dirty="0"/>
              <a:t> </a:t>
            </a:r>
            <a:r>
              <a:rPr lang="de-DE" sz="1867" dirty="0" err="1"/>
              <a:t>density</a:t>
            </a:r>
            <a:r>
              <a:rPr lang="de-DE" sz="1867" dirty="0"/>
              <a:t> &amp; </a:t>
            </a:r>
            <a:r>
              <a:rPr lang="de-DE" sz="1867" dirty="0" err="1"/>
              <a:t>electron</a:t>
            </a:r>
            <a:r>
              <a:rPr lang="de-DE" sz="1867" dirty="0"/>
              <a:t> </a:t>
            </a:r>
            <a:r>
              <a:rPr lang="de-DE" sz="1867" dirty="0" err="1"/>
              <a:t>density</a:t>
            </a:r>
            <a:r>
              <a:rPr lang="de-DE" sz="1867" dirty="0"/>
              <a:t> </a:t>
            </a:r>
            <a:r>
              <a:rPr lang="de-DE" sz="1867" dirty="0">
                <a:sym typeface="Wingdings" panose="05000000000000000000" pitchFamily="2" charset="2"/>
              </a:rPr>
              <a:t> </a:t>
            </a:r>
            <a:r>
              <a:rPr lang="de-DE" sz="1867" dirty="0" err="1">
                <a:sym typeface="Wingdings" panose="05000000000000000000" pitchFamily="2" charset="2"/>
              </a:rPr>
              <a:t>stronger</a:t>
            </a:r>
            <a:r>
              <a:rPr lang="de-DE" sz="1867" dirty="0">
                <a:sym typeface="Wingdings" panose="05000000000000000000" pitchFamily="2" charset="2"/>
              </a:rPr>
              <a:t> </a:t>
            </a:r>
            <a:r>
              <a:rPr lang="de-DE" sz="1867" dirty="0" err="1">
                <a:sym typeface="Wingdings" panose="05000000000000000000" pitchFamily="2" charset="2"/>
              </a:rPr>
              <a:t>acc</a:t>
            </a:r>
            <a:r>
              <a:rPr lang="de-DE" sz="1867" dirty="0">
                <a:sym typeface="Wingdings" panose="05000000000000000000" pitchFamily="2" charset="2"/>
              </a:rPr>
              <a:t>. at </a:t>
            </a:r>
            <a:r>
              <a:rPr lang="de-DE" sz="1867" dirty="0" err="1">
                <a:sym typeface="Wingdings" panose="05000000000000000000" pitchFamily="2" charset="2"/>
              </a:rPr>
              <a:t>proton</a:t>
            </a:r>
            <a:r>
              <a:rPr lang="de-DE" sz="1867" dirty="0">
                <a:sym typeface="Wingdings" panose="05000000000000000000" pitchFamily="2" charset="2"/>
              </a:rPr>
              <a:t> front</a:t>
            </a:r>
            <a:endParaRPr lang="de-DE" sz="1867" dirty="0"/>
          </a:p>
        </p:txBody>
      </p:sp>
      <p:sp>
        <p:nvSpPr>
          <p:cNvPr id="7" name="Pfeil nach rechts 6"/>
          <p:cNvSpPr/>
          <p:nvPr/>
        </p:nvSpPr>
        <p:spPr>
          <a:xfrm rot="20713338">
            <a:off x="1851941" y="378980"/>
            <a:ext cx="1394480" cy="336037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grpSp>
        <p:nvGrpSpPr>
          <p:cNvPr id="8" name="Gruppieren 7"/>
          <p:cNvGrpSpPr/>
          <p:nvPr/>
        </p:nvGrpSpPr>
        <p:grpSpPr>
          <a:xfrm>
            <a:off x="3027462" y="4821155"/>
            <a:ext cx="5278273" cy="0"/>
            <a:chOff x="2270596" y="3615866"/>
            <a:chExt cx="3958705" cy="0"/>
          </a:xfrm>
          <a:effectLst>
            <a:glow rad="25400">
              <a:schemeClr val="tx1">
                <a:alpha val="40000"/>
              </a:schemeClr>
            </a:glow>
          </a:effectLst>
        </p:grpSpPr>
        <p:cxnSp>
          <p:nvCxnSpPr>
            <p:cNvPr id="9" name="Gerader Verbinder 8"/>
            <p:cNvCxnSpPr/>
            <p:nvPr/>
          </p:nvCxnSpPr>
          <p:spPr>
            <a:xfrm>
              <a:off x="5142942" y="3615866"/>
              <a:ext cx="1085242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/>
            <p:cNvCxnSpPr/>
            <p:nvPr/>
          </p:nvCxnSpPr>
          <p:spPr>
            <a:xfrm>
              <a:off x="2270596" y="3615866"/>
              <a:ext cx="3958705" cy="0"/>
            </a:xfrm>
            <a:prstGeom prst="line">
              <a:avLst/>
            </a:prstGeom>
            <a:ln w="28575">
              <a:solidFill>
                <a:srgbClr val="E600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/>
        </p:nvGrpSpPr>
        <p:grpSpPr>
          <a:xfrm>
            <a:off x="3011925" y="4566123"/>
            <a:ext cx="5292320" cy="15005"/>
            <a:chOff x="2051720" y="3424592"/>
            <a:chExt cx="3969240" cy="11254"/>
          </a:xfrm>
          <a:effectLst>
            <a:glow rad="25400">
              <a:schemeClr val="tx1">
                <a:alpha val="40000"/>
              </a:schemeClr>
            </a:glow>
          </a:effectLst>
        </p:grpSpPr>
        <p:cxnSp>
          <p:nvCxnSpPr>
            <p:cNvPr id="12" name="Gerader Verbinder 11"/>
            <p:cNvCxnSpPr/>
            <p:nvPr/>
          </p:nvCxnSpPr>
          <p:spPr>
            <a:xfrm>
              <a:off x="2051720" y="3435846"/>
              <a:ext cx="1085242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/>
            <p:cNvCxnSpPr/>
            <p:nvPr/>
          </p:nvCxnSpPr>
          <p:spPr>
            <a:xfrm flipV="1">
              <a:off x="2063372" y="3424592"/>
              <a:ext cx="3957588" cy="11254"/>
            </a:xfrm>
            <a:prstGeom prst="line">
              <a:avLst/>
            </a:prstGeom>
            <a:ln w="28575">
              <a:solidFill>
                <a:srgbClr val="E600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feld 13"/>
          <p:cNvSpPr txBox="1"/>
          <p:nvPr/>
        </p:nvSpPr>
        <p:spPr>
          <a:xfrm>
            <a:off x="4895867" y="5914460"/>
            <a:ext cx="1362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1B6BAA"/>
                </a:solidFill>
              </a:rPr>
              <a:t>nominal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88277" y="5906892"/>
            <a:ext cx="1619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>
                <a:solidFill>
                  <a:srgbClr val="F0781E"/>
                </a:solidFill>
              </a:rPr>
              <a:t>optimized</a:t>
            </a:r>
            <a:endParaRPr lang="de-DE" sz="2400" b="1" dirty="0">
              <a:solidFill>
                <a:srgbClr val="F078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2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78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" y="20621"/>
            <a:ext cx="4320000" cy="576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233" y="20621"/>
            <a:ext cx="4320000" cy="5760000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 rot="20761936">
            <a:off x="6234987" y="678885"/>
            <a:ext cx="1149031" cy="572857"/>
          </a:xfrm>
          <a:prstGeom prst="ellipse">
            <a:avLst/>
          </a:prstGeom>
          <a:noFill/>
          <a:ln w="38100">
            <a:solidFill>
              <a:srgbClr val="FE22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7" name="Pfeil nach unten 6"/>
          <p:cNvSpPr/>
          <p:nvPr/>
        </p:nvSpPr>
        <p:spPr>
          <a:xfrm>
            <a:off x="7008052" y="3717032"/>
            <a:ext cx="144016" cy="527739"/>
          </a:xfrm>
          <a:prstGeom prst="downArrow">
            <a:avLst/>
          </a:prstGeom>
          <a:solidFill>
            <a:srgbClr val="E6007E"/>
          </a:solidFill>
          <a:ln>
            <a:solidFill>
              <a:srgbClr val="FE22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8" name="Pfeil nach unten 7"/>
          <p:cNvSpPr/>
          <p:nvPr/>
        </p:nvSpPr>
        <p:spPr>
          <a:xfrm>
            <a:off x="6624009" y="3596931"/>
            <a:ext cx="144016" cy="527739"/>
          </a:xfrm>
          <a:prstGeom prst="downArrow">
            <a:avLst/>
          </a:prstGeom>
          <a:solidFill>
            <a:srgbClr val="E6007E"/>
          </a:solidFill>
          <a:ln>
            <a:solidFill>
              <a:srgbClr val="FE22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9" name="Pfeil nach unten 8"/>
          <p:cNvSpPr/>
          <p:nvPr/>
        </p:nvSpPr>
        <p:spPr>
          <a:xfrm>
            <a:off x="7488105" y="3991048"/>
            <a:ext cx="144016" cy="527739"/>
          </a:xfrm>
          <a:prstGeom prst="downArrow">
            <a:avLst/>
          </a:prstGeom>
          <a:solidFill>
            <a:srgbClr val="E6007E"/>
          </a:solidFill>
          <a:ln>
            <a:solidFill>
              <a:srgbClr val="FE22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0" name="Textfeld 9"/>
          <p:cNvSpPr txBox="1"/>
          <p:nvPr/>
        </p:nvSpPr>
        <p:spPr>
          <a:xfrm>
            <a:off x="8640234" y="625235"/>
            <a:ext cx="3264412" cy="4443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spcAft>
                <a:spcPts val="2400"/>
              </a:spcAft>
              <a:buClr>
                <a:srgbClr val="F0781E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sz="1867" dirty="0"/>
              <a:t>Nominal </a:t>
            </a:r>
            <a:r>
              <a:rPr lang="de-DE" sz="1867" dirty="0" err="1"/>
              <a:t>case</a:t>
            </a:r>
            <a:r>
              <a:rPr lang="de-DE" sz="1867" dirty="0"/>
              <a:t>: </a:t>
            </a:r>
            <a:r>
              <a:rPr lang="de-DE" sz="1867" dirty="0" err="1"/>
              <a:t>main</a:t>
            </a:r>
            <a:r>
              <a:rPr lang="de-DE" sz="1867" dirty="0"/>
              <a:t> pulse </a:t>
            </a:r>
            <a:r>
              <a:rPr lang="de-DE" sz="1867" dirty="0" err="1"/>
              <a:t>and</a:t>
            </a:r>
            <a:r>
              <a:rPr lang="de-DE" sz="1867" dirty="0"/>
              <a:t> prompt </a:t>
            </a:r>
            <a:r>
              <a:rPr lang="de-DE" sz="1867" dirty="0" err="1"/>
              <a:t>electrons</a:t>
            </a:r>
            <a:r>
              <a:rPr lang="de-DE" sz="1867" dirty="0"/>
              <a:t> </a:t>
            </a:r>
            <a:r>
              <a:rPr lang="de-DE" sz="1867" dirty="0" err="1"/>
              <a:t>locally</a:t>
            </a:r>
            <a:r>
              <a:rPr lang="de-DE" sz="1867" dirty="0"/>
              <a:t> </a:t>
            </a:r>
            <a:r>
              <a:rPr lang="de-DE" sz="1867" dirty="0" err="1"/>
              <a:t>accelerate</a:t>
            </a:r>
            <a:r>
              <a:rPr lang="de-DE" sz="1867" dirty="0"/>
              <a:t> </a:t>
            </a:r>
            <a:r>
              <a:rPr lang="de-DE" sz="1867" dirty="0" err="1"/>
              <a:t>bulk</a:t>
            </a:r>
            <a:r>
              <a:rPr lang="de-DE" sz="1867" dirty="0"/>
              <a:t> </a:t>
            </a:r>
            <a:r>
              <a:rPr lang="de-DE" sz="1867" dirty="0" err="1"/>
              <a:t>protons</a:t>
            </a:r>
            <a:endParaRPr lang="de-DE" sz="1867" dirty="0"/>
          </a:p>
          <a:p>
            <a:pPr marL="380990" indent="-380990">
              <a:spcAft>
                <a:spcPts val="2400"/>
              </a:spcAft>
              <a:buClr>
                <a:srgbClr val="F0781E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sz="1867" dirty="0"/>
              <a:t>BUT </a:t>
            </a:r>
            <a:r>
              <a:rPr lang="de-DE" sz="1867" dirty="0" err="1"/>
              <a:t>spatio</a:t>
            </a:r>
            <a:r>
              <a:rPr lang="de-DE" sz="1867" dirty="0"/>
              <a:t>-temporal </a:t>
            </a:r>
            <a:r>
              <a:rPr lang="de-DE" sz="1867" dirty="0" err="1"/>
              <a:t>mismatch</a:t>
            </a:r>
            <a:r>
              <a:rPr lang="de-DE" sz="1867" dirty="0"/>
              <a:t>: </a:t>
            </a:r>
            <a:r>
              <a:rPr lang="de-DE" sz="1867" dirty="0" err="1"/>
              <a:t>protons</a:t>
            </a:r>
            <a:r>
              <a:rPr lang="de-DE" sz="1867" dirty="0"/>
              <a:t> do not </a:t>
            </a:r>
            <a:r>
              <a:rPr lang="de-DE" sz="1867" dirty="0" err="1"/>
              <a:t>reach</a:t>
            </a:r>
            <a:r>
              <a:rPr lang="de-DE" sz="1867" dirty="0"/>
              <a:t> front </a:t>
            </a:r>
            <a:r>
              <a:rPr lang="de-DE" sz="1867" dirty="0" err="1"/>
              <a:t>for</a:t>
            </a:r>
            <a:r>
              <a:rPr lang="de-DE" sz="1867" dirty="0"/>
              <a:t> post-</a:t>
            </a:r>
            <a:r>
              <a:rPr lang="de-DE" sz="1867" dirty="0" err="1"/>
              <a:t>acceleration</a:t>
            </a:r>
            <a:endParaRPr lang="de-DE" sz="1867" dirty="0"/>
          </a:p>
          <a:p>
            <a:pPr marL="380990" indent="-380990">
              <a:spcAft>
                <a:spcPts val="2400"/>
              </a:spcAft>
              <a:buClr>
                <a:srgbClr val="F0781E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sz="1867" dirty="0" err="1"/>
              <a:t>Optimized</a:t>
            </a:r>
            <a:r>
              <a:rPr lang="de-DE" sz="1867" dirty="0"/>
              <a:t> </a:t>
            </a:r>
            <a:r>
              <a:rPr lang="de-DE" sz="1867" dirty="0" err="1"/>
              <a:t>case</a:t>
            </a:r>
            <a:r>
              <a:rPr lang="de-DE" sz="1867" dirty="0"/>
              <a:t>: </a:t>
            </a:r>
            <a:r>
              <a:rPr lang="de-DE" sz="1867" dirty="0" err="1"/>
              <a:t>previous</a:t>
            </a:r>
            <a:r>
              <a:rPr lang="de-DE" sz="1867" dirty="0"/>
              <a:t> </a:t>
            </a:r>
            <a:r>
              <a:rPr lang="de-DE" sz="1867" dirty="0" err="1"/>
              <a:t>bulk</a:t>
            </a:r>
            <a:r>
              <a:rPr lang="de-DE" sz="1867" dirty="0"/>
              <a:t> </a:t>
            </a:r>
            <a:r>
              <a:rPr lang="de-DE" sz="1867" dirty="0" err="1"/>
              <a:t>protons</a:t>
            </a:r>
            <a:r>
              <a:rPr lang="de-DE" sz="1867" dirty="0"/>
              <a:t> </a:t>
            </a:r>
            <a:r>
              <a:rPr lang="de-DE" sz="1867" dirty="0" err="1"/>
              <a:t>reached</a:t>
            </a:r>
            <a:r>
              <a:rPr lang="de-DE" sz="1867" dirty="0"/>
              <a:t> front, </a:t>
            </a:r>
            <a:r>
              <a:rPr lang="de-DE" sz="1867" dirty="0" err="1"/>
              <a:t>are</a:t>
            </a:r>
            <a:r>
              <a:rPr lang="de-DE" sz="1867" dirty="0"/>
              <a:t> </a:t>
            </a:r>
            <a:r>
              <a:rPr lang="de-DE" sz="1867" dirty="0" err="1"/>
              <a:t>no</a:t>
            </a:r>
            <a:r>
              <a:rPr lang="de-DE" sz="1867" dirty="0"/>
              <a:t> </a:t>
            </a:r>
            <a:r>
              <a:rPr lang="de-DE" sz="1867" dirty="0" err="1"/>
              <a:t>longer</a:t>
            </a:r>
            <a:r>
              <a:rPr lang="de-DE" sz="1867" dirty="0"/>
              <a:t> </a:t>
            </a:r>
            <a:r>
              <a:rPr lang="de-DE" sz="1867" dirty="0" err="1"/>
              <a:t>shielded</a:t>
            </a:r>
            <a:r>
              <a:rPr lang="de-DE" sz="1867" dirty="0"/>
              <a:t> </a:t>
            </a:r>
            <a:r>
              <a:rPr lang="de-DE" sz="1867" dirty="0" err="1"/>
              <a:t>and</a:t>
            </a:r>
            <a:r>
              <a:rPr lang="de-DE" sz="1867" dirty="0"/>
              <a:t> </a:t>
            </a:r>
            <a:r>
              <a:rPr lang="de-DE" sz="1867" dirty="0" err="1"/>
              <a:t>get</a:t>
            </a:r>
            <a:r>
              <a:rPr lang="de-DE" sz="1867" dirty="0"/>
              <a:t> </a:t>
            </a:r>
            <a:r>
              <a:rPr lang="de-DE" sz="1867" dirty="0" err="1"/>
              <a:t>strongly</a:t>
            </a:r>
            <a:r>
              <a:rPr lang="de-DE" sz="1867" dirty="0"/>
              <a:t> </a:t>
            </a:r>
            <a:r>
              <a:rPr lang="de-DE" sz="1867" dirty="0" err="1"/>
              <a:t>accelerated</a:t>
            </a:r>
            <a:endParaRPr lang="de-DE" sz="1867" dirty="0"/>
          </a:p>
        </p:txBody>
      </p:sp>
      <p:sp>
        <p:nvSpPr>
          <p:cNvPr id="11" name="Ellipse 10"/>
          <p:cNvSpPr/>
          <p:nvPr/>
        </p:nvSpPr>
        <p:spPr>
          <a:xfrm rot="18858583">
            <a:off x="2763202" y="408201"/>
            <a:ext cx="861765" cy="562180"/>
          </a:xfrm>
          <a:prstGeom prst="ellipse">
            <a:avLst/>
          </a:prstGeom>
          <a:noFill/>
          <a:ln w="38100">
            <a:solidFill>
              <a:srgbClr val="FE22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2" name="Textfeld 11"/>
          <p:cNvSpPr txBox="1"/>
          <p:nvPr/>
        </p:nvSpPr>
        <p:spPr>
          <a:xfrm>
            <a:off x="4895867" y="5914460"/>
            <a:ext cx="1362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1B6BAA"/>
                </a:solidFill>
              </a:rPr>
              <a:t>nominal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88277" y="5906892"/>
            <a:ext cx="1619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>
                <a:solidFill>
                  <a:srgbClr val="F0781E"/>
                </a:solidFill>
              </a:rPr>
              <a:t>optimized</a:t>
            </a:r>
            <a:endParaRPr lang="de-DE" sz="2400" b="1" dirty="0">
              <a:solidFill>
                <a:srgbClr val="F078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48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79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20000" cy="576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233" y="0"/>
            <a:ext cx="4320000" cy="5760000"/>
          </a:xfrm>
          <a:prstGeom prst="rect">
            <a:avLst/>
          </a:prstGeom>
        </p:spPr>
      </p:pic>
      <p:cxnSp>
        <p:nvCxnSpPr>
          <p:cNvPr id="6" name="Gerader Verbinder 5"/>
          <p:cNvCxnSpPr/>
          <p:nvPr/>
        </p:nvCxnSpPr>
        <p:spPr>
          <a:xfrm>
            <a:off x="7344140" y="449119"/>
            <a:ext cx="1604673" cy="0"/>
          </a:xfrm>
          <a:prstGeom prst="line">
            <a:avLst/>
          </a:prstGeom>
          <a:ln w="38100">
            <a:solidFill>
              <a:srgbClr val="FE22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/>
          <p:cNvCxnSpPr/>
          <p:nvPr/>
        </p:nvCxnSpPr>
        <p:spPr>
          <a:xfrm>
            <a:off x="3226860" y="273349"/>
            <a:ext cx="5925153" cy="0"/>
          </a:xfrm>
          <a:prstGeom prst="line">
            <a:avLst/>
          </a:prstGeom>
          <a:ln w="38100">
            <a:solidFill>
              <a:srgbClr val="FE22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9024325" y="184957"/>
            <a:ext cx="121379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67" dirty="0">
                <a:solidFill>
                  <a:srgbClr val="1B6BAA"/>
                </a:solidFill>
              </a:rPr>
              <a:t>~ 90 </a:t>
            </a:r>
            <a:r>
              <a:rPr lang="de-DE" sz="1867" dirty="0" err="1">
                <a:solidFill>
                  <a:srgbClr val="1B6BAA"/>
                </a:solidFill>
              </a:rPr>
              <a:t>MeV</a:t>
            </a:r>
            <a:endParaRPr lang="de-DE" sz="1867" dirty="0">
              <a:solidFill>
                <a:srgbClr val="1B6BAA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168341" y="-75389"/>
            <a:ext cx="134684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67" dirty="0">
                <a:solidFill>
                  <a:srgbClr val="F0781E"/>
                </a:solidFill>
              </a:rPr>
              <a:t>~ 135 </a:t>
            </a:r>
            <a:r>
              <a:rPr lang="de-DE" sz="1867" dirty="0" err="1">
                <a:solidFill>
                  <a:srgbClr val="F0781E"/>
                </a:solidFill>
              </a:rPr>
              <a:t>MeV</a:t>
            </a:r>
            <a:endParaRPr lang="de-DE" sz="1867" dirty="0">
              <a:solidFill>
                <a:srgbClr val="F0781E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640234" y="625235"/>
            <a:ext cx="3264412" cy="4443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spcAft>
                <a:spcPts val="2400"/>
              </a:spcAft>
              <a:buClr>
                <a:srgbClr val="F0781E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sz="1867" dirty="0"/>
              <a:t>Nominal </a:t>
            </a:r>
            <a:r>
              <a:rPr lang="de-DE" sz="1867" dirty="0" err="1"/>
              <a:t>case</a:t>
            </a:r>
            <a:r>
              <a:rPr lang="de-DE" sz="1867" dirty="0"/>
              <a:t>: </a:t>
            </a:r>
            <a:r>
              <a:rPr lang="de-DE" sz="1867" dirty="0" err="1"/>
              <a:t>Bulk</a:t>
            </a:r>
            <a:r>
              <a:rPr lang="de-DE" sz="1867" dirty="0"/>
              <a:t> </a:t>
            </a:r>
            <a:r>
              <a:rPr lang="de-DE" sz="1867" dirty="0" err="1"/>
              <a:t>protons</a:t>
            </a:r>
            <a:r>
              <a:rPr lang="de-DE" sz="1867" dirty="0"/>
              <a:t> </a:t>
            </a:r>
            <a:r>
              <a:rPr lang="de-DE" sz="1867" dirty="0" err="1"/>
              <a:t>never</a:t>
            </a:r>
            <a:r>
              <a:rPr lang="de-DE" sz="1867" dirty="0"/>
              <a:t> </a:t>
            </a:r>
            <a:r>
              <a:rPr lang="de-DE" sz="1867" dirty="0" err="1"/>
              <a:t>fully</a:t>
            </a:r>
            <a:r>
              <a:rPr lang="de-DE" sz="1867" dirty="0"/>
              <a:t> </a:t>
            </a:r>
            <a:r>
              <a:rPr lang="de-DE" sz="1867" dirty="0" err="1"/>
              <a:t>reach</a:t>
            </a:r>
            <a:r>
              <a:rPr lang="de-DE" sz="1867" dirty="0"/>
              <a:t> front </a:t>
            </a:r>
            <a:r>
              <a:rPr lang="de-DE" sz="1867" dirty="0" err="1"/>
              <a:t>when</a:t>
            </a:r>
            <a:r>
              <a:rPr lang="de-DE" sz="1867" dirty="0"/>
              <a:t> </a:t>
            </a:r>
            <a:r>
              <a:rPr lang="de-DE" sz="1867" dirty="0" err="1"/>
              <a:t>field</a:t>
            </a:r>
            <a:r>
              <a:rPr lang="de-DE" sz="1867" dirty="0"/>
              <a:t> </a:t>
            </a:r>
            <a:r>
              <a:rPr lang="de-DE" sz="1867" dirty="0" err="1"/>
              <a:t>is</a:t>
            </a:r>
            <a:r>
              <a:rPr lang="de-DE" sz="1867" dirty="0"/>
              <a:t> still strong</a:t>
            </a:r>
          </a:p>
          <a:p>
            <a:pPr marL="380990" indent="-380990">
              <a:spcAft>
                <a:spcPts val="2400"/>
              </a:spcAft>
              <a:buClr>
                <a:srgbClr val="F0781E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sz="1867" dirty="0" err="1"/>
              <a:t>Optimized</a:t>
            </a:r>
            <a:r>
              <a:rPr lang="de-DE" sz="1867" dirty="0"/>
              <a:t> </a:t>
            </a:r>
            <a:r>
              <a:rPr lang="de-DE" sz="1867" dirty="0" err="1"/>
              <a:t>case</a:t>
            </a:r>
            <a:r>
              <a:rPr lang="de-DE" sz="1867" dirty="0"/>
              <a:t>: Post-</a:t>
            </a:r>
            <a:r>
              <a:rPr lang="de-DE" sz="1867" dirty="0" err="1"/>
              <a:t>accelerated</a:t>
            </a:r>
            <a:r>
              <a:rPr lang="de-DE" sz="1867" dirty="0"/>
              <a:t> </a:t>
            </a:r>
            <a:r>
              <a:rPr lang="de-DE" sz="1867" dirty="0" err="1"/>
              <a:t>protons</a:t>
            </a:r>
            <a:r>
              <a:rPr lang="de-DE" sz="1867" dirty="0"/>
              <a:t> </a:t>
            </a:r>
            <a:r>
              <a:rPr lang="de-DE" sz="1867" dirty="0" err="1"/>
              <a:t>previously</a:t>
            </a:r>
            <a:r>
              <a:rPr lang="de-DE" sz="1867" dirty="0"/>
              <a:t> </a:t>
            </a:r>
            <a:r>
              <a:rPr lang="de-DE" sz="1867" dirty="0" err="1"/>
              <a:t>from</a:t>
            </a:r>
            <a:r>
              <a:rPr lang="de-DE" sz="1867" dirty="0"/>
              <a:t> </a:t>
            </a:r>
            <a:r>
              <a:rPr lang="de-DE" sz="1867" dirty="0" err="1"/>
              <a:t>bulk</a:t>
            </a:r>
            <a:r>
              <a:rPr lang="de-DE" sz="1867" dirty="0"/>
              <a:t> </a:t>
            </a:r>
            <a:r>
              <a:rPr lang="de-DE" sz="1867" dirty="0" err="1"/>
              <a:t>area</a:t>
            </a:r>
            <a:r>
              <a:rPr lang="de-DE" sz="1867" dirty="0"/>
              <a:t> </a:t>
            </a:r>
            <a:r>
              <a:rPr lang="de-DE" sz="1867" dirty="0" err="1"/>
              <a:t>stay</a:t>
            </a:r>
            <a:r>
              <a:rPr lang="de-DE" sz="1867" dirty="0"/>
              <a:t> </a:t>
            </a:r>
            <a:r>
              <a:rPr lang="de-DE" sz="1867" dirty="0" err="1"/>
              <a:t>highest</a:t>
            </a:r>
            <a:r>
              <a:rPr lang="de-DE" sz="1867" dirty="0"/>
              <a:t> </a:t>
            </a:r>
            <a:r>
              <a:rPr lang="de-DE" sz="1867" dirty="0" err="1"/>
              <a:t>energetic</a:t>
            </a:r>
            <a:r>
              <a:rPr lang="de-DE" sz="1867" dirty="0"/>
              <a:t> </a:t>
            </a:r>
            <a:r>
              <a:rPr lang="de-DE" sz="1867" dirty="0" err="1"/>
              <a:t>ones</a:t>
            </a:r>
            <a:endParaRPr lang="de-DE" sz="1867" dirty="0"/>
          </a:p>
          <a:p>
            <a:pPr marL="380990" indent="-380990">
              <a:spcAft>
                <a:spcPts val="2400"/>
              </a:spcAft>
              <a:buClr>
                <a:srgbClr val="F0781E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sz="1867" dirty="0" err="1"/>
              <a:t>Stronger</a:t>
            </a:r>
            <a:r>
              <a:rPr lang="de-DE" sz="1867" dirty="0"/>
              <a:t> post-pulses </a:t>
            </a:r>
            <a:r>
              <a:rPr lang="de-DE" sz="1867" dirty="0" err="1"/>
              <a:t>supply</a:t>
            </a:r>
            <a:r>
              <a:rPr lang="de-DE" sz="1867" dirty="0"/>
              <a:t> </a:t>
            </a:r>
            <a:r>
              <a:rPr lang="de-DE" sz="1867" dirty="0" err="1"/>
              <a:t>sheath</a:t>
            </a:r>
            <a:r>
              <a:rPr lang="de-DE" sz="1867" dirty="0"/>
              <a:t> </a:t>
            </a:r>
            <a:r>
              <a:rPr lang="de-DE" sz="1867" dirty="0" err="1"/>
              <a:t>for</a:t>
            </a:r>
            <a:r>
              <a:rPr lang="de-DE" sz="1867" dirty="0"/>
              <a:t> </a:t>
            </a:r>
            <a:r>
              <a:rPr lang="de-DE" sz="1867" dirty="0" err="1"/>
              <a:t>longer</a:t>
            </a:r>
            <a:r>
              <a:rPr lang="de-DE" sz="1867" dirty="0"/>
              <a:t> </a:t>
            </a:r>
            <a:r>
              <a:rPr lang="de-DE" sz="1867" dirty="0" err="1"/>
              <a:t>with</a:t>
            </a:r>
            <a:r>
              <a:rPr lang="de-DE" sz="1867" dirty="0"/>
              <a:t> </a:t>
            </a:r>
            <a:r>
              <a:rPr lang="de-DE" sz="1867" dirty="0" err="1"/>
              <a:t>electrons</a:t>
            </a:r>
            <a:r>
              <a:rPr lang="de-DE" sz="1867" dirty="0"/>
              <a:t> </a:t>
            </a:r>
            <a:r>
              <a:rPr lang="de-DE" sz="1867" dirty="0" err="1"/>
              <a:t>than</a:t>
            </a:r>
            <a:r>
              <a:rPr lang="de-DE" sz="1867" dirty="0"/>
              <a:t> in nominal </a:t>
            </a:r>
            <a:r>
              <a:rPr lang="de-DE" sz="1867" dirty="0" err="1"/>
              <a:t>case</a:t>
            </a:r>
            <a:endParaRPr lang="de-DE" sz="1867" dirty="0"/>
          </a:p>
        </p:txBody>
      </p:sp>
      <p:sp>
        <p:nvSpPr>
          <p:cNvPr id="11" name="Textfeld 10"/>
          <p:cNvSpPr txBox="1"/>
          <p:nvPr/>
        </p:nvSpPr>
        <p:spPr>
          <a:xfrm>
            <a:off x="4895867" y="5914460"/>
            <a:ext cx="1362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1B6BAA"/>
                </a:solidFill>
              </a:rPr>
              <a:t>nominal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88277" y="5906892"/>
            <a:ext cx="1619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>
                <a:solidFill>
                  <a:srgbClr val="F0781E"/>
                </a:solidFill>
              </a:rPr>
              <a:t>optimized</a:t>
            </a:r>
            <a:endParaRPr lang="de-DE" sz="2400" b="1" dirty="0">
              <a:solidFill>
                <a:srgbClr val="F078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14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rgbClr val="005AA0"/>
                </a:solidFill>
              </a:rPr>
              <a:t>Mission </a:t>
            </a:r>
            <a:r>
              <a:rPr lang="de-DE" dirty="0" err="1">
                <a:solidFill>
                  <a:srgbClr val="005AA0"/>
                </a:solidFill>
              </a:rPr>
              <a:t>of</a:t>
            </a:r>
            <a:r>
              <a:rPr lang="de-DE" dirty="0">
                <a:solidFill>
                  <a:srgbClr val="005AA0"/>
                </a:solidFill>
              </a:rPr>
              <a:t> </a:t>
            </a:r>
            <a:r>
              <a:rPr lang="de-DE" dirty="0" err="1">
                <a:solidFill>
                  <a:srgbClr val="005AA0"/>
                </a:solidFill>
              </a:rPr>
              <a:t>this</a:t>
            </a:r>
            <a:r>
              <a:rPr lang="de-DE" dirty="0">
                <a:solidFill>
                  <a:srgbClr val="005AA0"/>
                </a:solidFill>
              </a:rPr>
              <a:t> PhD </a:t>
            </a:r>
            <a:r>
              <a:rPr lang="de-DE" dirty="0" err="1">
                <a:solidFill>
                  <a:srgbClr val="005AA0"/>
                </a:solidFill>
              </a:rPr>
              <a:t>thesis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b="0" dirty="0"/>
            </a:br>
            <a:endParaRPr lang="de-DE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8</a:t>
            </a:fld>
            <a:r>
              <a:rPr lang="de-DE"/>
              <a:t> of 25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CD47FE4-D949-1BD3-ACAC-BAA55EB7BFEB}"/>
              </a:ext>
            </a:extLst>
          </p:cNvPr>
          <p:cNvSpPr txBox="1"/>
          <p:nvPr/>
        </p:nvSpPr>
        <p:spPr>
          <a:xfrm>
            <a:off x="725637" y="1547595"/>
            <a:ext cx="110870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800" b="0" dirty="0"/>
              <a:t>Find out </a:t>
            </a:r>
            <a:r>
              <a:rPr lang="de-DE" sz="2800" b="0" dirty="0" err="1"/>
              <a:t>how</a:t>
            </a:r>
            <a:r>
              <a:rPr lang="de-DE" sz="2800" b="0" dirty="0"/>
              <a:t> </a:t>
            </a:r>
            <a:r>
              <a:rPr lang="de-DE" sz="2800" b="0" dirty="0" err="1"/>
              <a:t>the</a:t>
            </a:r>
            <a:r>
              <a:rPr lang="de-DE" sz="2800" b="0" dirty="0"/>
              <a:t> temporal </a:t>
            </a:r>
            <a:r>
              <a:rPr lang="de-DE" sz="2800" b="0" dirty="0" err="1"/>
              <a:t>laser</a:t>
            </a:r>
            <a:r>
              <a:rPr lang="de-DE" sz="2800" b="0" dirty="0"/>
              <a:t> pulse </a:t>
            </a:r>
            <a:r>
              <a:rPr lang="de-DE" sz="2800" b="0" dirty="0" err="1"/>
              <a:t>shape</a:t>
            </a:r>
            <a:br>
              <a:rPr lang="de-DE" sz="2800" b="0" dirty="0"/>
            </a:br>
            <a:r>
              <a:rPr lang="de-DE" sz="2800" b="0" dirty="0"/>
              <a:t>- in </a:t>
            </a:r>
            <a:r>
              <a:rPr lang="de-DE" sz="2800" b="0" dirty="0" err="1"/>
              <a:t>particular</a:t>
            </a:r>
            <a:r>
              <a:rPr lang="de-DE" sz="2800" b="0" dirty="0"/>
              <a:t> </a:t>
            </a:r>
            <a:r>
              <a:rPr lang="de-DE" sz="2800" b="0" dirty="0" err="1"/>
              <a:t>the</a:t>
            </a:r>
            <a:r>
              <a:rPr lang="de-DE" sz="2800" b="0" dirty="0"/>
              <a:t> </a:t>
            </a:r>
            <a:r>
              <a:rPr lang="de-DE" sz="2800" b="0" dirty="0">
                <a:solidFill>
                  <a:schemeClr val="accent4">
                    <a:lumMod val="50000"/>
                  </a:schemeClr>
                </a:solidFill>
              </a:rPr>
              <a:t>last </a:t>
            </a:r>
            <a:r>
              <a:rPr lang="de-DE" sz="2800" b="0" dirty="0" err="1">
                <a:solidFill>
                  <a:schemeClr val="accent4">
                    <a:lumMod val="50000"/>
                  </a:schemeClr>
                </a:solidFill>
              </a:rPr>
              <a:t>picosecond</a:t>
            </a:r>
            <a:r>
              <a:rPr lang="de-DE" sz="2800" b="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de-DE" sz="2800" b="0" dirty="0" err="1">
                <a:solidFill>
                  <a:schemeClr val="accent4">
                    <a:lumMod val="50000"/>
                  </a:schemeClr>
                </a:solidFill>
              </a:rPr>
              <a:t>leading</a:t>
            </a:r>
            <a:r>
              <a:rPr lang="de-DE" sz="2800" b="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de-DE" sz="2800" b="0" dirty="0" err="1">
                <a:solidFill>
                  <a:schemeClr val="accent4">
                    <a:lumMod val="50000"/>
                  </a:schemeClr>
                </a:solidFill>
              </a:rPr>
              <a:t>ramp</a:t>
            </a:r>
            <a:r>
              <a:rPr lang="de-DE" sz="2800" b="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de-DE" sz="2800" b="0" dirty="0"/>
              <a:t>- </a:t>
            </a:r>
            <a:br>
              <a:rPr lang="de-DE" sz="2800" b="0" dirty="0"/>
            </a:br>
            <a:r>
              <a:rPr lang="de-DE" sz="2800" b="0" dirty="0" err="1">
                <a:solidFill>
                  <a:schemeClr val="accent4">
                    <a:lumMod val="50000"/>
                  </a:schemeClr>
                </a:solidFill>
              </a:rPr>
              <a:t>influences</a:t>
            </a:r>
            <a:r>
              <a:rPr lang="de-DE" sz="2800" b="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de-DE" sz="2800" b="0" dirty="0" err="1">
                <a:solidFill>
                  <a:schemeClr val="accent4">
                    <a:lumMod val="50000"/>
                  </a:schemeClr>
                </a:solidFill>
              </a:rPr>
              <a:t>the</a:t>
            </a:r>
            <a:r>
              <a:rPr lang="de-DE" sz="2800" b="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de-DE" sz="2800" b="0" dirty="0" err="1">
                <a:solidFill>
                  <a:schemeClr val="accent4">
                    <a:lumMod val="50000"/>
                  </a:schemeClr>
                </a:solidFill>
              </a:rPr>
              <a:t>ion</a:t>
            </a:r>
            <a:r>
              <a:rPr lang="de-DE" sz="2800" b="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de-DE" sz="2800" b="0" dirty="0" err="1">
                <a:solidFill>
                  <a:schemeClr val="accent4">
                    <a:lumMod val="50000"/>
                  </a:schemeClr>
                </a:solidFill>
              </a:rPr>
              <a:t>acceleration</a:t>
            </a:r>
            <a:r>
              <a:rPr lang="de-DE" sz="2800" b="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de-DE" sz="2800" b="0" dirty="0" err="1"/>
              <a:t>from</a:t>
            </a:r>
            <a:r>
              <a:rPr lang="de-DE" sz="2800" b="0" dirty="0"/>
              <a:t> </a:t>
            </a:r>
            <a:br>
              <a:rPr lang="de-DE" sz="2800" b="0" dirty="0"/>
            </a:br>
            <a:r>
              <a:rPr lang="de-DE" sz="2800" b="0" dirty="0"/>
              <a:t>laser-</a:t>
            </a:r>
            <a:r>
              <a:rPr lang="de-DE" sz="2800" b="0" dirty="0" err="1"/>
              <a:t>driven</a:t>
            </a:r>
            <a:r>
              <a:rPr lang="de-DE" sz="2800" b="0" dirty="0"/>
              <a:t> </a:t>
            </a:r>
            <a:r>
              <a:rPr lang="de-DE" sz="2800" b="0" dirty="0" err="1"/>
              <a:t>ultrathin</a:t>
            </a:r>
            <a:r>
              <a:rPr lang="de-DE" sz="2800" b="0" dirty="0"/>
              <a:t> </a:t>
            </a:r>
            <a:r>
              <a:rPr lang="de-DE" sz="2800" b="0" dirty="0" err="1"/>
              <a:t>foils</a:t>
            </a:r>
            <a:endParaRPr lang="de-DE" sz="28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2B89E2A-B362-C253-DCD5-B4E7242F90F6}"/>
              </a:ext>
            </a:extLst>
          </p:cNvPr>
          <p:cNvSpPr txBox="1"/>
          <p:nvPr/>
        </p:nvSpPr>
        <p:spPr>
          <a:xfrm>
            <a:off x="698501" y="3644457"/>
            <a:ext cx="110870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800" b="0" dirty="0"/>
              <a:t>Study </a:t>
            </a:r>
            <a:r>
              <a:rPr lang="de-DE" sz="2800" b="0" dirty="0" err="1"/>
              <a:t>this</a:t>
            </a:r>
            <a:r>
              <a:rPr lang="de-DE" sz="2800" b="0" dirty="0"/>
              <a:t> </a:t>
            </a:r>
            <a:r>
              <a:rPr lang="de-DE" sz="2800" b="0" dirty="0" err="1"/>
              <a:t>process</a:t>
            </a:r>
            <a:r>
              <a:rPr lang="de-DE" sz="2800" b="0" dirty="0"/>
              <a:t> </a:t>
            </a:r>
            <a:r>
              <a:rPr lang="de-DE" sz="2800" b="0" dirty="0" err="1"/>
              <a:t>with</a:t>
            </a:r>
            <a:r>
              <a:rPr lang="de-DE" sz="2800" b="0" dirty="0"/>
              <a:t> </a:t>
            </a:r>
            <a:r>
              <a:rPr lang="de-DE" sz="2800" b="0" dirty="0" err="1">
                <a:solidFill>
                  <a:schemeClr val="accent4">
                    <a:lumMod val="50000"/>
                  </a:schemeClr>
                </a:solidFill>
              </a:rPr>
              <a:t>numerical</a:t>
            </a:r>
            <a:r>
              <a:rPr lang="de-DE" sz="2800" b="0" dirty="0"/>
              <a:t> </a:t>
            </a:r>
            <a:r>
              <a:rPr lang="de-DE" sz="2800" b="0" dirty="0" err="1"/>
              <a:t>simulations</a:t>
            </a:r>
            <a:r>
              <a:rPr lang="de-DE" sz="2800" b="0" dirty="0"/>
              <a:t> </a:t>
            </a:r>
            <a:r>
              <a:rPr lang="de-DE" sz="2800" b="0" dirty="0" err="1"/>
              <a:t>that</a:t>
            </a:r>
            <a:r>
              <a:rPr lang="de-DE" sz="2800" b="0" dirty="0"/>
              <a:t> </a:t>
            </a:r>
            <a:r>
              <a:rPr lang="de-DE" sz="2800" b="0" dirty="0" err="1"/>
              <a:t>include</a:t>
            </a:r>
            <a:r>
              <a:rPr lang="de-DE" sz="2800" b="0" dirty="0"/>
              <a:t> </a:t>
            </a:r>
            <a:r>
              <a:rPr lang="de-DE" sz="2800" b="0" dirty="0" err="1">
                <a:solidFill>
                  <a:schemeClr val="accent4">
                    <a:lumMod val="50000"/>
                  </a:schemeClr>
                </a:solidFill>
              </a:rPr>
              <a:t>realistically</a:t>
            </a:r>
            <a:r>
              <a:rPr lang="de-DE" sz="2800" b="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de-DE" sz="2800" b="0" dirty="0" err="1">
                <a:solidFill>
                  <a:schemeClr val="accent4">
                    <a:lumMod val="50000"/>
                  </a:schemeClr>
                </a:solidFill>
              </a:rPr>
              <a:t>modeled</a:t>
            </a:r>
            <a:r>
              <a:rPr lang="de-DE" sz="2800" b="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de-DE" sz="2800" b="0" dirty="0" err="1">
                <a:solidFill>
                  <a:schemeClr val="accent4">
                    <a:lumMod val="50000"/>
                  </a:schemeClr>
                </a:solidFill>
              </a:rPr>
              <a:t>laser</a:t>
            </a:r>
            <a:r>
              <a:rPr lang="de-DE" sz="2800" b="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de-DE" sz="2800" b="0" dirty="0" err="1">
                <a:solidFill>
                  <a:schemeClr val="accent4">
                    <a:lumMod val="50000"/>
                  </a:schemeClr>
                </a:solidFill>
              </a:rPr>
              <a:t>pulses</a:t>
            </a:r>
            <a:r>
              <a:rPr lang="de-DE" sz="2800" b="0" dirty="0"/>
              <a:t>, </a:t>
            </a:r>
            <a:r>
              <a:rPr lang="de-DE" sz="2800" b="0" dirty="0" err="1"/>
              <a:t>identifying</a:t>
            </a:r>
            <a:r>
              <a:rPr lang="de-DE" sz="2800" b="0" dirty="0"/>
              <a:t> </a:t>
            </a:r>
            <a:r>
              <a:rPr lang="de-DE" sz="2800" b="0" dirty="0" err="1"/>
              <a:t>optimum</a:t>
            </a:r>
            <a:r>
              <a:rPr lang="de-DE" sz="2800" b="0" dirty="0"/>
              <a:t> </a:t>
            </a:r>
            <a:r>
              <a:rPr lang="de-DE" sz="2800" b="0" dirty="0" err="1"/>
              <a:t>acceleration</a:t>
            </a:r>
            <a:r>
              <a:rPr lang="de-DE" sz="2800" b="0" dirty="0"/>
              <a:t> </a:t>
            </a:r>
            <a:r>
              <a:rPr lang="de-DE" sz="2800" b="0" dirty="0" err="1"/>
              <a:t>conditions</a:t>
            </a:r>
            <a:r>
              <a:rPr lang="de-DE" sz="2800" b="0" dirty="0"/>
              <a:t> and </a:t>
            </a:r>
            <a:r>
              <a:rPr lang="de-DE" sz="2800" b="0" dirty="0" err="1">
                <a:solidFill>
                  <a:schemeClr val="accent4">
                    <a:lumMod val="50000"/>
                  </a:schemeClr>
                </a:solidFill>
              </a:rPr>
              <a:t>explaining</a:t>
            </a:r>
            <a:r>
              <a:rPr lang="de-DE" sz="2800" b="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de-DE" sz="2800" b="0" dirty="0" err="1">
                <a:solidFill>
                  <a:schemeClr val="accent4">
                    <a:lumMod val="50000"/>
                  </a:schemeClr>
                </a:solidFill>
              </a:rPr>
              <a:t>the</a:t>
            </a:r>
            <a:r>
              <a:rPr lang="de-DE" sz="2800" b="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de-DE" sz="2800" b="0" dirty="0" err="1">
                <a:solidFill>
                  <a:schemeClr val="accent4">
                    <a:lumMod val="50000"/>
                  </a:schemeClr>
                </a:solidFill>
              </a:rPr>
              <a:t>dynamics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95420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1" y="1028734"/>
            <a:ext cx="8160907" cy="5440604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/>
              <a:t>Disputation | Marco Garten</a:t>
            </a:r>
            <a:endParaRPr lang="fr-FR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C2EB-AC18-4292-AF1A-75F520D6393B}" type="slidenum">
              <a:rPr lang="de-DE" smtClean="0"/>
              <a:pPr/>
              <a:t>80</a:t>
            </a:fld>
            <a:endParaRPr lang="de-DE" dirty="0"/>
          </a:p>
        </p:txBody>
      </p:sp>
      <p:sp>
        <p:nvSpPr>
          <p:cNvPr id="5" name="Rechteck 1">
            <a:extLst>
              <a:ext uri="{FF2B5EF4-FFF2-40B4-BE49-F238E27FC236}">
                <a16:creationId xmlns:a16="http://schemas.microsoft.com/office/drawing/2014/main" id="{27444092-7BEB-4099-9BB8-98BC68E032DB}"/>
              </a:ext>
            </a:extLst>
          </p:cNvPr>
          <p:cNvSpPr/>
          <p:nvPr/>
        </p:nvSpPr>
        <p:spPr>
          <a:xfrm>
            <a:off x="383365" y="351237"/>
            <a:ext cx="8878136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b="1" dirty="0">
                <a:solidFill>
                  <a:srgbClr val="005AA0"/>
                </a:solidFill>
                <a:latin typeface="Arial" pitchFamily="34" charset="0"/>
                <a:cs typeface="Arial" pitchFamily="34" charset="0"/>
              </a:rPr>
              <a:t>Temporal Evolution of Acc. Fields and Proton Density</a:t>
            </a:r>
            <a:endParaRPr lang="de-DE" sz="2667" dirty="0">
              <a:solidFill>
                <a:srgbClr val="005AA0"/>
              </a:solidFill>
            </a:endParaRPr>
          </a:p>
        </p:txBody>
      </p:sp>
      <p:sp>
        <p:nvSpPr>
          <p:cNvPr id="6" name="Pfeil nach rechts 5"/>
          <p:cNvSpPr/>
          <p:nvPr/>
        </p:nvSpPr>
        <p:spPr>
          <a:xfrm rot="14048965">
            <a:off x="2423040" y="5207916"/>
            <a:ext cx="1007640" cy="33603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7" name="Textfeld 6"/>
          <p:cNvSpPr txBox="1"/>
          <p:nvPr/>
        </p:nvSpPr>
        <p:spPr>
          <a:xfrm>
            <a:off x="2975654" y="5823678"/>
            <a:ext cx="2650396" cy="58477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rgbClr val="00B050"/>
                </a:solidFill>
              </a:rPr>
              <a:t>bulk</a:t>
            </a:r>
            <a:r>
              <a:rPr lang="de-DE" sz="1600" dirty="0">
                <a:solidFill>
                  <a:srgbClr val="00B050"/>
                </a:solidFill>
              </a:rPr>
              <a:t> </a:t>
            </a:r>
            <a:r>
              <a:rPr lang="de-DE" sz="1600" dirty="0" err="1">
                <a:solidFill>
                  <a:srgbClr val="00B050"/>
                </a:solidFill>
              </a:rPr>
              <a:t>protons</a:t>
            </a:r>
            <a:r>
              <a:rPr lang="de-DE" sz="1600" dirty="0">
                <a:solidFill>
                  <a:srgbClr val="00B050"/>
                </a:solidFill>
              </a:rPr>
              <a:t> </a:t>
            </a:r>
            <a:r>
              <a:rPr lang="de-DE" sz="1600" dirty="0" err="1">
                <a:solidFill>
                  <a:srgbClr val="00B050"/>
                </a:solidFill>
              </a:rPr>
              <a:t>reaching</a:t>
            </a:r>
            <a:r>
              <a:rPr lang="de-DE" sz="1600" dirty="0">
                <a:solidFill>
                  <a:srgbClr val="00B050"/>
                </a:solidFill>
              </a:rPr>
              <a:t> </a:t>
            </a:r>
            <a:r>
              <a:rPr lang="de-DE" sz="1600" dirty="0" err="1">
                <a:solidFill>
                  <a:srgbClr val="00B050"/>
                </a:solidFill>
              </a:rPr>
              <a:t>expansion</a:t>
            </a:r>
            <a:r>
              <a:rPr lang="de-DE" sz="1600" dirty="0">
                <a:solidFill>
                  <a:srgbClr val="00B050"/>
                </a:solidFill>
              </a:rPr>
              <a:t> front</a:t>
            </a:r>
          </a:p>
        </p:txBody>
      </p:sp>
      <p:sp>
        <p:nvSpPr>
          <p:cNvPr id="8" name="Pfeil nach rechts 7"/>
          <p:cNvSpPr/>
          <p:nvPr/>
        </p:nvSpPr>
        <p:spPr>
          <a:xfrm rot="11239720">
            <a:off x="6739877" y="4792968"/>
            <a:ext cx="1469019" cy="336037"/>
          </a:xfrm>
          <a:prstGeom prst="rightArrow">
            <a:avLst/>
          </a:prstGeom>
          <a:solidFill>
            <a:srgbClr val="FE22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9" name="Textfeld 8"/>
          <p:cNvSpPr txBox="1"/>
          <p:nvPr/>
        </p:nvSpPr>
        <p:spPr>
          <a:xfrm>
            <a:off x="8270928" y="4768369"/>
            <a:ext cx="2865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FE22DF"/>
                </a:solidFill>
              </a:rPr>
              <a:t>Timing </a:t>
            </a:r>
            <a:r>
              <a:rPr lang="de-DE" sz="1600" dirty="0" err="1">
                <a:solidFill>
                  <a:srgbClr val="FE22DF"/>
                </a:solidFill>
              </a:rPr>
              <a:t>is</a:t>
            </a:r>
            <a:r>
              <a:rPr lang="de-DE" sz="1600" dirty="0">
                <a:solidFill>
                  <a:srgbClr val="FE22DF"/>
                </a:solidFill>
              </a:rPr>
              <a:t> OFF </a:t>
            </a:r>
            <a:r>
              <a:rPr lang="de-DE" sz="1600" dirty="0" err="1">
                <a:solidFill>
                  <a:srgbClr val="FE22DF"/>
                </a:solidFill>
              </a:rPr>
              <a:t>and</a:t>
            </a:r>
            <a:r>
              <a:rPr lang="de-DE" sz="1600" dirty="0">
                <a:solidFill>
                  <a:srgbClr val="FE22DF"/>
                </a:solidFill>
              </a:rPr>
              <a:t> </a:t>
            </a:r>
            <a:r>
              <a:rPr lang="de-DE" sz="1600" dirty="0" err="1">
                <a:solidFill>
                  <a:srgbClr val="FE22DF"/>
                </a:solidFill>
              </a:rPr>
              <a:t>bulk</a:t>
            </a:r>
            <a:r>
              <a:rPr lang="de-DE" sz="1600" dirty="0">
                <a:solidFill>
                  <a:srgbClr val="FE22DF"/>
                </a:solidFill>
              </a:rPr>
              <a:t> </a:t>
            </a:r>
            <a:r>
              <a:rPr lang="de-DE" sz="1600" dirty="0" err="1">
                <a:solidFill>
                  <a:srgbClr val="FE22DF"/>
                </a:solidFill>
              </a:rPr>
              <a:t>protons</a:t>
            </a:r>
            <a:r>
              <a:rPr lang="de-DE" sz="1600" dirty="0">
                <a:solidFill>
                  <a:srgbClr val="FE22DF"/>
                </a:solidFill>
              </a:rPr>
              <a:t> </a:t>
            </a:r>
            <a:r>
              <a:rPr lang="de-DE" sz="1600" dirty="0" err="1">
                <a:solidFill>
                  <a:srgbClr val="FE22DF"/>
                </a:solidFill>
              </a:rPr>
              <a:t>never</a:t>
            </a:r>
            <a:r>
              <a:rPr lang="de-DE" sz="1600" dirty="0">
                <a:solidFill>
                  <a:srgbClr val="FE22DF"/>
                </a:solidFill>
              </a:rPr>
              <a:t> </a:t>
            </a:r>
            <a:r>
              <a:rPr lang="de-DE" sz="1600" dirty="0" err="1">
                <a:solidFill>
                  <a:srgbClr val="FE22DF"/>
                </a:solidFill>
              </a:rPr>
              <a:t>reach</a:t>
            </a:r>
            <a:r>
              <a:rPr lang="de-DE" sz="1600" dirty="0">
                <a:solidFill>
                  <a:srgbClr val="FE22DF"/>
                </a:solidFill>
              </a:rPr>
              <a:t> </a:t>
            </a:r>
            <a:r>
              <a:rPr lang="de-DE" sz="1600" dirty="0" err="1">
                <a:solidFill>
                  <a:srgbClr val="FE22DF"/>
                </a:solidFill>
              </a:rPr>
              <a:t>expansion</a:t>
            </a:r>
            <a:r>
              <a:rPr lang="de-DE" sz="1600" dirty="0">
                <a:solidFill>
                  <a:srgbClr val="FE22DF"/>
                </a:solidFill>
              </a:rPr>
              <a:t> front</a:t>
            </a:r>
          </a:p>
        </p:txBody>
      </p:sp>
      <p:sp>
        <p:nvSpPr>
          <p:cNvPr id="10" name="Textfeld 9"/>
          <p:cNvSpPr txBox="1"/>
          <p:nvPr/>
        </p:nvSpPr>
        <p:spPr>
          <a:xfrm rot="16200000">
            <a:off x="7332361" y="2245629"/>
            <a:ext cx="211223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33" dirty="0" err="1"/>
              <a:t>accelerating</a:t>
            </a:r>
            <a:r>
              <a:rPr lang="de-DE" sz="1333" dirty="0"/>
              <a:t> </a:t>
            </a:r>
            <a:r>
              <a:rPr lang="de-DE" sz="1333" dirty="0" err="1"/>
              <a:t>electric</a:t>
            </a:r>
            <a:r>
              <a:rPr lang="de-DE" sz="1333" dirty="0"/>
              <a:t> </a:t>
            </a:r>
            <a:r>
              <a:rPr lang="de-DE" sz="1333" dirty="0" err="1"/>
              <a:t>field</a:t>
            </a:r>
            <a:endParaRPr lang="de-DE" sz="1333" dirty="0"/>
          </a:p>
        </p:txBody>
      </p:sp>
      <p:sp>
        <p:nvSpPr>
          <p:cNvPr id="11" name="Textfeld 10"/>
          <p:cNvSpPr txBox="1"/>
          <p:nvPr/>
        </p:nvSpPr>
        <p:spPr>
          <a:xfrm>
            <a:off x="4863203" y="3532615"/>
            <a:ext cx="870751" cy="309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rgbClr val="1B6BAA"/>
                </a:solidFill>
              </a:rPr>
              <a:t>nominal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915591" y="3511058"/>
            <a:ext cx="1019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>
                <a:solidFill>
                  <a:srgbClr val="F0781E"/>
                </a:solidFill>
              </a:rPr>
              <a:t>optimized</a:t>
            </a:r>
            <a:endParaRPr lang="de-DE" sz="1400" b="1" dirty="0">
              <a:solidFill>
                <a:srgbClr val="F0781E"/>
              </a:solidFill>
            </a:endParaRPr>
          </a:p>
        </p:txBody>
      </p:sp>
      <p:sp>
        <p:nvSpPr>
          <p:cNvPr id="19" name="Freihandform 18"/>
          <p:cNvSpPr/>
          <p:nvPr/>
        </p:nvSpPr>
        <p:spPr>
          <a:xfrm>
            <a:off x="1600200" y="2155371"/>
            <a:ext cx="1807029" cy="794658"/>
          </a:xfrm>
          <a:custGeom>
            <a:avLst/>
            <a:gdLst>
              <a:gd name="connsiteX0" fmla="*/ 0 w 1807029"/>
              <a:gd name="connsiteY0" fmla="*/ 794658 h 794658"/>
              <a:gd name="connsiteX1" fmla="*/ 130629 w 1807029"/>
              <a:gd name="connsiteY1" fmla="*/ 674915 h 794658"/>
              <a:gd name="connsiteX2" fmla="*/ 326571 w 1807029"/>
              <a:gd name="connsiteY2" fmla="*/ 544286 h 794658"/>
              <a:gd name="connsiteX3" fmla="*/ 576943 w 1807029"/>
              <a:gd name="connsiteY3" fmla="*/ 424543 h 794658"/>
              <a:gd name="connsiteX4" fmla="*/ 870857 w 1807029"/>
              <a:gd name="connsiteY4" fmla="*/ 304800 h 794658"/>
              <a:gd name="connsiteX5" fmla="*/ 1219200 w 1807029"/>
              <a:gd name="connsiteY5" fmla="*/ 174172 h 794658"/>
              <a:gd name="connsiteX6" fmla="*/ 1632857 w 1807029"/>
              <a:gd name="connsiteY6" fmla="*/ 43543 h 794658"/>
              <a:gd name="connsiteX7" fmla="*/ 1807029 w 1807029"/>
              <a:gd name="connsiteY7" fmla="*/ 0 h 79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7029" h="794658">
                <a:moveTo>
                  <a:pt x="0" y="794658"/>
                </a:moveTo>
                <a:cubicBezTo>
                  <a:pt x="38100" y="755651"/>
                  <a:pt x="76201" y="716644"/>
                  <a:pt x="130629" y="674915"/>
                </a:cubicBezTo>
                <a:cubicBezTo>
                  <a:pt x="185057" y="633186"/>
                  <a:pt x="252185" y="586015"/>
                  <a:pt x="326571" y="544286"/>
                </a:cubicBezTo>
                <a:cubicBezTo>
                  <a:pt x="400957" y="502557"/>
                  <a:pt x="486229" y="464457"/>
                  <a:pt x="576943" y="424543"/>
                </a:cubicBezTo>
                <a:cubicBezTo>
                  <a:pt x="667657" y="384629"/>
                  <a:pt x="763814" y="346528"/>
                  <a:pt x="870857" y="304800"/>
                </a:cubicBezTo>
                <a:cubicBezTo>
                  <a:pt x="977900" y="263072"/>
                  <a:pt x="1092200" y="217715"/>
                  <a:pt x="1219200" y="174172"/>
                </a:cubicBezTo>
                <a:cubicBezTo>
                  <a:pt x="1346200" y="130629"/>
                  <a:pt x="1534886" y="72572"/>
                  <a:pt x="1632857" y="43543"/>
                </a:cubicBezTo>
                <a:cubicBezTo>
                  <a:pt x="1730828" y="14514"/>
                  <a:pt x="1768928" y="7257"/>
                  <a:pt x="1807029" y="0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lg" len="lg"/>
          </a:ln>
          <a:effectLst>
            <a:glow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reihandform 19"/>
          <p:cNvSpPr/>
          <p:nvPr/>
        </p:nvSpPr>
        <p:spPr>
          <a:xfrm>
            <a:off x="5600700" y="2613935"/>
            <a:ext cx="312577" cy="251185"/>
          </a:xfrm>
          <a:custGeom>
            <a:avLst/>
            <a:gdLst>
              <a:gd name="connsiteX0" fmla="*/ 0 w 312577"/>
              <a:gd name="connsiteY0" fmla="*/ 251185 h 251185"/>
              <a:gd name="connsiteX1" fmla="*/ 137160 w 312577"/>
              <a:gd name="connsiteY1" fmla="*/ 106405 h 251185"/>
              <a:gd name="connsiteX2" fmla="*/ 297180 w 312577"/>
              <a:gd name="connsiteY2" fmla="*/ 7345 h 251185"/>
              <a:gd name="connsiteX3" fmla="*/ 297180 w 312577"/>
              <a:gd name="connsiteY3" fmla="*/ 14965 h 251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577" h="251185">
                <a:moveTo>
                  <a:pt x="0" y="251185"/>
                </a:moveTo>
                <a:cubicBezTo>
                  <a:pt x="43815" y="199115"/>
                  <a:pt x="87630" y="147045"/>
                  <a:pt x="137160" y="106405"/>
                </a:cubicBezTo>
                <a:cubicBezTo>
                  <a:pt x="186690" y="65765"/>
                  <a:pt x="270510" y="22585"/>
                  <a:pt x="297180" y="7345"/>
                </a:cubicBezTo>
                <a:cubicBezTo>
                  <a:pt x="323850" y="-7895"/>
                  <a:pt x="310515" y="3535"/>
                  <a:pt x="297180" y="14965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5" name="Gruppieren 24"/>
          <p:cNvGrpSpPr/>
          <p:nvPr/>
        </p:nvGrpSpPr>
        <p:grpSpPr>
          <a:xfrm>
            <a:off x="5615940" y="2004060"/>
            <a:ext cx="1653540" cy="861060"/>
            <a:chOff x="5615940" y="2004060"/>
            <a:chExt cx="1653540" cy="861060"/>
          </a:xfrm>
        </p:grpSpPr>
        <p:sp>
          <p:nvSpPr>
            <p:cNvPr id="17" name="Ellipse 16"/>
            <p:cNvSpPr/>
            <p:nvPr/>
          </p:nvSpPr>
          <p:spPr>
            <a:xfrm rot="20413219">
              <a:off x="5860370" y="2339927"/>
              <a:ext cx="589111" cy="26175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 dirty="0">
                <a:solidFill>
                  <a:schemeClr val="bg1"/>
                </a:solidFill>
              </a:endParaRPr>
            </a:p>
          </p:txBody>
        </p:sp>
        <p:sp>
          <p:nvSpPr>
            <p:cNvPr id="21" name="Freihandform 20"/>
            <p:cNvSpPr/>
            <p:nvPr/>
          </p:nvSpPr>
          <p:spPr>
            <a:xfrm>
              <a:off x="5615940" y="2613660"/>
              <a:ext cx="274320" cy="251460"/>
            </a:xfrm>
            <a:custGeom>
              <a:avLst/>
              <a:gdLst>
                <a:gd name="connsiteX0" fmla="*/ 0 w 274320"/>
                <a:gd name="connsiteY0" fmla="*/ 251460 h 251460"/>
                <a:gd name="connsiteX1" fmla="*/ 114300 w 274320"/>
                <a:gd name="connsiteY1" fmla="*/ 129540 h 251460"/>
                <a:gd name="connsiteX2" fmla="*/ 274320 w 274320"/>
                <a:gd name="connsiteY2" fmla="*/ 0 h 25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4320" h="251460">
                  <a:moveTo>
                    <a:pt x="0" y="251460"/>
                  </a:moveTo>
                  <a:cubicBezTo>
                    <a:pt x="34290" y="211455"/>
                    <a:pt x="68580" y="171450"/>
                    <a:pt x="114300" y="129540"/>
                  </a:cubicBezTo>
                  <a:cubicBezTo>
                    <a:pt x="160020" y="87630"/>
                    <a:pt x="217170" y="43815"/>
                    <a:pt x="27432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Freihandform 21"/>
            <p:cNvSpPr/>
            <p:nvPr/>
          </p:nvSpPr>
          <p:spPr>
            <a:xfrm>
              <a:off x="6423660" y="2004060"/>
              <a:ext cx="845820" cy="358140"/>
            </a:xfrm>
            <a:custGeom>
              <a:avLst/>
              <a:gdLst>
                <a:gd name="connsiteX0" fmla="*/ 0 w 845820"/>
                <a:gd name="connsiteY0" fmla="*/ 358140 h 358140"/>
                <a:gd name="connsiteX1" fmla="*/ 228600 w 845820"/>
                <a:gd name="connsiteY1" fmla="*/ 228600 h 358140"/>
                <a:gd name="connsiteX2" fmla="*/ 556260 w 845820"/>
                <a:gd name="connsiteY2" fmla="*/ 99060 h 358140"/>
                <a:gd name="connsiteX3" fmla="*/ 845820 w 845820"/>
                <a:gd name="connsiteY3" fmla="*/ 0 h 35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5820" h="358140">
                  <a:moveTo>
                    <a:pt x="0" y="358140"/>
                  </a:moveTo>
                  <a:cubicBezTo>
                    <a:pt x="67945" y="314960"/>
                    <a:pt x="135890" y="271780"/>
                    <a:pt x="228600" y="228600"/>
                  </a:cubicBezTo>
                  <a:cubicBezTo>
                    <a:pt x="321310" y="185420"/>
                    <a:pt x="453390" y="137160"/>
                    <a:pt x="556260" y="99060"/>
                  </a:cubicBezTo>
                  <a:cubicBezTo>
                    <a:pt x="659130" y="60960"/>
                    <a:pt x="752475" y="30480"/>
                    <a:pt x="84582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3" name="Textfeld 22"/>
          <p:cNvSpPr txBox="1"/>
          <p:nvPr/>
        </p:nvSpPr>
        <p:spPr>
          <a:xfrm>
            <a:off x="8640234" y="1387235"/>
            <a:ext cx="3240000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spcAft>
                <a:spcPts val="2400"/>
              </a:spcAft>
              <a:buClr>
                <a:srgbClr val="F0781E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sz="1867" dirty="0" err="1">
                <a:solidFill>
                  <a:srgbClr val="F0781E"/>
                </a:solidFill>
              </a:rPr>
              <a:t>Optimized</a:t>
            </a:r>
            <a:r>
              <a:rPr lang="de-DE" sz="1867" dirty="0"/>
              <a:t>: same </a:t>
            </a:r>
            <a:r>
              <a:rPr lang="de-DE" sz="1867" dirty="0" err="1"/>
              <a:t>proton</a:t>
            </a:r>
            <a:r>
              <a:rPr lang="de-DE" sz="1867" dirty="0"/>
              <a:t> </a:t>
            </a:r>
            <a:r>
              <a:rPr lang="de-DE" sz="1867" dirty="0" err="1"/>
              <a:t>population</a:t>
            </a:r>
            <a:r>
              <a:rPr lang="de-DE" sz="1867" dirty="0"/>
              <a:t> </a:t>
            </a:r>
            <a:r>
              <a:rPr lang="de-DE" sz="1867" dirty="0" err="1"/>
              <a:t>continuously</a:t>
            </a:r>
            <a:r>
              <a:rPr lang="de-DE" sz="1867" dirty="0"/>
              <a:t> </a:t>
            </a:r>
            <a:r>
              <a:rPr lang="de-DE" sz="1867" dirty="0" err="1"/>
              <a:t>accelerated</a:t>
            </a:r>
            <a:r>
              <a:rPr lang="de-DE" sz="1867" dirty="0"/>
              <a:t> </a:t>
            </a:r>
            <a:r>
              <a:rPr lang="de-DE" sz="1867" dirty="0" err="1"/>
              <a:t>strongly</a:t>
            </a:r>
            <a:endParaRPr lang="de-DE" sz="1867" dirty="0"/>
          </a:p>
        </p:txBody>
      </p:sp>
      <p:sp>
        <p:nvSpPr>
          <p:cNvPr id="26" name="Rechteck 25"/>
          <p:cNvSpPr/>
          <p:nvPr/>
        </p:nvSpPr>
        <p:spPr>
          <a:xfrm>
            <a:off x="8640234" y="2420620"/>
            <a:ext cx="324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spcAft>
                <a:spcPts val="2400"/>
              </a:spcAft>
              <a:buClr>
                <a:srgbClr val="F0781E"/>
              </a:buClr>
              <a:buSzPct val="120000"/>
              <a:buFont typeface="Wingdings" panose="05000000000000000000" pitchFamily="2" charset="2"/>
              <a:buChar char="§"/>
            </a:pPr>
            <a:r>
              <a:rPr lang="de-DE" dirty="0">
                <a:solidFill>
                  <a:srgbClr val="1B6BAA"/>
                </a:solidFill>
              </a:rPr>
              <a:t>Nominal</a:t>
            </a:r>
            <a:r>
              <a:rPr lang="de-DE" dirty="0"/>
              <a:t>: </a:t>
            </a:r>
            <a:r>
              <a:rPr lang="de-DE" dirty="0" err="1"/>
              <a:t>interval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acceleration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sheath</a:t>
            </a:r>
            <a:r>
              <a:rPr lang="de-DE" dirty="0"/>
              <a:t> </a:t>
            </a:r>
            <a:r>
              <a:rPr lang="de-DE" dirty="0" err="1"/>
              <a:t>origin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strong </a:t>
            </a:r>
            <a:r>
              <a:rPr lang="de-DE" dirty="0" err="1"/>
              <a:t>plasma</a:t>
            </a:r>
            <a:r>
              <a:rPr lang="de-DE" dirty="0"/>
              <a:t> </a:t>
            </a:r>
            <a:r>
              <a:rPr lang="de-DE" dirty="0" err="1"/>
              <a:t>expansion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638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  <p:bldP spid="2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7444092-7BEB-4099-9BB8-98BC68E032DB}"/>
              </a:ext>
            </a:extLst>
          </p:cNvPr>
          <p:cNvSpPr/>
          <p:nvPr/>
        </p:nvSpPr>
        <p:spPr>
          <a:xfrm>
            <a:off x="383366" y="351237"/>
            <a:ext cx="3433953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b="1" dirty="0">
                <a:solidFill>
                  <a:srgbClr val="005AA0"/>
                </a:solidFill>
                <a:latin typeface="Arial" pitchFamily="34" charset="0"/>
                <a:cs typeface="Arial" pitchFamily="34" charset="0"/>
              </a:rPr>
              <a:t>Lessons Learned …</a:t>
            </a:r>
            <a:endParaRPr lang="de-DE" sz="2667" dirty="0">
              <a:solidFill>
                <a:srgbClr val="005AA0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5" y="993776"/>
            <a:ext cx="10076033" cy="4451448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-7168" y="5349214"/>
            <a:ext cx="12199168" cy="932469"/>
          </a:xfrm>
          <a:prstGeom prst="rect">
            <a:avLst/>
          </a:prstGeom>
          <a:solidFill>
            <a:srgbClr val="005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867" b="1" dirty="0" err="1">
                <a:solidFill>
                  <a:schemeClr val="bg1"/>
                </a:solidFill>
                <a:sym typeface="Wingdings" panose="05000000000000000000" pitchFamily="2" charset="2"/>
              </a:rPr>
              <a:t>Previous</a:t>
            </a:r>
            <a:r>
              <a:rPr lang="de-DE" sz="1867" b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1867" b="1" dirty="0" err="1">
                <a:solidFill>
                  <a:schemeClr val="bg1"/>
                </a:solidFill>
                <a:sym typeface="Wingdings" panose="05000000000000000000" pitchFamily="2" charset="2"/>
              </a:rPr>
              <a:t>simulation</a:t>
            </a:r>
            <a:r>
              <a:rPr lang="de-DE" sz="1867" b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1867" b="1" dirty="0" err="1">
                <a:solidFill>
                  <a:schemeClr val="bg1"/>
                </a:solidFill>
                <a:sym typeface="Wingdings" panose="05000000000000000000" pitchFamily="2" charset="2"/>
              </a:rPr>
              <a:t>campaigns</a:t>
            </a:r>
            <a:r>
              <a:rPr lang="de-DE" sz="1867" b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1867" b="1" dirty="0" err="1">
                <a:solidFill>
                  <a:schemeClr val="bg1"/>
                </a:solidFill>
                <a:sym typeface="Wingdings" panose="05000000000000000000" pitchFamily="2" charset="2"/>
              </a:rPr>
              <a:t>and</a:t>
            </a:r>
            <a:r>
              <a:rPr lang="de-DE" sz="1867" b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1867" b="1" dirty="0" err="1">
                <a:solidFill>
                  <a:schemeClr val="bg1"/>
                </a:solidFill>
                <a:sym typeface="Wingdings" panose="05000000000000000000" pitchFamily="2" charset="2"/>
              </a:rPr>
              <a:t>simulations</a:t>
            </a:r>
            <a:r>
              <a:rPr lang="de-DE" sz="1867" b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1867" b="1" dirty="0" err="1">
                <a:solidFill>
                  <a:schemeClr val="bg1"/>
                </a:solidFill>
                <a:sym typeface="Wingdings" panose="05000000000000000000" pitchFamily="2" charset="2"/>
              </a:rPr>
              <a:t>found</a:t>
            </a:r>
            <a:r>
              <a:rPr lang="de-DE" sz="1867" b="1" dirty="0">
                <a:solidFill>
                  <a:schemeClr val="bg1"/>
                </a:solidFill>
                <a:sym typeface="Wingdings" panose="05000000000000000000" pitchFamily="2" charset="2"/>
              </a:rPr>
              <a:t> in </a:t>
            </a:r>
            <a:r>
              <a:rPr lang="de-DE" sz="1867" b="1" dirty="0" err="1">
                <a:solidFill>
                  <a:schemeClr val="bg1"/>
                </a:solidFill>
                <a:sym typeface="Wingdings" panose="05000000000000000000" pitchFamily="2" charset="2"/>
              </a:rPr>
              <a:t>literature</a:t>
            </a:r>
            <a:r>
              <a:rPr lang="de-DE" sz="1867" b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1867" b="1" dirty="0" err="1">
                <a:solidFill>
                  <a:schemeClr val="bg1"/>
                </a:solidFill>
                <a:sym typeface="Wingdings" panose="05000000000000000000" pitchFamily="2" charset="2"/>
              </a:rPr>
              <a:t>are</a:t>
            </a:r>
            <a:r>
              <a:rPr lang="de-DE" sz="1867" b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1867" b="1" dirty="0" err="1">
                <a:solidFill>
                  <a:schemeClr val="bg1"/>
                </a:solidFill>
                <a:sym typeface="Wingdings" panose="05000000000000000000" pitchFamily="2" charset="2"/>
              </a:rPr>
              <a:t>often</a:t>
            </a:r>
            <a:r>
              <a:rPr lang="de-DE" sz="1867" b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1867" b="1" dirty="0" err="1">
                <a:solidFill>
                  <a:schemeClr val="accent6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too</a:t>
            </a:r>
            <a:r>
              <a:rPr lang="de-DE" sz="1867" b="1" dirty="0">
                <a:solidFill>
                  <a:schemeClr val="accent6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1867" b="1" dirty="0" err="1">
                <a:solidFill>
                  <a:schemeClr val="accent6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idealized</a:t>
            </a:r>
            <a:endParaRPr lang="de-DE" sz="1867" b="1" dirty="0">
              <a:solidFill>
                <a:schemeClr val="accent6">
                  <a:lumMod val="60000"/>
                  <a:lumOff val="40000"/>
                </a:schemeClr>
              </a:solidFill>
              <a:sym typeface="Wingdings" panose="05000000000000000000" pitchFamily="2" charset="2"/>
            </a:endParaRPr>
          </a:p>
          <a:p>
            <a:r>
              <a:rPr lang="de-DE" sz="1867" b="1" dirty="0">
                <a:solidFill>
                  <a:schemeClr val="bg1"/>
                </a:solidFill>
                <a:sym typeface="Wingdings" panose="05000000000000000000" pitchFamily="2" charset="2"/>
              </a:rPr>
              <a:t> Need </a:t>
            </a:r>
            <a:r>
              <a:rPr lang="de-DE" sz="1867" b="1" dirty="0" err="1">
                <a:solidFill>
                  <a:schemeClr val="bg1"/>
                </a:solidFill>
                <a:sym typeface="Wingdings" panose="05000000000000000000" pitchFamily="2" charset="2"/>
              </a:rPr>
              <a:t>to</a:t>
            </a:r>
            <a:r>
              <a:rPr lang="de-DE" sz="1867" b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1867" b="1" dirty="0" err="1">
                <a:solidFill>
                  <a:schemeClr val="bg1"/>
                </a:solidFill>
                <a:sym typeface="Wingdings" panose="05000000000000000000" pitchFamily="2" charset="2"/>
              </a:rPr>
              <a:t>account</a:t>
            </a:r>
            <a:r>
              <a:rPr lang="de-DE" sz="1867" b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1867" b="1" dirty="0" err="1">
                <a:solidFill>
                  <a:schemeClr val="bg1"/>
                </a:solidFill>
                <a:sym typeface="Wingdings" panose="05000000000000000000" pitchFamily="2" charset="2"/>
              </a:rPr>
              <a:t>for</a:t>
            </a:r>
            <a:r>
              <a:rPr lang="de-DE" sz="1867" b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1867" b="1" dirty="0" err="1">
                <a:solidFill>
                  <a:schemeClr val="bg1"/>
                </a:solidFill>
                <a:sym typeface="Wingdings" panose="05000000000000000000" pitchFamily="2" charset="2"/>
              </a:rPr>
              <a:t>more</a:t>
            </a:r>
            <a:r>
              <a:rPr lang="de-DE" sz="1867" b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1867" b="1" dirty="0" err="1">
                <a:solidFill>
                  <a:schemeClr val="bg1"/>
                </a:solidFill>
                <a:sym typeface="Wingdings" panose="05000000000000000000" pitchFamily="2" charset="2"/>
              </a:rPr>
              <a:t>realistic</a:t>
            </a:r>
            <a:r>
              <a:rPr lang="de-DE" sz="1867" b="1" dirty="0">
                <a:solidFill>
                  <a:schemeClr val="bg1"/>
                </a:solidFill>
                <a:sym typeface="Wingdings" panose="05000000000000000000" pitchFamily="2" charset="2"/>
              </a:rPr>
              <a:t> pulse </a:t>
            </a:r>
            <a:r>
              <a:rPr lang="de-DE" sz="1867" b="1" dirty="0" err="1">
                <a:solidFill>
                  <a:schemeClr val="bg1"/>
                </a:solidFill>
                <a:sym typeface="Wingdings" panose="05000000000000000000" pitchFamily="2" charset="2"/>
              </a:rPr>
              <a:t>shapes</a:t>
            </a:r>
            <a:endParaRPr lang="de-DE" sz="1867" b="1" dirty="0">
              <a:solidFill>
                <a:schemeClr val="bg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271797" y="906625"/>
            <a:ext cx="1483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idealized</a:t>
            </a:r>
            <a:endParaRPr lang="de-DE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553754" y="906625"/>
            <a:ext cx="2186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more</a:t>
            </a:r>
            <a:r>
              <a:rPr lang="de-DE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4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realistic</a:t>
            </a:r>
            <a:endParaRPr lang="de-DE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4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65358"/>
            <a:ext cx="5687659" cy="284382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41" y="2265358"/>
            <a:ext cx="5687659" cy="2843829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480000" y="292800"/>
            <a:ext cx="11233633" cy="4527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933" dirty="0" err="1"/>
              <a:t>Cumulated</a:t>
            </a:r>
            <a:r>
              <a:rPr lang="de-DE" sz="2933" dirty="0"/>
              <a:t> </a:t>
            </a:r>
            <a:r>
              <a:rPr lang="de-DE" sz="2933" dirty="0" err="1"/>
              <a:t>Energy</a:t>
            </a:r>
            <a:r>
              <a:rPr lang="de-DE" sz="2933" dirty="0"/>
              <a:t> Content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880310" y="1556793"/>
            <a:ext cx="2016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more</a:t>
            </a:r>
            <a:r>
              <a:rPr lang="de-DE" sz="2400" dirty="0"/>
              <a:t> </a:t>
            </a:r>
            <a:r>
              <a:rPr lang="de-DE" sz="2400" dirty="0" err="1"/>
              <a:t>realistic</a:t>
            </a:r>
            <a:endParaRPr lang="de-DE" sz="2400" dirty="0"/>
          </a:p>
        </p:txBody>
      </p:sp>
      <p:sp>
        <p:nvSpPr>
          <p:cNvPr id="6" name="Textfeld 5"/>
          <p:cNvSpPr txBox="1"/>
          <p:nvPr/>
        </p:nvSpPr>
        <p:spPr>
          <a:xfrm>
            <a:off x="851856" y="1556793"/>
            <a:ext cx="14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idealized</a:t>
            </a:r>
            <a:endParaRPr lang="de-DE" sz="2400" dirty="0"/>
          </a:p>
        </p:txBody>
      </p:sp>
      <p:sp>
        <p:nvSpPr>
          <p:cNvPr id="7" name="Freihandform 6"/>
          <p:cNvSpPr/>
          <p:nvPr/>
        </p:nvSpPr>
        <p:spPr>
          <a:xfrm>
            <a:off x="2565400" y="1307542"/>
            <a:ext cx="1092200" cy="616509"/>
          </a:xfrm>
          <a:custGeom>
            <a:avLst/>
            <a:gdLst>
              <a:gd name="connsiteX0" fmla="*/ 0 w 933450"/>
              <a:gd name="connsiteY0" fmla="*/ 498837 h 512947"/>
              <a:gd name="connsiteX1" fmla="*/ 190500 w 933450"/>
              <a:gd name="connsiteY1" fmla="*/ 432162 h 512947"/>
              <a:gd name="connsiteX2" fmla="*/ 257175 w 933450"/>
              <a:gd name="connsiteY2" fmla="*/ 79737 h 512947"/>
              <a:gd name="connsiteX3" fmla="*/ 628650 w 933450"/>
              <a:gd name="connsiteY3" fmla="*/ 32112 h 512947"/>
              <a:gd name="connsiteX4" fmla="*/ 733425 w 933450"/>
              <a:gd name="connsiteY4" fmla="*/ 479787 h 512947"/>
              <a:gd name="connsiteX5" fmla="*/ 933450 w 933450"/>
              <a:gd name="connsiteY5" fmla="*/ 479787 h 512947"/>
              <a:gd name="connsiteX6" fmla="*/ 923925 w 933450"/>
              <a:gd name="connsiteY6" fmla="*/ 479787 h 512947"/>
              <a:gd name="connsiteX0" fmla="*/ 0 w 933450"/>
              <a:gd name="connsiteY0" fmla="*/ 471960 h 483249"/>
              <a:gd name="connsiteX1" fmla="*/ 190500 w 933450"/>
              <a:gd name="connsiteY1" fmla="*/ 405285 h 483249"/>
              <a:gd name="connsiteX2" fmla="*/ 257175 w 933450"/>
              <a:gd name="connsiteY2" fmla="*/ 52860 h 483249"/>
              <a:gd name="connsiteX3" fmla="*/ 638175 w 933450"/>
              <a:gd name="connsiteY3" fmla="*/ 43335 h 483249"/>
              <a:gd name="connsiteX4" fmla="*/ 733425 w 933450"/>
              <a:gd name="connsiteY4" fmla="*/ 452910 h 483249"/>
              <a:gd name="connsiteX5" fmla="*/ 933450 w 933450"/>
              <a:gd name="connsiteY5" fmla="*/ 452910 h 483249"/>
              <a:gd name="connsiteX6" fmla="*/ 923925 w 933450"/>
              <a:gd name="connsiteY6" fmla="*/ 452910 h 483249"/>
              <a:gd name="connsiteX0" fmla="*/ 0 w 946004"/>
              <a:gd name="connsiteY0" fmla="*/ 471636 h 479259"/>
              <a:gd name="connsiteX1" fmla="*/ 190500 w 946004"/>
              <a:gd name="connsiteY1" fmla="*/ 404961 h 479259"/>
              <a:gd name="connsiteX2" fmla="*/ 257175 w 946004"/>
              <a:gd name="connsiteY2" fmla="*/ 52536 h 479259"/>
              <a:gd name="connsiteX3" fmla="*/ 638175 w 946004"/>
              <a:gd name="connsiteY3" fmla="*/ 43011 h 479259"/>
              <a:gd name="connsiteX4" fmla="*/ 733425 w 946004"/>
              <a:gd name="connsiteY4" fmla="*/ 447823 h 479259"/>
              <a:gd name="connsiteX5" fmla="*/ 933450 w 946004"/>
              <a:gd name="connsiteY5" fmla="*/ 452586 h 479259"/>
              <a:gd name="connsiteX6" fmla="*/ 923925 w 946004"/>
              <a:gd name="connsiteY6" fmla="*/ 452586 h 479259"/>
              <a:gd name="connsiteX0" fmla="*/ 0 w 1095445"/>
              <a:gd name="connsiteY0" fmla="*/ 471636 h 483127"/>
              <a:gd name="connsiteX1" fmla="*/ 190500 w 1095445"/>
              <a:gd name="connsiteY1" fmla="*/ 404961 h 483127"/>
              <a:gd name="connsiteX2" fmla="*/ 257175 w 1095445"/>
              <a:gd name="connsiteY2" fmla="*/ 52536 h 483127"/>
              <a:gd name="connsiteX3" fmla="*/ 638175 w 1095445"/>
              <a:gd name="connsiteY3" fmla="*/ 43011 h 483127"/>
              <a:gd name="connsiteX4" fmla="*/ 733425 w 1095445"/>
              <a:gd name="connsiteY4" fmla="*/ 447823 h 483127"/>
              <a:gd name="connsiteX5" fmla="*/ 933450 w 1095445"/>
              <a:gd name="connsiteY5" fmla="*/ 452586 h 483127"/>
              <a:gd name="connsiteX6" fmla="*/ 1095375 w 1095445"/>
              <a:gd name="connsiteY6" fmla="*/ 362099 h 483127"/>
              <a:gd name="connsiteX0" fmla="*/ 0 w 933450"/>
              <a:gd name="connsiteY0" fmla="*/ 471636 h 483127"/>
              <a:gd name="connsiteX1" fmla="*/ 190500 w 933450"/>
              <a:gd name="connsiteY1" fmla="*/ 404961 h 483127"/>
              <a:gd name="connsiteX2" fmla="*/ 257175 w 933450"/>
              <a:gd name="connsiteY2" fmla="*/ 52536 h 483127"/>
              <a:gd name="connsiteX3" fmla="*/ 638175 w 933450"/>
              <a:gd name="connsiteY3" fmla="*/ 43011 h 483127"/>
              <a:gd name="connsiteX4" fmla="*/ 733425 w 933450"/>
              <a:gd name="connsiteY4" fmla="*/ 447823 h 483127"/>
              <a:gd name="connsiteX5" fmla="*/ 933450 w 933450"/>
              <a:gd name="connsiteY5" fmla="*/ 452586 h 483127"/>
              <a:gd name="connsiteX0" fmla="*/ 0 w 933450"/>
              <a:gd name="connsiteY0" fmla="*/ 471636 h 481839"/>
              <a:gd name="connsiteX1" fmla="*/ 190500 w 933450"/>
              <a:gd name="connsiteY1" fmla="*/ 404961 h 481839"/>
              <a:gd name="connsiteX2" fmla="*/ 257175 w 933450"/>
              <a:gd name="connsiteY2" fmla="*/ 52536 h 481839"/>
              <a:gd name="connsiteX3" fmla="*/ 638175 w 933450"/>
              <a:gd name="connsiteY3" fmla="*/ 43011 h 481839"/>
              <a:gd name="connsiteX4" fmla="*/ 733425 w 933450"/>
              <a:gd name="connsiteY4" fmla="*/ 447823 h 481839"/>
              <a:gd name="connsiteX5" fmla="*/ 933450 w 933450"/>
              <a:gd name="connsiteY5" fmla="*/ 452586 h 481839"/>
              <a:gd name="connsiteX0" fmla="*/ 0 w 933450"/>
              <a:gd name="connsiteY0" fmla="*/ 467172 h 467645"/>
              <a:gd name="connsiteX1" fmla="*/ 190500 w 933450"/>
              <a:gd name="connsiteY1" fmla="*/ 400497 h 467645"/>
              <a:gd name="connsiteX2" fmla="*/ 257175 w 933450"/>
              <a:gd name="connsiteY2" fmla="*/ 48072 h 467645"/>
              <a:gd name="connsiteX3" fmla="*/ 638175 w 933450"/>
              <a:gd name="connsiteY3" fmla="*/ 38547 h 467645"/>
              <a:gd name="connsiteX4" fmla="*/ 738188 w 933450"/>
              <a:gd name="connsiteY4" fmla="*/ 376684 h 467645"/>
              <a:gd name="connsiteX5" fmla="*/ 933450 w 933450"/>
              <a:gd name="connsiteY5" fmla="*/ 448122 h 467645"/>
              <a:gd name="connsiteX0" fmla="*/ 0 w 928687"/>
              <a:gd name="connsiteY0" fmla="*/ 467172 h 467645"/>
              <a:gd name="connsiteX1" fmla="*/ 190500 w 928687"/>
              <a:gd name="connsiteY1" fmla="*/ 400497 h 467645"/>
              <a:gd name="connsiteX2" fmla="*/ 257175 w 928687"/>
              <a:gd name="connsiteY2" fmla="*/ 48072 h 467645"/>
              <a:gd name="connsiteX3" fmla="*/ 638175 w 928687"/>
              <a:gd name="connsiteY3" fmla="*/ 38547 h 467645"/>
              <a:gd name="connsiteX4" fmla="*/ 738188 w 928687"/>
              <a:gd name="connsiteY4" fmla="*/ 376684 h 467645"/>
              <a:gd name="connsiteX5" fmla="*/ 928687 w 928687"/>
              <a:gd name="connsiteY5" fmla="*/ 462410 h 467645"/>
              <a:gd name="connsiteX0" fmla="*/ 0 w 928687"/>
              <a:gd name="connsiteY0" fmla="*/ 467172 h 467172"/>
              <a:gd name="connsiteX1" fmla="*/ 190500 w 928687"/>
              <a:gd name="connsiteY1" fmla="*/ 400497 h 467172"/>
              <a:gd name="connsiteX2" fmla="*/ 257175 w 928687"/>
              <a:gd name="connsiteY2" fmla="*/ 48072 h 467172"/>
              <a:gd name="connsiteX3" fmla="*/ 638175 w 928687"/>
              <a:gd name="connsiteY3" fmla="*/ 38547 h 467172"/>
              <a:gd name="connsiteX4" fmla="*/ 738188 w 928687"/>
              <a:gd name="connsiteY4" fmla="*/ 376684 h 467172"/>
              <a:gd name="connsiteX5" fmla="*/ 928687 w 928687"/>
              <a:gd name="connsiteY5" fmla="*/ 462410 h 467172"/>
              <a:gd name="connsiteX0" fmla="*/ 0 w 928687"/>
              <a:gd name="connsiteY0" fmla="*/ 464712 h 464712"/>
              <a:gd name="connsiteX1" fmla="*/ 204788 w 928687"/>
              <a:gd name="connsiteY1" fmla="*/ 355175 h 464712"/>
              <a:gd name="connsiteX2" fmla="*/ 257175 w 928687"/>
              <a:gd name="connsiteY2" fmla="*/ 45612 h 464712"/>
              <a:gd name="connsiteX3" fmla="*/ 638175 w 928687"/>
              <a:gd name="connsiteY3" fmla="*/ 36087 h 464712"/>
              <a:gd name="connsiteX4" fmla="*/ 738188 w 928687"/>
              <a:gd name="connsiteY4" fmla="*/ 374224 h 464712"/>
              <a:gd name="connsiteX5" fmla="*/ 928687 w 928687"/>
              <a:gd name="connsiteY5" fmla="*/ 459950 h 464712"/>
              <a:gd name="connsiteX0" fmla="*/ 0 w 928687"/>
              <a:gd name="connsiteY0" fmla="*/ 467144 h 467144"/>
              <a:gd name="connsiteX1" fmla="*/ 204788 w 928687"/>
              <a:gd name="connsiteY1" fmla="*/ 357607 h 467144"/>
              <a:gd name="connsiteX2" fmla="*/ 304800 w 928687"/>
              <a:gd name="connsiteY2" fmla="*/ 43282 h 467144"/>
              <a:gd name="connsiteX3" fmla="*/ 638175 w 928687"/>
              <a:gd name="connsiteY3" fmla="*/ 38519 h 467144"/>
              <a:gd name="connsiteX4" fmla="*/ 738188 w 928687"/>
              <a:gd name="connsiteY4" fmla="*/ 376656 h 467144"/>
              <a:gd name="connsiteX5" fmla="*/ 928687 w 928687"/>
              <a:gd name="connsiteY5" fmla="*/ 462382 h 467144"/>
              <a:gd name="connsiteX0" fmla="*/ 0 w 928687"/>
              <a:gd name="connsiteY0" fmla="*/ 467144 h 467144"/>
              <a:gd name="connsiteX1" fmla="*/ 204788 w 928687"/>
              <a:gd name="connsiteY1" fmla="*/ 357607 h 467144"/>
              <a:gd name="connsiteX2" fmla="*/ 304800 w 928687"/>
              <a:gd name="connsiteY2" fmla="*/ 43282 h 467144"/>
              <a:gd name="connsiteX3" fmla="*/ 623887 w 928687"/>
              <a:gd name="connsiteY3" fmla="*/ 38519 h 467144"/>
              <a:gd name="connsiteX4" fmla="*/ 738188 w 928687"/>
              <a:gd name="connsiteY4" fmla="*/ 376656 h 467144"/>
              <a:gd name="connsiteX5" fmla="*/ 928687 w 928687"/>
              <a:gd name="connsiteY5" fmla="*/ 462382 h 467144"/>
              <a:gd name="connsiteX0" fmla="*/ 0 w 842962"/>
              <a:gd name="connsiteY0" fmla="*/ 457619 h 464344"/>
              <a:gd name="connsiteX1" fmla="*/ 119063 w 842962"/>
              <a:gd name="connsiteY1" fmla="*/ 357607 h 464344"/>
              <a:gd name="connsiteX2" fmla="*/ 219075 w 842962"/>
              <a:gd name="connsiteY2" fmla="*/ 43282 h 464344"/>
              <a:gd name="connsiteX3" fmla="*/ 538162 w 842962"/>
              <a:gd name="connsiteY3" fmla="*/ 38519 h 464344"/>
              <a:gd name="connsiteX4" fmla="*/ 652463 w 842962"/>
              <a:gd name="connsiteY4" fmla="*/ 376656 h 464344"/>
              <a:gd name="connsiteX5" fmla="*/ 842962 w 842962"/>
              <a:gd name="connsiteY5" fmla="*/ 462382 h 464344"/>
              <a:gd name="connsiteX0" fmla="*/ 0 w 862012"/>
              <a:gd name="connsiteY0" fmla="*/ 457619 h 464344"/>
              <a:gd name="connsiteX1" fmla="*/ 138113 w 862012"/>
              <a:gd name="connsiteY1" fmla="*/ 357607 h 464344"/>
              <a:gd name="connsiteX2" fmla="*/ 238125 w 862012"/>
              <a:gd name="connsiteY2" fmla="*/ 43282 h 464344"/>
              <a:gd name="connsiteX3" fmla="*/ 557212 w 862012"/>
              <a:gd name="connsiteY3" fmla="*/ 38519 h 464344"/>
              <a:gd name="connsiteX4" fmla="*/ 671513 w 862012"/>
              <a:gd name="connsiteY4" fmla="*/ 376656 h 464344"/>
              <a:gd name="connsiteX5" fmla="*/ 862012 w 862012"/>
              <a:gd name="connsiteY5" fmla="*/ 462382 h 464344"/>
              <a:gd name="connsiteX0" fmla="*/ 0 w 862012"/>
              <a:gd name="connsiteY0" fmla="*/ 457619 h 462382"/>
              <a:gd name="connsiteX1" fmla="*/ 138113 w 862012"/>
              <a:gd name="connsiteY1" fmla="*/ 357607 h 462382"/>
              <a:gd name="connsiteX2" fmla="*/ 238125 w 862012"/>
              <a:gd name="connsiteY2" fmla="*/ 43282 h 462382"/>
              <a:gd name="connsiteX3" fmla="*/ 557212 w 862012"/>
              <a:gd name="connsiteY3" fmla="*/ 38519 h 462382"/>
              <a:gd name="connsiteX4" fmla="*/ 671513 w 862012"/>
              <a:gd name="connsiteY4" fmla="*/ 376656 h 462382"/>
              <a:gd name="connsiteX5" fmla="*/ 862012 w 862012"/>
              <a:gd name="connsiteY5" fmla="*/ 462382 h 462382"/>
              <a:gd name="connsiteX0" fmla="*/ 0 w 819150"/>
              <a:gd name="connsiteY0" fmla="*/ 457619 h 462382"/>
              <a:gd name="connsiteX1" fmla="*/ 138113 w 819150"/>
              <a:gd name="connsiteY1" fmla="*/ 357607 h 462382"/>
              <a:gd name="connsiteX2" fmla="*/ 238125 w 819150"/>
              <a:gd name="connsiteY2" fmla="*/ 43282 h 462382"/>
              <a:gd name="connsiteX3" fmla="*/ 557212 w 819150"/>
              <a:gd name="connsiteY3" fmla="*/ 38519 h 462382"/>
              <a:gd name="connsiteX4" fmla="*/ 671513 w 819150"/>
              <a:gd name="connsiteY4" fmla="*/ 376656 h 462382"/>
              <a:gd name="connsiteX5" fmla="*/ 819150 w 819150"/>
              <a:gd name="connsiteY5" fmla="*/ 462382 h 462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9150" h="462382">
                <a:moveTo>
                  <a:pt x="0" y="457619"/>
                </a:moveTo>
                <a:cubicBezTo>
                  <a:pt x="135730" y="444919"/>
                  <a:pt x="98426" y="426663"/>
                  <a:pt x="138113" y="357607"/>
                </a:cubicBezTo>
                <a:cubicBezTo>
                  <a:pt x="177801" y="288551"/>
                  <a:pt x="168275" y="96463"/>
                  <a:pt x="238125" y="43282"/>
                </a:cubicBezTo>
                <a:cubicBezTo>
                  <a:pt x="307975" y="-9899"/>
                  <a:pt x="484981" y="-17043"/>
                  <a:pt x="557212" y="38519"/>
                </a:cubicBezTo>
                <a:cubicBezTo>
                  <a:pt x="629443" y="94081"/>
                  <a:pt x="627857" y="306012"/>
                  <a:pt x="671513" y="376656"/>
                </a:cubicBezTo>
                <a:cubicBezTo>
                  <a:pt x="715169" y="447300"/>
                  <a:pt x="696912" y="438570"/>
                  <a:pt x="819150" y="462382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8" name="Freihandform 7"/>
          <p:cNvSpPr/>
          <p:nvPr/>
        </p:nvSpPr>
        <p:spPr>
          <a:xfrm>
            <a:off x="7598843" y="1357694"/>
            <a:ext cx="1092200" cy="566357"/>
          </a:xfrm>
          <a:custGeom>
            <a:avLst/>
            <a:gdLst>
              <a:gd name="connsiteX0" fmla="*/ 0 w 933450"/>
              <a:gd name="connsiteY0" fmla="*/ 498837 h 512947"/>
              <a:gd name="connsiteX1" fmla="*/ 190500 w 933450"/>
              <a:gd name="connsiteY1" fmla="*/ 432162 h 512947"/>
              <a:gd name="connsiteX2" fmla="*/ 257175 w 933450"/>
              <a:gd name="connsiteY2" fmla="*/ 79737 h 512947"/>
              <a:gd name="connsiteX3" fmla="*/ 628650 w 933450"/>
              <a:gd name="connsiteY3" fmla="*/ 32112 h 512947"/>
              <a:gd name="connsiteX4" fmla="*/ 733425 w 933450"/>
              <a:gd name="connsiteY4" fmla="*/ 479787 h 512947"/>
              <a:gd name="connsiteX5" fmla="*/ 933450 w 933450"/>
              <a:gd name="connsiteY5" fmla="*/ 479787 h 512947"/>
              <a:gd name="connsiteX6" fmla="*/ 923925 w 933450"/>
              <a:gd name="connsiteY6" fmla="*/ 479787 h 512947"/>
              <a:gd name="connsiteX0" fmla="*/ 0 w 933450"/>
              <a:gd name="connsiteY0" fmla="*/ 471960 h 483249"/>
              <a:gd name="connsiteX1" fmla="*/ 190500 w 933450"/>
              <a:gd name="connsiteY1" fmla="*/ 405285 h 483249"/>
              <a:gd name="connsiteX2" fmla="*/ 257175 w 933450"/>
              <a:gd name="connsiteY2" fmla="*/ 52860 h 483249"/>
              <a:gd name="connsiteX3" fmla="*/ 638175 w 933450"/>
              <a:gd name="connsiteY3" fmla="*/ 43335 h 483249"/>
              <a:gd name="connsiteX4" fmla="*/ 733425 w 933450"/>
              <a:gd name="connsiteY4" fmla="*/ 452910 h 483249"/>
              <a:gd name="connsiteX5" fmla="*/ 933450 w 933450"/>
              <a:gd name="connsiteY5" fmla="*/ 452910 h 483249"/>
              <a:gd name="connsiteX6" fmla="*/ 923925 w 933450"/>
              <a:gd name="connsiteY6" fmla="*/ 452910 h 483249"/>
              <a:gd name="connsiteX0" fmla="*/ 0 w 946004"/>
              <a:gd name="connsiteY0" fmla="*/ 471636 h 479259"/>
              <a:gd name="connsiteX1" fmla="*/ 190500 w 946004"/>
              <a:gd name="connsiteY1" fmla="*/ 404961 h 479259"/>
              <a:gd name="connsiteX2" fmla="*/ 257175 w 946004"/>
              <a:gd name="connsiteY2" fmla="*/ 52536 h 479259"/>
              <a:gd name="connsiteX3" fmla="*/ 638175 w 946004"/>
              <a:gd name="connsiteY3" fmla="*/ 43011 h 479259"/>
              <a:gd name="connsiteX4" fmla="*/ 733425 w 946004"/>
              <a:gd name="connsiteY4" fmla="*/ 447823 h 479259"/>
              <a:gd name="connsiteX5" fmla="*/ 933450 w 946004"/>
              <a:gd name="connsiteY5" fmla="*/ 452586 h 479259"/>
              <a:gd name="connsiteX6" fmla="*/ 923925 w 946004"/>
              <a:gd name="connsiteY6" fmla="*/ 452586 h 479259"/>
              <a:gd name="connsiteX0" fmla="*/ 0 w 1095445"/>
              <a:gd name="connsiteY0" fmla="*/ 471636 h 483127"/>
              <a:gd name="connsiteX1" fmla="*/ 190500 w 1095445"/>
              <a:gd name="connsiteY1" fmla="*/ 404961 h 483127"/>
              <a:gd name="connsiteX2" fmla="*/ 257175 w 1095445"/>
              <a:gd name="connsiteY2" fmla="*/ 52536 h 483127"/>
              <a:gd name="connsiteX3" fmla="*/ 638175 w 1095445"/>
              <a:gd name="connsiteY3" fmla="*/ 43011 h 483127"/>
              <a:gd name="connsiteX4" fmla="*/ 733425 w 1095445"/>
              <a:gd name="connsiteY4" fmla="*/ 447823 h 483127"/>
              <a:gd name="connsiteX5" fmla="*/ 933450 w 1095445"/>
              <a:gd name="connsiteY5" fmla="*/ 452586 h 483127"/>
              <a:gd name="connsiteX6" fmla="*/ 1095375 w 1095445"/>
              <a:gd name="connsiteY6" fmla="*/ 362099 h 483127"/>
              <a:gd name="connsiteX0" fmla="*/ 0 w 933450"/>
              <a:gd name="connsiteY0" fmla="*/ 471636 h 483127"/>
              <a:gd name="connsiteX1" fmla="*/ 190500 w 933450"/>
              <a:gd name="connsiteY1" fmla="*/ 404961 h 483127"/>
              <a:gd name="connsiteX2" fmla="*/ 257175 w 933450"/>
              <a:gd name="connsiteY2" fmla="*/ 52536 h 483127"/>
              <a:gd name="connsiteX3" fmla="*/ 638175 w 933450"/>
              <a:gd name="connsiteY3" fmla="*/ 43011 h 483127"/>
              <a:gd name="connsiteX4" fmla="*/ 733425 w 933450"/>
              <a:gd name="connsiteY4" fmla="*/ 447823 h 483127"/>
              <a:gd name="connsiteX5" fmla="*/ 933450 w 933450"/>
              <a:gd name="connsiteY5" fmla="*/ 452586 h 483127"/>
              <a:gd name="connsiteX0" fmla="*/ 0 w 933450"/>
              <a:gd name="connsiteY0" fmla="*/ 471636 h 481839"/>
              <a:gd name="connsiteX1" fmla="*/ 190500 w 933450"/>
              <a:gd name="connsiteY1" fmla="*/ 404961 h 481839"/>
              <a:gd name="connsiteX2" fmla="*/ 257175 w 933450"/>
              <a:gd name="connsiteY2" fmla="*/ 52536 h 481839"/>
              <a:gd name="connsiteX3" fmla="*/ 638175 w 933450"/>
              <a:gd name="connsiteY3" fmla="*/ 43011 h 481839"/>
              <a:gd name="connsiteX4" fmla="*/ 733425 w 933450"/>
              <a:gd name="connsiteY4" fmla="*/ 447823 h 481839"/>
              <a:gd name="connsiteX5" fmla="*/ 933450 w 933450"/>
              <a:gd name="connsiteY5" fmla="*/ 452586 h 481839"/>
              <a:gd name="connsiteX0" fmla="*/ 0 w 933450"/>
              <a:gd name="connsiteY0" fmla="*/ 467172 h 467645"/>
              <a:gd name="connsiteX1" fmla="*/ 190500 w 933450"/>
              <a:gd name="connsiteY1" fmla="*/ 400497 h 467645"/>
              <a:gd name="connsiteX2" fmla="*/ 257175 w 933450"/>
              <a:gd name="connsiteY2" fmla="*/ 48072 h 467645"/>
              <a:gd name="connsiteX3" fmla="*/ 638175 w 933450"/>
              <a:gd name="connsiteY3" fmla="*/ 38547 h 467645"/>
              <a:gd name="connsiteX4" fmla="*/ 738188 w 933450"/>
              <a:gd name="connsiteY4" fmla="*/ 376684 h 467645"/>
              <a:gd name="connsiteX5" fmla="*/ 933450 w 933450"/>
              <a:gd name="connsiteY5" fmla="*/ 448122 h 467645"/>
              <a:gd name="connsiteX0" fmla="*/ 0 w 928687"/>
              <a:gd name="connsiteY0" fmla="*/ 467172 h 467645"/>
              <a:gd name="connsiteX1" fmla="*/ 190500 w 928687"/>
              <a:gd name="connsiteY1" fmla="*/ 400497 h 467645"/>
              <a:gd name="connsiteX2" fmla="*/ 257175 w 928687"/>
              <a:gd name="connsiteY2" fmla="*/ 48072 h 467645"/>
              <a:gd name="connsiteX3" fmla="*/ 638175 w 928687"/>
              <a:gd name="connsiteY3" fmla="*/ 38547 h 467645"/>
              <a:gd name="connsiteX4" fmla="*/ 738188 w 928687"/>
              <a:gd name="connsiteY4" fmla="*/ 376684 h 467645"/>
              <a:gd name="connsiteX5" fmla="*/ 928687 w 928687"/>
              <a:gd name="connsiteY5" fmla="*/ 462410 h 467645"/>
              <a:gd name="connsiteX0" fmla="*/ 0 w 928687"/>
              <a:gd name="connsiteY0" fmla="*/ 467172 h 467172"/>
              <a:gd name="connsiteX1" fmla="*/ 190500 w 928687"/>
              <a:gd name="connsiteY1" fmla="*/ 400497 h 467172"/>
              <a:gd name="connsiteX2" fmla="*/ 257175 w 928687"/>
              <a:gd name="connsiteY2" fmla="*/ 48072 h 467172"/>
              <a:gd name="connsiteX3" fmla="*/ 638175 w 928687"/>
              <a:gd name="connsiteY3" fmla="*/ 38547 h 467172"/>
              <a:gd name="connsiteX4" fmla="*/ 738188 w 928687"/>
              <a:gd name="connsiteY4" fmla="*/ 376684 h 467172"/>
              <a:gd name="connsiteX5" fmla="*/ 928687 w 928687"/>
              <a:gd name="connsiteY5" fmla="*/ 462410 h 467172"/>
              <a:gd name="connsiteX0" fmla="*/ 0 w 928687"/>
              <a:gd name="connsiteY0" fmla="*/ 464712 h 464712"/>
              <a:gd name="connsiteX1" fmla="*/ 204788 w 928687"/>
              <a:gd name="connsiteY1" fmla="*/ 355175 h 464712"/>
              <a:gd name="connsiteX2" fmla="*/ 257175 w 928687"/>
              <a:gd name="connsiteY2" fmla="*/ 45612 h 464712"/>
              <a:gd name="connsiteX3" fmla="*/ 638175 w 928687"/>
              <a:gd name="connsiteY3" fmla="*/ 36087 h 464712"/>
              <a:gd name="connsiteX4" fmla="*/ 738188 w 928687"/>
              <a:gd name="connsiteY4" fmla="*/ 374224 h 464712"/>
              <a:gd name="connsiteX5" fmla="*/ 928687 w 928687"/>
              <a:gd name="connsiteY5" fmla="*/ 459950 h 464712"/>
              <a:gd name="connsiteX0" fmla="*/ 0 w 928687"/>
              <a:gd name="connsiteY0" fmla="*/ 467144 h 467144"/>
              <a:gd name="connsiteX1" fmla="*/ 204788 w 928687"/>
              <a:gd name="connsiteY1" fmla="*/ 357607 h 467144"/>
              <a:gd name="connsiteX2" fmla="*/ 304800 w 928687"/>
              <a:gd name="connsiteY2" fmla="*/ 43282 h 467144"/>
              <a:gd name="connsiteX3" fmla="*/ 638175 w 928687"/>
              <a:gd name="connsiteY3" fmla="*/ 38519 h 467144"/>
              <a:gd name="connsiteX4" fmla="*/ 738188 w 928687"/>
              <a:gd name="connsiteY4" fmla="*/ 376656 h 467144"/>
              <a:gd name="connsiteX5" fmla="*/ 928687 w 928687"/>
              <a:gd name="connsiteY5" fmla="*/ 462382 h 467144"/>
              <a:gd name="connsiteX0" fmla="*/ 0 w 928687"/>
              <a:gd name="connsiteY0" fmla="*/ 467144 h 467144"/>
              <a:gd name="connsiteX1" fmla="*/ 204788 w 928687"/>
              <a:gd name="connsiteY1" fmla="*/ 357607 h 467144"/>
              <a:gd name="connsiteX2" fmla="*/ 304800 w 928687"/>
              <a:gd name="connsiteY2" fmla="*/ 43282 h 467144"/>
              <a:gd name="connsiteX3" fmla="*/ 623887 w 928687"/>
              <a:gd name="connsiteY3" fmla="*/ 38519 h 467144"/>
              <a:gd name="connsiteX4" fmla="*/ 738188 w 928687"/>
              <a:gd name="connsiteY4" fmla="*/ 376656 h 467144"/>
              <a:gd name="connsiteX5" fmla="*/ 928687 w 928687"/>
              <a:gd name="connsiteY5" fmla="*/ 462382 h 467144"/>
              <a:gd name="connsiteX0" fmla="*/ 0 w 842962"/>
              <a:gd name="connsiteY0" fmla="*/ 457619 h 464344"/>
              <a:gd name="connsiteX1" fmla="*/ 119063 w 842962"/>
              <a:gd name="connsiteY1" fmla="*/ 357607 h 464344"/>
              <a:gd name="connsiteX2" fmla="*/ 219075 w 842962"/>
              <a:gd name="connsiteY2" fmla="*/ 43282 h 464344"/>
              <a:gd name="connsiteX3" fmla="*/ 538162 w 842962"/>
              <a:gd name="connsiteY3" fmla="*/ 38519 h 464344"/>
              <a:gd name="connsiteX4" fmla="*/ 652463 w 842962"/>
              <a:gd name="connsiteY4" fmla="*/ 376656 h 464344"/>
              <a:gd name="connsiteX5" fmla="*/ 842962 w 842962"/>
              <a:gd name="connsiteY5" fmla="*/ 462382 h 464344"/>
              <a:gd name="connsiteX0" fmla="*/ 0 w 862012"/>
              <a:gd name="connsiteY0" fmla="*/ 457619 h 464344"/>
              <a:gd name="connsiteX1" fmla="*/ 138113 w 862012"/>
              <a:gd name="connsiteY1" fmla="*/ 357607 h 464344"/>
              <a:gd name="connsiteX2" fmla="*/ 238125 w 862012"/>
              <a:gd name="connsiteY2" fmla="*/ 43282 h 464344"/>
              <a:gd name="connsiteX3" fmla="*/ 557212 w 862012"/>
              <a:gd name="connsiteY3" fmla="*/ 38519 h 464344"/>
              <a:gd name="connsiteX4" fmla="*/ 671513 w 862012"/>
              <a:gd name="connsiteY4" fmla="*/ 376656 h 464344"/>
              <a:gd name="connsiteX5" fmla="*/ 862012 w 862012"/>
              <a:gd name="connsiteY5" fmla="*/ 462382 h 464344"/>
              <a:gd name="connsiteX0" fmla="*/ 0 w 862012"/>
              <a:gd name="connsiteY0" fmla="*/ 457619 h 462382"/>
              <a:gd name="connsiteX1" fmla="*/ 138113 w 862012"/>
              <a:gd name="connsiteY1" fmla="*/ 357607 h 462382"/>
              <a:gd name="connsiteX2" fmla="*/ 238125 w 862012"/>
              <a:gd name="connsiteY2" fmla="*/ 43282 h 462382"/>
              <a:gd name="connsiteX3" fmla="*/ 557212 w 862012"/>
              <a:gd name="connsiteY3" fmla="*/ 38519 h 462382"/>
              <a:gd name="connsiteX4" fmla="*/ 671513 w 862012"/>
              <a:gd name="connsiteY4" fmla="*/ 376656 h 462382"/>
              <a:gd name="connsiteX5" fmla="*/ 862012 w 862012"/>
              <a:gd name="connsiteY5" fmla="*/ 462382 h 462382"/>
              <a:gd name="connsiteX0" fmla="*/ 0 w 819150"/>
              <a:gd name="connsiteY0" fmla="*/ 457619 h 462382"/>
              <a:gd name="connsiteX1" fmla="*/ 138113 w 819150"/>
              <a:gd name="connsiteY1" fmla="*/ 357607 h 462382"/>
              <a:gd name="connsiteX2" fmla="*/ 238125 w 819150"/>
              <a:gd name="connsiteY2" fmla="*/ 43282 h 462382"/>
              <a:gd name="connsiteX3" fmla="*/ 557212 w 819150"/>
              <a:gd name="connsiteY3" fmla="*/ 38519 h 462382"/>
              <a:gd name="connsiteX4" fmla="*/ 671513 w 819150"/>
              <a:gd name="connsiteY4" fmla="*/ 376656 h 462382"/>
              <a:gd name="connsiteX5" fmla="*/ 819150 w 819150"/>
              <a:gd name="connsiteY5" fmla="*/ 462382 h 462382"/>
              <a:gd name="connsiteX0" fmla="*/ 0 w 819150"/>
              <a:gd name="connsiteY0" fmla="*/ 469021 h 473784"/>
              <a:gd name="connsiteX1" fmla="*/ 138113 w 819150"/>
              <a:gd name="connsiteY1" fmla="*/ 369009 h 473784"/>
              <a:gd name="connsiteX2" fmla="*/ 238125 w 819150"/>
              <a:gd name="connsiteY2" fmla="*/ 54684 h 473784"/>
              <a:gd name="connsiteX3" fmla="*/ 393693 w 819150"/>
              <a:gd name="connsiteY3" fmla="*/ 2296 h 473784"/>
              <a:gd name="connsiteX4" fmla="*/ 557212 w 819150"/>
              <a:gd name="connsiteY4" fmla="*/ 49921 h 473784"/>
              <a:gd name="connsiteX5" fmla="*/ 671513 w 819150"/>
              <a:gd name="connsiteY5" fmla="*/ 388058 h 473784"/>
              <a:gd name="connsiteX6" fmla="*/ 819150 w 819150"/>
              <a:gd name="connsiteY6" fmla="*/ 473784 h 473784"/>
              <a:gd name="connsiteX0" fmla="*/ 0 w 819150"/>
              <a:gd name="connsiteY0" fmla="*/ 420005 h 424768"/>
              <a:gd name="connsiteX1" fmla="*/ 138113 w 819150"/>
              <a:gd name="connsiteY1" fmla="*/ 319993 h 424768"/>
              <a:gd name="connsiteX2" fmla="*/ 238125 w 819150"/>
              <a:gd name="connsiteY2" fmla="*/ 5668 h 424768"/>
              <a:gd name="connsiteX3" fmla="*/ 400043 w 819150"/>
              <a:gd name="connsiteY3" fmla="*/ 232680 h 424768"/>
              <a:gd name="connsiteX4" fmla="*/ 557212 w 819150"/>
              <a:gd name="connsiteY4" fmla="*/ 905 h 424768"/>
              <a:gd name="connsiteX5" fmla="*/ 671513 w 819150"/>
              <a:gd name="connsiteY5" fmla="*/ 339042 h 424768"/>
              <a:gd name="connsiteX6" fmla="*/ 819150 w 819150"/>
              <a:gd name="connsiteY6" fmla="*/ 424768 h 424768"/>
              <a:gd name="connsiteX0" fmla="*/ 0 w 819150"/>
              <a:gd name="connsiteY0" fmla="*/ 420005 h 424768"/>
              <a:gd name="connsiteX1" fmla="*/ 138113 w 819150"/>
              <a:gd name="connsiteY1" fmla="*/ 319993 h 424768"/>
              <a:gd name="connsiteX2" fmla="*/ 238125 w 819150"/>
              <a:gd name="connsiteY2" fmla="*/ 5668 h 424768"/>
              <a:gd name="connsiteX3" fmla="*/ 400043 w 819150"/>
              <a:gd name="connsiteY3" fmla="*/ 232680 h 424768"/>
              <a:gd name="connsiteX4" fmla="*/ 557212 w 819150"/>
              <a:gd name="connsiteY4" fmla="*/ 905 h 424768"/>
              <a:gd name="connsiteX5" fmla="*/ 671513 w 819150"/>
              <a:gd name="connsiteY5" fmla="*/ 339042 h 424768"/>
              <a:gd name="connsiteX6" fmla="*/ 819150 w 819150"/>
              <a:gd name="connsiteY6" fmla="*/ 424768 h 424768"/>
              <a:gd name="connsiteX0" fmla="*/ 0 w 819150"/>
              <a:gd name="connsiteY0" fmla="*/ 420005 h 424768"/>
              <a:gd name="connsiteX1" fmla="*/ 138113 w 819150"/>
              <a:gd name="connsiteY1" fmla="*/ 319993 h 424768"/>
              <a:gd name="connsiteX2" fmla="*/ 238125 w 819150"/>
              <a:gd name="connsiteY2" fmla="*/ 5668 h 424768"/>
              <a:gd name="connsiteX3" fmla="*/ 400043 w 819150"/>
              <a:gd name="connsiteY3" fmla="*/ 232680 h 424768"/>
              <a:gd name="connsiteX4" fmla="*/ 557212 w 819150"/>
              <a:gd name="connsiteY4" fmla="*/ 905 h 424768"/>
              <a:gd name="connsiteX5" fmla="*/ 671513 w 819150"/>
              <a:gd name="connsiteY5" fmla="*/ 339042 h 424768"/>
              <a:gd name="connsiteX6" fmla="*/ 819150 w 819150"/>
              <a:gd name="connsiteY6" fmla="*/ 424768 h 42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9150" h="424768">
                <a:moveTo>
                  <a:pt x="0" y="420005"/>
                </a:moveTo>
                <a:cubicBezTo>
                  <a:pt x="135730" y="407305"/>
                  <a:pt x="117476" y="379524"/>
                  <a:pt x="138113" y="319993"/>
                </a:cubicBezTo>
                <a:cubicBezTo>
                  <a:pt x="158750" y="260462"/>
                  <a:pt x="194470" y="20220"/>
                  <a:pt x="238125" y="5668"/>
                </a:cubicBezTo>
                <a:cubicBezTo>
                  <a:pt x="281780" y="-8884"/>
                  <a:pt x="346862" y="233474"/>
                  <a:pt x="400043" y="232680"/>
                </a:cubicBezTo>
                <a:cubicBezTo>
                  <a:pt x="453224" y="231886"/>
                  <a:pt x="511967" y="-16822"/>
                  <a:pt x="557212" y="905"/>
                </a:cubicBezTo>
                <a:cubicBezTo>
                  <a:pt x="602457" y="18632"/>
                  <a:pt x="653257" y="274748"/>
                  <a:pt x="671513" y="339042"/>
                </a:cubicBezTo>
                <a:cubicBezTo>
                  <a:pt x="689769" y="403336"/>
                  <a:pt x="696912" y="400956"/>
                  <a:pt x="819150" y="424768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9" name="Textfeld 8"/>
          <p:cNvSpPr txBox="1"/>
          <p:nvPr/>
        </p:nvSpPr>
        <p:spPr>
          <a:xfrm>
            <a:off x="3363870" y="1081571"/>
            <a:ext cx="772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>
                <a:solidFill>
                  <a:srgbClr val="777777"/>
                </a:solidFill>
              </a:rPr>
              <a:t>(</a:t>
            </a:r>
            <a:r>
              <a:rPr lang="de-DE" sz="1200" dirty="0" err="1">
                <a:solidFill>
                  <a:srgbClr val="777777"/>
                </a:solidFill>
              </a:rPr>
              <a:t>spectral</a:t>
            </a:r>
            <a:endParaRPr lang="de-DE" sz="1200" dirty="0">
              <a:solidFill>
                <a:srgbClr val="777777"/>
              </a:solidFill>
            </a:endParaRPr>
          </a:p>
          <a:p>
            <a:pPr algn="ctr"/>
            <a:r>
              <a:rPr lang="de-DE" sz="1200" dirty="0" err="1">
                <a:solidFill>
                  <a:srgbClr val="777777"/>
                </a:solidFill>
              </a:rPr>
              <a:t>Intensity</a:t>
            </a:r>
            <a:endParaRPr lang="de-DE" sz="1200" dirty="0">
              <a:solidFill>
                <a:srgbClr val="777777"/>
              </a:solidFill>
            </a:endParaRPr>
          </a:p>
          <a:p>
            <a:pPr algn="ctr"/>
            <a:r>
              <a:rPr lang="de-DE" sz="1200" dirty="0" err="1">
                <a:solidFill>
                  <a:srgbClr val="777777"/>
                </a:solidFill>
              </a:rPr>
              <a:t>shape</a:t>
            </a:r>
            <a:r>
              <a:rPr lang="de-DE" sz="1200" dirty="0">
                <a:solidFill>
                  <a:srgbClr val="777777"/>
                </a:solidFill>
              </a:rPr>
              <a:t>)</a:t>
            </a:r>
          </a:p>
        </p:txBody>
      </p:sp>
      <p:cxnSp>
        <p:nvCxnSpPr>
          <p:cNvPr id="10" name="Gerader Verbinder 9"/>
          <p:cNvCxnSpPr/>
          <p:nvPr/>
        </p:nvCxnSpPr>
        <p:spPr>
          <a:xfrm>
            <a:off x="808992" y="3594787"/>
            <a:ext cx="4320480" cy="0"/>
          </a:xfrm>
          <a:prstGeom prst="line">
            <a:avLst/>
          </a:prstGeom>
          <a:ln w="28575">
            <a:solidFill>
              <a:srgbClr val="005A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802571" y="3130083"/>
            <a:ext cx="432048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6477811" y="3144891"/>
            <a:ext cx="432048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6473621" y="3605672"/>
            <a:ext cx="4320480" cy="0"/>
          </a:xfrm>
          <a:prstGeom prst="line">
            <a:avLst/>
          </a:prstGeom>
          <a:ln w="28575">
            <a:solidFill>
              <a:srgbClr val="005A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5686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">
            <a:extLst>
              <a:ext uri="{FF2B5EF4-FFF2-40B4-BE49-F238E27FC236}">
                <a16:creationId xmlns:a16="http://schemas.microsoft.com/office/drawing/2014/main" id="{27444092-7BEB-4099-9BB8-98BC68E032DB}"/>
              </a:ext>
            </a:extLst>
          </p:cNvPr>
          <p:cNvSpPr/>
          <p:nvPr/>
        </p:nvSpPr>
        <p:spPr>
          <a:xfrm>
            <a:off x="383365" y="351237"/>
            <a:ext cx="795602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b="1" dirty="0">
                <a:solidFill>
                  <a:srgbClr val="005AA0"/>
                </a:solidFill>
                <a:latin typeface="Arial" pitchFamily="34" charset="0"/>
                <a:cs typeface="Arial" pitchFamily="34" charset="0"/>
              </a:rPr>
              <a:t>Recap: Quasi-1D Simulations w/ Spectral Phase</a:t>
            </a:r>
            <a:endParaRPr lang="de-DE" sz="2667" dirty="0">
              <a:solidFill>
                <a:srgbClr val="005AA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341" y="1904703"/>
            <a:ext cx="5120568" cy="384042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80" y="2384916"/>
            <a:ext cx="1680187" cy="144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061" y="4101235"/>
            <a:ext cx="3038428" cy="144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624" y="6069320"/>
            <a:ext cx="640000" cy="24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12" y="4005277"/>
            <a:ext cx="2880000" cy="192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12" y="2085064"/>
            <a:ext cx="2880000" cy="192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011" y="1968533"/>
            <a:ext cx="5120000" cy="3840000"/>
          </a:xfrm>
          <a:prstGeom prst="rect">
            <a:avLst/>
          </a:prstGeom>
        </p:spPr>
      </p:pic>
      <p:sp>
        <p:nvSpPr>
          <p:cNvPr id="13" name="Ellipse 12"/>
          <p:cNvSpPr/>
          <p:nvPr/>
        </p:nvSpPr>
        <p:spPr>
          <a:xfrm>
            <a:off x="8832304" y="2420888"/>
            <a:ext cx="432048" cy="432048"/>
          </a:xfrm>
          <a:prstGeom prst="ellipse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4" name="Ellipse 13"/>
          <p:cNvSpPr/>
          <p:nvPr/>
        </p:nvSpPr>
        <p:spPr>
          <a:xfrm>
            <a:off x="7915667" y="2996952"/>
            <a:ext cx="432048" cy="432048"/>
          </a:xfrm>
          <a:prstGeom prst="ellipse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09" y="4005064"/>
            <a:ext cx="2880000" cy="192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93" y="2085277"/>
            <a:ext cx="2880000" cy="1920000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5052898" y="2048850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solidFill>
                  <a:schemeClr val="bg1">
                    <a:lumMod val="50000"/>
                  </a:schemeClr>
                </a:solidFill>
              </a:rPr>
              <a:t>measured</a:t>
            </a:r>
            <a:endParaRPr lang="de-DE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052898" y="3772068"/>
            <a:ext cx="1061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solidFill>
                  <a:schemeClr val="bg1">
                    <a:lumMod val="50000"/>
                  </a:schemeClr>
                </a:solidFill>
              </a:rPr>
              <a:t>simulated</a:t>
            </a:r>
            <a:endParaRPr lang="de-DE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831163" y="5745129"/>
            <a:ext cx="202465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67" dirty="0"/>
              <a:t>w/ non-ideal </a:t>
            </a:r>
            <a:r>
              <a:rPr lang="de-DE" sz="1867" dirty="0" err="1"/>
              <a:t>spectral</a:t>
            </a:r>
            <a:r>
              <a:rPr lang="de-DE" sz="1867" dirty="0"/>
              <a:t> </a:t>
            </a:r>
            <a:r>
              <a:rPr lang="de-DE" sz="1867" dirty="0" err="1"/>
              <a:t>intensity</a:t>
            </a:r>
            <a:endParaRPr lang="de-DE" sz="1867" dirty="0"/>
          </a:p>
        </p:txBody>
      </p:sp>
      <p:sp>
        <p:nvSpPr>
          <p:cNvPr id="20" name="Ellipse 19"/>
          <p:cNvSpPr/>
          <p:nvPr/>
        </p:nvSpPr>
        <p:spPr>
          <a:xfrm>
            <a:off x="10358315" y="2959107"/>
            <a:ext cx="432048" cy="432048"/>
          </a:xfrm>
          <a:prstGeom prst="ellipse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1" name="Ellipse 20"/>
          <p:cNvSpPr/>
          <p:nvPr/>
        </p:nvSpPr>
        <p:spPr>
          <a:xfrm>
            <a:off x="8549643" y="2722763"/>
            <a:ext cx="432048" cy="432048"/>
          </a:xfrm>
          <a:prstGeom prst="ellipse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2" name="Textfeld 21"/>
          <p:cNvSpPr txBox="1"/>
          <p:nvPr/>
        </p:nvSpPr>
        <p:spPr>
          <a:xfrm>
            <a:off x="8912149" y="6025172"/>
            <a:ext cx="221887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33" dirty="0" err="1"/>
              <a:t>simulations</a:t>
            </a:r>
            <a:r>
              <a:rPr lang="de-DE" sz="1333" dirty="0"/>
              <a:t> </a:t>
            </a:r>
            <a:r>
              <a:rPr lang="de-DE" sz="1333" dirty="0" err="1"/>
              <a:t>performed</a:t>
            </a:r>
            <a:r>
              <a:rPr lang="de-DE" sz="1333" dirty="0"/>
              <a:t> </a:t>
            </a:r>
            <a:r>
              <a:rPr lang="de-DE" sz="1333" dirty="0" err="1"/>
              <a:t>with</a:t>
            </a:r>
            <a:endParaRPr lang="de-DE" sz="1333" dirty="0"/>
          </a:p>
        </p:txBody>
      </p:sp>
      <p:sp>
        <p:nvSpPr>
          <p:cNvPr id="23" name="Textfeld 22"/>
          <p:cNvSpPr txBox="1"/>
          <p:nvPr/>
        </p:nvSpPr>
        <p:spPr>
          <a:xfrm>
            <a:off x="710974" y="5746653"/>
            <a:ext cx="202465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67" dirty="0" err="1"/>
              <a:t>spectral</a:t>
            </a:r>
            <a:r>
              <a:rPr lang="de-DE" sz="1867" dirty="0"/>
              <a:t> </a:t>
            </a:r>
            <a:r>
              <a:rPr lang="de-DE" sz="1867" dirty="0" err="1"/>
              <a:t>phase</a:t>
            </a:r>
            <a:r>
              <a:rPr lang="de-DE" sz="1867" dirty="0"/>
              <a:t> </a:t>
            </a:r>
            <a:r>
              <a:rPr lang="de-DE" sz="1867" dirty="0" err="1"/>
              <a:t>modulations</a:t>
            </a:r>
            <a:endParaRPr lang="de-DE" sz="1867" dirty="0"/>
          </a:p>
        </p:txBody>
      </p:sp>
      <p:sp>
        <p:nvSpPr>
          <p:cNvPr id="2" name="Textfeld 1"/>
          <p:cNvSpPr txBox="1"/>
          <p:nvPr/>
        </p:nvSpPr>
        <p:spPr>
          <a:xfrm>
            <a:off x="674915" y="1074520"/>
            <a:ext cx="782618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67" dirty="0"/>
              <a:t>Quasi-1D </a:t>
            </a:r>
            <a:r>
              <a:rPr lang="de-DE" sz="1867" dirty="0" err="1"/>
              <a:t>sims</a:t>
            </a:r>
            <a:r>
              <a:rPr lang="de-DE" sz="1867" dirty="0"/>
              <a:t> </a:t>
            </a:r>
            <a:r>
              <a:rPr lang="de-DE" sz="1867" dirty="0" err="1"/>
              <a:t>using</a:t>
            </a:r>
            <a:r>
              <a:rPr lang="de-DE" sz="1867" dirty="0"/>
              <a:t> </a:t>
            </a:r>
            <a:r>
              <a:rPr lang="de-DE" sz="1867" dirty="0" err="1"/>
              <a:t>pulses</a:t>
            </a:r>
            <a:r>
              <a:rPr lang="de-DE" sz="1867" dirty="0"/>
              <a:t> </a:t>
            </a:r>
            <a:r>
              <a:rPr lang="de-DE" sz="1867" dirty="0" err="1"/>
              <a:t>created</a:t>
            </a:r>
            <a:r>
              <a:rPr lang="de-DE" sz="1867" dirty="0"/>
              <a:t> </a:t>
            </a:r>
            <a:r>
              <a:rPr lang="de-DE" sz="1867" dirty="0" err="1"/>
              <a:t>from</a:t>
            </a:r>
            <a:r>
              <a:rPr lang="de-DE" sz="1867" dirty="0"/>
              <a:t> </a:t>
            </a:r>
            <a:r>
              <a:rPr lang="de-DE" sz="1867" dirty="0" err="1"/>
              <a:t>spectral</a:t>
            </a:r>
            <a:r>
              <a:rPr lang="de-DE" sz="1867" dirty="0"/>
              <a:t> </a:t>
            </a:r>
            <a:r>
              <a:rPr lang="de-DE" sz="1867" dirty="0" err="1"/>
              <a:t>phase</a:t>
            </a:r>
            <a:r>
              <a:rPr lang="de-DE" sz="1867" dirty="0"/>
              <a:t> </a:t>
            </a:r>
            <a:r>
              <a:rPr lang="de-DE" sz="1867" dirty="0" err="1"/>
              <a:t>and</a:t>
            </a:r>
            <a:r>
              <a:rPr lang="de-DE" sz="1867" dirty="0"/>
              <a:t> -amplitude</a:t>
            </a:r>
          </a:p>
        </p:txBody>
      </p:sp>
      <p:sp>
        <p:nvSpPr>
          <p:cNvPr id="24" name="Rechteck 23"/>
          <p:cNvSpPr/>
          <p:nvPr/>
        </p:nvSpPr>
        <p:spPr>
          <a:xfrm>
            <a:off x="-7167" y="1512645"/>
            <a:ext cx="9415536" cy="455888"/>
          </a:xfrm>
          <a:prstGeom prst="rect">
            <a:avLst/>
          </a:prstGeom>
          <a:solidFill>
            <a:srgbClr val="005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867" b="1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de-DE" sz="1867" b="1" dirty="0" err="1">
                <a:solidFill>
                  <a:schemeClr val="bg1"/>
                </a:solidFill>
                <a:sym typeface="Wingdings" panose="05000000000000000000" pitchFamily="2" charset="2"/>
              </a:rPr>
              <a:t>Only</a:t>
            </a:r>
            <a:r>
              <a:rPr lang="de-DE" sz="1867" b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1867" b="1" dirty="0">
                <a:solidFill>
                  <a:schemeClr val="accent6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non-ideal </a:t>
            </a:r>
            <a:r>
              <a:rPr lang="de-DE" sz="1867" b="1" dirty="0" err="1">
                <a:solidFill>
                  <a:schemeClr val="accent6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spectral</a:t>
            </a:r>
            <a:r>
              <a:rPr lang="de-DE" sz="1867" b="1" dirty="0">
                <a:solidFill>
                  <a:schemeClr val="accent6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1867" b="1" dirty="0" err="1">
                <a:solidFill>
                  <a:schemeClr val="accent6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intensity</a:t>
            </a:r>
            <a:r>
              <a:rPr lang="de-DE" sz="1867" b="1" dirty="0">
                <a:solidFill>
                  <a:schemeClr val="accent6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1867" b="1" dirty="0" err="1">
                <a:solidFill>
                  <a:schemeClr val="bg1"/>
                </a:solidFill>
                <a:sym typeface="Wingdings" panose="05000000000000000000" pitchFamily="2" charset="2"/>
              </a:rPr>
              <a:t>leads</a:t>
            </a:r>
            <a:r>
              <a:rPr lang="de-DE" sz="1867" b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1867" b="1" dirty="0" err="1">
                <a:solidFill>
                  <a:schemeClr val="bg1"/>
                </a:solidFill>
                <a:sym typeface="Wingdings" panose="05000000000000000000" pitchFamily="2" charset="2"/>
              </a:rPr>
              <a:t>to</a:t>
            </a:r>
            <a:r>
              <a:rPr lang="de-DE" sz="1867" b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1867" b="1" dirty="0" err="1">
                <a:solidFill>
                  <a:schemeClr val="bg1"/>
                </a:solidFill>
                <a:sym typeface="Wingdings" panose="05000000000000000000" pitchFamily="2" charset="2"/>
              </a:rPr>
              <a:t>similar</a:t>
            </a:r>
            <a:r>
              <a:rPr lang="de-DE" sz="1867" b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1867" b="1" dirty="0" err="1">
                <a:solidFill>
                  <a:schemeClr val="bg1"/>
                </a:solidFill>
                <a:sym typeface="Wingdings" panose="05000000000000000000" pitchFamily="2" charset="2"/>
              </a:rPr>
              <a:t>results</a:t>
            </a:r>
            <a:r>
              <a:rPr lang="de-DE" sz="1867" b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1867" b="1" dirty="0" err="1">
                <a:solidFill>
                  <a:schemeClr val="bg1"/>
                </a:solidFill>
                <a:sym typeface="Wingdings" panose="05000000000000000000" pitchFamily="2" charset="2"/>
              </a:rPr>
              <a:t>as</a:t>
            </a:r>
            <a:r>
              <a:rPr lang="de-DE" sz="1867" b="1" dirty="0">
                <a:solidFill>
                  <a:schemeClr val="bg1"/>
                </a:solidFill>
                <a:sym typeface="Wingdings" panose="05000000000000000000" pitchFamily="2" charset="2"/>
              </a:rPr>
              <a:t> in </a:t>
            </a:r>
            <a:r>
              <a:rPr lang="de-DE" sz="1867" b="1" dirty="0" err="1">
                <a:solidFill>
                  <a:schemeClr val="bg1"/>
                </a:solidFill>
                <a:sym typeface="Wingdings" panose="05000000000000000000" pitchFamily="2" charset="2"/>
              </a:rPr>
              <a:t>the</a:t>
            </a:r>
            <a:r>
              <a:rPr lang="de-DE" sz="1867" b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1867" b="1" dirty="0" err="1">
                <a:solidFill>
                  <a:schemeClr val="bg1"/>
                </a:solidFill>
                <a:sym typeface="Wingdings" panose="05000000000000000000" pitchFamily="2" charset="2"/>
              </a:rPr>
              <a:t>experiments</a:t>
            </a:r>
            <a:endParaRPr lang="de-DE" sz="1867" b="1" dirty="0">
              <a:solidFill>
                <a:schemeClr val="bg1"/>
              </a:solidFill>
            </a:endParaRPr>
          </a:p>
        </p:txBody>
      </p:sp>
      <p:sp>
        <p:nvSpPr>
          <p:cNvPr id="3" name="Pfeil nach unten 2"/>
          <p:cNvSpPr/>
          <p:nvPr/>
        </p:nvSpPr>
        <p:spPr>
          <a:xfrm>
            <a:off x="1462013" y="5157192"/>
            <a:ext cx="144016" cy="288032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5" name="Pfeil nach unten 24"/>
          <p:cNvSpPr/>
          <p:nvPr/>
        </p:nvSpPr>
        <p:spPr>
          <a:xfrm flipV="1">
            <a:off x="1944737" y="5133189"/>
            <a:ext cx="144016" cy="312035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6" name="Pfeil nach unten 25"/>
          <p:cNvSpPr/>
          <p:nvPr/>
        </p:nvSpPr>
        <p:spPr>
          <a:xfrm flipV="1">
            <a:off x="1502761" y="3532001"/>
            <a:ext cx="144016" cy="315304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7" name="Pfeil nach unten 26"/>
          <p:cNvSpPr/>
          <p:nvPr/>
        </p:nvSpPr>
        <p:spPr>
          <a:xfrm flipV="1">
            <a:off x="1930973" y="3535271"/>
            <a:ext cx="144016" cy="312035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280364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/>
      <p:bldP spid="18" grpId="0"/>
      <p:bldP spid="19" grpId="0"/>
      <p:bldP spid="20" grpId="0" animBg="1"/>
      <p:bldP spid="20" grpId="1" animBg="1"/>
      <p:bldP spid="21" grpId="0" animBg="1"/>
      <p:bldP spid="21" grpId="1" animBg="1"/>
      <p:bldP spid="24" grpId="0" animBg="1"/>
      <p:bldP spid="3" grpId="0" animBg="1"/>
      <p:bldP spid="3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957" y="2049235"/>
            <a:ext cx="5343691" cy="400776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9" y="2049235"/>
            <a:ext cx="5375695" cy="4031772"/>
          </a:xfrm>
          <a:prstGeom prst="rect">
            <a:avLst/>
          </a:prstGeom>
        </p:spPr>
      </p:pic>
      <p:sp>
        <p:nvSpPr>
          <p:cNvPr id="4" name="Rechteck 1">
            <a:extLst>
              <a:ext uri="{FF2B5EF4-FFF2-40B4-BE49-F238E27FC236}">
                <a16:creationId xmlns:a16="http://schemas.microsoft.com/office/drawing/2014/main" id="{27444092-7BEB-4099-9BB8-98BC68E032DB}"/>
              </a:ext>
            </a:extLst>
          </p:cNvPr>
          <p:cNvSpPr/>
          <p:nvPr/>
        </p:nvSpPr>
        <p:spPr>
          <a:xfrm>
            <a:off x="383366" y="351237"/>
            <a:ext cx="4060727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b="1" dirty="0">
                <a:solidFill>
                  <a:srgbClr val="005AA0"/>
                </a:solidFill>
                <a:latin typeface="Arial" pitchFamily="34" charset="0"/>
                <a:cs typeface="Arial" pitchFamily="34" charset="0"/>
              </a:rPr>
              <a:t>Intensity Contrast Maps</a:t>
            </a:r>
            <a:endParaRPr lang="de-DE" sz="2667" dirty="0">
              <a:solidFill>
                <a:srgbClr val="005AA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880310" y="1556793"/>
            <a:ext cx="2016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more</a:t>
            </a:r>
            <a:r>
              <a:rPr lang="de-DE" sz="2400" dirty="0"/>
              <a:t> </a:t>
            </a:r>
            <a:r>
              <a:rPr lang="de-DE" sz="2400" dirty="0" err="1"/>
              <a:t>realistic</a:t>
            </a:r>
            <a:endParaRPr lang="de-DE" sz="2400" dirty="0"/>
          </a:p>
        </p:txBody>
      </p:sp>
      <p:sp>
        <p:nvSpPr>
          <p:cNvPr id="6" name="Textfeld 5"/>
          <p:cNvSpPr txBox="1"/>
          <p:nvPr/>
        </p:nvSpPr>
        <p:spPr>
          <a:xfrm>
            <a:off x="851856" y="1556793"/>
            <a:ext cx="14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idealized</a:t>
            </a:r>
            <a:endParaRPr lang="de-DE" sz="2400" dirty="0"/>
          </a:p>
        </p:txBody>
      </p:sp>
      <p:sp>
        <p:nvSpPr>
          <p:cNvPr id="8" name="Freihandform 7"/>
          <p:cNvSpPr/>
          <p:nvPr/>
        </p:nvSpPr>
        <p:spPr>
          <a:xfrm>
            <a:off x="2565400" y="1307542"/>
            <a:ext cx="1092200" cy="616509"/>
          </a:xfrm>
          <a:custGeom>
            <a:avLst/>
            <a:gdLst>
              <a:gd name="connsiteX0" fmla="*/ 0 w 933450"/>
              <a:gd name="connsiteY0" fmla="*/ 498837 h 512947"/>
              <a:gd name="connsiteX1" fmla="*/ 190500 w 933450"/>
              <a:gd name="connsiteY1" fmla="*/ 432162 h 512947"/>
              <a:gd name="connsiteX2" fmla="*/ 257175 w 933450"/>
              <a:gd name="connsiteY2" fmla="*/ 79737 h 512947"/>
              <a:gd name="connsiteX3" fmla="*/ 628650 w 933450"/>
              <a:gd name="connsiteY3" fmla="*/ 32112 h 512947"/>
              <a:gd name="connsiteX4" fmla="*/ 733425 w 933450"/>
              <a:gd name="connsiteY4" fmla="*/ 479787 h 512947"/>
              <a:gd name="connsiteX5" fmla="*/ 933450 w 933450"/>
              <a:gd name="connsiteY5" fmla="*/ 479787 h 512947"/>
              <a:gd name="connsiteX6" fmla="*/ 923925 w 933450"/>
              <a:gd name="connsiteY6" fmla="*/ 479787 h 512947"/>
              <a:gd name="connsiteX0" fmla="*/ 0 w 933450"/>
              <a:gd name="connsiteY0" fmla="*/ 471960 h 483249"/>
              <a:gd name="connsiteX1" fmla="*/ 190500 w 933450"/>
              <a:gd name="connsiteY1" fmla="*/ 405285 h 483249"/>
              <a:gd name="connsiteX2" fmla="*/ 257175 w 933450"/>
              <a:gd name="connsiteY2" fmla="*/ 52860 h 483249"/>
              <a:gd name="connsiteX3" fmla="*/ 638175 w 933450"/>
              <a:gd name="connsiteY3" fmla="*/ 43335 h 483249"/>
              <a:gd name="connsiteX4" fmla="*/ 733425 w 933450"/>
              <a:gd name="connsiteY4" fmla="*/ 452910 h 483249"/>
              <a:gd name="connsiteX5" fmla="*/ 933450 w 933450"/>
              <a:gd name="connsiteY5" fmla="*/ 452910 h 483249"/>
              <a:gd name="connsiteX6" fmla="*/ 923925 w 933450"/>
              <a:gd name="connsiteY6" fmla="*/ 452910 h 483249"/>
              <a:gd name="connsiteX0" fmla="*/ 0 w 946004"/>
              <a:gd name="connsiteY0" fmla="*/ 471636 h 479259"/>
              <a:gd name="connsiteX1" fmla="*/ 190500 w 946004"/>
              <a:gd name="connsiteY1" fmla="*/ 404961 h 479259"/>
              <a:gd name="connsiteX2" fmla="*/ 257175 w 946004"/>
              <a:gd name="connsiteY2" fmla="*/ 52536 h 479259"/>
              <a:gd name="connsiteX3" fmla="*/ 638175 w 946004"/>
              <a:gd name="connsiteY3" fmla="*/ 43011 h 479259"/>
              <a:gd name="connsiteX4" fmla="*/ 733425 w 946004"/>
              <a:gd name="connsiteY4" fmla="*/ 447823 h 479259"/>
              <a:gd name="connsiteX5" fmla="*/ 933450 w 946004"/>
              <a:gd name="connsiteY5" fmla="*/ 452586 h 479259"/>
              <a:gd name="connsiteX6" fmla="*/ 923925 w 946004"/>
              <a:gd name="connsiteY6" fmla="*/ 452586 h 479259"/>
              <a:gd name="connsiteX0" fmla="*/ 0 w 1095445"/>
              <a:gd name="connsiteY0" fmla="*/ 471636 h 483127"/>
              <a:gd name="connsiteX1" fmla="*/ 190500 w 1095445"/>
              <a:gd name="connsiteY1" fmla="*/ 404961 h 483127"/>
              <a:gd name="connsiteX2" fmla="*/ 257175 w 1095445"/>
              <a:gd name="connsiteY2" fmla="*/ 52536 h 483127"/>
              <a:gd name="connsiteX3" fmla="*/ 638175 w 1095445"/>
              <a:gd name="connsiteY3" fmla="*/ 43011 h 483127"/>
              <a:gd name="connsiteX4" fmla="*/ 733425 w 1095445"/>
              <a:gd name="connsiteY4" fmla="*/ 447823 h 483127"/>
              <a:gd name="connsiteX5" fmla="*/ 933450 w 1095445"/>
              <a:gd name="connsiteY5" fmla="*/ 452586 h 483127"/>
              <a:gd name="connsiteX6" fmla="*/ 1095375 w 1095445"/>
              <a:gd name="connsiteY6" fmla="*/ 362099 h 483127"/>
              <a:gd name="connsiteX0" fmla="*/ 0 w 933450"/>
              <a:gd name="connsiteY0" fmla="*/ 471636 h 483127"/>
              <a:gd name="connsiteX1" fmla="*/ 190500 w 933450"/>
              <a:gd name="connsiteY1" fmla="*/ 404961 h 483127"/>
              <a:gd name="connsiteX2" fmla="*/ 257175 w 933450"/>
              <a:gd name="connsiteY2" fmla="*/ 52536 h 483127"/>
              <a:gd name="connsiteX3" fmla="*/ 638175 w 933450"/>
              <a:gd name="connsiteY3" fmla="*/ 43011 h 483127"/>
              <a:gd name="connsiteX4" fmla="*/ 733425 w 933450"/>
              <a:gd name="connsiteY4" fmla="*/ 447823 h 483127"/>
              <a:gd name="connsiteX5" fmla="*/ 933450 w 933450"/>
              <a:gd name="connsiteY5" fmla="*/ 452586 h 483127"/>
              <a:gd name="connsiteX0" fmla="*/ 0 w 933450"/>
              <a:gd name="connsiteY0" fmla="*/ 471636 h 481839"/>
              <a:gd name="connsiteX1" fmla="*/ 190500 w 933450"/>
              <a:gd name="connsiteY1" fmla="*/ 404961 h 481839"/>
              <a:gd name="connsiteX2" fmla="*/ 257175 w 933450"/>
              <a:gd name="connsiteY2" fmla="*/ 52536 h 481839"/>
              <a:gd name="connsiteX3" fmla="*/ 638175 w 933450"/>
              <a:gd name="connsiteY3" fmla="*/ 43011 h 481839"/>
              <a:gd name="connsiteX4" fmla="*/ 733425 w 933450"/>
              <a:gd name="connsiteY4" fmla="*/ 447823 h 481839"/>
              <a:gd name="connsiteX5" fmla="*/ 933450 w 933450"/>
              <a:gd name="connsiteY5" fmla="*/ 452586 h 481839"/>
              <a:gd name="connsiteX0" fmla="*/ 0 w 933450"/>
              <a:gd name="connsiteY0" fmla="*/ 467172 h 467645"/>
              <a:gd name="connsiteX1" fmla="*/ 190500 w 933450"/>
              <a:gd name="connsiteY1" fmla="*/ 400497 h 467645"/>
              <a:gd name="connsiteX2" fmla="*/ 257175 w 933450"/>
              <a:gd name="connsiteY2" fmla="*/ 48072 h 467645"/>
              <a:gd name="connsiteX3" fmla="*/ 638175 w 933450"/>
              <a:gd name="connsiteY3" fmla="*/ 38547 h 467645"/>
              <a:gd name="connsiteX4" fmla="*/ 738188 w 933450"/>
              <a:gd name="connsiteY4" fmla="*/ 376684 h 467645"/>
              <a:gd name="connsiteX5" fmla="*/ 933450 w 933450"/>
              <a:gd name="connsiteY5" fmla="*/ 448122 h 467645"/>
              <a:gd name="connsiteX0" fmla="*/ 0 w 928687"/>
              <a:gd name="connsiteY0" fmla="*/ 467172 h 467645"/>
              <a:gd name="connsiteX1" fmla="*/ 190500 w 928687"/>
              <a:gd name="connsiteY1" fmla="*/ 400497 h 467645"/>
              <a:gd name="connsiteX2" fmla="*/ 257175 w 928687"/>
              <a:gd name="connsiteY2" fmla="*/ 48072 h 467645"/>
              <a:gd name="connsiteX3" fmla="*/ 638175 w 928687"/>
              <a:gd name="connsiteY3" fmla="*/ 38547 h 467645"/>
              <a:gd name="connsiteX4" fmla="*/ 738188 w 928687"/>
              <a:gd name="connsiteY4" fmla="*/ 376684 h 467645"/>
              <a:gd name="connsiteX5" fmla="*/ 928687 w 928687"/>
              <a:gd name="connsiteY5" fmla="*/ 462410 h 467645"/>
              <a:gd name="connsiteX0" fmla="*/ 0 w 928687"/>
              <a:gd name="connsiteY0" fmla="*/ 467172 h 467172"/>
              <a:gd name="connsiteX1" fmla="*/ 190500 w 928687"/>
              <a:gd name="connsiteY1" fmla="*/ 400497 h 467172"/>
              <a:gd name="connsiteX2" fmla="*/ 257175 w 928687"/>
              <a:gd name="connsiteY2" fmla="*/ 48072 h 467172"/>
              <a:gd name="connsiteX3" fmla="*/ 638175 w 928687"/>
              <a:gd name="connsiteY3" fmla="*/ 38547 h 467172"/>
              <a:gd name="connsiteX4" fmla="*/ 738188 w 928687"/>
              <a:gd name="connsiteY4" fmla="*/ 376684 h 467172"/>
              <a:gd name="connsiteX5" fmla="*/ 928687 w 928687"/>
              <a:gd name="connsiteY5" fmla="*/ 462410 h 467172"/>
              <a:gd name="connsiteX0" fmla="*/ 0 w 928687"/>
              <a:gd name="connsiteY0" fmla="*/ 464712 h 464712"/>
              <a:gd name="connsiteX1" fmla="*/ 204788 w 928687"/>
              <a:gd name="connsiteY1" fmla="*/ 355175 h 464712"/>
              <a:gd name="connsiteX2" fmla="*/ 257175 w 928687"/>
              <a:gd name="connsiteY2" fmla="*/ 45612 h 464712"/>
              <a:gd name="connsiteX3" fmla="*/ 638175 w 928687"/>
              <a:gd name="connsiteY3" fmla="*/ 36087 h 464712"/>
              <a:gd name="connsiteX4" fmla="*/ 738188 w 928687"/>
              <a:gd name="connsiteY4" fmla="*/ 374224 h 464712"/>
              <a:gd name="connsiteX5" fmla="*/ 928687 w 928687"/>
              <a:gd name="connsiteY5" fmla="*/ 459950 h 464712"/>
              <a:gd name="connsiteX0" fmla="*/ 0 w 928687"/>
              <a:gd name="connsiteY0" fmla="*/ 467144 h 467144"/>
              <a:gd name="connsiteX1" fmla="*/ 204788 w 928687"/>
              <a:gd name="connsiteY1" fmla="*/ 357607 h 467144"/>
              <a:gd name="connsiteX2" fmla="*/ 304800 w 928687"/>
              <a:gd name="connsiteY2" fmla="*/ 43282 h 467144"/>
              <a:gd name="connsiteX3" fmla="*/ 638175 w 928687"/>
              <a:gd name="connsiteY3" fmla="*/ 38519 h 467144"/>
              <a:gd name="connsiteX4" fmla="*/ 738188 w 928687"/>
              <a:gd name="connsiteY4" fmla="*/ 376656 h 467144"/>
              <a:gd name="connsiteX5" fmla="*/ 928687 w 928687"/>
              <a:gd name="connsiteY5" fmla="*/ 462382 h 467144"/>
              <a:gd name="connsiteX0" fmla="*/ 0 w 928687"/>
              <a:gd name="connsiteY0" fmla="*/ 467144 h 467144"/>
              <a:gd name="connsiteX1" fmla="*/ 204788 w 928687"/>
              <a:gd name="connsiteY1" fmla="*/ 357607 h 467144"/>
              <a:gd name="connsiteX2" fmla="*/ 304800 w 928687"/>
              <a:gd name="connsiteY2" fmla="*/ 43282 h 467144"/>
              <a:gd name="connsiteX3" fmla="*/ 623887 w 928687"/>
              <a:gd name="connsiteY3" fmla="*/ 38519 h 467144"/>
              <a:gd name="connsiteX4" fmla="*/ 738188 w 928687"/>
              <a:gd name="connsiteY4" fmla="*/ 376656 h 467144"/>
              <a:gd name="connsiteX5" fmla="*/ 928687 w 928687"/>
              <a:gd name="connsiteY5" fmla="*/ 462382 h 467144"/>
              <a:gd name="connsiteX0" fmla="*/ 0 w 842962"/>
              <a:gd name="connsiteY0" fmla="*/ 457619 h 464344"/>
              <a:gd name="connsiteX1" fmla="*/ 119063 w 842962"/>
              <a:gd name="connsiteY1" fmla="*/ 357607 h 464344"/>
              <a:gd name="connsiteX2" fmla="*/ 219075 w 842962"/>
              <a:gd name="connsiteY2" fmla="*/ 43282 h 464344"/>
              <a:gd name="connsiteX3" fmla="*/ 538162 w 842962"/>
              <a:gd name="connsiteY3" fmla="*/ 38519 h 464344"/>
              <a:gd name="connsiteX4" fmla="*/ 652463 w 842962"/>
              <a:gd name="connsiteY4" fmla="*/ 376656 h 464344"/>
              <a:gd name="connsiteX5" fmla="*/ 842962 w 842962"/>
              <a:gd name="connsiteY5" fmla="*/ 462382 h 464344"/>
              <a:gd name="connsiteX0" fmla="*/ 0 w 862012"/>
              <a:gd name="connsiteY0" fmla="*/ 457619 h 464344"/>
              <a:gd name="connsiteX1" fmla="*/ 138113 w 862012"/>
              <a:gd name="connsiteY1" fmla="*/ 357607 h 464344"/>
              <a:gd name="connsiteX2" fmla="*/ 238125 w 862012"/>
              <a:gd name="connsiteY2" fmla="*/ 43282 h 464344"/>
              <a:gd name="connsiteX3" fmla="*/ 557212 w 862012"/>
              <a:gd name="connsiteY3" fmla="*/ 38519 h 464344"/>
              <a:gd name="connsiteX4" fmla="*/ 671513 w 862012"/>
              <a:gd name="connsiteY4" fmla="*/ 376656 h 464344"/>
              <a:gd name="connsiteX5" fmla="*/ 862012 w 862012"/>
              <a:gd name="connsiteY5" fmla="*/ 462382 h 464344"/>
              <a:gd name="connsiteX0" fmla="*/ 0 w 862012"/>
              <a:gd name="connsiteY0" fmla="*/ 457619 h 462382"/>
              <a:gd name="connsiteX1" fmla="*/ 138113 w 862012"/>
              <a:gd name="connsiteY1" fmla="*/ 357607 h 462382"/>
              <a:gd name="connsiteX2" fmla="*/ 238125 w 862012"/>
              <a:gd name="connsiteY2" fmla="*/ 43282 h 462382"/>
              <a:gd name="connsiteX3" fmla="*/ 557212 w 862012"/>
              <a:gd name="connsiteY3" fmla="*/ 38519 h 462382"/>
              <a:gd name="connsiteX4" fmla="*/ 671513 w 862012"/>
              <a:gd name="connsiteY4" fmla="*/ 376656 h 462382"/>
              <a:gd name="connsiteX5" fmla="*/ 862012 w 862012"/>
              <a:gd name="connsiteY5" fmla="*/ 462382 h 462382"/>
              <a:gd name="connsiteX0" fmla="*/ 0 w 819150"/>
              <a:gd name="connsiteY0" fmla="*/ 457619 h 462382"/>
              <a:gd name="connsiteX1" fmla="*/ 138113 w 819150"/>
              <a:gd name="connsiteY1" fmla="*/ 357607 h 462382"/>
              <a:gd name="connsiteX2" fmla="*/ 238125 w 819150"/>
              <a:gd name="connsiteY2" fmla="*/ 43282 h 462382"/>
              <a:gd name="connsiteX3" fmla="*/ 557212 w 819150"/>
              <a:gd name="connsiteY3" fmla="*/ 38519 h 462382"/>
              <a:gd name="connsiteX4" fmla="*/ 671513 w 819150"/>
              <a:gd name="connsiteY4" fmla="*/ 376656 h 462382"/>
              <a:gd name="connsiteX5" fmla="*/ 819150 w 819150"/>
              <a:gd name="connsiteY5" fmla="*/ 462382 h 462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9150" h="462382">
                <a:moveTo>
                  <a:pt x="0" y="457619"/>
                </a:moveTo>
                <a:cubicBezTo>
                  <a:pt x="135730" y="444919"/>
                  <a:pt x="98426" y="426663"/>
                  <a:pt x="138113" y="357607"/>
                </a:cubicBezTo>
                <a:cubicBezTo>
                  <a:pt x="177801" y="288551"/>
                  <a:pt x="168275" y="96463"/>
                  <a:pt x="238125" y="43282"/>
                </a:cubicBezTo>
                <a:cubicBezTo>
                  <a:pt x="307975" y="-9899"/>
                  <a:pt x="484981" y="-17043"/>
                  <a:pt x="557212" y="38519"/>
                </a:cubicBezTo>
                <a:cubicBezTo>
                  <a:pt x="629443" y="94081"/>
                  <a:pt x="627857" y="306012"/>
                  <a:pt x="671513" y="376656"/>
                </a:cubicBezTo>
                <a:cubicBezTo>
                  <a:pt x="715169" y="447300"/>
                  <a:pt x="696912" y="438570"/>
                  <a:pt x="819150" y="462382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9" name="Freihandform 8"/>
          <p:cNvSpPr/>
          <p:nvPr/>
        </p:nvSpPr>
        <p:spPr>
          <a:xfrm>
            <a:off x="7598843" y="1357694"/>
            <a:ext cx="1092200" cy="566357"/>
          </a:xfrm>
          <a:custGeom>
            <a:avLst/>
            <a:gdLst>
              <a:gd name="connsiteX0" fmla="*/ 0 w 933450"/>
              <a:gd name="connsiteY0" fmla="*/ 498837 h 512947"/>
              <a:gd name="connsiteX1" fmla="*/ 190500 w 933450"/>
              <a:gd name="connsiteY1" fmla="*/ 432162 h 512947"/>
              <a:gd name="connsiteX2" fmla="*/ 257175 w 933450"/>
              <a:gd name="connsiteY2" fmla="*/ 79737 h 512947"/>
              <a:gd name="connsiteX3" fmla="*/ 628650 w 933450"/>
              <a:gd name="connsiteY3" fmla="*/ 32112 h 512947"/>
              <a:gd name="connsiteX4" fmla="*/ 733425 w 933450"/>
              <a:gd name="connsiteY4" fmla="*/ 479787 h 512947"/>
              <a:gd name="connsiteX5" fmla="*/ 933450 w 933450"/>
              <a:gd name="connsiteY5" fmla="*/ 479787 h 512947"/>
              <a:gd name="connsiteX6" fmla="*/ 923925 w 933450"/>
              <a:gd name="connsiteY6" fmla="*/ 479787 h 512947"/>
              <a:gd name="connsiteX0" fmla="*/ 0 w 933450"/>
              <a:gd name="connsiteY0" fmla="*/ 471960 h 483249"/>
              <a:gd name="connsiteX1" fmla="*/ 190500 w 933450"/>
              <a:gd name="connsiteY1" fmla="*/ 405285 h 483249"/>
              <a:gd name="connsiteX2" fmla="*/ 257175 w 933450"/>
              <a:gd name="connsiteY2" fmla="*/ 52860 h 483249"/>
              <a:gd name="connsiteX3" fmla="*/ 638175 w 933450"/>
              <a:gd name="connsiteY3" fmla="*/ 43335 h 483249"/>
              <a:gd name="connsiteX4" fmla="*/ 733425 w 933450"/>
              <a:gd name="connsiteY4" fmla="*/ 452910 h 483249"/>
              <a:gd name="connsiteX5" fmla="*/ 933450 w 933450"/>
              <a:gd name="connsiteY5" fmla="*/ 452910 h 483249"/>
              <a:gd name="connsiteX6" fmla="*/ 923925 w 933450"/>
              <a:gd name="connsiteY6" fmla="*/ 452910 h 483249"/>
              <a:gd name="connsiteX0" fmla="*/ 0 w 946004"/>
              <a:gd name="connsiteY0" fmla="*/ 471636 h 479259"/>
              <a:gd name="connsiteX1" fmla="*/ 190500 w 946004"/>
              <a:gd name="connsiteY1" fmla="*/ 404961 h 479259"/>
              <a:gd name="connsiteX2" fmla="*/ 257175 w 946004"/>
              <a:gd name="connsiteY2" fmla="*/ 52536 h 479259"/>
              <a:gd name="connsiteX3" fmla="*/ 638175 w 946004"/>
              <a:gd name="connsiteY3" fmla="*/ 43011 h 479259"/>
              <a:gd name="connsiteX4" fmla="*/ 733425 w 946004"/>
              <a:gd name="connsiteY4" fmla="*/ 447823 h 479259"/>
              <a:gd name="connsiteX5" fmla="*/ 933450 w 946004"/>
              <a:gd name="connsiteY5" fmla="*/ 452586 h 479259"/>
              <a:gd name="connsiteX6" fmla="*/ 923925 w 946004"/>
              <a:gd name="connsiteY6" fmla="*/ 452586 h 479259"/>
              <a:gd name="connsiteX0" fmla="*/ 0 w 1095445"/>
              <a:gd name="connsiteY0" fmla="*/ 471636 h 483127"/>
              <a:gd name="connsiteX1" fmla="*/ 190500 w 1095445"/>
              <a:gd name="connsiteY1" fmla="*/ 404961 h 483127"/>
              <a:gd name="connsiteX2" fmla="*/ 257175 w 1095445"/>
              <a:gd name="connsiteY2" fmla="*/ 52536 h 483127"/>
              <a:gd name="connsiteX3" fmla="*/ 638175 w 1095445"/>
              <a:gd name="connsiteY3" fmla="*/ 43011 h 483127"/>
              <a:gd name="connsiteX4" fmla="*/ 733425 w 1095445"/>
              <a:gd name="connsiteY4" fmla="*/ 447823 h 483127"/>
              <a:gd name="connsiteX5" fmla="*/ 933450 w 1095445"/>
              <a:gd name="connsiteY5" fmla="*/ 452586 h 483127"/>
              <a:gd name="connsiteX6" fmla="*/ 1095375 w 1095445"/>
              <a:gd name="connsiteY6" fmla="*/ 362099 h 483127"/>
              <a:gd name="connsiteX0" fmla="*/ 0 w 933450"/>
              <a:gd name="connsiteY0" fmla="*/ 471636 h 483127"/>
              <a:gd name="connsiteX1" fmla="*/ 190500 w 933450"/>
              <a:gd name="connsiteY1" fmla="*/ 404961 h 483127"/>
              <a:gd name="connsiteX2" fmla="*/ 257175 w 933450"/>
              <a:gd name="connsiteY2" fmla="*/ 52536 h 483127"/>
              <a:gd name="connsiteX3" fmla="*/ 638175 w 933450"/>
              <a:gd name="connsiteY3" fmla="*/ 43011 h 483127"/>
              <a:gd name="connsiteX4" fmla="*/ 733425 w 933450"/>
              <a:gd name="connsiteY4" fmla="*/ 447823 h 483127"/>
              <a:gd name="connsiteX5" fmla="*/ 933450 w 933450"/>
              <a:gd name="connsiteY5" fmla="*/ 452586 h 483127"/>
              <a:gd name="connsiteX0" fmla="*/ 0 w 933450"/>
              <a:gd name="connsiteY0" fmla="*/ 471636 h 481839"/>
              <a:gd name="connsiteX1" fmla="*/ 190500 w 933450"/>
              <a:gd name="connsiteY1" fmla="*/ 404961 h 481839"/>
              <a:gd name="connsiteX2" fmla="*/ 257175 w 933450"/>
              <a:gd name="connsiteY2" fmla="*/ 52536 h 481839"/>
              <a:gd name="connsiteX3" fmla="*/ 638175 w 933450"/>
              <a:gd name="connsiteY3" fmla="*/ 43011 h 481839"/>
              <a:gd name="connsiteX4" fmla="*/ 733425 w 933450"/>
              <a:gd name="connsiteY4" fmla="*/ 447823 h 481839"/>
              <a:gd name="connsiteX5" fmla="*/ 933450 w 933450"/>
              <a:gd name="connsiteY5" fmla="*/ 452586 h 481839"/>
              <a:gd name="connsiteX0" fmla="*/ 0 w 933450"/>
              <a:gd name="connsiteY0" fmla="*/ 467172 h 467645"/>
              <a:gd name="connsiteX1" fmla="*/ 190500 w 933450"/>
              <a:gd name="connsiteY1" fmla="*/ 400497 h 467645"/>
              <a:gd name="connsiteX2" fmla="*/ 257175 w 933450"/>
              <a:gd name="connsiteY2" fmla="*/ 48072 h 467645"/>
              <a:gd name="connsiteX3" fmla="*/ 638175 w 933450"/>
              <a:gd name="connsiteY3" fmla="*/ 38547 h 467645"/>
              <a:gd name="connsiteX4" fmla="*/ 738188 w 933450"/>
              <a:gd name="connsiteY4" fmla="*/ 376684 h 467645"/>
              <a:gd name="connsiteX5" fmla="*/ 933450 w 933450"/>
              <a:gd name="connsiteY5" fmla="*/ 448122 h 467645"/>
              <a:gd name="connsiteX0" fmla="*/ 0 w 928687"/>
              <a:gd name="connsiteY0" fmla="*/ 467172 h 467645"/>
              <a:gd name="connsiteX1" fmla="*/ 190500 w 928687"/>
              <a:gd name="connsiteY1" fmla="*/ 400497 h 467645"/>
              <a:gd name="connsiteX2" fmla="*/ 257175 w 928687"/>
              <a:gd name="connsiteY2" fmla="*/ 48072 h 467645"/>
              <a:gd name="connsiteX3" fmla="*/ 638175 w 928687"/>
              <a:gd name="connsiteY3" fmla="*/ 38547 h 467645"/>
              <a:gd name="connsiteX4" fmla="*/ 738188 w 928687"/>
              <a:gd name="connsiteY4" fmla="*/ 376684 h 467645"/>
              <a:gd name="connsiteX5" fmla="*/ 928687 w 928687"/>
              <a:gd name="connsiteY5" fmla="*/ 462410 h 467645"/>
              <a:gd name="connsiteX0" fmla="*/ 0 w 928687"/>
              <a:gd name="connsiteY0" fmla="*/ 467172 h 467172"/>
              <a:gd name="connsiteX1" fmla="*/ 190500 w 928687"/>
              <a:gd name="connsiteY1" fmla="*/ 400497 h 467172"/>
              <a:gd name="connsiteX2" fmla="*/ 257175 w 928687"/>
              <a:gd name="connsiteY2" fmla="*/ 48072 h 467172"/>
              <a:gd name="connsiteX3" fmla="*/ 638175 w 928687"/>
              <a:gd name="connsiteY3" fmla="*/ 38547 h 467172"/>
              <a:gd name="connsiteX4" fmla="*/ 738188 w 928687"/>
              <a:gd name="connsiteY4" fmla="*/ 376684 h 467172"/>
              <a:gd name="connsiteX5" fmla="*/ 928687 w 928687"/>
              <a:gd name="connsiteY5" fmla="*/ 462410 h 467172"/>
              <a:gd name="connsiteX0" fmla="*/ 0 w 928687"/>
              <a:gd name="connsiteY0" fmla="*/ 464712 h 464712"/>
              <a:gd name="connsiteX1" fmla="*/ 204788 w 928687"/>
              <a:gd name="connsiteY1" fmla="*/ 355175 h 464712"/>
              <a:gd name="connsiteX2" fmla="*/ 257175 w 928687"/>
              <a:gd name="connsiteY2" fmla="*/ 45612 h 464712"/>
              <a:gd name="connsiteX3" fmla="*/ 638175 w 928687"/>
              <a:gd name="connsiteY3" fmla="*/ 36087 h 464712"/>
              <a:gd name="connsiteX4" fmla="*/ 738188 w 928687"/>
              <a:gd name="connsiteY4" fmla="*/ 374224 h 464712"/>
              <a:gd name="connsiteX5" fmla="*/ 928687 w 928687"/>
              <a:gd name="connsiteY5" fmla="*/ 459950 h 464712"/>
              <a:gd name="connsiteX0" fmla="*/ 0 w 928687"/>
              <a:gd name="connsiteY0" fmla="*/ 467144 h 467144"/>
              <a:gd name="connsiteX1" fmla="*/ 204788 w 928687"/>
              <a:gd name="connsiteY1" fmla="*/ 357607 h 467144"/>
              <a:gd name="connsiteX2" fmla="*/ 304800 w 928687"/>
              <a:gd name="connsiteY2" fmla="*/ 43282 h 467144"/>
              <a:gd name="connsiteX3" fmla="*/ 638175 w 928687"/>
              <a:gd name="connsiteY3" fmla="*/ 38519 h 467144"/>
              <a:gd name="connsiteX4" fmla="*/ 738188 w 928687"/>
              <a:gd name="connsiteY4" fmla="*/ 376656 h 467144"/>
              <a:gd name="connsiteX5" fmla="*/ 928687 w 928687"/>
              <a:gd name="connsiteY5" fmla="*/ 462382 h 467144"/>
              <a:gd name="connsiteX0" fmla="*/ 0 w 928687"/>
              <a:gd name="connsiteY0" fmla="*/ 467144 h 467144"/>
              <a:gd name="connsiteX1" fmla="*/ 204788 w 928687"/>
              <a:gd name="connsiteY1" fmla="*/ 357607 h 467144"/>
              <a:gd name="connsiteX2" fmla="*/ 304800 w 928687"/>
              <a:gd name="connsiteY2" fmla="*/ 43282 h 467144"/>
              <a:gd name="connsiteX3" fmla="*/ 623887 w 928687"/>
              <a:gd name="connsiteY3" fmla="*/ 38519 h 467144"/>
              <a:gd name="connsiteX4" fmla="*/ 738188 w 928687"/>
              <a:gd name="connsiteY4" fmla="*/ 376656 h 467144"/>
              <a:gd name="connsiteX5" fmla="*/ 928687 w 928687"/>
              <a:gd name="connsiteY5" fmla="*/ 462382 h 467144"/>
              <a:gd name="connsiteX0" fmla="*/ 0 w 842962"/>
              <a:gd name="connsiteY0" fmla="*/ 457619 h 464344"/>
              <a:gd name="connsiteX1" fmla="*/ 119063 w 842962"/>
              <a:gd name="connsiteY1" fmla="*/ 357607 h 464344"/>
              <a:gd name="connsiteX2" fmla="*/ 219075 w 842962"/>
              <a:gd name="connsiteY2" fmla="*/ 43282 h 464344"/>
              <a:gd name="connsiteX3" fmla="*/ 538162 w 842962"/>
              <a:gd name="connsiteY3" fmla="*/ 38519 h 464344"/>
              <a:gd name="connsiteX4" fmla="*/ 652463 w 842962"/>
              <a:gd name="connsiteY4" fmla="*/ 376656 h 464344"/>
              <a:gd name="connsiteX5" fmla="*/ 842962 w 842962"/>
              <a:gd name="connsiteY5" fmla="*/ 462382 h 464344"/>
              <a:gd name="connsiteX0" fmla="*/ 0 w 862012"/>
              <a:gd name="connsiteY0" fmla="*/ 457619 h 464344"/>
              <a:gd name="connsiteX1" fmla="*/ 138113 w 862012"/>
              <a:gd name="connsiteY1" fmla="*/ 357607 h 464344"/>
              <a:gd name="connsiteX2" fmla="*/ 238125 w 862012"/>
              <a:gd name="connsiteY2" fmla="*/ 43282 h 464344"/>
              <a:gd name="connsiteX3" fmla="*/ 557212 w 862012"/>
              <a:gd name="connsiteY3" fmla="*/ 38519 h 464344"/>
              <a:gd name="connsiteX4" fmla="*/ 671513 w 862012"/>
              <a:gd name="connsiteY4" fmla="*/ 376656 h 464344"/>
              <a:gd name="connsiteX5" fmla="*/ 862012 w 862012"/>
              <a:gd name="connsiteY5" fmla="*/ 462382 h 464344"/>
              <a:gd name="connsiteX0" fmla="*/ 0 w 862012"/>
              <a:gd name="connsiteY0" fmla="*/ 457619 h 462382"/>
              <a:gd name="connsiteX1" fmla="*/ 138113 w 862012"/>
              <a:gd name="connsiteY1" fmla="*/ 357607 h 462382"/>
              <a:gd name="connsiteX2" fmla="*/ 238125 w 862012"/>
              <a:gd name="connsiteY2" fmla="*/ 43282 h 462382"/>
              <a:gd name="connsiteX3" fmla="*/ 557212 w 862012"/>
              <a:gd name="connsiteY3" fmla="*/ 38519 h 462382"/>
              <a:gd name="connsiteX4" fmla="*/ 671513 w 862012"/>
              <a:gd name="connsiteY4" fmla="*/ 376656 h 462382"/>
              <a:gd name="connsiteX5" fmla="*/ 862012 w 862012"/>
              <a:gd name="connsiteY5" fmla="*/ 462382 h 462382"/>
              <a:gd name="connsiteX0" fmla="*/ 0 w 819150"/>
              <a:gd name="connsiteY0" fmla="*/ 457619 h 462382"/>
              <a:gd name="connsiteX1" fmla="*/ 138113 w 819150"/>
              <a:gd name="connsiteY1" fmla="*/ 357607 h 462382"/>
              <a:gd name="connsiteX2" fmla="*/ 238125 w 819150"/>
              <a:gd name="connsiteY2" fmla="*/ 43282 h 462382"/>
              <a:gd name="connsiteX3" fmla="*/ 557212 w 819150"/>
              <a:gd name="connsiteY3" fmla="*/ 38519 h 462382"/>
              <a:gd name="connsiteX4" fmla="*/ 671513 w 819150"/>
              <a:gd name="connsiteY4" fmla="*/ 376656 h 462382"/>
              <a:gd name="connsiteX5" fmla="*/ 819150 w 819150"/>
              <a:gd name="connsiteY5" fmla="*/ 462382 h 462382"/>
              <a:gd name="connsiteX0" fmla="*/ 0 w 819150"/>
              <a:gd name="connsiteY0" fmla="*/ 469021 h 473784"/>
              <a:gd name="connsiteX1" fmla="*/ 138113 w 819150"/>
              <a:gd name="connsiteY1" fmla="*/ 369009 h 473784"/>
              <a:gd name="connsiteX2" fmla="*/ 238125 w 819150"/>
              <a:gd name="connsiteY2" fmla="*/ 54684 h 473784"/>
              <a:gd name="connsiteX3" fmla="*/ 393693 w 819150"/>
              <a:gd name="connsiteY3" fmla="*/ 2296 h 473784"/>
              <a:gd name="connsiteX4" fmla="*/ 557212 w 819150"/>
              <a:gd name="connsiteY4" fmla="*/ 49921 h 473784"/>
              <a:gd name="connsiteX5" fmla="*/ 671513 w 819150"/>
              <a:gd name="connsiteY5" fmla="*/ 388058 h 473784"/>
              <a:gd name="connsiteX6" fmla="*/ 819150 w 819150"/>
              <a:gd name="connsiteY6" fmla="*/ 473784 h 473784"/>
              <a:gd name="connsiteX0" fmla="*/ 0 w 819150"/>
              <a:gd name="connsiteY0" fmla="*/ 420005 h 424768"/>
              <a:gd name="connsiteX1" fmla="*/ 138113 w 819150"/>
              <a:gd name="connsiteY1" fmla="*/ 319993 h 424768"/>
              <a:gd name="connsiteX2" fmla="*/ 238125 w 819150"/>
              <a:gd name="connsiteY2" fmla="*/ 5668 h 424768"/>
              <a:gd name="connsiteX3" fmla="*/ 400043 w 819150"/>
              <a:gd name="connsiteY3" fmla="*/ 232680 h 424768"/>
              <a:gd name="connsiteX4" fmla="*/ 557212 w 819150"/>
              <a:gd name="connsiteY4" fmla="*/ 905 h 424768"/>
              <a:gd name="connsiteX5" fmla="*/ 671513 w 819150"/>
              <a:gd name="connsiteY5" fmla="*/ 339042 h 424768"/>
              <a:gd name="connsiteX6" fmla="*/ 819150 w 819150"/>
              <a:gd name="connsiteY6" fmla="*/ 424768 h 424768"/>
              <a:gd name="connsiteX0" fmla="*/ 0 w 819150"/>
              <a:gd name="connsiteY0" fmla="*/ 420005 h 424768"/>
              <a:gd name="connsiteX1" fmla="*/ 138113 w 819150"/>
              <a:gd name="connsiteY1" fmla="*/ 319993 h 424768"/>
              <a:gd name="connsiteX2" fmla="*/ 238125 w 819150"/>
              <a:gd name="connsiteY2" fmla="*/ 5668 h 424768"/>
              <a:gd name="connsiteX3" fmla="*/ 400043 w 819150"/>
              <a:gd name="connsiteY3" fmla="*/ 232680 h 424768"/>
              <a:gd name="connsiteX4" fmla="*/ 557212 w 819150"/>
              <a:gd name="connsiteY4" fmla="*/ 905 h 424768"/>
              <a:gd name="connsiteX5" fmla="*/ 671513 w 819150"/>
              <a:gd name="connsiteY5" fmla="*/ 339042 h 424768"/>
              <a:gd name="connsiteX6" fmla="*/ 819150 w 819150"/>
              <a:gd name="connsiteY6" fmla="*/ 424768 h 424768"/>
              <a:gd name="connsiteX0" fmla="*/ 0 w 819150"/>
              <a:gd name="connsiteY0" fmla="*/ 420005 h 424768"/>
              <a:gd name="connsiteX1" fmla="*/ 138113 w 819150"/>
              <a:gd name="connsiteY1" fmla="*/ 319993 h 424768"/>
              <a:gd name="connsiteX2" fmla="*/ 238125 w 819150"/>
              <a:gd name="connsiteY2" fmla="*/ 5668 h 424768"/>
              <a:gd name="connsiteX3" fmla="*/ 400043 w 819150"/>
              <a:gd name="connsiteY3" fmla="*/ 232680 h 424768"/>
              <a:gd name="connsiteX4" fmla="*/ 557212 w 819150"/>
              <a:gd name="connsiteY4" fmla="*/ 905 h 424768"/>
              <a:gd name="connsiteX5" fmla="*/ 671513 w 819150"/>
              <a:gd name="connsiteY5" fmla="*/ 339042 h 424768"/>
              <a:gd name="connsiteX6" fmla="*/ 819150 w 819150"/>
              <a:gd name="connsiteY6" fmla="*/ 424768 h 42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9150" h="424768">
                <a:moveTo>
                  <a:pt x="0" y="420005"/>
                </a:moveTo>
                <a:cubicBezTo>
                  <a:pt x="135730" y="407305"/>
                  <a:pt x="117476" y="379524"/>
                  <a:pt x="138113" y="319993"/>
                </a:cubicBezTo>
                <a:cubicBezTo>
                  <a:pt x="158750" y="260462"/>
                  <a:pt x="194470" y="20220"/>
                  <a:pt x="238125" y="5668"/>
                </a:cubicBezTo>
                <a:cubicBezTo>
                  <a:pt x="281780" y="-8884"/>
                  <a:pt x="346862" y="233474"/>
                  <a:pt x="400043" y="232680"/>
                </a:cubicBezTo>
                <a:cubicBezTo>
                  <a:pt x="453224" y="231886"/>
                  <a:pt x="511967" y="-16822"/>
                  <a:pt x="557212" y="905"/>
                </a:cubicBezTo>
                <a:cubicBezTo>
                  <a:pt x="602457" y="18632"/>
                  <a:pt x="653257" y="274748"/>
                  <a:pt x="671513" y="339042"/>
                </a:cubicBezTo>
                <a:cubicBezTo>
                  <a:pt x="689769" y="403336"/>
                  <a:pt x="696912" y="400956"/>
                  <a:pt x="819150" y="424768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0" name="Textfeld 9"/>
          <p:cNvSpPr txBox="1"/>
          <p:nvPr/>
        </p:nvSpPr>
        <p:spPr>
          <a:xfrm>
            <a:off x="3363870" y="1081571"/>
            <a:ext cx="772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>
                <a:solidFill>
                  <a:srgbClr val="777777"/>
                </a:solidFill>
              </a:rPr>
              <a:t>(</a:t>
            </a:r>
            <a:r>
              <a:rPr lang="de-DE" sz="1200" dirty="0" err="1">
                <a:solidFill>
                  <a:srgbClr val="777777"/>
                </a:solidFill>
              </a:rPr>
              <a:t>spectral</a:t>
            </a:r>
            <a:endParaRPr lang="de-DE" sz="1200" dirty="0">
              <a:solidFill>
                <a:srgbClr val="777777"/>
              </a:solidFill>
            </a:endParaRPr>
          </a:p>
          <a:p>
            <a:pPr algn="ctr"/>
            <a:r>
              <a:rPr lang="de-DE" sz="1200" dirty="0" err="1">
                <a:solidFill>
                  <a:srgbClr val="777777"/>
                </a:solidFill>
              </a:rPr>
              <a:t>Intensity</a:t>
            </a:r>
            <a:endParaRPr lang="de-DE" sz="1200" dirty="0">
              <a:solidFill>
                <a:srgbClr val="777777"/>
              </a:solidFill>
            </a:endParaRPr>
          </a:p>
          <a:p>
            <a:pPr algn="ctr"/>
            <a:r>
              <a:rPr lang="de-DE" sz="1200" dirty="0" err="1">
                <a:solidFill>
                  <a:srgbClr val="777777"/>
                </a:solidFill>
              </a:rPr>
              <a:t>shape</a:t>
            </a:r>
            <a:r>
              <a:rPr lang="de-DE" sz="1200" dirty="0">
                <a:solidFill>
                  <a:srgbClr val="777777"/>
                </a:solidFill>
              </a:rPr>
              <a:t>)</a:t>
            </a:r>
          </a:p>
        </p:txBody>
      </p:sp>
      <p:cxnSp>
        <p:nvCxnSpPr>
          <p:cNvPr id="15" name="Gerader Verbinder 14"/>
          <p:cNvCxnSpPr/>
          <p:nvPr/>
        </p:nvCxnSpPr>
        <p:spPr>
          <a:xfrm>
            <a:off x="743405" y="3888733"/>
            <a:ext cx="4752528" cy="0"/>
          </a:xfrm>
          <a:prstGeom prst="line">
            <a:avLst/>
          </a:prstGeom>
          <a:ln w="76200">
            <a:solidFill>
              <a:srgbClr val="005A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>
            <a:off x="743405" y="3236979"/>
            <a:ext cx="4752528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/>
          <p:cNvCxnSpPr/>
          <p:nvPr/>
        </p:nvCxnSpPr>
        <p:spPr>
          <a:xfrm>
            <a:off x="6304659" y="3236979"/>
            <a:ext cx="4752528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>
            <a:off x="6288021" y="3888733"/>
            <a:ext cx="4752528" cy="0"/>
          </a:xfrm>
          <a:prstGeom prst="line">
            <a:avLst/>
          </a:prstGeom>
          <a:ln w="76200">
            <a:solidFill>
              <a:srgbClr val="005A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00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">
            <a:extLst>
              <a:ext uri="{FF2B5EF4-FFF2-40B4-BE49-F238E27FC236}">
                <a16:creationId xmlns:a16="http://schemas.microsoft.com/office/drawing/2014/main" id="{27444092-7BEB-4099-9BB8-98BC68E032DB}"/>
              </a:ext>
            </a:extLst>
          </p:cNvPr>
          <p:cNvSpPr/>
          <p:nvPr/>
        </p:nvSpPr>
        <p:spPr>
          <a:xfrm>
            <a:off x="383366" y="351237"/>
            <a:ext cx="3337773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b="1" dirty="0">
                <a:solidFill>
                  <a:srgbClr val="005AA0"/>
                </a:solidFill>
                <a:latin typeface="Arial" pitchFamily="34" charset="0"/>
                <a:cs typeface="Arial" pitchFamily="34" charset="0"/>
              </a:rPr>
              <a:t>Explanation Sketch</a:t>
            </a:r>
            <a:endParaRPr lang="de-DE" sz="2667" dirty="0">
              <a:solidFill>
                <a:srgbClr val="005AA0"/>
              </a:solidFill>
            </a:endParaRPr>
          </a:p>
        </p:txBody>
      </p:sp>
      <p:sp>
        <p:nvSpPr>
          <p:cNvPr id="2" name="Freihandform 1"/>
          <p:cNvSpPr/>
          <p:nvPr/>
        </p:nvSpPr>
        <p:spPr>
          <a:xfrm>
            <a:off x="1535493" y="1598430"/>
            <a:ext cx="6604000" cy="4518868"/>
          </a:xfrm>
          <a:custGeom>
            <a:avLst/>
            <a:gdLst>
              <a:gd name="connsiteX0" fmla="*/ 0 w 5482007"/>
              <a:gd name="connsiteY0" fmla="*/ 3116277 h 3405837"/>
              <a:gd name="connsiteX1" fmla="*/ 601980 w 5482007"/>
              <a:gd name="connsiteY1" fmla="*/ 2598117 h 3405837"/>
              <a:gd name="connsiteX2" fmla="*/ 1028700 w 5482007"/>
              <a:gd name="connsiteY2" fmla="*/ 1226517 h 3405837"/>
              <a:gd name="connsiteX3" fmla="*/ 1485900 w 5482007"/>
              <a:gd name="connsiteY3" fmla="*/ 14937 h 3405837"/>
              <a:gd name="connsiteX4" fmla="*/ 2263140 w 5482007"/>
              <a:gd name="connsiteY4" fmla="*/ 647397 h 3405837"/>
              <a:gd name="connsiteX5" fmla="*/ 2796540 w 5482007"/>
              <a:gd name="connsiteY5" fmla="*/ 2049477 h 3405837"/>
              <a:gd name="connsiteX6" fmla="*/ 5219700 w 5482007"/>
              <a:gd name="connsiteY6" fmla="*/ 2880057 h 3405837"/>
              <a:gd name="connsiteX7" fmla="*/ 5303520 w 5482007"/>
              <a:gd name="connsiteY7" fmla="*/ 3405837 h 3405837"/>
              <a:gd name="connsiteX0" fmla="*/ 0 w 5369045"/>
              <a:gd name="connsiteY0" fmla="*/ 3116277 h 3405837"/>
              <a:gd name="connsiteX1" fmla="*/ 601980 w 5369045"/>
              <a:gd name="connsiteY1" fmla="*/ 2598117 h 3405837"/>
              <a:gd name="connsiteX2" fmla="*/ 1028700 w 5369045"/>
              <a:gd name="connsiteY2" fmla="*/ 1226517 h 3405837"/>
              <a:gd name="connsiteX3" fmla="*/ 1485900 w 5369045"/>
              <a:gd name="connsiteY3" fmla="*/ 14937 h 3405837"/>
              <a:gd name="connsiteX4" fmla="*/ 2263140 w 5369045"/>
              <a:gd name="connsiteY4" fmla="*/ 647397 h 3405837"/>
              <a:gd name="connsiteX5" fmla="*/ 2796540 w 5369045"/>
              <a:gd name="connsiteY5" fmla="*/ 2049477 h 3405837"/>
              <a:gd name="connsiteX6" fmla="*/ 5219700 w 5369045"/>
              <a:gd name="connsiteY6" fmla="*/ 2880057 h 3405837"/>
              <a:gd name="connsiteX7" fmla="*/ 5303520 w 5369045"/>
              <a:gd name="connsiteY7" fmla="*/ 3405837 h 3405837"/>
              <a:gd name="connsiteX0" fmla="*/ 0 w 5303520"/>
              <a:gd name="connsiteY0" fmla="*/ 3116277 h 3405837"/>
              <a:gd name="connsiteX1" fmla="*/ 601980 w 5303520"/>
              <a:gd name="connsiteY1" fmla="*/ 2598117 h 3405837"/>
              <a:gd name="connsiteX2" fmla="*/ 1028700 w 5303520"/>
              <a:gd name="connsiteY2" fmla="*/ 1226517 h 3405837"/>
              <a:gd name="connsiteX3" fmla="*/ 1485900 w 5303520"/>
              <a:gd name="connsiteY3" fmla="*/ 14937 h 3405837"/>
              <a:gd name="connsiteX4" fmla="*/ 2263140 w 5303520"/>
              <a:gd name="connsiteY4" fmla="*/ 647397 h 3405837"/>
              <a:gd name="connsiteX5" fmla="*/ 2796540 w 5303520"/>
              <a:gd name="connsiteY5" fmla="*/ 2049477 h 3405837"/>
              <a:gd name="connsiteX6" fmla="*/ 5219700 w 5303520"/>
              <a:gd name="connsiteY6" fmla="*/ 2880057 h 3405837"/>
              <a:gd name="connsiteX7" fmla="*/ 5303520 w 5303520"/>
              <a:gd name="connsiteY7" fmla="*/ 3405837 h 3405837"/>
              <a:gd name="connsiteX0" fmla="*/ 0 w 5303520"/>
              <a:gd name="connsiteY0" fmla="*/ 3116277 h 3405837"/>
              <a:gd name="connsiteX1" fmla="*/ 601980 w 5303520"/>
              <a:gd name="connsiteY1" fmla="*/ 2598117 h 3405837"/>
              <a:gd name="connsiteX2" fmla="*/ 1028700 w 5303520"/>
              <a:gd name="connsiteY2" fmla="*/ 1226517 h 3405837"/>
              <a:gd name="connsiteX3" fmla="*/ 1485900 w 5303520"/>
              <a:gd name="connsiteY3" fmla="*/ 14937 h 3405837"/>
              <a:gd name="connsiteX4" fmla="*/ 2263140 w 5303520"/>
              <a:gd name="connsiteY4" fmla="*/ 647397 h 3405837"/>
              <a:gd name="connsiteX5" fmla="*/ 2796540 w 5303520"/>
              <a:gd name="connsiteY5" fmla="*/ 2049477 h 3405837"/>
              <a:gd name="connsiteX6" fmla="*/ 4853940 w 5303520"/>
              <a:gd name="connsiteY6" fmla="*/ 2788617 h 3405837"/>
              <a:gd name="connsiteX7" fmla="*/ 5303520 w 5303520"/>
              <a:gd name="connsiteY7" fmla="*/ 3405837 h 3405837"/>
              <a:gd name="connsiteX0" fmla="*/ 0 w 5031030"/>
              <a:gd name="connsiteY0" fmla="*/ 3116277 h 3382977"/>
              <a:gd name="connsiteX1" fmla="*/ 601980 w 5031030"/>
              <a:gd name="connsiteY1" fmla="*/ 2598117 h 3382977"/>
              <a:gd name="connsiteX2" fmla="*/ 1028700 w 5031030"/>
              <a:gd name="connsiteY2" fmla="*/ 1226517 h 3382977"/>
              <a:gd name="connsiteX3" fmla="*/ 1485900 w 5031030"/>
              <a:gd name="connsiteY3" fmla="*/ 14937 h 3382977"/>
              <a:gd name="connsiteX4" fmla="*/ 2263140 w 5031030"/>
              <a:gd name="connsiteY4" fmla="*/ 647397 h 3382977"/>
              <a:gd name="connsiteX5" fmla="*/ 2796540 w 5031030"/>
              <a:gd name="connsiteY5" fmla="*/ 2049477 h 3382977"/>
              <a:gd name="connsiteX6" fmla="*/ 4853940 w 5031030"/>
              <a:gd name="connsiteY6" fmla="*/ 2788617 h 3382977"/>
              <a:gd name="connsiteX7" fmla="*/ 4953000 w 5031030"/>
              <a:gd name="connsiteY7" fmla="*/ 3382977 h 3382977"/>
              <a:gd name="connsiteX0" fmla="*/ 0 w 4953000"/>
              <a:gd name="connsiteY0" fmla="*/ 3116277 h 3382977"/>
              <a:gd name="connsiteX1" fmla="*/ 601980 w 4953000"/>
              <a:gd name="connsiteY1" fmla="*/ 2598117 h 3382977"/>
              <a:gd name="connsiteX2" fmla="*/ 1028700 w 4953000"/>
              <a:gd name="connsiteY2" fmla="*/ 1226517 h 3382977"/>
              <a:gd name="connsiteX3" fmla="*/ 1485900 w 4953000"/>
              <a:gd name="connsiteY3" fmla="*/ 14937 h 3382977"/>
              <a:gd name="connsiteX4" fmla="*/ 2263140 w 4953000"/>
              <a:gd name="connsiteY4" fmla="*/ 647397 h 3382977"/>
              <a:gd name="connsiteX5" fmla="*/ 2796540 w 4953000"/>
              <a:gd name="connsiteY5" fmla="*/ 2049477 h 3382977"/>
              <a:gd name="connsiteX6" fmla="*/ 4853940 w 4953000"/>
              <a:gd name="connsiteY6" fmla="*/ 2788617 h 3382977"/>
              <a:gd name="connsiteX7" fmla="*/ 4953000 w 4953000"/>
              <a:gd name="connsiteY7" fmla="*/ 3382977 h 3382977"/>
              <a:gd name="connsiteX0" fmla="*/ 0 w 4953000"/>
              <a:gd name="connsiteY0" fmla="*/ 3122072 h 3388772"/>
              <a:gd name="connsiteX1" fmla="*/ 601980 w 4953000"/>
              <a:gd name="connsiteY1" fmla="*/ 2603912 h 3388772"/>
              <a:gd name="connsiteX2" fmla="*/ 1110343 w 4953000"/>
              <a:gd name="connsiteY2" fmla="*/ 1362941 h 3388772"/>
              <a:gd name="connsiteX3" fmla="*/ 1485900 w 4953000"/>
              <a:gd name="connsiteY3" fmla="*/ 20732 h 3388772"/>
              <a:gd name="connsiteX4" fmla="*/ 2263140 w 4953000"/>
              <a:gd name="connsiteY4" fmla="*/ 653192 h 3388772"/>
              <a:gd name="connsiteX5" fmla="*/ 2796540 w 4953000"/>
              <a:gd name="connsiteY5" fmla="*/ 2055272 h 3388772"/>
              <a:gd name="connsiteX6" fmla="*/ 4853940 w 4953000"/>
              <a:gd name="connsiteY6" fmla="*/ 2794412 h 3388772"/>
              <a:gd name="connsiteX7" fmla="*/ 4953000 w 4953000"/>
              <a:gd name="connsiteY7" fmla="*/ 3388772 h 3388772"/>
              <a:gd name="connsiteX0" fmla="*/ 0 w 4953000"/>
              <a:gd name="connsiteY0" fmla="*/ 3122072 h 3388772"/>
              <a:gd name="connsiteX1" fmla="*/ 601980 w 4953000"/>
              <a:gd name="connsiteY1" fmla="*/ 2603912 h 3388772"/>
              <a:gd name="connsiteX2" fmla="*/ 1110343 w 4953000"/>
              <a:gd name="connsiteY2" fmla="*/ 1362941 h 3388772"/>
              <a:gd name="connsiteX3" fmla="*/ 1485900 w 4953000"/>
              <a:gd name="connsiteY3" fmla="*/ 20732 h 3388772"/>
              <a:gd name="connsiteX4" fmla="*/ 2263140 w 4953000"/>
              <a:gd name="connsiteY4" fmla="*/ 653192 h 3388772"/>
              <a:gd name="connsiteX5" fmla="*/ 2796540 w 4953000"/>
              <a:gd name="connsiteY5" fmla="*/ 2055272 h 3388772"/>
              <a:gd name="connsiteX6" fmla="*/ 4853940 w 4953000"/>
              <a:gd name="connsiteY6" fmla="*/ 2794412 h 3388772"/>
              <a:gd name="connsiteX7" fmla="*/ 4953000 w 4953000"/>
              <a:gd name="connsiteY7" fmla="*/ 3388772 h 3388772"/>
              <a:gd name="connsiteX0" fmla="*/ 0 w 4953000"/>
              <a:gd name="connsiteY0" fmla="*/ 3122072 h 3388772"/>
              <a:gd name="connsiteX1" fmla="*/ 830580 w 4953000"/>
              <a:gd name="connsiteY1" fmla="*/ 2693719 h 3388772"/>
              <a:gd name="connsiteX2" fmla="*/ 1110343 w 4953000"/>
              <a:gd name="connsiteY2" fmla="*/ 1362941 h 3388772"/>
              <a:gd name="connsiteX3" fmla="*/ 1485900 w 4953000"/>
              <a:gd name="connsiteY3" fmla="*/ 20732 h 3388772"/>
              <a:gd name="connsiteX4" fmla="*/ 2263140 w 4953000"/>
              <a:gd name="connsiteY4" fmla="*/ 653192 h 3388772"/>
              <a:gd name="connsiteX5" fmla="*/ 2796540 w 4953000"/>
              <a:gd name="connsiteY5" fmla="*/ 2055272 h 3388772"/>
              <a:gd name="connsiteX6" fmla="*/ 4853940 w 4953000"/>
              <a:gd name="connsiteY6" fmla="*/ 2794412 h 3388772"/>
              <a:gd name="connsiteX7" fmla="*/ 4953000 w 4953000"/>
              <a:gd name="connsiteY7" fmla="*/ 3388772 h 3388772"/>
              <a:gd name="connsiteX0" fmla="*/ 0 w 4953000"/>
              <a:gd name="connsiteY0" fmla="*/ 3122451 h 3389151"/>
              <a:gd name="connsiteX1" fmla="*/ 830580 w 4953000"/>
              <a:gd name="connsiteY1" fmla="*/ 2694098 h 3389151"/>
              <a:gd name="connsiteX2" fmla="*/ 1143001 w 4953000"/>
              <a:gd name="connsiteY2" fmla="*/ 1371484 h 3389151"/>
              <a:gd name="connsiteX3" fmla="*/ 1485900 w 4953000"/>
              <a:gd name="connsiteY3" fmla="*/ 21111 h 3389151"/>
              <a:gd name="connsiteX4" fmla="*/ 2263140 w 4953000"/>
              <a:gd name="connsiteY4" fmla="*/ 653571 h 3389151"/>
              <a:gd name="connsiteX5" fmla="*/ 2796540 w 4953000"/>
              <a:gd name="connsiteY5" fmla="*/ 2055651 h 3389151"/>
              <a:gd name="connsiteX6" fmla="*/ 4853940 w 4953000"/>
              <a:gd name="connsiteY6" fmla="*/ 2794791 h 3389151"/>
              <a:gd name="connsiteX7" fmla="*/ 4953000 w 4953000"/>
              <a:gd name="connsiteY7" fmla="*/ 3389151 h 3389151"/>
              <a:gd name="connsiteX0" fmla="*/ 0 w 4953000"/>
              <a:gd name="connsiteY0" fmla="*/ 3122451 h 3389151"/>
              <a:gd name="connsiteX1" fmla="*/ 830580 w 4953000"/>
              <a:gd name="connsiteY1" fmla="*/ 2694098 h 3389151"/>
              <a:gd name="connsiteX2" fmla="*/ 1143001 w 4953000"/>
              <a:gd name="connsiteY2" fmla="*/ 1371484 h 3389151"/>
              <a:gd name="connsiteX3" fmla="*/ 1485900 w 4953000"/>
              <a:gd name="connsiteY3" fmla="*/ 21111 h 3389151"/>
              <a:gd name="connsiteX4" fmla="*/ 2263140 w 4953000"/>
              <a:gd name="connsiteY4" fmla="*/ 653571 h 3389151"/>
              <a:gd name="connsiteX5" fmla="*/ 2796540 w 4953000"/>
              <a:gd name="connsiteY5" fmla="*/ 2055651 h 3389151"/>
              <a:gd name="connsiteX6" fmla="*/ 4853940 w 4953000"/>
              <a:gd name="connsiteY6" fmla="*/ 2794791 h 3389151"/>
              <a:gd name="connsiteX7" fmla="*/ 4953000 w 4953000"/>
              <a:gd name="connsiteY7" fmla="*/ 3389151 h 3389151"/>
              <a:gd name="connsiteX0" fmla="*/ 0 w 4953000"/>
              <a:gd name="connsiteY0" fmla="*/ 3122451 h 3389151"/>
              <a:gd name="connsiteX1" fmla="*/ 855073 w 4953000"/>
              <a:gd name="connsiteY1" fmla="*/ 2841055 h 3389151"/>
              <a:gd name="connsiteX2" fmla="*/ 1143001 w 4953000"/>
              <a:gd name="connsiteY2" fmla="*/ 1371484 h 3389151"/>
              <a:gd name="connsiteX3" fmla="*/ 1485900 w 4953000"/>
              <a:gd name="connsiteY3" fmla="*/ 21111 h 3389151"/>
              <a:gd name="connsiteX4" fmla="*/ 2263140 w 4953000"/>
              <a:gd name="connsiteY4" fmla="*/ 653571 h 3389151"/>
              <a:gd name="connsiteX5" fmla="*/ 2796540 w 4953000"/>
              <a:gd name="connsiteY5" fmla="*/ 2055651 h 3389151"/>
              <a:gd name="connsiteX6" fmla="*/ 4853940 w 4953000"/>
              <a:gd name="connsiteY6" fmla="*/ 2794791 h 3389151"/>
              <a:gd name="connsiteX7" fmla="*/ 4953000 w 4953000"/>
              <a:gd name="connsiteY7" fmla="*/ 3389151 h 3389151"/>
              <a:gd name="connsiteX0" fmla="*/ 0 w 4953000"/>
              <a:gd name="connsiteY0" fmla="*/ 3122451 h 3389151"/>
              <a:gd name="connsiteX1" fmla="*/ 887730 w 4953000"/>
              <a:gd name="connsiteY1" fmla="*/ 2620619 h 3389151"/>
              <a:gd name="connsiteX2" fmla="*/ 1143001 w 4953000"/>
              <a:gd name="connsiteY2" fmla="*/ 1371484 h 3389151"/>
              <a:gd name="connsiteX3" fmla="*/ 1485900 w 4953000"/>
              <a:gd name="connsiteY3" fmla="*/ 21111 h 3389151"/>
              <a:gd name="connsiteX4" fmla="*/ 2263140 w 4953000"/>
              <a:gd name="connsiteY4" fmla="*/ 653571 h 3389151"/>
              <a:gd name="connsiteX5" fmla="*/ 2796540 w 4953000"/>
              <a:gd name="connsiteY5" fmla="*/ 2055651 h 3389151"/>
              <a:gd name="connsiteX6" fmla="*/ 4853940 w 4953000"/>
              <a:gd name="connsiteY6" fmla="*/ 2794791 h 3389151"/>
              <a:gd name="connsiteX7" fmla="*/ 4953000 w 4953000"/>
              <a:gd name="connsiteY7" fmla="*/ 3389151 h 3389151"/>
              <a:gd name="connsiteX0" fmla="*/ 0 w 4953000"/>
              <a:gd name="connsiteY0" fmla="*/ 3122451 h 3389151"/>
              <a:gd name="connsiteX1" fmla="*/ 887730 w 4953000"/>
              <a:gd name="connsiteY1" fmla="*/ 2620619 h 3389151"/>
              <a:gd name="connsiteX2" fmla="*/ 1143001 w 4953000"/>
              <a:gd name="connsiteY2" fmla="*/ 1371484 h 3389151"/>
              <a:gd name="connsiteX3" fmla="*/ 1485900 w 4953000"/>
              <a:gd name="connsiteY3" fmla="*/ 21111 h 3389151"/>
              <a:gd name="connsiteX4" fmla="*/ 2263140 w 4953000"/>
              <a:gd name="connsiteY4" fmla="*/ 653571 h 3389151"/>
              <a:gd name="connsiteX5" fmla="*/ 2796540 w 4953000"/>
              <a:gd name="connsiteY5" fmla="*/ 2055651 h 3389151"/>
              <a:gd name="connsiteX6" fmla="*/ 4853940 w 4953000"/>
              <a:gd name="connsiteY6" fmla="*/ 2794791 h 3389151"/>
              <a:gd name="connsiteX7" fmla="*/ 4953000 w 4953000"/>
              <a:gd name="connsiteY7" fmla="*/ 3389151 h 338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3000" h="3389151">
                <a:moveTo>
                  <a:pt x="0" y="3122451"/>
                </a:moveTo>
                <a:cubicBezTo>
                  <a:pt x="215265" y="3020851"/>
                  <a:pt x="697230" y="2912447"/>
                  <a:pt x="887730" y="2620619"/>
                </a:cubicBezTo>
                <a:cubicBezTo>
                  <a:pt x="1078230" y="2328791"/>
                  <a:pt x="1084128" y="1894543"/>
                  <a:pt x="1143001" y="1371484"/>
                </a:cubicBezTo>
                <a:cubicBezTo>
                  <a:pt x="1201874" y="848425"/>
                  <a:pt x="1299210" y="140763"/>
                  <a:pt x="1485900" y="21111"/>
                </a:cubicBezTo>
                <a:cubicBezTo>
                  <a:pt x="1672590" y="-98541"/>
                  <a:pt x="2044700" y="314481"/>
                  <a:pt x="2263140" y="653571"/>
                </a:cubicBezTo>
                <a:cubicBezTo>
                  <a:pt x="2481580" y="992661"/>
                  <a:pt x="2364740" y="1698781"/>
                  <a:pt x="2796540" y="2055651"/>
                </a:cubicBezTo>
                <a:cubicBezTo>
                  <a:pt x="3228340" y="2412521"/>
                  <a:pt x="4791710" y="2496341"/>
                  <a:pt x="4853940" y="2794791"/>
                </a:cubicBezTo>
                <a:cubicBezTo>
                  <a:pt x="4916170" y="3093241"/>
                  <a:pt x="4906645" y="3056411"/>
                  <a:pt x="4953000" y="3389151"/>
                </a:cubicBezTo>
              </a:path>
            </a:pathLst>
          </a:cu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0" name="Freihandform 19"/>
          <p:cNvSpPr/>
          <p:nvPr/>
        </p:nvSpPr>
        <p:spPr>
          <a:xfrm>
            <a:off x="1775520" y="1268441"/>
            <a:ext cx="8107680" cy="4800124"/>
          </a:xfrm>
          <a:custGeom>
            <a:avLst/>
            <a:gdLst>
              <a:gd name="connsiteX0" fmla="*/ 0 w 5482007"/>
              <a:gd name="connsiteY0" fmla="*/ 3116277 h 3405837"/>
              <a:gd name="connsiteX1" fmla="*/ 601980 w 5482007"/>
              <a:gd name="connsiteY1" fmla="*/ 2598117 h 3405837"/>
              <a:gd name="connsiteX2" fmla="*/ 1028700 w 5482007"/>
              <a:gd name="connsiteY2" fmla="*/ 1226517 h 3405837"/>
              <a:gd name="connsiteX3" fmla="*/ 1485900 w 5482007"/>
              <a:gd name="connsiteY3" fmla="*/ 14937 h 3405837"/>
              <a:gd name="connsiteX4" fmla="*/ 2263140 w 5482007"/>
              <a:gd name="connsiteY4" fmla="*/ 647397 h 3405837"/>
              <a:gd name="connsiteX5" fmla="*/ 2796540 w 5482007"/>
              <a:gd name="connsiteY5" fmla="*/ 2049477 h 3405837"/>
              <a:gd name="connsiteX6" fmla="*/ 5219700 w 5482007"/>
              <a:gd name="connsiteY6" fmla="*/ 2880057 h 3405837"/>
              <a:gd name="connsiteX7" fmla="*/ 5303520 w 5482007"/>
              <a:gd name="connsiteY7" fmla="*/ 3405837 h 3405837"/>
              <a:gd name="connsiteX0" fmla="*/ 0 w 5369045"/>
              <a:gd name="connsiteY0" fmla="*/ 3116277 h 3405837"/>
              <a:gd name="connsiteX1" fmla="*/ 601980 w 5369045"/>
              <a:gd name="connsiteY1" fmla="*/ 2598117 h 3405837"/>
              <a:gd name="connsiteX2" fmla="*/ 1028700 w 5369045"/>
              <a:gd name="connsiteY2" fmla="*/ 1226517 h 3405837"/>
              <a:gd name="connsiteX3" fmla="*/ 1485900 w 5369045"/>
              <a:gd name="connsiteY3" fmla="*/ 14937 h 3405837"/>
              <a:gd name="connsiteX4" fmla="*/ 2263140 w 5369045"/>
              <a:gd name="connsiteY4" fmla="*/ 647397 h 3405837"/>
              <a:gd name="connsiteX5" fmla="*/ 2796540 w 5369045"/>
              <a:gd name="connsiteY5" fmla="*/ 2049477 h 3405837"/>
              <a:gd name="connsiteX6" fmla="*/ 5219700 w 5369045"/>
              <a:gd name="connsiteY6" fmla="*/ 2880057 h 3405837"/>
              <a:gd name="connsiteX7" fmla="*/ 5303520 w 5369045"/>
              <a:gd name="connsiteY7" fmla="*/ 3405837 h 3405837"/>
              <a:gd name="connsiteX0" fmla="*/ 0 w 5303520"/>
              <a:gd name="connsiteY0" fmla="*/ 3116277 h 3405837"/>
              <a:gd name="connsiteX1" fmla="*/ 601980 w 5303520"/>
              <a:gd name="connsiteY1" fmla="*/ 2598117 h 3405837"/>
              <a:gd name="connsiteX2" fmla="*/ 1028700 w 5303520"/>
              <a:gd name="connsiteY2" fmla="*/ 1226517 h 3405837"/>
              <a:gd name="connsiteX3" fmla="*/ 1485900 w 5303520"/>
              <a:gd name="connsiteY3" fmla="*/ 14937 h 3405837"/>
              <a:gd name="connsiteX4" fmla="*/ 2263140 w 5303520"/>
              <a:gd name="connsiteY4" fmla="*/ 647397 h 3405837"/>
              <a:gd name="connsiteX5" fmla="*/ 2796540 w 5303520"/>
              <a:gd name="connsiteY5" fmla="*/ 2049477 h 3405837"/>
              <a:gd name="connsiteX6" fmla="*/ 5219700 w 5303520"/>
              <a:gd name="connsiteY6" fmla="*/ 2880057 h 3405837"/>
              <a:gd name="connsiteX7" fmla="*/ 5303520 w 5303520"/>
              <a:gd name="connsiteY7" fmla="*/ 3405837 h 3405837"/>
              <a:gd name="connsiteX0" fmla="*/ 0 w 5303520"/>
              <a:gd name="connsiteY0" fmla="*/ 3116277 h 3405837"/>
              <a:gd name="connsiteX1" fmla="*/ 601980 w 5303520"/>
              <a:gd name="connsiteY1" fmla="*/ 2598117 h 3405837"/>
              <a:gd name="connsiteX2" fmla="*/ 1028700 w 5303520"/>
              <a:gd name="connsiteY2" fmla="*/ 1226517 h 3405837"/>
              <a:gd name="connsiteX3" fmla="*/ 1485900 w 5303520"/>
              <a:gd name="connsiteY3" fmla="*/ 14937 h 3405837"/>
              <a:gd name="connsiteX4" fmla="*/ 2263140 w 5303520"/>
              <a:gd name="connsiteY4" fmla="*/ 647397 h 3405837"/>
              <a:gd name="connsiteX5" fmla="*/ 2796540 w 5303520"/>
              <a:gd name="connsiteY5" fmla="*/ 2049477 h 3405837"/>
              <a:gd name="connsiteX6" fmla="*/ 4853940 w 5303520"/>
              <a:gd name="connsiteY6" fmla="*/ 2788617 h 3405837"/>
              <a:gd name="connsiteX7" fmla="*/ 5303520 w 5303520"/>
              <a:gd name="connsiteY7" fmla="*/ 3405837 h 3405837"/>
              <a:gd name="connsiteX0" fmla="*/ 0 w 5031030"/>
              <a:gd name="connsiteY0" fmla="*/ 3116277 h 3382977"/>
              <a:gd name="connsiteX1" fmla="*/ 601980 w 5031030"/>
              <a:gd name="connsiteY1" fmla="*/ 2598117 h 3382977"/>
              <a:gd name="connsiteX2" fmla="*/ 1028700 w 5031030"/>
              <a:gd name="connsiteY2" fmla="*/ 1226517 h 3382977"/>
              <a:gd name="connsiteX3" fmla="*/ 1485900 w 5031030"/>
              <a:gd name="connsiteY3" fmla="*/ 14937 h 3382977"/>
              <a:gd name="connsiteX4" fmla="*/ 2263140 w 5031030"/>
              <a:gd name="connsiteY4" fmla="*/ 647397 h 3382977"/>
              <a:gd name="connsiteX5" fmla="*/ 2796540 w 5031030"/>
              <a:gd name="connsiteY5" fmla="*/ 2049477 h 3382977"/>
              <a:gd name="connsiteX6" fmla="*/ 4853940 w 5031030"/>
              <a:gd name="connsiteY6" fmla="*/ 2788617 h 3382977"/>
              <a:gd name="connsiteX7" fmla="*/ 4953000 w 5031030"/>
              <a:gd name="connsiteY7" fmla="*/ 3382977 h 3382977"/>
              <a:gd name="connsiteX0" fmla="*/ 0 w 4953000"/>
              <a:gd name="connsiteY0" fmla="*/ 3116277 h 3382977"/>
              <a:gd name="connsiteX1" fmla="*/ 601980 w 4953000"/>
              <a:gd name="connsiteY1" fmla="*/ 2598117 h 3382977"/>
              <a:gd name="connsiteX2" fmla="*/ 1028700 w 4953000"/>
              <a:gd name="connsiteY2" fmla="*/ 1226517 h 3382977"/>
              <a:gd name="connsiteX3" fmla="*/ 1485900 w 4953000"/>
              <a:gd name="connsiteY3" fmla="*/ 14937 h 3382977"/>
              <a:gd name="connsiteX4" fmla="*/ 2263140 w 4953000"/>
              <a:gd name="connsiteY4" fmla="*/ 647397 h 3382977"/>
              <a:gd name="connsiteX5" fmla="*/ 2796540 w 4953000"/>
              <a:gd name="connsiteY5" fmla="*/ 2049477 h 3382977"/>
              <a:gd name="connsiteX6" fmla="*/ 4853940 w 4953000"/>
              <a:gd name="connsiteY6" fmla="*/ 2788617 h 3382977"/>
              <a:gd name="connsiteX7" fmla="*/ 4953000 w 4953000"/>
              <a:gd name="connsiteY7" fmla="*/ 3382977 h 3382977"/>
              <a:gd name="connsiteX0" fmla="*/ 0 w 4953000"/>
              <a:gd name="connsiteY0" fmla="*/ 3370691 h 3637391"/>
              <a:gd name="connsiteX1" fmla="*/ 601980 w 4953000"/>
              <a:gd name="connsiteY1" fmla="*/ 2852531 h 3637391"/>
              <a:gd name="connsiteX2" fmla="*/ 1028700 w 4953000"/>
              <a:gd name="connsiteY2" fmla="*/ 1480931 h 3637391"/>
              <a:gd name="connsiteX3" fmla="*/ 1478280 w 4953000"/>
              <a:gd name="connsiteY3" fmla="*/ 10271 h 3637391"/>
              <a:gd name="connsiteX4" fmla="*/ 2263140 w 4953000"/>
              <a:gd name="connsiteY4" fmla="*/ 901811 h 3637391"/>
              <a:gd name="connsiteX5" fmla="*/ 2796540 w 4953000"/>
              <a:gd name="connsiteY5" fmla="*/ 2303891 h 3637391"/>
              <a:gd name="connsiteX6" fmla="*/ 4853940 w 4953000"/>
              <a:gd name="connsiteY6" fmla="*/ 3043031 h 3637391"/>
              <a:gd name="connsiteX7" fmla="*/ 4953000 w 4953000"/>
              <a:gd name="connsiteY7" fmla="*/ 3637391 h 3637391"/>
              <a:gd name="connsiteX0" fmla="*/ 0 w 4953000"/>
              <a:gd name="connsiteY0" fmla="*/ 3364470 h 3631170"/>
              <a:gd name="connsiteX1" fmla="*/ 601980 w 4953000"/>
              <a:gd name="connsiteY1" fmla="*/ 2846310 h 3631170"/>
              <a:gd name="connsiteX2" fmla="*/ 1028700 w 4953000"/>
              <a:gd name="connsiteY2" fmla="*/ 1474710 h 3631170"/>
              <a:gd name="connsiteX3" fmla="*/ 1478280 w 4953000"/>
              <a:gd name="connsiteY3" fmla="*/ 4050 h 3631170"/>
              <a:gd name="connsiteX4" fmla="*/ 2461260 w 4953000"/>
              <a:gd name="connsiteY4" fmla="*/ 1078470 h 3631170"/>
              <a:gd name="connsiteX5" fmla="*/ 2796540 w 4953000"/>
              <a:gd name="connsiteY5" fmla="*/ 2297670 h 3631170"/>
              <a:gd name="connsiteX6" fmla="*/ 4853940 w 4953000"/>
              <a:gd name="connsiteY6" fmla="*/ 3036810 h 3631170"/>
              <a:gd name="connsiteX7" fmla="*/ 4953000 w 4953000"/>
              <a:gd name="connsiteY7" fmla="*/ 3631170 h 3631170"/>
              <a:gd name="connsiteX0" fmla="*/ 0 w 5005527"/>
              <a:gd name="connsiteY0" fmla="*/ 3364240 h 3630940"/>
              <a:gd name="connsiteX1" fmla="*/ 601980 w 5005527"/>
              <a:gd name="connsiteY1" fmla="*/ 2846080 h 3630940"/>
              <a:gd name="connsiteX2" fmla="*/ 1028700 w 5005527"/>
              <a:gd name="connsiteY2" fmla="*/ 1474480 h 3630940"/>
              <a:gd name="connsiteX3" fmla="*/ 1478280 w 5005527"/>
              <a:gd name="connsiteY3" fmla="*/ 3820 h 3630940"/>
              <a:gd name="connsiteX4" fmla="*/ 2461260 w 5005527"/>
              <a:gd name="connsiteY4" fmla="*/ 1078240 h 3630940"/>
              <a:gd name="connsiteX5" fmla="*/ 3147060 w 5005527"/>
              <a:gd name="connsiteY5" fmla="*/ 2000260 h 3630940"/>
              <a:gd name="connsiteX6" fmla="*/ 4853940 w 5005527"/>
              <a:gd name="connsiteY6" fmla="*/ 3036580 h 3630940"/>
              <a:gd name="connsiteX7" fmla="*/ 4953000 w 5005527"/>
              <a:gd name="connsiteY7" fmla="*/ 3630940 h 3630940"/>
              <a:gd name="connsiteX0" fmla="*/ 0 w 5428238"/>
              <a:gd name="connsiteY0" fmla="*/ 3364240 h 3630940"/>
              <a:gd name="connsiteX1" fmla="*/ 601980 w 5428238"/>
              <a:gd name="connsiteY1" fmla="*/ 2846080 h 3630940"/>
              <a:gd name="connsiteX2" fmla="*/ 1028700 w 5428238"/>
              <a:gd name="connsiteY2" fmla="*/ 1474480 h 3630940"/>
              <a:gd name="connsiteX3" fmla="*/ 1478280 w 5428238"/>
              <a:gd name="connsiteY3" fmla="*/ 3820 h 3630940"/>
              <a:gd name="connsiteX4" fmla="*/ 2461260 w 5428238"/>
              <a:gd name="connsiteY4" fmla="*/ 1078240 h 3630940"/>
              <a:gd name="connsiteX5" fmla="*/ 3147060 w 5428238"/>
              <a:gd name="connsiteY5" fmla="*/ 2000260 h 3630940"/>
              <a:gd name="connsiteX6" fmla="*/ 5356860 w 5428238"/>
              <a:gd name="connsiteY6" fmla="*/ 2655580 h 3630940"/>
              <a:gd name="connsiteX7" fmla="*/ 4953000 w 5428238"/>
              <a:gd name="connsiteY7" fmla="*/ 3630940 h 3630940"/>
              <a:gd name="connsiteX0" fmla="*/ 0 w 5847565"/>
              <a:gd name="connsiteY0" fmla="*/ 3364240 h 3630940"/>
              <a:gd name="connsiteX1" fmla="*/ 601980 w 5847565"/>
              <a:gd name="connsiteY1" fmla="*/ 2846080 h 3630940"/>
              <a:gd name="connsiteX2" fmla="*/ 1028700 w 5847565"/>
              <a:gd name="connsiteY2" fmla="*/ 1474480 h 3630940"/>
              <a:gd name="connsiteX3" fmla="*/ 1478280 w 5847565"/>
              <a:gd name="connsiteY3" fmla="*/ 3820 h 3630940"/>
              <a:gd name="connsiteX4" fmla="*/ 2461260 w 5847565"/>
              <a:gd name="connsiteY4" fmla="*/ 1078240 h 3630940"/>
              <a:gd name="connsiteX5" fmla="*/ 3147060 w 5847565"/>
              <a:gd name="connsiteY5" fmla="*/ 2000260 h 3630940"/>
              <a:gd name="connsiteX6" fmla="*/ 5798820 w 5847565"/>
              <a:gd name="connsiteY6" fmla="*/ 2701300 h 3630940"/>
              <a:gd name="connsiteX7" fmla="*/ 4953000 w 5847565"/>
              <a:gd name="connsiteY7" fmla="*/ 3630940 h 3630940"/>
              <a:gd name="connsiteX0" fmla="*/ 0 w 6013742"/>
              <a:gd name="connsiteY0" fmla="*/ 3364240 h 3615700"/>
              <a:gd name="connsiteX1" fmla="*/ 601980 w 6013742"/>
              <a:gd name="connsiteY1" fmla="*/ 2846080 h 3615700"/>
              <a:gd name="connsiteX2" fmla="*/ 1028700 w 6013742"/>
              <a:gd name="connsiteY2" fmla="*/ 1474480 h 3615700"/>
              <a:gd name="connsiteX3" fmla="*/ 1478280 w 6013742"/>
              <a:gd name="connsiteY3" fmla="*/ 3820 h 3615700"/>
              <a:gd name="connsiteX4" fmla="*/ 2461260 w 6013742"/>
              <a:gd name="connsiteY4" fmla="*/ 1078240 h 3615700"/>
              <a:gd name="connsiteX5" fmla="*/ 3147060 w 6013742"/>
              <a:gd name="connsiteY5" fmla="*/ 2000260 h 3615700"/>
              <a:gd name="connsiteX6" fmla="*/ 5798820 w 6013742"/>
              <a:gd name="connsiteY6" fmla="*/ 2701300 h 3615700"/>
              <a:gd name="connsiteX7" fmla="*/ 5882640 w 6013742"/>
              <a:gd name="connsiteY7" fmla="*/ 3615700 h 3615700"/>
              <a:gd name="connsiteX0" fmla="*/ 0 w 5882640"/>
              <a:gd name="connsiteY0" fmla="*/ 3364240 h 3615700"/>
              <a:gd name="connsiteX1" fmla="*/ 601980 w 5882640"/>
              <a:gd name="connsiteY1" fmla="*/ 2846080 h 3615700"/>
              <a:gd name="connsiteX2" fmla="*/ 1028700 w 5882640"/>
              <a:gd name="connsiteY2" fmla="*/ 1474480 h 3615700"/>
              <a:gd name="connsiteX3" fmla="*/ 1478280 w 5882640"/>
              <a:gd name="connsiteY3" fmla="*/ 3820 h 3615700"/>
              <a:gd name="connsiteX4" fmla="*/ 2461260 w 5882640"/>
              <a:gd name="connsiteY4" fmla="*/ 1078240 h 3615700"/>
              <a:gd name="connsiteX5" fmla="*/ 3147060 w 5882640"/>
              <a:gd name="connsiteY5" fmla="*/ 2000260 h 3615700"/>
              <a:gd name="connsiteX6" fmla="*/ 5798820 w 5882640"/>
              <a:gd name="connsiteY6" fmla="*/ 2701300 h 3615700"/>
              <a:gd name="connsiteX7" fmla="*/ 5882640 w 5882640"/>
              <a:gd name="connsiteY7" fmla="*/ 3615700 h 3615700"/>
              <a:gd name="connsiteX0" fmla="*/ 0 w 5882640"/>
              <a:gd name="connsiteY0" fmla="*/ 3364240 h 3615700"/>
              <a:gd name="connsiteX1" fmla="*/ 601980 w 5882640"/>
              <a:gd name="connsiteY1" fmla="*/ 2846080 h 3615700"/>
              <a:gd name="connsiteX2" fmla="*/ 1028700 w 5882640"/>
              <a:gd name="connsiteY2" fmla="*/ 1474480 h 3615700"/>
              <a:gd name="connsiteX3" fmla="*/ 1478280 w 5882640"/>
              <a:gd name="connsiteY3" fmla="*/ 3820 h 3615700"/>
              <a:gd name="connsiteX4" fmla="*/ 2461260 w 5882640"/>
              <a:gd name="connsiteY4" fmla="*/ 1078240 h 3615700"/>
              <a:gd name="connsiteX5" fmla="*/ 3147060 w 5882640"/>
              <a:gd name="connsiteY5" fmla="*/ 2000260 h 3615700"/>
              <a:gd name="connsiteX6" fmla="*/ 5722620 w 5882640"/>
              <a:gd name="connsiteY6" fmla="*/ 3059440 h 3615700"/>
              <a:gd name="connsiteX7" fmla="*/ 5882640 w 5882640"/>
              <a:gd name="connsiteY7" fmla="*/ 3615700 h 3615700"/>
              <a:gd name="connsiteX0" fmla="*/ 0 w 5882640"/>
              <a:gd name="connsiteY0" fmla="*/ 3364240 h 3615700"/>
              <a:gd name="connsiteX1" fmla="*/ 601980 w 5882640"/>
              <a:gd name="connsiteY1" fmla="*/ 2846080 h 3615700"/>
              <a:gd name="connsiteX2" fmla="*/ 1028700 w 5882640"/>
              <a:gd name="connsiteY2" fmla="*/ 1474480 h 3615700"/>
              <a:gd name="connsiteX3" fmla="*/ 1478280 w 5882640"/>
              <a:gd name="connsiteY3" fmla="*/ 3820 h 3615700"/>
              <a:gd name="connsiteX4" fmla="*/ 2461260 w 5882640"/>
              <a:gd name="connsiteY4" fmla="*/ 1078240 h 3615700"/>
              <a:gd name="connsiteX5" fmla="*/ 3147060 w 5882640"/>
              <a:gd name="connsiteY5" fmla="*/ 2000260 h 3615700"/>
              <a:gd name="connsiteX6" fmla="*/ 5722620 w 5882640"/>
              <a:gd name="connsiteY6" fmla="*/ 3059440 h 3615700"/>
              <a:gd name="connsiteX7" fmla="*/ 5882640 w 5882640"/>
              <a:gd name="connsiteY7" fmla="*/ 3615700 h 3615700"/>
              <a:gd name="connsiteX0" fmla="*/ 0 w 5882640"/>
              <a:gd name="connsiteY0" fmla="*/ 3364450 h 3615910"/>
              <a:gd name="connsiteX1" fmla="*/ 601980 w 5882640"/>
              <a:gd name="connsiteY1" fmla="*/ 2846290 h 3615910"/>
              <a:gd name="connsiteX2" fmla="*/ 1028700 w 5882640"/>
              <a:gd name="connsiteY2" fmla="*/ 1474690 h 3615910"/>
              <a:gd name="connsiteX3" fmla="*/ 1478280 w 5882640"/>
              <a:gd name="connsiteY3" fmla="*/ 4030 h 3615910"/>
              <a:gd name="connsiteX4" fmla="*/ 2461260 w 5882640"/>
              <a:gd name="connsiteY4" fmla="*/ 1078450 h 3615910"/>
              <a:gd name="connsiteX5" fmla="*/ 3147060 w 5882640"/>
              <a:gd name="connsiteY5" fmla="*/ 2000470 h 3615910"/>
              <a:gd name="connsiteX6" fmla="*/ 5722620 w 5882640"/>
              <a:gd name="connsiteY6" fmla="*/ 3059650 h 3615910"/>
              <a:gd name="connsiteX7" fmla="*/ 5882640 w 5882640"/>
              <a:gd name="connsiteY7" fmla="*/ 3615910 h 3615910"/>
              <a:gd name="connsiteX0" fmla="*/ 0 w 5882640"/>
              <a:gd name="connsiteY0" fmla="*/ 3364099 h 3615559"/>
              <a:gd name="connsiteX1" fmla="*/ 601980 w 5882640"/>
              <a:gd name="connsiteY1" fmla="*/ 2845939 h 3615559"/>
              <a:gd name="connsiteX2" fmla="*/ 1028700 w 5882640"/>
              <a:gd name="connsiteY2" fmla="*/ 1474339 h 3615559"/>
              <a:gd name="connsiteX3" fmla="*/ 1478280 w 5882640"/>
              <a:gd name="connsiteY3" fmla="*/ 3679 h 3615559"/>
              <a:gd name="connsiteX4" fmla="*/ 2354580 w 5882640"/>
              <a:gd name="connsiteY4" fmla="*/ 1093339 h 3615559"/>
              <a:gd name="connsiteX5" fmla="*/ 3147060 w 5882640"/>
              <a:gd name="connsiteY5" fmla="*/ 2000119 h 3615559"/>
              <a:gd name="connsiteX6" fmla="*/ 5722620 w 5882640"/>
              <a:gd name="connsiteY6" fmla="*/ 3059299 h 3615559"/>
              <a:gd name="connsiteX7" fmla="*/ 5882640 w 5882640"/>
              <a:gd name="connsiteY7" fmla="*/ 3615559 h 3615559"/>
              <a:gd name="connsiteX0" fmla="*/ 0 w 5951854"/>
              <a:gd name="connsiteY0" fmla="*/ 3363873 h 3615333"/>
              <a:gd name="connsiteX1" fmla="*/ 601980 w 5951854"/>
              <a:gd name="connsiteY1" fmla="*/ 2845713 h 3615333"/>
              <a:gd name="connsiteX2" fmla="*/ 1028700 w 5951854"/>
              <a:gd name="connsiteY2" fmla="*/ 1474113 h 3615333"/>
              <a:gd name="connsiteX3" fmla="*/ 1478280 w 5951854"/>
              <a:gd name="connsiteY3" fmla="*/ 3453 h 3615333"/>
              <a:gd name="connsiteX4" fmla="*/ 2354580 w 5951854"/>
              <a:gd name="connsiteY4" fmla="*/ 1093113 h 3615333"/>
              <a:gd name="connsiteX5" fmla="*/ 3299460 w 5951854"/>
              <a:gd name="connsiteY5" fmla="*/ 1946553 h 3615333"/>
              <a:gd name="connsiteX6" fmla="*/ 5722620 w 5951854"/>
              <a:gd name="connsiteY6" fmla="*/ 3059073 h 3615333"/>
              <a:gd name="connsiteX7" fmla="*/ 5882640 w 5951854"/>
              <a:gd name="connsiteY7" fmla="*/ 3615333 h 3615333"/>
              <a:gd name="connsiteX0" fmla="*/ 0 w 6080760"/>
              <a:gd name="connsiteY0" fmla="*/ 3363873 h 3600093"/>
              <a:gd name="connsiteX1" fmla="*/ 601980 w 6080760"/>
              <a:gd name="connsiteY1" fmla="*/ 2845713 h 3600093"/>
              <a:gd name="connsiteX2" fmla="*/ 1028700 w 6080760"/>
              <a:gd name="connsiteY2" fmla="*/ 1474113 h 3600093"/>
              <a:gd name="connsiteX3" fmla="*/ 1478280 w 6080760"/>
              <a:gd name="connsiteY3" fmla="*/ 3453 h 3600093"/>
              <a:gd name="connsiteX4" fmla="*/ 2354580 w 6080760"/>
              <a:gd name="connsiteY4" fmla="*/ 1093113 h 3600093"/>
              <a:gd name="connsiteX5" fmla="*/ 3299460 w 6080760"/>
              <a:gd name="connsiteY5" fmla="*/ 1946553 h 3600093"/>
              <a:gd name="connsiteX6" fmla="*/ 5722620 w 6080760"/>
              <a:gd name="connsiteY6" fmla="*/ 3059073 h 3600093"/>
              <a:gd name="connsiteX7" fmla="*/ 6080760 w 6080760"/>
              <a:gd name="connsiteY7" fmla="*/ 3600093 h 360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80760" h="3600093">
                <a:moveTo>
                  <a:pt x="0" y="3363873"/>
                </a:moveTo>
                <a:cubicBezTo>
                  <a:pt x="215265" y="3262273"/>
                  <a:pt x="430530" y="3160673"/>
                  <a:pt x="601980" y="2845713"/>
                </a:cubicBezTo>
                <a:cubicBezTo>
                  <a:pt x="773430" y="2530753"/>
                  <a:pt x="882650" y="1947823"/>
                  <a:pt x="1028700" y="1474113"/>
                </a:cubicBezTo>
                <a:cubicBezTo>
                  <a:pt x="1174750" y="1000403"/>
                  <a:pt x="1257300" y="66953"/>
                  <a:pt x="1478280" y="3453"/>
                </a:cubicBezTo>
                <a:cubicBezTo>
                  <a:pt x="1699260" y="-60047"/>
                  <a:pt x="2051050" y="769263"/>
                  <a:pt x="2354580" y="1093113"/>
                </a:cubicBezTo>
                <a:cubicBezTo>
                  <a:pt x="2658110" y="1416963"/>
                  <a:pt x="2738120" y="1618893"/>
                  <a:pt x="3299460" y="1946553"/>
                </a:cubicBezTo>
                <a:cubicBezTo>
                  <a:pt x="3860800" y="2274213"/>
                  <a:pt x="5259070" y="2783483"/>
                  <a:pt x="5722620" y="3059073"/>
                </a:cubicBezTo>
                <a:cubicBezTo>
                  <a:pt x="6186170" y="3334663"/>
                  <a:pt x="6034405" y="3267353"/>
                  <a:pt x="6080760" y="3600093"/>
                </a:cubicBezTo>
              </a:path>
            </a:pathLst>
          </a:custGeom>
          <a:noFill/>
          <a:ln>
            <a:solidFill>
              <a:srgbClr val="005A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4" name="Ellipse 3"/>
          <p:cNvSpPr/>
          <p:nvPr/>
        </p:nvSpPr>
        <p:spPr>
          <a:xfrm rot="4004252">
            <a:off x="3941929" y="2607624"/>
            <a:ext cx="1296144" cy="24002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2" name="Ellipse 21"/>
          <p:cNvSpPr/>
          <p:nvPr/>
        </p:nvSpPr>
        <p:spPr>
          <a:xfrm rot="3381637">
            <a:off x="4198095" y="2369362"/>
            <a:ext cx="1245779" cy="27354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3" name="Freihandform 22"/>
          <p:cNvSpPr/>
          <p:nvPr/>
        </p:nvSpPr>
        <p:spPr>
          <a:xfrm>
            <a:off x="7995920" y="5212080"/>
            <a:ext cx="2885440" cy="955040"/>
          </a:xfrm>
          <a:custGeom>
            <a:avLst/>
            <a:gdLst>
              <a:gd name="connsiteX0" fmla="*/ 0 w 2164080"/>
              <a:gd name="connsiteY0" fmla="*/ 0 h 716280"/>
              <a:gd name="connsiteX1" fmla="*/ 876300 w 2164080"/>
              <a:gd name="connsiteY1" fmla="*/ 213360 h 716280"/>
              <a:gd name="connsiteX2" fmla="*/ 1752600 w 2164080"/>
              <a:gd name="connsiteY2" fmla="*/ 480060 h 716280"/>
              <a:gd name="connsiteX3" fmla="*/ 2164080 w 2164080"/>
              <a:gd name="connsiteY3" fmla="*/ 716280 h 71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4080" h="716280">
                <a:moveTo>
                  <a:pt x="0" y="0"/>
                </a:moveTo>
                <a:cubicBezTo>
                  <a:pt x="292100" y="66675"/>
                  <a:pt x="584200" y="133350"/>
                  <a:pt x="876300" y="213360"/>
                </a:cubicBezTo>
                <a:cubicBezTo>
                  <a:pt x="1168400" y="293370"/>
                  <a:pt x="1537970" y="396240"/>
                  <a:pt x="1752600" y="480060"/>
                </a:cubicBezTo>
                <a:cubicBezTo>
                  <a:pt x="1967230" y="563880"/>
                  <a:pt x="2065655" y="640080"/>
                  <a:pt x="2164080" y="71628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4" name="Freihandform 23"/>
          <p:cNvSpPr/>
          <p:nvPr/>
        </p:nvSpPr>
        <p:spPr>
          <a:xfrm>
            <a:off x="9696400" y="5493229"/>
            <a:ext cx="1628187" cy="686571"/>
          </a:xfrm>
          <a:custGeom>
            <a:avLst/>
            <a:gdLst>
              <a:gd name="connsiteX0" fmla="*/ 0 w 2164080"/>
              <a:gd name="connsiteY0" fmla="*/ 0 h 716280"/>
              <a:gd name="connsiteX1" fmla="*/ 876300 w 2164080"/>
              <a:gd name="connsiteY1" fmla="*/ 213360 h 716280"/>
              <a:gd name="connsiteX2" fmla="*/ 1752600 w 2164080"/>
              <a:gd name="connsiteY2" fmla="*/ 480060 h 716280"/>
              <a:gd name="connsiteX3" fmla="*/ 2164080 w 2164080"/>
              <a:gd name="connsiteY3" fmla="*/ 716280 h 71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4080" h="716280">
                <a:moveTo>
                  <a:pt x="0" y="0"/>
                </a:moveTo>
                <a:cubicBezTo>
                  <a:pt x="292100" y="66675"/>
                  <a:pt x="584200" y="133350"/>
                  <a:pt x="876300" y="213360"/>
                </a:cubicBezTo>
                <a:cubicBezTo>
                  <a:pt x="1168400" y="293370"/>
                  <a:pt x="1537970" y="396240"/>
                  <a:pt x="1752600" y="480060"/>
                </a:cubicBezTo>
                <a:cubicBezTo>
                  <a:pt x="1967230" y="563880"/>
                  <a:pt x="2065655" y="640080"/>
                  <a:pt x="2164080" y="71628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5" name="Textfeld 24"/>
          <p:cNvSpPr txBox="1"/>
          <p:nvPr/>
        </p:nvSpPr>
        <p:spPr>
          <a:xfrm>
            <a:off x="10800523" y="5493230"/>
            <a:ext cx="1016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solidFill>
                  <a:srgbClr val="FF0000"/>
                </a:solidFill>
              </a:rPr>
              <a:t>electrons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4820985" y="1641839"/>
            <a:ext cx="2206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protons</a:t>
            </a:r>
            <a:r>
              <a:rPr lang="de-DE" sz="1600" dirty="0"/>
              <a:t> </a:t>
            </a:r>
            <a:r>
              <a:rPr lang="de-DE" sz="1600" dirty="0" err="1"/>
              <a:t>acc</a:t>
            </a:r>
            <a:r>
              <a:rPr lang="de-DE" sz="1600" dirty="0"/>
              <a:t>. </a:t>
            </a:r>
            <a:r>
              <a:rPr lang="de-DE" sz="1600" dirty="0" err="1"/>
              <a:t>from</a:t>
            </a:r>
            <a:r>
              <a:rPr lang="de-DE" sz="1600" dirty="0"/>
              <a:t> </a:t>
            </a:r>
            <a:r>
              <a:rPr lang="de-DE" sz="1600" dirty="0" err="1"/>
              <a:t>bulk</a:t>
            </a:r>
            <a:endParaRPr lang="de-DE" sz="1600" dirty="0"/>
          </a:p>
          <a:p>
            <a:r>
              <a:rPr lang="de-DE" sz="1600" dirty="0" err="1"/>
              <a:t>close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sheath</a:t>
            </a:r>
            <a:r>
              <a:rPr lang="de-DE" sz="1600" dirty="0"/>
              <a:t> </a:t>
            </a:r>
            <a:r>
              <a:rPr lang="de-DE" sz="1600" dirty="0" err="1"/>
              <a:t>origin</a:t>
            </a:r>
            <a:endParaRPr lang="de-DE" sz="1600" dirty="0"/>
          </a:p>
        </p:txBody>
      </p:sp>
      <p:sp>
        <p:nvSpPr>
          <p:cNvPr id="30" name="Pfeil nach rechts 29"/>
          <p:cNvSpPr/>
          <p:nvPr/>
        </p:nvSpPr>
        <p:spPr>
          <a:xfrm rot="1229614">
            <a:off x="4905960" y="3667686"/>
            <a:ext cx="3081333" cy="269945"/>
          </a:xfrm>
          <a:prstGeom prst="rightArrow">
            <a:avLst>
              <a:gd name="adj1" fmla="val 50000"/>
              <a:gd name="adj2" fmla="val 12151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1" name="Textfeld 30"/>
          <p:cNvSpPr txBox="1"/>
          <p:nvPr/>
        </p:nvSpPr>
        <p:spPr>
          <a:xfrm>
            <a:off x="7060358" y="3360725"/>
            <a:ext cx="3885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traveling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proton</a:t>
            </a:r>
            <a:r>
              <a:rPr lang="de-DE" sz="1600" dirty="0"/>
              <a:t> front </a:t>
            </a:r>
            <a:r>
              <a:rPr lang="de-DE" sz="1600" dirty="0" err="1"/>
              <a:t>where</a:t>
            </a:r>
            <a:r>
              <a:rPr lang="de-DE" sz="1600" dirty="0"/>
              <a:t> </a:t>
            </a:r>
            <a:r>
              <a:rPr lang="de-DE" sz="1600" dirty="0" err="1"/>
              <a:t>plasma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endParaRPr lang="de-DE" sz="1600" dirty="0"/>
          </a:p>
          <a:p>
            <a:r>
              <a:rPr lang="de-DE" sz="1600" dirty="0"/>
              <a:t>not quasi-neutral </a:t>
            </a:r>
            <a:r>
              <a:rPr lang="de-DE" sz="1600" dirty="0" err="1"/>
              <a:t>and</a:t>
            </a:r>
            <a:r>
              <a:rPr lang="de-DE" sz="1600" dirty="0"/>
              <a:t> pure TNSA </a:t>
            </a:r>
            <a:r>
              <a:rPr lang="de-DE" sz="1600" dirty="0" err="1"/>
              <a:t>ensues</a:t>
            </a:r>
            <a:endParaRPr lang="de-DE" sz="1600" dirty="0"/>
          </a:p>
        </p:txBody>
      </p:sp>
      <p:sp>
        <p:nvSpPr>
          <p:cNvPr id="32" name="Textfeld 31"/>
          <p:cNvSpPr txBox="1"/>
          <p:nvPr/>
        </p:nvSpPr>
        <p:spPr>
          <a:xfrm>
            <a:off x="797237" y="987719"/>
            <a:ext cx="1782860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67" dirty="0" err="1"/>
              <a:t>proton</a:t>
            </a:r>
            <a:r>
              <a:rPr lang="de-DE" sz="1867" dirty="0"/>
              <a:t> </a:t>
            </a:r>
            <a:r>
              <a:rPr lang="de-DE" sz="1867" dirty="0" err="1"/>
              <a:t>density</a:t>
            </a:r>
            <a:endParaRPr lang="de-DE" sz="1867" dirty="0"/>
          </a:p>
          <a:p>
            <a:r>
              <a:rPr lang="de-DE" sz="1867" dirty="0"/>
              <a:t>at </a:t>
            </a:r>
            <a:r>
              <a:rPr lang="de-DE" sz="1867" dirty="0" err="1"/>
              <a:t>approx</a:t>
            </a:r>
            <a:r>
              <a:rPr lang="de-DE" sz="1867" dirty="0"/>
              <a:t>. t = 0</a:t>
            </a:r>
          </a:p>
        </p:txBody>
      </p:sp>
      <p:cxnSp>
        <p:nvCxnSpPr>
          <p:cNvPr id="34" name="Gerade Verbindung mit Pfeil 33"/>
          <p:cNvCxnSpPr/>
          <p:nvPr/>
        </p:nvCxnSpPr>
        <p:spPr>
          <a:xfrm flipV="1">
            <a:off x="1151451" y="1685347"/>
            <a:ext cx="0" cy="44944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10381448" y="1813433"/>
            <a:ext cx="1249637" cy="954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867" dirty="0">
                <a:solidFill>
                  <a:srgbClr val="005AA0"/>
                </a:solidFill>
              </a:rPr>
              <a:t>„nominal“</a:t>
            </a:r>
          </a:p>
          <a:p>
            <a:pPr algn="r"/>
            <a:r>
              <a:rPr lang="el-GR" sz="1867" dirty="0">
                <a:solidFill>
                  <a:srgbClr val="005AA0"/>
                </a:solidFill>
              </a:rPr>
              <a:t>Δ</a:t>
            </a:r>
            <a:r>
              <a:rPr lang="de-DE" sz="1867" dirty="0">
                <a:solidFill>
                  <a:srgbClr val="005AA0"/>
                </a:solidFill>
              </a:rPr>
              <a:t>TOD = 0</a:t>
            </a:r>
          </a:p>
          <a:p>
            <a:pPr algn="r"/>
            <a:endParaRPr lang="de-DE" sz="1867" dirty="0">
              <a:solidFill>
                <a:srgbClr val="005AA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9454763" y="1090919"/>
            <a:ext cx="2969083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67" dirty="0">
                <a:solidFill>
                  <a:srgbClr val="FF6600"/>
                </a:solidFill>
              </a:rPr>
              <a:t>„</a:t>
            </a:r>
            <a:r>
              <a:rPr lang="de-DE" sz="1867" dirty="0" err="1">
                <a:solidFill>
                  <a:srgbClr val="FF6600"/>
                </a:solidFill>
              </a:rPr>
              <a:t>best</a:t>
            </a:r>
            <a:r>
              <a:rPr lang="de-DE" sz="1867" dirty="0">
                <a:solidFill>
                  <a:srgbClr val="FF6600"/>
                </a:solidFill>
              </a:rPr>
              <a:t> performance“</a:t>
            </a:r>
          </a:p>
          <a:p>
            <a:pPr algn="r"/>
            <a:r>
              <a:rPr lang="el-GR" sz="1867" dirty="0">
                <a:solidFill>
                  <a:srgbClr val="FF6600"/>
                </a:solidFill>
              </a:rPr>
              <a:t>Δ</a:t>
            </a:r>
            <a:r>
              <a:rPr lang="de-DE" sz="1867" dirty="0">
                <a:solidFill>
                  <a:srgbClr val="FF6600"/>
                </a:solidFill>
              </a:rPr>
              <a:t>TOD = 30k</a:t>
            </a:r>
          </a:p>
        </p:txBody>
      </p:sp>
      <p:sp>
        <p:nvSpPr>
          <p:cNvPr id="19" name="Flussdiagramm: Manuelle Verarbeitung 18"/>
          <p:cNvSpPr/>
          <p:nvPr/>
        </p:nvSpPr>
        <p:spPr>
          <a:xfrm rot="16200000">
            <a:off x="850903" y="4048658"/>
            <a:ext cx="1610240" cy="716607"/>
          </a:xfrm>
          <a:prstGeom prst="flowChartManualOperation">
            <a:avLst/>
          </a:prstGeom>
          <a:solidFill>
            <a:srgbClr val="FF6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/>
              <a:t>laser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42908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  <p:bldP spid="26" grpId="0"/>
      <p:bldP spid="30" grpId="0" animBg="1"/>
      <p:bldP spid="31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feld 18"/>
          <p:cNvSpPr txBox="1"/>
          <p:nvPr/>
        </p:nvSpPr>
        <p:spPr>
          <a:xfrm>
            <a:off x="10272465" y="5650439"/>
            <a:ext cx="806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rgbClr val="FF0000"/>
                </a:solidFill>
              </a:rPr>
              <a:t>electrons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13" name="Freihandform 12"/>
          <p:cNvSpPr/>
          <p:nvPr/>
        </p:nvSpPr>
        <p:spPr>
          <a:xfrm>
            <a:off x="6576053" y="3613022"/>
            <a:ext cx="3376080" cy="2305916"/>
          </a:xfrm>
          <a:custGeom>
            <a:avLst/>
            <a:gdLst>
              <a:gd name="connsiteX0" fmla="*/ 0 w 5482007"/>
              <a:gd name="connsiteY0" fmla="*/ 3116277 h 3405837"/>
              <a:gd name="connsiteX1" fmla="*/ 601980 w 5482007"/>
              <a:gd name="connsiteY1" fmla="*/ 2598117 h 3405837"/>
              <a:gd name="connsiteX2" fmla="*/ 1028700 w 5482007"/>
              <a:gd name="connsiteY2" fmla="*/ 1226517 h 3405837"/>
              <a:gd name="connsiteX3" fmla="*/ 1485900 w 5482007"/>
              <a:gd name="connsiteY3" fmla="*/ 14937 h 3405837"/>
              <a:gd name="connsiteX4" fmla="*/ 2263140 w 5482007"/>
              <a:gd name="connsiteY4" fmla="*/ 647397 h 3405837"/>
              <a:gd name="connsiteX5" fmla="*/ 2796540 w 5482007"/>
              <a:gd name="connsiteY5" fmla="*/ 2049477 h 3405837"/>
              <a:gd name="connsiteX6" fmla="*/ 5219700 w 5482007"/>
              <a:gd name="connsiteY6" fmla="*/ 2880057 h 3405837"/>
              <a:gd name="connsiteX7" fmla="*/ 5303520 w 5482007"/>
              <a:gd name="connsiteY7" fmla="*/ 3405837 h 3405837"/>
              <a:gd name="connsiteX0" fmla="*/ 0 w 5369045"/>
              <a:gd name="connsiteY0" fmla="*/ 3116277 h 3405837"/>
              <a:gd name="connsiteX1" fmla="*/ 601980 w 5369045"/>
              <a:gd name="connsiteY1" fmla="*/ 2598117 h 3405837"/>
              <a:gd name="connsiteX2" fmla="*/ 1028700 w 5369045"/>
              <a:gd name="connsiteY2" fmla="*/ 1226517 h 3405837"/>
              <a:gd name="connsiteX3" fmla="*/ 1485900 w 5369045"/>
              <a:gd name="connsiteY3" fmla="*/ 14937 h 3405837"/>
              <a:gd name="connsiteX4" fmla="*/ 2263140 w 5369045"/>
              <a:gd name="connsiteY4" fmla="*/ 647397 h 3405837"/>
              <a:gd name="connsiteX5" fmla="*/ 2796540 w 5369045"/>
              <a:gd name="connsiteY5" fmla="*/ 2049477 h 3405837"/>
              <a:gd name="connsiteX6" fmla="*/ 5219700 w 5369045"/>
              <a:gd name="connsiteY6" fmla="*/ 2880057 h 3405837"/>
              <a:gd name="connsiteX7" fmla="*/ 5303520 w 5369045"/>
              <a:gd name="connsiteY7" fmla="*/ 3405837 h 3405837"/>
              <a:gd name="connsiteX0" fmla="*/ 0 w 5303520"/>
              <a:gd name="connsiteY0" fmla="*/ 3116277 h 3405837"/>
              <a:gd name="connsiteX1" fmla="*/ 601980 w 5303520"/>
              <a:gd name="connsiteY1" fmla="*/ 2598117 h 3405837"/>
              <a:gd name="connsiteX2" fmla="*/ 1028700 w 5303520"/>
              <a:gd name="connsiteY2" fmla="*/ 1226517 h 3405837"/>
              <a:gd name="connsiteX3" fmla="*/ 1485900 w 5303520"/>
              <a:gd name="connsiteY3" fmla="*/ 14937 h 3405837"/>
              <a:gd name="connsiteX4" fmla="*/ 2263140 w 5303520"/>
              <a:gd name="connsiteY4" fmla="*/ 647397 h 3405837"/>
              <a:gd name="connsiteX5" fmla="*/ 2796540 w 5303520"/>
              <a:gd name="connsiteY5" fmla="*/ 2049477 h 3405837"/>
              <a:gd name="connsiteX6" fmla="*/ 5219700 w 5303520"/>
              <a:gd name="connsiteY6" fmla="*/ 2880057 h 3405837"/>
              <a:gd name="connsiteX7" fmla="*/ 5303520 w 5303520"/>
              <a:gd name="connsiteY7" fmla="*/ 3405837 h 3405837"/>
              <a:gd name="connsiteX0" fmla="*/ 0 w 5303520"/>
              <a:gd name="connsiteY0" fmla="*/ 3116277 h 3405837"/>
              <a:gd name="connsiteX1" fmla="*/ 601980 w 5303520"/>
              <a:gd name="connsiteY1" fmla="*/ 2598117 h 3405837"/>
              <a:gd name="connsiteX2" fmla="*/ 1028700 w 5303520"/>
              <a:gd name="connsiteY2" fmla="*/ 1226517 h 3405837"/>
              <a:gd name="connsiteX3" fmla="*/ 1485900 w 5303520"/>
              <a:gd name="connsiteY3" fmla="*/ 14937 h 3405837"/>
              <a:gd name="connsiteX4" fmla="*/ 2263140 w 5303520"/>
              <a:gd name="connsiteY4" fmla="*/ 647397 h 3405837"/>
              <a:gd name="connsiteX5" fmla="*/ 2796540 w 5303520"/>
              <a:gd name="connsiteY5" fmla="*/ 2049477 h 3405837"/>
              <a:gd name="connsiteX6" fmla="*/ 4853940 w 5303520"/>
              <a:gd name="connsiteY6" fmla="*/ 2788617 h 3405837"/>
              <a:gd name="connsiteX7" fmla="*/ 5303520 w 5303520"/>
              <a:gd name="connsiteY7" fmla="*/ 3405837 h 3405837"/>
              <a:gd name="connsiteX0" fmla="*/ 0 w 5031030"/>
              <a:gd name="connsiteY0" fmla="*/ 3116277 h 3382977"/>
              <a:gd name="connsiteX1" fmla="*/ 601980 w 5031030"/>
              <a:gd name="connsiteY1" fmla="*/ 2598117 h 3382977"/>
              <a:gd name="connsiteX2" fmla="*/ 1028700 w 5031030"/>
              <a:gd name="connsiteY2" fmla="*/ 1226517 h 3382977"/>
              <a:gd name="connsiteX3" fmla="*/ 1485900 w 5031030"/>
              <a:gd name="connsiteY3" fmla="*/ 14937 h 3382977"/>
              <a:gd name="connsiteX4" fmla="*/ 2263140 w 5031030"/>
              <a:gd name="connsiteY4" fmla="*/ 647397 h 3382977"/>
              <a:gd name="connsiteX5" fmla="*/ 2796540 w 5031030"/>
              <a:gd name="connsiteY5" fmla="*/ 2049477 h 3382977"/>
              <a:gd name="connsiteX6" fmla="*/ 4853940 w 5031030"/>
              <a:gd name="connsiteY6" fmla="*/ 2788617 h 3382977"/>
              <a:gd name="connsiteX7" fmla="*/ 4953000 w 5031030"/>
              <a:gd name="connsiteY7" fmla="*/ 3382977 h 3382977"/>
              <a:gd name="connsiteX0" fmla="*/ 0 w 4953000"/>
              <a:gd name="connsiteY0" fmla="*/ 3116277 h 3382977"/>
              <a:gd name="connsiteX1" fmla="*/ 601980 w 4953000"/>
              <a:gd name="connsiteY1" fmla="*/ 2598117 h 3382977"/>
              <a:gd name="connsiteX2" fmla="*/ 1028700 w 4953000"/>
              <a:gd name="connsiteY2" fmla="*/ 1226517 h 3382977"/>
              <a:gd name="connsiteX3" fmla="*/ 1485900 w 4953000"/>
              <a:gd name="connsiteY3" fmla="*/ 14937 h 3382977"/>
              <a:gd name="connsiteX4" fmla="*/ 2263140 w 4953000"/>
              <a:gd name="connsiteY4" fmla="*/ 647397 h 3382977"/>
              <a:gd name="connsiteX5" fmla="*/ 2796540 w 4953000"/>
              <a:gd name="connsiteY5" fmla="*/ 2049477 h 3382977"/>
              <a:gd name="connsiteX6" fmla="*/ 4853940 w 4953000"/>
              <a:gd name="connsiteY6" fmla="*/ 2788617 h 3382977"/>
              <a:gd name="connsiteX7" fmla="*/ 4953000 w 4953000"/>
              <a:gd name="connsiteY7" fmla="*/ 3382977 h 338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3000" h="3382977">
                <a:moveTo>
                  <a:pt x="0" y="3116277"/>
                </a:moveTo>
                <a:cubicBezTo>
                  <a:pt x="215265" y="3014677"/>
                  <a:pt x="430530" y="2913077"/>
                  <a:pt x="601980" y="2598117"/>
                </a:cubicBezTo>
                <a:cubicBezTo>
                  <a:pt x="773430" y="2283157"/>
                  <a:pt x="881380" y="1657047"/>
                  <a:pt x="1028700" y="1226517"/>
                </a:cubicBezTo>
                <a:cubicBezTo>
                  <a:pt x="1176020" y="795987"/>
                  <a:pt x="1280160" y="111457"/>
                  <a:pt x="1485900" y="14937"/>
                </a:cubicBezTo>
                <a:cubicBezTo>
                  <a:pt x="1691640" y="-81583"/>
                  <a:pt x="2044700" y="308307"/>
                  <a:pt x="2263140" y="647397"/>
                </a:cubicBezTo>
                <a:cubicBezTo>
                  <a:pt x="2481580" y="986487"/>
                  <a:pt x="2364740" y="1692607"/>
                  <a:pt x="2796540" y="2049477"/>
                </a:cubicBezTo>
                <a:cubicBezTo>
                  <a:pt x="3228340" y="2406347"/>
                  <a:pt x="4791710" y="2490167"/>
                  <a:pt x="4853940" y="2788617"/>
                </a:cubicBezTo>
                <a:cubicBezTo>
                  <a:pt x="4916170" y="3087067"/>
                  <a:pt x="4906645" y="3050237"/>
                  <a:pt x="4953000" y="3382977"/>
                </a:cubicBezTo>
              </a:path>
            </a:pathLst>
          </a:cu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4" name="Freihandform 13"/>
          <p:cNvSpPr/>
          <p:nvPr/>
        </p:nvSpPr>
        <p:spPr>
          <a:xfrm>
            <a:off x="822927" y="3611658"/>
            <a:ext cx="4144788" cy="2453908"/>
          </a:xfrm>
          <a:custGeom>
            <a:avLst/>
            <a:gdLst>
              <a:gd name="connsiteX0" fmla="*/ 0 w 5482007"/>
              <a:gd name="connsiteY0" fmla="*/ 3116277 h 3405837"/>
              <a:gd name="connsiteX1" fmla="*/ 601980 w 5482007"/>
              <a:gd name="connsiteY1" fmla="*/ 2598117 h 3405837"/>
              <a:gd name="connsiteX2" fmla="*/ 1028700 w 5482007"/>
              <a:gd name="connsiteY2" fmla="*/ 1226517 h 3405837"/>
              <a:gd name="connsiteX3" fmla="*/ 1485900 w 5482007"/>
              <a:gd name="connsiteY3" fmla="*/ 14937 h 3405837"/>
              <a:gd name="connsiteX4" fmla="*/ 2263140 w 5482007"/>
              <a:gd name="connsiteY4" fmla="*/ 647397 h 3405837"/>
              <a:gd name="connsiteX5" fmla="*/ 2796540 w 5482007"/>
              <a:gd name="connsiteY5" fmla="*/ 2049477 h 3405837"/>
              <a:gd name="connsiteX6" fmla="*/ 5219700 w 5482007"/>
              <a:gd name="connsiteY6" fmla="*/ 2880057 h 3405837"/>
              <a:gd name="connsiteX7" fmla="*/ 5303520 w 5482007"/>
              <a:gd name="connsiteY7" fmla="*/ 3405837 h 3405837"/>
              <a:gd name="connsiteX0" fmla="*/ 0 w 5369045"/>
              <a:gd name="connsiteY0" fmla="*/ 3116277 h 3405837"/>
              <a:gd name="connsiteX1" fmla="*/ 601980 w 5369045"/>
              <a:gd name="connsiteY1" fmla="*/ 2598117 h 3405837"/>
              <a:gd name="connsiteX2" fmla="*/ 1028700 w 5369045"/>
              <a:gd name="connsiteY2" fmla="*/ 1226517 h 3405837"/>
              <a:gd name="connsiteX3" fmla="*/ 1485900 w 5369045"/>
              <a:gd name="connsiteY3" fmla="*/ 14937 h 3405837"/>
              <a:gd name="connsiteX4" fmla="*/ 2263140 w 5369045"/>
              <a:gd name="connsiteY4" fmla="*/ 647397 h 3405837"/>
              <a:gd name="connsiteX5" fmla="*/ 2796540 w 5369045"/>
              <a:gd name="connsiteY5" fmla="*/ 2049477 h 3405837"/>
              <a:gd name="connsiteX6" fmla="*/ 5219700 w 5369045"/>
              <a:gd name="connsiteY6" fmla="*/ 2880057 h 3405837"/>
              <a:gd name="connsiteX7" fmla="*/ 5303520 w 5369045"/>
              <a:gd name="connsiteY7" fmla="*/ 3405837 h 3405837"/>
              <a:gd name="connsiteX0" fmla="*/ 0 w 5303520"/>
              <a:gd name="connsiteY0" fmla="*/ 3116277 h 3405837"/>
              <a:gd name="connsiteX1" fmla="*/ 601980 w 5303520"/>
              <a:gd name="connsiteY1" fmla="*/ 2598117 h 3405837"/>
              <a:gd name="connsiteX2" fmla="*/ 1028700 w 5303520"/>
              <a:gd name="connsiteY2" fmla="*/ 1226517 h 3405837"/>
              <a:gd name="connsiteX3" fmla="*/ 1485900 w 5303520"/>
              <a:gd name="connsiteY3" fmla="*/ 14937 h 3405837"/>
              <a:gd name="connsiteX4" fmla="*/ 2263140 w 5303520"/>
              <a:gd name="connsiteY4" fmla="*/ 647397 h 3405837"/>
              <a:gd name="connsiteX5" fmla="*/ 2796540 w 5303520"/>
              <a:gd name="connsiteY5" fmla="*/ 2049477 h 3405837"/>
              <a:gd name="connsiteX6" fmla="*/ 5219700 w 5303520"/>
              <a:gd name="connsiteY6" fmla="*/ 2880057 h 3405837"/>
              <a:gd name="connsiteX7" fmla="*/ 5303520 w 5303520"/>
              <a:gd name="connsiteY7" fmla="*/ 3405837 h 3405837"/>
              <a:gd name="connsiteX0" fmla="*/ 0 w 5303520"/>
              <a:gd name="connsiteY0" fmla="*/ 3116277 h 3405837"/>
              <a:gd name="connsiteX1" fmla="*/ 601980 w 5303520"/>
              <a:gd name="connsiteY1" fmla="*/ 2598117 h 3405837"/>
              <a:gd name="connsiteX2" fmla="*/ 1028700 w 5303520"/>
              <a:gd name="connsiteY2" fmla="*/ 1226517 h 3405837"/>
              <a:gd name="connsiteX3" fmla="*/ 1485900 w 5303520"/>
              <a:gd name="connsiteY3" fmla="*/ 14937 h 3405837"/>
              <a:gd name="connsiteX4" fmla="*/ 2263140 w 5303520"/>
              <a:gd name="connsiteY4" fmla="*/ 647397 h 3405837"/>
              <a:gd name="connsiteX5" fmla="*/ 2796540 w 5303520"/>
              <a:gd name="connsiteY5" fmla="*/ 2049477 h 3405837"/>
              <a:gd name="connsiteX6" fmla="*/ 4853940 w 5303520"/>
              <a:gd name="connsiteY6" fmla="*/ 2788617 h 3405837"/>
              <a:gd name="connsiteX7" fmla="*/ 5303520 w 5303520"/>
              <a:gd name="connsiteY7" fmla="*/ 3405837 h 3405837"/>
              <a:gd name="connsiteX0" fmla="*/ 0 w 5031030"/>
              <a:gd name="connsiteY0" fmla="*/ 3116277 h 3382977"/>
              <a:gd name="connsiteX1" fmla="*/ 601980 w 5031030"/>
              <a:gd name="connsiteY1" fmla="*/ 2598117 h 3382977"/>
              <a:gd name="connsiteX2" fmla="*/ 1028700 w 5031030"/>
              <a:gd name="connsiteY2" fmla="*/ 1226517 h 3382977"/>
              <a:gd name="connsiteX3" fmla="*/ 1485900 w 5031030"/>
              <a:gd name="connsiteY3" fmla="*/ 14937 h 3382977"/>
              <a:gd name="connsiteX4" fmla="*/ 2263140 w 5031030"/>
              <a:gd name="connsiteY4" fmla="*/ 647397 h 3382977"/>
              <a:gd name="connsiteX5" fmla="*/ 2796540 w 5031030"/>
              <a:gd name="connsiteY5" fmla="*/ 2049477 h 3382977"/>
              <a:gd name="connsiteX6" fmla="*/ 4853940 w 5031030"/>
              <a:gd name="connsiteY6" fmla="*/ 2788617 h 3382977"/>
              <a:gd name="connsiteX7" fmla="*/ 4953000 w 5031030"/>
              <a:gd name="connsiteY7" fmla="*/ 3382977 h 3382977"/>
              <a:gd name="connsiteX0" fmla="*/ 0 w 4953000"/>
              <a:gd name="connsiteY0" fmla="*/ 3116277 h 3382977"/>
              <a:gd name="connsiteX1" fmla="*/ 601980 w 4953000"/>
              <a:gd name="connsiteY1" fmla="*/ 2598117 h 3382977"/>
              <a:gd name="connsiteX2" fmla="*/ 1028700 w 4953000"/>
              <a:gd name="connsiteY2" fmla="*/ 1226517 h 3382977"/>
              <a:gd name="connsiteX3" fmla="*/ 1485900 w 4953000"/>
              <a:gd name="connsiteY3" fmla="*/ 14937 h 3382977"/>
              <a:gd name="connsiteX4" fmla="*/ 2263140 w 4953000"/>
              <a:gd name="connsiteY4" fmla="*/ 647397 h 3382977"/>
              <a:gd name="connsiteX5" fmla="*/ 2796540 w 4953000"/>
              <a:gd name="connsiteY5" fmla="*/ 2049477 h 3382977"/>
              <a:gd name="connsiteX6" fmla="*/ 4853940 w 4953000"/>
              <a:gd name="connsiteY6" fmla="*/ 2788617 h 3382977"/>
              <a:gd name="connsiteX7" fmla="*/ 4953000 w 4953000"/>
              <a:gd name="connsiteY7" fmla="*/ 3382977 h 3382977"/>
              <a:gd name="connsiteX0" fmla="*/ 0 w 4953000"/>
              <a:gd name="connsiteY0" fmla="*/ 3370691 h 3637391"/>
              <a:gd name="connsiteX1" fmla="*/ 601980 w 4953000"/>
              <a:gd name="connsiteY1" fmla="*/ 2852531 h 3637391"/>
              <a:gd name="connsiteX2" fmla="*/ 1028700 w 4953000"/>
              <a:gd name="connsiteY2" fmla="*/ 1480931 h 3637391"/>
              <a:gd name="connsiteX3" fmla="*/ 1478280 w 4953000"/>
              <a:gd name="connsiteY3" fmla="*/ 10271 h 3637391"/>
              <a:gd name="connsiteX4" fmla="*/ 2263140 w 4953000"/>
              <a:gd name="connsiteY4" fmla="*/ 901811 h 3637391"/>
              <a:gd name="connsiteX5" fmla="*/ 2796540 w 4953000"/>
              <a:gd name="connsiteY5" fmla="*/ 2303891 h 3637391"/>
              <a:gd name="connsiteX6" fmla="*/ 4853940 w 4953000"/>
              <a:gd name="connsiteY6" fmla="*/ 3043031 h 3637391"/>
              <a:gd name="connsiteX7" fmla="*/ 4953000 w 4953000"/>
              <a:gd name="connsiteY7" fmla="*/ 3637391 h 3637391"/>
              <a:gd name="connsiteX0" fmla="*/ 0 w 4953000"/>
              <a:gd name="connsiteY0" fmla="*/ 3364470 h 3631170"/>
              <a:gd name="connsiteX1" fmla="*/ 601980 w 4953000"/>
              <a:gd name="connsiteY1" fmla="*/ 2846310 h 3631170"/>
              <a:gd name="connsiteX2" fmla="*/ 1028700 w 4953000"/>
              <a:gd name="connsiteY2" fmla="*/ 1474710 h 3631170"/>
              <a:gd name="connsiteX3" fmla="*/ 1478280 w 4953000"/>
              <a:gd name="connsiteY3" fmla="*/ 4050 h 3631170"/>
              <a:gd name="connsiteX4" fmla="*/ 2461260 w 4953000"/>
              <a:gd name="connsiteY4" fmla="*/ 1078470 h 3631170"/>
              <a:gd name="connsiteX5" fmla="*/ 2796540 w 4953000"/>
              <a:gd name="connsiteY5" fmla="*/ 2297670 h 3631170"/>
              <a:gd name="connsiteX6" fmla="*/ 4853940 w 4953000"/>
              <a:gd name="connsiteY6" fmla="*/ 3036810 h 3631170"/>
              <a:gd name="connsiteX7" fmla="*/ 4953000 w 4953000"/>
              <a:gd name="connsiteY7" fmla="*/ 3631170 h 3631170"/>
              <a:gd name="connsiteX0" fmla="*/ 0 w 5005527"/>
              <a:gd name="connsiteY0" fmla="*/ 3364240 h 3630940"/>
              <a:gd name="connsiteX1" fmla="*/ 601980 w 5005527"/>
              <a:gd name="connsiteY1" fmla="*/ 2846080 h 3630940"/>
              <a:gd name="connsiteX2" fmla="*/ 1028700 w 5005527"/>
              <a:gd name="connsiteY2" fmla="*/ 1474480 h 3630940"/>
              <a:gd name="connsiteX3" fmla="*/ 1478280 w 5005527"/>
              <a:gd name="connsiteY3" fmla="*/ 3820 h 3630940"/>
              <a:gd name="connsiteX4" fmla="*/ 2461260 w 5005527"/>
              <a:gd name="connsiteY4" fmla="*/ 1078240 h 3630940"/>
              <a:gd name="connsiteX5" fmla="*/ 3147060 w 5005527"/>
              <a:gd name="connsiteY5" fmla="*/ 2000260 h 3630940"/>
              <a:gd name="connsiteX6" fmla="*/ 4853940 w 5005527"/>
              <a:gd name="connsiteY6" fmla="*/ 3036580 h 3630940"/>
              <a:gd name="connsiteX7" fmla="*/ 4953000 w 5005527"/>
              <a:gd name="connsiteY7" fmla="*/ 3630940 h 3630940"/>
              <a:gd name="connsiteX0" fmla="*/ 0 w 5428238"/>
              <a:gd name="connsiteY0" fmla="*/ 3364240 h 3630940"/>
              <a:gd name="connsiteX1" fmla="*/ 601980 w 5428238"/>
              <a:gd name="connsiteY1" fmla="*/ 2846080 h 3630940"/>
              <a:gd name="connsiteX2" fmla="*/ 1028700 w 5428238"/>
              <a:gd name="connsiteY2" fmla="*/ 1474480 h 3630940"/>
              <a:gd name="connsiteX3" fmla="*/ 1478280 w 5428238"/>
              <a:gd name="connsiteY3" fmla="*/ 3820 h 3630940"/>
              <a:gd name="connsiteX4" fmla="*/ 2461260 w 5428238"/>
              <a:gd name="connsiteY4" fmla="*/ 1078240 h 3630940"/>
              <a:gd name="connsiteX5" fmla="*/ 3147060 w 5428238"/>
              <a:gd name="connsiteY5" fmla="*/ 2000260 h 3630940"/>
              <a:gd name="connsiteX6" fmla="*/ 5356860 w 5428238"/>
              <a:gd name="connsiteY6" fmla="*/ 2655580 h 3630940"/>
              <a:gd name="connsiteX7" fmla="*/ 4953000 w 5428238"/>
              <a:gd name="connsiteY7" fmla="*/ 3630940 h 3630940"/>
              <a:gd name="connsiteX0" fmla="*/ 0 w 5847565"/>
              <a:gd name="connsiteY0" fmla="*/ 3364240 h 3630940"/>
              <a:gd name="connsiteX1" fmla="*/ 601980 w 5847565"/>
              <a:gd name="connsiteY1" fmla="*/ 2846080 h 3630940"/>
              <a:gd name="connsiteX2" fmla="*/ 1028700 w 5847565"/>
              <a:gd name="connsiteY2" fmla="*/ 1474480 h 3630940"/>
              <a:gd name="connsiteX3" fmla="*/ 1478280 w 5847565"/>
              <a:gd name="connsiteY3" fmla="*/ 3820 h 3630940"/>
              <a:gd name="connsiteX4" fmla="*/ 2461260 w 5847565"/>
              <a:gd name="connsiteY4" fmla="*/ 1078240 h 3630940"/>
              <a:gd name="connsiteX5" fmla="*/ 3147060 w 5847565"/>
              <a:gd name="connsiteY5" fmla="*/ 2000260 h 3630940"/>
              <a:gd name="connsiteX6" fmla="*/ 5798820 w 5847565"/>
              <a:gd name="connsiteY6" fmla="*/ 2701300 h 3630940"/>
              <a:gd name="connsiteX7" fmla="*/ 4953000 w 5847565"/>
              <a:gd name="connsiteY7" fmla="*/ 3630940 h 3630940"/>
              <a:gd name="connsiteX0" fmla="*/ 0 w 6013742"/>
              <a:gd name="connsiteY0" fmla="*/ 3364240 h 3615700"/>
              <a:gd name="connsiteX1" fmla="*/ 601980 w 6013742"/>
              <a:gd name="connsiteY1" fmla="*/ 2846080 h 3615700"/>
              <a:gd name="connsiteX2" fmla="*/ 1028700 w 6013742"/>
              <a:gd name="connsiteY2" fmla="*/ 1474480 h 3615700"/>
              <a:gd name="connsiteX3" fmla="*/ 1478280 w 6013742"/>
              <a:gd name="connsiteY3" fmla="*/ 3820 h 3615700"/>
              <a:gd name="connsiteX4" fmla="*/ 2461260 w 6013742"/>
              <a:gd name="connsiteY4" fmla="*/ 1078240 h 3615700"/>
              <a:gd name="connsiteX5" fmla="*/ 3147060 w 6013742"/>
              <a:gd name="connsiteY5" fmla="*/ 2000260 h 3615700"/>
              <a:gd name="connsiteX6" fmla="*/ 5798820 w 6013742"/>
              <a:gd name="connsiteY6" fmla="*/ 2701300 h 3615700"/>
              <a:gd name="connsiteX7" fmla="*/ 5882640 w 6013742"/>
              <a:gd name="connsiteY7" fmla="*/ 3615700 h 3615700"/>
              <a:gd name="connsiteX0" fmla="*/ 0 w 5882640"/>
              <a:gd name="connsiteY0" fmla="*/ 3364240 h 3615700"/>
              <a:gd name="connsiteX1" fmla="*/ 601980 w 5882640"/>
              <a:gd name="connsiteY1" fmla="*/ 2846080 h 3615700"/>
              <a:gd name="connsiteX2" fmla="*/ 1028700 w 5882640"/>
              <a:gd name="connsiteY2" fmla="*/ 1474480 h 3615700"/>
              <a:gd name="connsiteX3" fmla="*/ 1478280 w 5882640"/>
              <a:gd name="connsiteY3" fmla="*/ 3820 h 3615700"/>
              <a:gd name="connsiteX4" fmla="*/ 2461260 w 5882640"/>
              <a:gd name="connsiteY4" fmla="*/ 1078240 h 3615700"/>
              <a:gd name="connsiteX5" fmla="*/ 3147060 w 5882640"/>
              <a:gd name="connsiteY5" fmla="*/ 2000260 h 3615700"/>
              <a:gd name="connsiteX6" fmla="*/ 5798820 w 5882640"/>
              <a:gd name="connsiteY6" fmla="*/ 2701300 h 3615700"/>
              <a:gd name="connsiteX7" fmla="*/ 5882640 w 5882640"/>
              <a:gd name="connsiteY7" fmla="*/ 3615700 h 3615700"/>
              <a:gd name="connsiteX0" fmla="*/ 0 w 5882640"/>
              <a:gd name="connsiteY0" fmla="*/ 3364240 h 3615700"/>
              <a:gd name="connsiteX1" fmla="*/ 601980 w 5882640"/>
              <a:gd name="connsiteY1" fmla="*/ 2846080 h 3615700"/>
              <a:gd name="connsiteX2" fmla="*/ 1028700 w 5882640"/>
              <a:gd name="connsiteY2" fmla="*/ 1474480 h 3615700"/>
              <a:gd name="connsiteX3" fmla="*/ 1478280 w 5882640"/>
              <a:gd name="connsiteY3" fmla="*/ 3820 h 3615700"/>
              <a:gd name="connsiteX4" fmla="*/ 2461260 w 5882640"/>
              <a:gd name="connsiteY4" fmla="*/ 1078240 h 3615700"/>
              <a:gd name="connsiteX5" fmla="*/ 3147060 w 5882640"/>
              <a:gd name="connsiteY5" fmla="*/ 2000260 h 3615700"/>
              <a:gd name="connsiteX6" fmla="*/ 5722620 w 5882640"/>
              <a:gd name="connsiteY6" fmla="*/ 3059440 h 3615700"/>
              <a:gd name="connsiteX7" fmla="*/ 5882640 w 5882640"/>
              <a:gd name="connsiteY7" fmla="*/ 3615700 h 3615700"/>
              <a:gd name="connsiteX0" fmla="*/ 0 w 5882640"/>
              <a:gd name="connsiteY0" fmla="*/ 3364240 h 3615700"/>
              <a:gd name="connsiteX1" fmla="*/ 601980 w 5882640"/>
              <a:gd name="connsiteY1" fmla="*/ 2846080 h 3615700"/>
              <a:gd name="connsiteX2" fmla="*/ 1028700 w 5882640"/>
              <a:gd name="connsiteY2" fmla="*/ 1474480 h 3615700"/>
              <a:gd name="connsiteX3" fmla="*/ 1478280 w 5882640"/>
              <a:gd name="connsiteY3" fmla="*/ 3820 h 3615700"/>
              <a:gd name="connsiteX4" fmla="*/ 2461260 w 5882640"/>
              <a:gd name="connsiteY4" fmla="*/ 1078240 h 3615700"/>
              <a:gd name="connsiteX5" fmla="*/ 3147060 w 5882640"/>
              <a:gd name="connsiteY5" fmla="*/ 2000260 h 3615700"/>
              <a:gd name="connsiteX6" fmla="*/ 5722620 w 5882640"/>
              <a:gd name="connsiteY6" fmla="*/ 3059440 h 3615700"/>
              <a:gd name="connsiteX7" fmla="*/ 5882640 w 5882640"/>
              <a:gd name="connsiteY7" fmla="*/ 3615700 h 3615700"/>
              <a:gd name="connsiteX0" fmla="*/ 0 w 5882640"/>
              <a:gd name="connsiteY0" fmla="*/ 3364450 h 3615910"/>
              <a:gd name="connsiteX1" fmla="*/ 601980 w 5882640"/>
              <a:gd name="connsiteY1" fmla="*/ 2846290 h 3615910"/>
              <a:gd name="connsiteX2" fmla="*/ 1028700 w 5882640"/>
              <a:gd name="connsiteY2" fmla="*/ 1474690 h 3615910"/>
              <a:gd name="connsiteX3" fmla="*/ 1478280 w 5882640"/>
              <a:gd name="connsiteY3" fmla="*/ 4030 h 3615910"/>
              <a:gd name="connsiteX4" fmla="*/ 2461260 w 5882640"/>
              <a:gd name="connsiteY4" fmla="*/ 1078450 h 3615910"/>
              <a:gd name="connsiteX5" fmla="*/ 3147060 w 5882640"/>
              <a:gd name="connsiteY5" fmla="*/ 2000470 h 3615910"/>
              <a:gd name="connsiteX6" fmla="*/ 5722620 w 5882640"/>
              <a:gd name="connsiteY6" fmla="*/ 3059650 h 3615910"/>
              <a:gd name="connsiteX7" fmla="*/ 5882640 w 5882640"/>
              <a:gd name="connsiteY7" fmla="*/ 3615910 h 3615910"/>
              <a:gd name="connsiteX0" fmla="*/ 0 w 5882640"/>
              <a:gd name="connsiteY0" fmla="*/ 3364099 h 3615559"/>
              <a:gd name="connsiteX1" fmla="*/ 601980 w 5882640"/>
              <a:gd name="connsiteY1" fmla="*/ 2845939 h 3615559"/>
              <a:gd name="connsiteX2" fmla="*/ 1028700 w 5882640"/>
              <a:gd name="connsiteY2" fmla="*/ 1474339 h 3615559"/>
              <a:gd name="connsiteX3" fmla="*/ 1478280 w 5882640"/>
              <a:gd name="connsiteY3" fmla="*/ 3679 h 3615559"/>
              <a:gd name="connsiteX4" fmla="*/ 2354580 w 5882640"/>
              <a:gd name="connsiteY4" fmla="*/ 1093339 h 3615559"/>
              <a:gd name="connsiteX5" fmla="*/ 3147060 w 5882640"/>
              <a:gd name="connsiteY5" fmla="*/ 2000119 h 3615559"/>
              <a:gd name="connsiteX6" fmla="*/ 5722620 w 5882640"/>
              <a:gd name="connsiteY6" fmla="*/ 3059299 h 3615559"/>
              <a:gd name="connsiteX7" fmla="*/ 5882640 w 5882640"/>
              <a:gd name="connsiteY7" fmla="*/ 3615559 h 3615559"/>
              <a:gd name="connsiteX0" fmla="*/ 0 w 5951854"/>
              <a:gd name="connsiteY0" fmla="*/ 3363873 h 3615333"/>
              <a:gd name="connsiteX1" fmla="*/ 601980 w 5951854"/>
              <a:gd name="connsiteY1" fmla="*/ 2845713 h 3615333"/>
              <a:gd name="connsiteX2" fmla="*/ 1028700 w 5951854"/>
              <a:gd name="connsiteY2" fmla="*/ 1474113 h 3615333"/>
              <a:gd name="connsiteX3" fmla="*/ 1478280 w 5951854"/>
              <a:gd name="connsiteY3" fmla="*/ 3453 h 3615333"/>
              <a:gd name="connsiteX4" fmla="*/ 2354580 w 5951854"/>
              <a:gd name="connsiteY4" fmla="*/ 1093113 h 3615333"/>
              <a:gd name="connsiteX5" fmla="*/ 3299460 w 5951854"/>
              <a:gd name="connsiteY5" fmla="*/ 1946553 h 3615333"/>
              <a:gd name="connsiteX6" fmla="*/ 5722620 w 5951854"/>
              <a:gd name="connsiteY6" fmla="*/ 3059073 h 3615333"/>
              <a:gd name="connsiteX7" fmla="*/ 5882640 w 5951854"/>
              <a:gd name="connsiteY7" fmla="*/ 3615333 h 3615333"/>
              <a:gd name="connsiteX0" fmla="*/ 0 w 6080760"/>
              <a:gd name="connsiteY0" fmla="*/ 3363873 h 3600093"/>
              <a:gd name="connsiteX1" fmla="*/ 601980 w 6080760"/>
              <a:gd name="connsiteY1" fmla="*/ 2845713 h 3600093"/>
              <a:gd name="connsiteX2" fmla="*/ 1028700 w 6080760"/>
              <a:gd name="connsiteY2" fmla="*/ 1474113 h 3600093"/>
              <a:gd name="connsiteX3" fmla="*/ 1478280 w 6080760"/>
              <a:gd name="connsiteY3" fmla="*/ 3453 h 3600093"/>
              <a:gd name="connsiteX4" fmla="*/ 2354580 w 6080760"/>
              <a:gd name="connsiteY4" fmla="*/ 1093113 h 3600093"/>
              <a:gd name="connsiteX5" fmla="*/ 3299460 w 6080760"/>
              <a:gd name="connsiteY5" fmla="*/ 1946553 h 3600093"/>
              <a:gd name="connsiteX6" fmla="*/ 5722620 w 6080760"/>
              <a:gd name="connsiteY6" fmla="*/ 3059073 h 3600093"/>
              <a:gd name="connsiteX7" fmla="*/ 6080760 w 6080760"/>
              <a:gd name="connsiteY7" fmla="*/ 3600093 h 360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80760" h="3600093">
                <a:moveTo>
                  <a:pt x="0" y="3363873"/>
                </a:moveTo>
                <a:cubicBezTo>
                  <a:pt x="215265" y="3262273"/>
                  <a:pt x="430530" y="3160673"/>
                  <a:pt x="601980" y="2845713"/>
                </a:cubicBezTo>
                <a:cubicBezTo>
                  <a:pt x="773430" y="2530753"/>
                  <a:pt x="882650" y="1947823"/>
                  <a:pt x="1028700" y="1474113"/>
                </a:cubicBezTo>
                <a:cubicBezTo>
                  <a:pt x="1174750" y="1000403"/>
                  <a:pt x="1257300" y="66953"/>
                  <a:pt x="1478280" y="3453"/>
                </a:cubicBezTo>
                <a:cubicBezTo>
                  <a:pt x="1699260" y="-60047"/>
                  <a:pt x="2051050" y="769263"/>
                  <a:pt x="2354580" y="1093113"/>
                </a:cubicBezTo>
                <a:cubicBezTo>
                  <a:pt x="2658110" y="1416963"/>
                  <a:pt x="2738120" y="1618893"/>
                  <a:pt x="3299460" y="1946553"/>
                </a:cubicBezTo>
                <a:cubicBezTo>
                  <a:pt x="3860800" y="2274213"/>
                  <a:pt x="5259070" y="2783483"/>
                  <a:pt x="5722620" y="3059073"/>
                </a:cubicBezTo>
                <a:cubicBezTo>
                  <a:pt x="6186170" y="3334663"/>
                  <a:pt x="6034405" y="3267353"/>
                  <a:pt x="6080760" y="3600093"/>
                </a:cubicBezTo>
              </a:path>
            </a:pathLst>
          </a:custGeom>
          <a:noFill/>
          <a:ln>
            <a:solidFill>
              <a:srgbClr val="005A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5" name="Ellipse 14"/>
          <p:cNvSpPr/>
          <p:nvPr/>
        </p:nvSpPr>
        <p:spPr>
          <a:xfrm rot="4004252">
            <a:off x="7844434" y="4144080"/>
            <a:ext cx="662612" cy="12270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6" name="Ellipse 15"/>
          <p:cNvSpPr/>
          <p:nvPr/>
        </p:nvSpPr>
        <p:spPr>
          <a:xfrm rot="3381637">
            <a:off x="2054045" y="4182981"/>
            <a:ext cx="636864" cy="13983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7" name="Freihandform 16"/>
          <p:cNvSpPr/>
          <p:nvPr/>
        </p:nvSpPr>
        <p:spPr>
          <a:xfrm>
            <a:off x="9800572" y="5430705"/>
            <a:ext cx="1475088" cy="488233"/>
          </a:xfrm>
          <a:custGeom>
            <a:avLst/>
            <a:gdLst>
              <a:gd name="connsiteX0" fmla="*/ 0 w 2164080"/>
              <a:gd name="connsiteY0" fmla="*/ 0 h 716280"/>
              <a:gd name="connsiteX1" fmla="*/ 876300 w 2164080"/>
              <a:gd name="connsiteY1" fmla="*/ 213360 h 716280"/>
              <a:gd name="connsiteX2" fmla="*/ 1752600 w 2164080"/>
              <a:gd name="connsiteY2" fmla="*/ 480060 h 716280"/>
              <a:gd name="connsiteX3" fmla="*/ 2164080 w 2164080"/>
              <a:gd name="connsiteY3" fmla="*/ 716280 h 71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4080" h="716280">
                <a:moveTo>
                  <a:pt x="0" y="0"/>
                </a:moveTo>
                <a:cubicBezTo>
                  <a:pt x="292100" y="66675"/>
                  <a:pt x="584200" y="133350"/>
                  <a:pt x="876300" y="213360"/>
                </a:cubicBezTo>
                <a:cubicBezTo>
                  <a:pt x="1168400" y="293370"/>
                  <a:pt x="1537970" y="396240"/>
                  <a:pt x="1752600" y="480060"/>
                </a:cubicBezTo>
                <a:cubicBezTo>
                  <a:pt x="1967230" y="563880"/>
                  <a:pt x="2065655" y="640080"/>
                  <a:pt x="2164080" y="71628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8" name="Freihandform 17"/>
          <p:cNvSpPr/>
          <p:nvPr/>
        </p:nvSpPr>
        <p:spPr>
          <a:xfrm>
            <a:off x="4927606" y="5799148"/>
            <a:ext cx="832357" cy="350987"/>
          </a:xfrm>
          <a:custGeom>
            <a:avLst/>
            <a:gdLst>
              <a:gd name="connsiteX0" fmla="*/ 0 w 2164080"/>
              <a:gd name="connsiteY0" fmla="*/ 0 h 716280"/>
              <a:gd name="connsiteX1" fmla="*/ 876300 w 2164080"/>
              <a:gd name="connsiteY1" fmla="*/ 213360 h 716280"/>
              <a:gd name="connsiteX2" fmla="*/ 1752600 w 2164080"/>
              <a:gd name="connsiteY2" fmla="*/ 480060 h 716280"/>
              <a:gd name="connsiteX3" fmla="*/ 2164080 w 2164080"/>
              <a:gd name="connsiteY3" fmla="*/ 716280 h 71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4080" h="716280">
                <a:moveTo>
                  <a:pt x="0" y="0"/>
                </a:moveTo>
                <a:cubicBezTo>
                  <a:pt x="292100" y="66675"/>
                  <a:pt x="584200" y="133350"/>
                  <a:pt x="876300" y="213360"/>
                </a:cubicBezTo>
                <a:cubicBezTo>
                  <a:pt x="1168400" y="293370"/>
                  <a:pt x="1537970" y="396240"/>
                  <a:pt x="1752600" y="480060"/>
                </a:cubicBezTo>
                <a:cubicBezTo>
                  <a:pt x="1967230" y="563880"/>
                  <a:pt x="2065655" y="640080"/>
                  <a:pt x="2164080" y="71628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4" name="Freihandform 23"/>
          <p:cNvSpPr/>
          <p:nvPr/>
        </p:nvSpPr>
        <p:spPr>
          <a:xfrm>
            <a:off x="2235952" y="4060761"/>
            <a:ext cx="263525" cy="382519"/>
          </a:xfrm>
          <a:custGeom>
            <a:avLst/>
            <a:gdLst>
              <a:gd name="connsiteX0" fmla="*/ 0 w 228600"/>
              <a:gd name="connsiteY0" fmla="*/ 6906 h 227886"/>
              <a:gd name="connsiteX1" fmla="*/ 160020 w 228600"/>
              <a:gd name="connsiteY1" fmla="*/ 14526 h 227886"/>
              <a:gd name="connsiteX2" fmla="*/ 198120 w 228600"/>
              <a:gd name="connsiteY2" fmla="*/ 136446 h 227886"/>
              <a:gd name="connsiteX3" fmla="*/ 228600 w 228600"/>
              <a:gd name="connsiteY3" fmla="*/ 227886 h 227886"/>
              <a:gd name="connsiteX0" fmla="*/ 0 w 228600"/>
              <a:gd name="connsiteY0" fmla="*/ 6906 h 204074"/>
              <a:gd name="connsiteX1" fmla="*/ 160020 w 228600"/>
              <a:gd name="connsiteY1" fmla="*/ 14526 h 204074"/>
              <a:gd name="connsiteX2" fmla="*/ 198120 w 228600"/>
              <a:gd name="connsiteY2" fmla="*/ 136446 h 204074"/>
              <a:gd name="connsiteX3" fmla="*/ 228600 w 228600"/>
              <a:gd name="connsiteY3" fmla="*/ 204074 h 204074"/>
              <a:gd name="connsiteX0" fmla="*/ 0 w 228600"/>
              <a:gd name="connsiteY0" fmla="*/ 7203 h 204371"/>
              <a:gd name="connsiteX1" fmla="*/ 160020 w 228600"/>
              <a:gd name="connsiteY1" fmla="*/ 14823 h 204371"/>
              <a:gd name="connsiteX2" fmla="*/ 174307 w 228600"/>
              <a:gd name="connsiteY2" fmla="*/ 141506 h 204371"/>
              <a:gd name="connsiteX3" fmla="*/ 228600 w 228600"/>
              <a:gd name="connsiteY3" fmla="*/ 204371 h 204371"/>
              <a:gd name="connsiteX0" fmla="*/ 0 w 204788"/>
              <a:gd name="connsiteY0" fmla="*/ 7203 h 209133"/>
              <a:gd name="connsiteX1" fmla="*/ 160020 w 204788"/>
              <a:gd name="connsiteY1" fmla="*/ 14823 h 209133"/>
              <a:gd name="connsiteX2" fmla="*/ 174307 w 204788"/>
              <a:gd name="connsiteY2" fmla="*/ 141506 h 209133"/>
              <a:gd name="connsiteX3" fmla="*/ 204788 w 204788"/>
              <a:gd name="connsiteY3" fmla="*/ 209133 h 209133"/>
              <a:gd name="connsiteX0" fmla="*/ 0 w 204788"/>
              <a:gd name="connsiteY0" fmla="*/ 7203 h 223421"/>
              <a:gd name="connsiteX1" fmla="*/ 160020 w 204788"/>
              <a:gd name="connsiteY1" fmla="*/ 14823 h 223421"/>
              <a:gd name="connsiteX2" fmla="*/ 174307 w 204788"/>
              <a:gd name="connsiteY2" fmla="*/ 141506 h 223421"/>
              <a:gd name="connsiteX3" fmla="*/ 204788 w 204788"/>
              <a:gd name="connsiteY3" fmla="*/ 223421 h 223421"/>
              <a:gd name="connsiteX0" fmla="*/ 0 w 204788"/>
              <a:gd name="connsiteY0" fmla="*/ 7807 h 224025"/>
              <a:gd name="connsiteX1" fmla="*/ 160020 w 204788"/>
              <a:gd name="connsiteY1" fmla="*/ 15427 h 224025"/>
              <a:gd name="connsiteX2" fmla="*/ 167163 w 204788"/>
              <a:gd name="connsiteY2" fmla="*/ 151635 h 224025"/>
              <a:gd name="connsiteX3" fmla="*/ 204788 w 204788"/>
              <a:gd name="connsiteY3" fmla="*/ 224025 h 224025"/>
              <a:gd name="connsiteX0" fmla="*/ 0 w 192882"/>
              <a:gd name="connsiteY0" fmla="*/ 7807 h 202594"/>
              <a:gd name="connsiteX1" fmla="*/ 160020 w 192882"/>
              <a:gd name="connsiteY1" fmla="*/ 15427 h 202594"/>
              <a:gd name="connsiteX2" fmla="*/ 167163 w 192882"/>
              <a:gd name="connsiteY2" fmla="*/ 151635 h 202594"/>
              <a:gd name="connsiteX3" fmla="*/ 192882 w 192882"/>
              <a:gd name="connsiteY3" fmla="*/ 202594 h 202594"/>
              <a:gd name="connsiteX0" fmla="*/ 0 w 197644"/>
              <a:gd name="connsiteY0" fmla="*/ 7807 h 290701"/>
              <a:gd name="connsiteX1" fmla="*/ 160020 w 197644"/>
              <a:gd name="connsiteY1" fmla="*/ 15427 h 290701"/>
              <a:gd name="connsiteX2" fmla="*/ 167163 w 197644"/>
              <a:gd name="connsiteY2" fmla="*/ 151635 h 290701"/>
              <a:gd name="connsiteX3" fmla="*/ 197644 w 197644"/>
              <a:gd name="connsiteY3" fmla="*/ 290701 h 290701"/>
              <a:gd name="connsiteX0" fmla="*/ 0 w 197644"/>
              <a:gd name="connsiteY0" fmla="*/ 3995 h 286889"/>
              <a:gd name="connsiteX1" fmla="*/ 131445 w 197644"/>
              <a:gd name="connsiteY1" fmla="*/ 21140 h 286889"/>
              <a:gd name="connsiteX2" fmla="*/ 167163 w 197644"/>
              <a:gd name="connsiteY2" fmla="*/ 147823 h 286889"/>
              <a:gd name="connsiteX3" fmla="*/ 197644 w 197644"/>
              <a:gd name="connsiteY3" fmla="*/ 286889 h 28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644" h="286889">
                <a:moveTo>
                  <a:pt x="0" y="3995"/>
                </a:moveTo>
                <a:cubicBezTo>
                  <a:pt x="63500" y="-2990"/>
                  <a:pt x="103585" y="-2831"/>
                  <a:pt x="131445" y="21140"/>
                </a:cubicBezTo>
                <a:cubicBezTo>
                  <a:pt x="159305" y="45111"/>
                  <a:pt x="156130" y="103532"/>
                  <a:pt x="167163" y="147823"/>
                </a:cubicBezTo>
                <a:cubicBezTo>
                  <a:pt x="178196" y="192114"/>
                  <a:pt x="188119" y="258949"/>
                  <a:pt x="197644" y="28688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5" name="Freihandform 24"/>
          <p:cNvSpPr/>
          <p:nvPr/>
        </p:nvSpPr>
        <p:spPr>
          <a:xfrm>
            <a:off x="8043975" y="3914445"/>
            <a:ext cx="234951" cy="648908"/>
          </a:xfrm>
          <a:custGeom>
            <a:avLst/>
            <a:gdLst>
              <a:gd name="connsiteX0" fmla="*/ 0 w 228600"/>
              <a:gd name="connsiteY0" fmla="*/ 6906 h 227886"/>
              <a:gd name="connsiteX1" fmla="*/ 160020 w 228600"/>
              <a:gd name="connsiteY1" fmla="*/ 14526 h 227886"/>
              <a:gd name="connsiteX2" fmla="*/ 198120 w 228600"/>
              <a:gd name="connsiteY2" fmla="*/ 136446 h 227886"/>
              <a:gd name="connsiteX3" fmla="*/ 228600 w 228600"/>
              <a:gd name="connsiteY3" fmla="*/ 227886 h 227886"/>
              <a:gd name="connsiteX0" fmla="*/ 0 w 228600"/>
              <a:gd name="connsiteY0" fmla="*/ 6906 h 204074"/>
              <a:gd name="connsiteX1" fmla="*/ 160020 w 228600"/>
              <a:gd name="connsiteY1" fmla="*/ 14526 h 204074"/>
              <a:gd name="connsiteX2" fmla="*/ 198120 w 228600"/>
              <a:gd name="connsiteY2" fmla="*/ 136446 h 204074"/>
              <a:gd name="connsiteX3" fmla="*/ 228600 w 228600"/>
              <a:gd name="connsiteY3" fmla="*/ 204074 h 204074"/>
              <a:gd name="connsiteX0" fmla="*/ 0 w 228600"/>
              <a:gd name="connsiteY0" fmla="*/ 7203 h 204371"/>
              <a:gd name="connsiteX1" fmla="*/ 160020 w 228600"/>
              <a:gd name="connsiteY1" fmla="*/ 14823 h 204371"/>
              <a:gd name="connsiteX2" fmla="*/ 174307 w 228600"/>
              <a:gd name="connsiteY2" fmla="*/ 141506 h 204371"/>
              <a:gd name="connsiteX3" fmla="*/ 228600 w 228600"/>
              <a:gd name="connsiteY3" fmla="*/ 204371 h 204371"/>
              <a:gd name="connsiteX0" fmla="*/ 0 w 204788"/>
              <a:gd name="connsiteY0" fmla="*/ 7203 h 209133"/>
              <a:gd name="connsiteX1" fmla="*/ 160020 w 204788"/>
              <a:gd name="connsiteY1" fmla="*/ 14823 h 209133"/>
              <a:gd name="connsiteX2" fmla="*/ 174307 w 204788"/>
              <a:gd name="connsiteY2" fmla="*/ 141506 h 209133"/>
              <a:gd name="connsiteX3" fmla="*/ 204788 w 204788"/>
              <a:gd name="connsiteY3" fmla="*/ 209133 h 209133"/>
              <a:gd name="connsiteX0" fmla="*/ 0 w 204788"/>
              <a:gd name="connsiteY0" fmla="*/ 7203 h 223421"/>
              <a:gd name="connsiteX1" fmla="*/ 160020 w 204788"/>
              <a:gd name="connsiteY1" fmla="*/ 14823 h 223421"/>
              <a:gd name="connsiteX2" fmla="*/ 174307 w 204788"/>
              <a:gd name="connsiteY2" fmla="*/ 141506 h 223421"/>
              <a:gd name="connsiteX3" fmla="*/ 204788 w 204788"/>
              <a:gd name="connsiteY3" fmla="*/ 223421 h 223421"/>
              <a:gd name="connsiteX0" fmla="*/ 0 w 204788"/>
              <a:gd name="connsiteY0" fmla="*/ 7807 h 224025"/>
              <a:gd name="connsiteX1" fmla="*/ 160020 w 204788"/>
              <a:gd name="connsiteY1" fmla="*/ 15427 h 224025"/>
              <a:gd name="connsiteX2" fmla="*/ 167163 w 204788"/>
              <a:gd name="connsiteY2" fmla="*/ 151635 h 224025"/>
              <a:gd name="connsiteX3" fmla="*/ 204788 w 204788"/>
              <a:gd name="connsiteY3" fmla="*/ 224025 h 224025"/>
              <a:gd name="connsiteX0" fmla="*/ 0 w 192882"/>
              <a:gd name="connsiteY0" fmla="*/ 7807 h 202594"/>
              <a:gd name="connsiteX1" fmla="*/ 160020 w 192882"/>
              <a:gd name="connsiteY1" fmla="*/ 15427 h 202594"/>
              <a:gd name="connsiteX2" fmla="*/ 167163 w 192882"/>
              <a:gd name="connsiteY2" fmla="*/ 151635 h 202594"/>
              <a:gd name="connsiteX3" fmla="*/ 192882 w 192882"/>
              <a:gd name="connsiteY3" fmla="*/ 202594 h 202594"/>
              <a:gd name="connsiteX0" fmla="*/ 0 w 197644"/>
              <a:gd name="connsiteY0" fmla="*/ 7807 h 290701"/>
              <a:gd name="connsiteX1" fmla="*/ 160020 w 197644"/>
              <a:gd name="connsiteY1" fmla="*/ 15427 h 290701"/>
              <a:gd name="connsiteX2" fmla="*/ 167163 w 197644"/>
              <a:gd name="connsiteY2" fmla="*/ 151635 h 290701"/>
              <a:gd name="connsiteX3" fmla="*/ 197644 w 197644"/>
              <a:gd name="connsiteY3" fmla="*/ 290701 h 290701"/>
              <a:gd name="connsiteX0" fmla="*/ 0 w 197644"/>
              <a:gd name="connsiteY0" fmla="*/ 3995 h 286889"/>
              <a:gd name="connsiteX1" fmla="*/ 131445 w 197644"/>
              <a:gd name="connsiteY1" fmla="*/ 21140 h 286889"/>
              <a:gd name="connsiteX2" fmla="*/ 167163 w 197644"/>
              <a:gd name="connsiteY2" fmla="*/ 147823 h 286889"/>
              <a:gd name="connsiteX3" fmla="*/ 197644 w 197644"/>
              <a:gd name="connsiteY3" fmla="*/ 286889 h 286889"/>
              <a:gd name="connsiteX0" fmla="*/ 0 w 176213"/>
              <a:gd name="connsiteY0" fmla="*/ 3995 h 460721"/>
              <a:gd name="connsiteX1" fmla="*/ 131445 w 176213"/>
              <a:gd name="connsiteY1" fmla="*/ 21140 h 460721"/>
              <a:gd name="connsiteX2" fmla="*/ 167163 w 176213"/>
              <a:gd name="connsiteY2" fmla="*/ 147823 h 460721"/>
              <a:gd name="connsiteX3" fmla="*/ 176213 w 176213"/>
              <a:gd name="connsiteY3" fmla="*/ 460721 h 460721"/>
              <a:gd name="connsiteX0" fmla="*/ 0 w 176213"/>
              <a:gd name="connsiteY0" fmla="*/ 28802 h 485528"/>
              <a:gd name="connsiteX1" fmla="*/ 100489 w 176213"/>
              <a:gd name="connsiteY1" fmla="*/ 7847 h 485528"/>
              <a:gd name="connsiteX2" fmla="*/ 167163 w 176213"/>
              <a:gd name="connsiteY2" fmla="*/ 172630 h 485528"/>
              <a:gd name="connsiteX3" fmla="*/ 176213 w 176213"/>
              <a:gd name="connsiteY3" fmla="*/ 485528 h 485528"/>
              <a:gd name="connsiteX0" fmla="*/ 0 w 176213"/>
              <a:gd name="connsiteY0" fmla="*/ 29955 h 486681"/>
              <a:gd name="connsiteX1" fmla="*/ 100489 w 176213"/>
              <a:gd name="connsiteY1" fmla="*/ 9000 h 486681"/>
              <a:gd name="connsiteX2" fmla="*/ 148113 w 176213"/>
              <a:gd name="connsiteY2" fmla="*/ 190452 h 486681"/>
              <a:gd name="connsiteX3" fmla="*/ 176213 w 176213"/>
              <a:gd name="connsiteY3" fmla="*/ 486681 h 48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213" h="486681">
                <a:moveTo>
                  <a:pt x="0" y="29955"/>
                </a:moveTo>
                <a:cubicBezTo>
                  <a:pt x="63500" y="22970"/>
                  <a:pt x="75804" y="-17750"/>
                  <a:pt x="100489" y="9000"/>
                </a:cubicBezTo>
                <a:cubicBezTo>
                  <a:pt x="125175" y="35750"/>
                  <a:pt x="135492" y="110839"/>
                  <a:pt x="148113" y="190452"/>
                </a:cubicBezTo>
                <a:cubicBezTo>
                  <a:pt x="160734" y="270065"/>
                  <a:pt x="166688" y="458741"/>
                  <a:pt x="176213" y="48668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26" name="Textfeld 25"/>
          <p:cNvSpPr txBox="1"/>
          <p:nvPr/>
        </p:nvSpPr>
        <p:spPr>
          <a:xfrm>
            <a:off x="671398" y="1028734"/>
            <a:ext cx="10349821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1867" dirty="0"/>
              <a:t>strong </a:t>
            </a:r>
            <a:r>
              <a:rPr lang="de-DE" sz="1867" dirty="0" err="1"/>
              <a:t>influence</a:t>
            </a:r>
            <a:r>
              <a:rPr lang="de-DE" sz="1867" dirty="0"/>
              <a:t> </a:t>
            </a:r>
            <a:r>
              <a:rPr lang="de-DE" sz="1867" dirty="0" err="1"/>
              <a:t>of</a:t>
            </a:r>
            <a:r>
              <a:rPr lang="de-DE" sz="1867" dirty="0"/>
              <a:t> 2</a:t>
            </a:r>
            <a:r>
              <a:rPr lang="el-GR" sz="1867" dirty="0"/>
              <a:t>ω</a:t>
            </a:r>
            <a:r>
              <a:rPr lang="de-DE" sz="1867" dirty="0"/>
              <a:t>-</a:t>
            </a:r>
            <a:r>
              <a:rPr lang="de-DE" sz="1867" dirty="0" err="1"/>
              <a:t>bunches</a:t>
            </a:r>
            <a:r>
              <a:rPr lang="de-DE" sz="1867" dirty="0"/>
              <a:t> </a:t>
            </a:r>
            <a:r>
              <a:rPr lang="de-DE" sz="1867" dirty="0" err="1"/>
              <a:t>close</a:t>
            </a:r>
            <a:r>
              <a:rPr lang="de-DE" sz="1867" dirty="0"/>
              <a:t> </a:t>
            </a:r>
            <a:r>
              <a:rPr lang="de-DE" sz="1867" dirty="0" err="1"/>
              <a:t>to</a:t>
            </a:r>
            <a:r>
              <a:rPr lang="de-DE" sz="1867" dirty="0"/>
              <a:t> </a:t>
            </a:r>
            <a:r>
              <a:rPr lang="de-DE" sz="1867" dirty="0" err="1"/>
              <a:t>sheath</a:t>
            </a:r>
            <a:r>
              <a:rPr lang="de-DE" sz="1867" dirty="0"/>
              <a:t> </a:t>
            </a:r>
            <a:r>
              <a:rPr lang="de-DE" sz="1867" dirty="0" err="1"/>
              <a:t>origin</a:t>
            </a:r>
            <a:r>
              <a:rPr lang="de-DE" sz="1867" dirty="0"/>
              <a:t>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1867" dirty="0">
                <a:solidFill>
                  <a:schemeClr val="accent6">
                    <a:lumMod val="75000"/>
                  </a:schemeClr>
                </a:solidFill>
              </a:rPr>
              <a:t>TOD-</a:t>
            </a:r>
            <a:r>
              <a:rPr lang="de-DE" sz="1867" dirty="0" err="1">
                <a:solidFill>
                  <a:schemeClr val="accent6">
                    <a:lumMod val="75000"/>
                  </a:schemeClr>
                </a:solidFill>
              </a:rPr>
              <a:t>optimized</a:t>
            </a:r>
            <a:r>
              <a:rPr lang="de-DE" sz="1867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de-DE" sz="1867" dirty="0" err="1">
                <a:solidFill>
                  <a:schemeClr val="accent6">
                    <a:lumMod val="75000"/>
                  </a:schemeClr>
                </a:solidFill>
              </a:rPr>
              <a:t>local</a:t>
            </a:r>
            <a:r>
              <a:rPr lang="de-DE" sz="1867" dirty="0">
                <a:solidFill>
                  <a:schemeClr val="accent6">
                    <a:lumMod val="75000"/>
                  </a:schemeClr>
                </a:solidFill>
              </a:rPr>
              <a:t> Debye </a:t>
            </a:r>
            <a:r>
              <a:rPr lang="de-DE" sz="1867" dirty="0" err="1">
                <a:solidFill>
                  <a:schemeClr val="accent6">
                    <a:lumMod val="75000"/>
                  </a:schemeClr>
                </a:solidFill>
              </a:rPr>
              <a:t>length</a:t>
            </a:r>
            <a:r>
              <a:rPr lang="de-DE" sz="1867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867" dirty="0" err="1">
                <a:solidFill>
                  <a:schemeClr val="accent6">
                    <a:lumMod val="75000"/>
                  </a:schemeClr>
                </a:solidFill>
              </a:rPr>
              <a:t>is</a:t>
            </a:r>
            <a:r>
              <a:rPr lang="de-DE" sz="1867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867" dirty="0" err="1">
                <a:solidFill>
                  <a:schemeClr val="accent6">
                    <a:lumMod val="75000"/>
                  </a:schemeClr>
                </a:solidFill>
              </a:rPr>
              <a:t>shorter</a:t>
            </a:r>
            <a:r>
              <a:rPr lang="de-DE" sz="1867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867" dirty="0" err="1">
                <a:solidFill>
                  <a:schemeClr val="accent6">
                    <a:lumMod val="75000"/>
                  </a:schemeClr>
                </a:solidFill>
              </a:rPr>
              <a:t>than</a:t>
            </a:r>
            <a:r>
              <a:rPr lang="de-DE" sz="1867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867" dirty="0" err="1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de-DE" sz="1867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867" dirty="0" err="1">
                <a:solidFill>
                  <a:schemeClr val="accent6">
                    <a:lumMod val="75000"/>
                  </a:schemeClr>
                </a:solidFill>
              </a:rPr>
              <a:t>bunch</a:t>
            </a:r>
            <a:r>
              <a:rPr lang="de-DE" sz="1867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867" dirty="0" err="1">
                <a:solidFill>
                  <a:schemeClr val="accent6">
                    <a:lumMod val="75000"/>
                  </a:schemeClr>
                </a:solidFill>
              </a:rPr>
              <a:t>length</a:t>
            </a:r>
            <a:r>
              <a:rPr lang="de-DE" sz="1867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867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de-DE" sz="1867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stronger</a:t>
            </a:r>
            <a:r>
              <a:rPr lang="de-DE" sz="1867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1867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acceleration</a:t>
            </a:r>
            <a:r>
              <a:rPr lang="de-DE" sz="1867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671397" y="1796819"/>
            <a:ext cx="10486076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1867" dirty="0" err="1"/>
              <a:t>later</a:t>
            </a:r>
            <a:r>
              <a:rPr lang="de-DE" sz="1867" dirty="0"/>
              <a:t> &amp; </a:t>
            </a:r>
            <a:r>
              <a:rPr lang="de-DE" sz="1867" dirty="0" err="1"/>
              <a:t>further</a:t>
            </a:r>
            <a:r>
              <a:rPr lang="de-DE" sz="1867" dirty="0"/>
              <a:t> down </a:t>
            </a:r>
            <a:r>
              <a:rPr lang="de-DE" sz="1867" dirty="0" err="1"/>
              <a:t>the</a:t>
            </a:r>
            <a:r>
              <a:rPr lang="de-DE" sz="1867" dirty="0"/>
              <a:t> </a:t>
            </a:r>
            <a:r>
              <a:rPr lang="de-DE" sz="1867" dirty="0" err="1"/>
              <a:t>sheath</a:t>
            </a:r>
            <a:r>
              <a:rPr lang="de-DE" sz="1867" dirty="0"/>
              <a:t> </a:t>
            </a:r>
            <a:r>
              <a:rPr lang="de-DE" sz="1867" dirty="0" err="1"/>
              <a:t>the</a:t>
            </a:r>
            <a:r>
              <a:rPr lang="de-DE" sz="1867" dirty="0"/>
              <a:t> </a:t>
            </a:r>
            <a:r>
              <a:rPr lang="de-DE" sz="1867" dirty="0" err="1"/>
              <a:t>plasma</a:t>
            </a:r>
            <a:r>
              <a:rPr lang="de-DE" sz="1867" dirty="0"/>
              <a:t> </a:t>
            </a:r>
            <a:r>
              <a:rPr lang="de-DE" sz="1867" dirty="0" err="1"/>
              <a:t>scale</a:t>
            </a:r>
            <a:r>
              <a:rPr lang="de-DE" sz="1867" dirty="0"/>
              <a:t> </a:t>
            </a:r>
            <a:r>
              <a:rPr lang="de-DE" sz="1867" dirty="0" err="1"/>
              <a:t>lengths</a:t>
            </a:r>
            <a:r>
              <a:rPr lang="de-DE" sz="1867" dirty="0"/>
              <a:t> </a:t>
            </a:r>
            <a:r>
              <a:rPr lang="de-DE" sz="1867" dirty="0" err="1"/>
              <a:t>are</a:t>
            </a:r>
            <a:r>
              <a:rPr lang="de-DE" sz="1867" dirty="0"/>
              <a:t> </a:t>
            </a:r>
            <a:r>
              <a:rPr lang="de-DE" sz="1867" dirty="0" err="1"/>
              <a:t>the</a:t>
            </a:r>
            <a:r>
              <a:rPr lang="de-DE" sz="1867" dirty="0"/>
              <a:t> same, 2</a:t>
            </a:r>
            <a:r>
              <a:rPr lang="el-GR" sz="1867" dirty="0"/>
              <a:t>ω</a:t>
            </a:r>
            <a:r>
              <a:rPr lang="de-DE" sz="1867" dirty="0"/>
              <a:t>-</a:t>
            </a:r>
            <a:r>
              <a:rPr lang="de-DE" sz="1867" dirty="0" err="1"/>
              <a:t>bunch</a:t>
            </a:r>
            <a:r>
              <a:rPr lang="de-DE" sz="1867" dirty="0"/>
              <a:t> </a:t>
            </a:r>
            <a:r>
              <a:rPr lang="de-DE" sz="1867" dirty="0" err="1"/>
              <a:t>effect</a:t>
            </a:r>
            <a:r>
              <a:rPr lang="de-DE" sz="1867" dirty="0"/>
              <a:t> </a:t>
            </a:r>
            <a:r>
              <a:rPr lang="de-DE" sz="1867" dirty="0" err="1"/>
              <a:t>is</a:t>
            </a:r>
            <a:r>
              <a:rPr lang="de-DE" sz="1867" dirty="0"/>
              <a:t> </a:t>
            </a:r>
            <a:r>
              <a:rPr lang="de-DE" sz="1867" dirty="0" err="1"/>
              <a:t>low</a:t>
            </a: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1867" dirty="0">
                <a:solidFill>
                  <a:schemeClr val="accent6">
                    <a:lumMod val="75000"/>
                  </a:schemeClr>
                </a:solidFill>
              </a:rPr>
              <a:t>TOD-</a:t>
            </a:r>
            <a:r>
              <a:rPr lang="de-DE" sz="1867" dirty="0" err="1">
                <a:solidFill>
                  <a:schemeClr val="accent6">
                    <a:lumMod val="75000"/>
                  </a:schemeClr>
                </a:solidFill>
              </a:rPr>
              <a:t>optimized</a:t>
            </a:r>
            <a:r>
              <a:rPr lang="de-DE" sz="1867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de-DE" sz="1867" dirty="0" err="1">
                <a:solidFill>
                  <a:schemeClr val="accent6">
                    <a:lumMod val="75000"/>
                  </a:schemeClr>
                </a:solidFill>
              </a:rPr>
              <a:t>proton</a:t>
            </a:r>
            <a:r>
              <a:rPr lang="de-DE" sz="1867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867" dirty="0" err="1">
                <a:solidFill>
                  <a:schemeClr val="accent6">
                    <a:lumMod val="75000"/>
                  </a:schemeClr>
                </a:solidFill>
              </a:rPr>
              <a:t>density</a:t>
            </a:r>
            <a:r>
              <a:rPr lang="de-DE" sz="1867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867" dirty="0" err="1">
                <a:solidFill>
                  <a:schemeClr val="accent6">
                    <a:lumMod val="75000"/>
                  </a:schemeClr>
                </a:solidFill>
              </a:rPr>
              <a:t>cutoff</a:t>
            </a:r>
            <a:r>
              <a:rPr lang="de-DE" sz="1867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867" dirty="0" err="1">
                <a:solidFill>
                  <a:schemeClr val="accent6">
                    <a:lumMod val="75000"/>
                  </a:schemeClr>
                </a:solidFill>
              </a:rPr>
              <a:t>is</a:t>
            </a:r>
            <a:r>
              <a:rPr lang="de-DE" sz="1867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867" dirty="0" err="1">
                <a:solidFill>
                  <a:schemeClr val="accent6">
                    <a:lumMod val="75000"/>
                  </a:schemeClr>
                </a:solidFill>
              </a:rPr>
              <a:t>higher</a:t>
            </a:r>
            <a:r>
              <a:rPr lang="de-DE" sz="1867" dirty="0">
                <a:solidFill>
                  <a:schemeClr val="accent6">
                    <a:lumMod val="75000"/>
                  </a:schemeClr>
                </a:solidFill>
              </a:rPr>
              <a:t> &amp; </a:t>
            </a:r>
            <a:r>
              <a:rPr lang="de-DE" sz="1867" dirty="0" err="1">
                <a:solidFill>
                  <a:schemeClr val="accent6">
                    <a:lumMod val="75000"/>
                  </a:schemeClr>
                </a:solidFill>
              </a:rPr>
              <a:t>expansion</a:t>
            </a:r>
            <a:r>
              <a:rPr lang="de-DE" sz="1867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867" dirty="0" err="1">
                <a:solidFill>
                  <a:schemeClr val="accent6">
                    <a:lumMod val="75000"/>
                  </a:schemeClr>
                </a:solidFill>
              </a:rPr>
              <a:t>is</a:t>
            </a:r>
            <a:r>
              <a:rPr lang="de-DE" sz="1867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867" dirty="0" err="1">
                <a:solidFill>
                  <a:schemeClr val="accent6">
                    <a:lumMod val="75000"/>
                  </a:schemeClr>
                </a:solidFill>
              </a:rPr>
              <a:t>generally</a:t>
            </a:r>
            <a:r>
              <a:rPr lang="de-DE" sz="1867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867" dirty="0" err="1">
                <a:solidFill>
                  <a:schemeClr val="accent6">
                    <a:lumMod val="75000"/>
                  </a:schemeClr>
                </a:solidFill>
              </a:rPr>
              <a:t>less</a:t>
            </a:r>
            <a:endParaRPr lang="de-DE" sz="1867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Freihandform 27"/>
          <p:cNvSpPr/>
          <p:nvPr/>
        </p:nvSpPr>
        <p:spPr>
          <a:xfrm>
            <a:off x="3854135" y="5137302"/>
            <a:ext cx="371476" cy="309889"/>
          </a:xfrm>
          <a:custGeom>
            <a:avLst/>
            <a:gdLst>
              <a:gd name="connsiteX0" fmla="*/ 0 w 228600"/>
              <a:gd name="connsiteY0" fmla="*/ 6906 h 227886"/>
              <a:gd name="connsiteX1" fmla="*/ 160020 w 228600"/>
              <a:gd name="connsiteY1" fmla="*/ 14526 h 227886"/>
              <a:gd name="connsiteX2" fmla="*/ 198120 w 228600"/>
              <a:gd name="connsiteY2" fmla="*/ 136446 h 227886"/>
              <a:gd name="connsiteX3" fmla="*/ 228600 w 228600"/>
              <a:gd name="connsiteY3" fmla="*/ 227886 h 227886"/>
              <a:gd name="connsiteX0" fmla="*/ 0 w 228600"/>
              <a:gd name="connsiteY0" fmla="*/ 6906 h 204074"/>
              <a:gd name="connsiteX1" fmla="*/ 160020 w 228600"/>
              <a:gd name="connsiteY1" fmla="*/ 14526 h 204074"/>
              <a:gd name="connsiteX2" fmla="*/ 198120 w 228600"/>
              <a:gd name="connsiteY2" fmla="*/ 136446 h 204074"/>
              <a:gd name="connsiteX3" fmla="*/ 228600 w 228600"/>
              <a:gd name="connsiteY3" fmla="*/ 204074 h 204074"/>
              <a:gd name="connsiteX0" fmla="*/ 0 w 228600"/>
              <a:gd name="connsiteY0" fmla="*/ 7203 h 204371"/>
              <a:gd name="connsiteX1" fmla="*/ 160020 w 228600"/>
              <a:gd name="connsiteY1" fmla="*/ 14823 h 204371"/>
              <a:gd name="connsiteX2" fmla="*/ 174307 w 228600"/>
              <a:gd name="connsiteY2" fmla="*/ 141506 h 204371"/>
              <a:gd name="connsiteX3" fmla="*/ 228600 w 228600"/>
              <a:gd name="connsiteY3" fmla="*/ 204371 h 204371"/>
              <a:gd name="connsiteX0" fmla="*/ 0 w 204788"/>
              <a:gd name="connsiteY0" fmla="*/ 7203 h 209133"/>
              <a:gd name="connsiteX1" fmla="*/ 160020 w 204788"/>
              <a:gd name="connsiteY1" fmla="*/ 14823 h 209133"/>
              <a:gd name="connsiteX2" fmla="*/ 174307 w 204788"/>
              <a:gd name="connsiteY2" fmla="*/ 141506 h 209133"/>
              <a:gd name="connsiteX3" fmla="*/ 204788 w 204788"/>
              <a:gd name="connsiteY3" fmla="*/ 209133 h 209133"/>
              <a:gd name="connsiteX0" fmla="*/ 0 w 204788"/>
              <a:gd name="connsiteY0" fmla="*/ 7203 h 223421"/>
              <a:gd name="connsiteX1" fmla="*/ 160020 w 204788"/>
              <a:gd name="connsiteY1" fmla="*/ 14823 h 223421"/>
              <a:gd name="connsiteX2" fmla="*/ 174307 w 204788"/>
              <a:gd name="connsiteY2" fmla="*/ 141506 h 223421"/>
              <a:gd name="connsiteX3" fmla="*/ 204788 w 204788"/>
              <a:gd name="connsiteY3" fmla="*/ 223421 h 223421"/>
              <a:gd name="connsiteX0" fmla="*/ 0 w 204788"/>
              <a:gd name="connsiteY0" fmla="*/ 7807 h 224025"/>
              <a:gd name="connsiteX1" fmla="*/ 160020 w 204788"/>
              <a:gd name="connsiteY1" fmla="*/ 15427 h 224025"/>
              <a:gd name="connsiteX2" fmla="*/ 167163 w 204788"/>
              <a:gd name="connsiteY2" fmla="*/ 151635 h 224025"/>
              <a:gd name="connsiteX3" fmla="*/ 204788 w 204788"/>
              <a:gd name="connsiteY3" fmla="*/ 224025 h 224025"/>
              <a:gd name="connsiteX0" fmla="*/ 0 w 192882"/>
              <a:gd name="connsiteY0" fmla="*/ 7807 h 202594"/>
              <a:gd name="connsiteX1" fmla="*/ 160020 w 192882"/>
              <a:gd name="connsiteY1" fmla="*/ 15427 h 202594"/>
              <a:gd name="connsiteX2" fmla="*/ 167163 w 192882"/>
              <a:gd name="connsiteY2" fmla="*/ 151635 h 202594"/>
              <a:gd name="connsiteX3" fmla="*/ 192882 w 192882"/>
              <a:gd name="connsiteY3" fmla="*/ 202594 h 202594"/>
              <a:gd name="connsiteX0" fmla="*/ 0 w 197644"/>
              <a:gd name="connsiteY0" fmla="*/ 7807 h 290701"/>
              <a:gd name="connsiteX1" fmla="*/ 160020 w 197644"/>
              <a:gd name="connsiteY1" fmla="*/ 15427 h 290701"/>
              <a:gd name="connsiteX2" fmla="*/ 167163 w 197644"/>
              <a:gd name="connsiteY2" fmla="*/ 151635 h 290701"/>
              <a:gd name="connsiteX3" fmla="*/ 197644 w 197644"/>
              <a:gd name="connsiteY3" fmla="*/ 290701 h 290701"/>
              <a:gd name="connsiteX0" fmla="*/ 0 w 197644"/>
              <a:gd name="connsiteY0" fmla="*/ 3995 h 286889"/>
              <a:gd name="connsiteX1" fmla="*/ 131445 w 197644"/>
              <a:gd name="connsiteY1" fmla="*/ 21140 h 286889"/>
              <a:gd name="connsiteX2" fmla="*/ 167163 w 197644"/>
              <a:gd name="connsiteY2" fmla="*/ 147823 h 286889"/>
              <a:gd name="connsiteX3" fmla="*/ 197644 w 197644"/>
              <a:gd name="connsiteY3" fmla="*/ 286889 h 286889"/>
              <a:gd name="connsiteX0" fmla="*/ 0 w 240507"/>
              <a:gd name="connsiteY0" fmla="*/ 159305 h 265987"/>
              <a:gd name="connsiteX1" fmla="*/ 174308 w 240507"/>
              <a:gd name="connsiteY1" fmla="*/ 238 h 265987"/>
              <a:gd name="connsiteX2" fmla="*/ 210026 w 240507"/>
              <a:gd name="connsiteY2" fmla="*/ 126921 h 265987"/>
              <a:gd name="connsiteX3" fmla="*/ 240507 w 240507"/>
              <a:gd name="connsiteY3" fmla="*/ 265987 h 265987"/>
              <a:gd name="connsiteX0" fmla="*/ 0 w 240507"/>
              <a:gd name="connsiteY0" fmla="*/ 111860 h 218542"/>
              <a:gd name="connsiteX1" fmla="*/ 174308 w 240507"/>
              <a:gd name="connsiteY1" fmla="*/ 418 h 218542"/>
              <a:gd name="connsiteX2" fmla="*/ 210026 w 240507"/>
              <a:gd name="connsiteY2" fmla="*/ 79476 h 218542"/>
              <a:gd name="connsiteX3" fmla="*/ 240507 w 240507"/>
              <a:gd name="connsiteY3" fmla="*/ 218542 h 218542"/>
              <a:gd name="connsiteX0" fmla="*/ 0 w 278607"/>
              <a:gd name="connsiteY0" fmla="*/ 111878 h 232848"/>
              <a:gd name="connsiteX1" fmla="*/ 174308 w 278607"/>
              <a:gd name="connsiteY1" fmla="*/ 436 h 232848"/>
              <a:gd name="connsiteX2" fmla="*/ 210026 w 278607"/>
              <a:gd name="connsiteY2" fmla="*/ 79494 h 232848"/>
              <a:gd name="connsiteX3" fmla="*/ 278607 w 278607"/>
              <a:gd name="connsiteY3" fmla="*/ 232848 h 232848"/>
              <a:gd name="connsiteX0" fmla="*/ 0 w 278607"/>
              <a:gd name="connsiteY0" fmla="*/ 111447 h 232417"/>
              <a:gd name="connsiteX1" fmla="*/ 174308 w 278607"/>
              <a:gd name="connsiteY1" fmla="*/ 5 h 232417"/>
              <a:gd name="connsiteX2" fmla="*/ 243363 w 278607"/>
              <a:gd name="connsiteY2" fmla="*/ 107638 h 232417"/>
              <a:gd name="connsiteX3" fmla="*/ 278607 w 278607"/>
              <a:gd name="connsiteY3" fmla="*/ 232417 h 232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607" h="232417">
                <a:moveTo>
                  <a:pt x="0" y="111447"/>
                </a:moveTo>
                <a:cubicBezTo>
                  <a:pt x="63500" y="104462"/>
                  <a:pt x="133748" y="640"/>
                  <a:pt x="174308" y="5"/>
                </a:cubicBezTo>
                <a:cubicBezTo>
                  <a:pt x="214869" y="-630"/>
                  <a:pt x="225980" y="68903"/>
                  <a:pt x="243363" y="107638"/>
                </a:cubicBezTo>
                <a:cubicBezTo>
                  <a:pt x="260746" y="146373"/>
                  <a:pt x="269082" y="204477"/>
                  <a:pt x="278607" y="23241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0" name="Freihandform 29"/>
          <p:cNvSpPr/>
          <p:nvPr/>
        </p:nvSpPr>
        <p:spPr>
          <a:xfrm>
            <a:off x="9195180" y="5045315"/>
            <a:ext cx="392643" cy="310611"/>
          </a:xfrm>
          <a:custGeom>
            <a:avLst/>
            <a:gdLst>
              <a:gd name="connsiteX0" fmla="*/ 0 w 228600"/>
              <a:gd name="connsiteY0" fmla="*/ 6906 h 227886"/>
              <a:gd name="connsiteX1" fmla="*/ 160020 w 228600"/>
              <a:gd name="connsiteY1" fmla="*/ 14526 h 227886"/>
              <a:gd name="connsiteX2" fmla="*/ 198120 w 228600"/>
              <a:gd name="connsiteY2" fmla="*/ 136446 h 227886"/>
              <a:gd name="connsiteX3" fmla="*/ 228600 w 228600"/>
              <a:gd name="connsiteY3" fmla="*/ 227886 h 227886"/>
              <a:gd name="connsiteX0" fmla="*/ 0 w 228600"/>
              <a:gd name="connsiteY0" fmla="*/ 6906 h 204074"/>
              <a:gd name="connsiteX1" fmla="*/ 160020 w 228600"/>
              <a:gd name="connsiteY1" fmla="*/ 14526 h 204074"/>
              <a:gd name="connsiteX2" fmla="*/ 198120 w 228600"/>
              <a:gd name="connsiteY2" fmla="*/ 136446 h 204074"/>
              <a:gd name="connsiteX3" fmla="*/ 228600 w 228600"/>
              <a:gd name="connsiteY3" fmla="*/ 204074 h 204074"/>
              <a:gd name="connsiteX0" fmla="*/ 0 w 228600"/>
              <a:gd name="connsiteY0" fmla="*/ 7203 h 204371"/>
              <a:gd name="connsiteX1" fmla="*/ 160020 w 228600"/>
              <a:gd name="connsiteY1" fmla="*/ 14823 h 204371"/>
              <a:gd name="connsiteX2" fmla="*/ 174307 w 228600"/>
              <a:gd name="connsiteY2" fmla="*/ 141506 h 204371"/>
              <a:gd name="connsiteX3" fmla="*/ 228600 w 228600"/>
              <a:gd name="connsiteY3" fmla="*/ 204371 h 204371"/>
              <a:gd name="connsiteX0" fmla="*/ 0 w 204788"/>
              <a:gd name="connsiteY0" fmla="*/ 7203 h 209133"/>
              <a:gd name="connsiteX1" fmla="*/ 160020 w 204788"/>
              <a:gd name="connsiteY1" fmla="*/ 14823 h 209133"/>
              <a:gd name="connsiteX2" fmla="*/ 174307 w 204788"/>
              <a:gd name="connsiteY2" fmla="*/ 141506 h 209133"/>
              <a:gd name="connsiteX3" fmla="*/ 204788 w 204788"/>
              <a:gd name="connsiteY3" fmla="*/ 209133 h 209133"/>
              <a:gd name="connsiteX0" fmla="*/ 0 w 204788"/>
              <a:gd name="connsiteY0" fmla="*/ 7203 h 223421"/>
              <a:gd name="connsiteX1" fmla="*/ 160020 w 204788"/>
              <a:gd name="connsiteY1" fmla="*/ 14823 h 223421"/>
              <a:gd name="connsiteX2" fmla="*/ 174307 w 204788"/>
              <a:gd name="connsiteY2" fmla="*/ 141506 h 223421"/>
              <a:gd name="connsiteX3" fmla="*/ 204788 w 204788"/>
              <a:gd name="connsiteY3" fmla="*/ 223421 h 223421"/>
              <a:gd name="connsiteX0" fmla="*/ 0 w 204788"/>
              <a:gd name="connsiteY0" fmla="*/ 7807 h 224025"/>
              <a:gd name="connsiteX1" fmla="*/ 160020 w 204788"/>
              <a:gd name="connsiteY1" fmla="*/ 15427 h 224025"/>
              <a:gd name="connsiteX2" fmla="*/ 167163 w 204788"/>
              <a:gd name="connsiteY2" fmla="*/ 151635 h 224025"/>
              <a:gd name="connsiteX3" fmla="*/ 204788 w 204788"/>
              <a:gd name="connsiteY3" fmla="*/ 224025 h 224025"/>
              <a:gd name="connsiteX0" fmla="*/ 0 w 192882"/>
              <a:gd name="connsiteY0" fmla="*/ 7807 h 202594"/>
              <a:gd name="connsiteX1" fmla="*/ 160020 w 192882"/>
              <a:gd name="connsiteY1" fmla="*/ 15427 h 202594"/>
              <a:gd name="connsiteX2" fmla="*/ 167163 w 192882"/>
              <a:gd name="connsiteY2" fmla="*/ 151635 h 202594"/>
              <a:gd name="connsiteX3" fmla="*/ 192882 w 192882"/>
              <a:gd name="connsiteY3" fmla="*/ 202594 h 202594"/>
              <a:gd name="connsiteX0" fmla="*/ 0 w 197644"/>
              <a:gd name="connsiteY0" fmla="*/ 7807 h 290701"/>
              <a:gd name="connsiteX1" fmla="*/ 160020 w 197644"/>
              <a:gd name="connsiteY1" fmla="*/ 15427 h 290701"/>
              <a:gd name="connsiteX2" fmla="*/ 167163 w 197644"/>
              <a:gd name="connsiteY2" fmla="*/ 151635 h 290701"/>
              <a:gd name="connsiteX3" fmla="*/ 197644 w 197644"/>
              <a:gd name="connsiteY3" fmla="*/ 290701 h 290701"/>
              <a:gd name="connsiteX0" fmla="*/ 0 w 197644"/>
              <a:gd name="connsiteY0" fmla="*/ 3995 h 286889"/>
              <a:gd name="connsiteX1" fmla="*/ 131445 w 197644"/>
              <a:gd name="connsiteY1" fmla="*/ 21140 h 286889"/>
              <a:gd name="connsiteX2" fmla="*/ 167163 w 197644"/>
              <a:gd name="connsiteY2" fmla="*/ 147823 h 286889"/>
              <a:gd name="connsiteX3" fmla="*/ 197644 w 197644"/>
              <a:gd name="connsiteY3" fmla="*/ 286889 h 286889"/>
              <a:gd name="connsiteX0" fmla="*/ 0 w 240507"/>
              <a:gd name="connsiteY0" fmla="*/ 159305 h 265987"/>
              <a:gd name="connsiteX1" fmla="*/ 174308 w 240507"/>
              <a:gd name="connsiteY1" fmla="*/ 238 h 265987"/>
              <a:gd name="connsiteX2" fmla="*/ 210026 w 240507"/>
              <a:gd name="connsiteY2" fmla="*/ 126921 h 265987"/>
              <a:gd name="connsiteX3" fmla="*/ 240507 w 240507"/>
              <a:gd name="connsiteY3" fmla="*/ 265987 h 265987"/>
              <a:gd name="connsiteX0" fmla="*/ 0 w 240507"/>
              <a:gd name="connsiteY0" fmla="*/ 111860 h 218542"/>
              <a:gd name="connsiteX1" fmla="*/ 174308 w 240507"/>
              <a:gd name="connsiteY1" fmla="*/ 418 h 218542"/>
              <a:gd name="connsiteX2" fmla="*/ 210026 w 240507"/>
              <a:gd name="connsiteY2" fmla="*/ 79476 h 218542"/>
              <a:gd name="connsiteX3" fmla="*/ 240507 w 240507"/>
              <a:gd name="connsiteY3" fmla="*/ 218542 h 218542"/>
              <a:gd name="connsiteX0" fmla="*/ 0 w 278607"/>
              <a:gd name="connsiteY0" fmla="*/ 111878 h 232848"/>
              <a:gd name="connsiteX1" fmla="*/ 174308 w 278607"/>
              <a:gd name="connsiteY1" fmla="*/ 436 h 232848"/>
              <a:gd name="connsiteX2" fmla="*/ 210026 w 278607"/>
              <a:gd name="connsiteY2" fmla="*/ 79494 h 232848"/>
              <a:gd name="connsiteX3" fmla="*/ 278607 w 278607"/>
              <a:gd name="connsiteY3" fmla="*/ 232848 h 232848"/>
              <a:gd name="connsiteX0" fmla="*/ 0 w 278607"/>
              <a:gd name="connsiteY0" fmla="*/ 111447 h 232417"/>
              <a:gd name="connsiteX1" fmla="*/ 174308 w 278607"/>
              <a:gd name="connsiteY1" fmla="*/ 5 h 232417"/>
              <a:gd name="connsiteX2" fmla="*/ 243363 w 278607"/>
              <a:gd name="connsiteY2" fmla="*/ 107638 h 232417"/>
              <a:gd name="connsiteX3" fmla="*/ 278607 w 278607"/>
              <a:gd name="connsiteY3" fmla="*/ 232417 h 232417"/>
              <a:gd name="connsiteX0" fmla="*/ 0 w 294482"/>
              <a:gd name="connsiteY0" fmla="*/ 153233 h 232928"/>
              <a:gd name="connsiteX1" fmla="*/ 190183 w 294482"/>
              <a:gd name="connsiteY1" fmla="*/ 516 h 232928"/>
              <a:gd name="connsiteX2" fmla="*/ 259238 w 294482"/>
              <a:gd name="connsiteY2" fmla="*/ 108149 h 232928"/>
              <a:gd name="connsiteX3" fmla="*/ 294482 w 294482"/>
              <a:gd name="connsiteY3" fmla="*/ 232928 h 232928"/>
              <a:gd name="connsiteX0" fmla="*/ 0 w 294482"/>
              <a:gd name="connsiteY0" fmla="*/ 153263 h 232958"/>
              <a:gd name="connsiteX1" fmla="*/ 190183 w 294482"/>
              <a:gd name="connsiteY1" fmla="*/ 546 h 232958"/>
              <a:gd name="connsiteX2" fmla="*/ 259238 w 294482"/>
              <a:gd name="connsiteY2" fmla="*/ 108179 h 232958"/>
              <a:gd name="connsiteX3" fmla="*/ 294482 w 294482"/>
              <a:gd name="connsiteY3" fmla="*/ 232958 h 232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482" h="232958">
                <a:moveTo>
                  <a:pt x="0" y="153263"/>
                </a:moveTo>
                <a:cubicBezTo>
                  <a:pt x="63500" y="146278"/>
                  <a:pt x="146977" y="8060"/>
                  <a:pt x="190183" y="546"/>
                </a:cubicBezTo>
                <a:cubicBezTo>
                  <a:pt x="233389" y="-6968"/>
                  <a:pt x="246618" y="64681"/>
                  <a:pt x="259238" y="108179"/>
                </a:cubicBezTo>
                <a:cubicBezTo>
                  <a:pt x="271858" y="151677"/>
                  <a:pt x="284957" y="205018"/>
                  <a:pt x="294482" y="23295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31" name="Rechteck 1">
            <a:extLst>
              <a:ext uri="{FF2B5EF4-FFF2-40B4-BE49-F238E27FC236}">
                <a16:creationId xmlns:a16="http://schemas.microsoft.com/office/drawing/2014/main" id="{27444092-7BEB-4099-9BB8-98BC68E032DB}"/>
              </a:ext>
            </a:extLst>
          </p:cNvPr>
          <p:cNvSpPr/>
          <p:nvPr/>
        </p:nvSpPr>
        <p:spPr>
          <a:xfrm>
            <a:off x="383366" y="351237"/>
            <a:ext cx="3337773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b="1" dirty="0">
                <a:solidFill>
                  <a:srgbClr val="005AA0"/>
                </a:solidFill>
                <a:latin typeface="Arial" pitchFamily="34" charset="0"/>
                <a:cs typeface="Arial" pitchFamily="34" charset="0"/>
              </a:rPr>
              <a:t>Explanation Sketch</a:t>
            </a:r>
            <a:endParaRPr lang="de-DE" sz="2667" dirty="0">
              <a:solidFill>
                <a:srgbClr val="005AA0"/>
              </a:solidFill>
            </a:endParaRPr>
          </a:p>
        </p:txBody>
      </p:sp>
      <p:cxnSp>
        <p:nvCxnSpPr>
          <p:cNvPr id="33" name="Gerader Verbinder 32"/>
          <p:cNvCxnSpPr/>
          <p:nvPr/>
        </p:nvCxnSpPr>
        <p:spPr>
          <a:xfrm flipH="1">
            <a:off x="4053591" y="5447191"/>
            <a:ext cx="5978847" cy="0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>
          <a:xfrm flipH="1">
            <a:off x="4175787" y="5829267"/>
            <a:ext cx="5978847" cy="0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671397" y="2588131"/>
            <a:ext cx="11089232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1867" dirty="0"/>
              <a:t>TNSA </a:t>
            </a:r>
            <a:r>
              <a:rPr lang="de-DE" sz="1867" dirty="0" err="1"/>
              <a:t>for</a:t>
            </a:r>
            <a:r>
              <a:rPr lang="de-DE" sz="1867" dirty="0"/>
              <a:t> </a:t>
            </a:r>
            <a:r>
              <a:rPr lang="de-DE" sz="1867" dirty="0" err="1"/>
              <a:t>protons</a:t>
            </a:r>
            <a:r>
              <a:rPr lang="de-DE" sz="1867" dirty="0"/>
              <a:t> at </a:t>
            </a:r>
            <a:r>
              <a:rPr lang="de-DE" sz="1867" dirty="0" err="1"/>
              <a:t>the</a:t>
            </a:r>
            <a:r>
              <a:rPr lang="de-DE" sz="1867" dirty="0"/>
              <a:t> </a:t>
            </a:r>
            <a:r>
              <a:rPr lang="de-DE" sz="1867" dirty="0" err="1"/>
              <a:t>proton</a:t>
            </a:r>
            <a:r>
              <a:rPr lang="de-DE" sz="1867" dirty="0"/>
              <a:t> </a:t>
            </a:r>
            <a:r>
              <a:rPr lang="de-DE" sz="1867" dirty="0" err="1"/>
              <a:t>expansion</a:t>
            </a:r>
            <a:r>
              <a:rPr lang="de-DE" sz="1867" dirty="0"/>
              <a:t> front </a:t>
            </a:r>
            <a:r>
              <a:rPr lang="de-DE" sz="1867" dirty="0" err="1"/>
              <a:t>where</a:t>
            </a:r>
            <a:r>
              <a:rPr lang="de-DE" sz="1867" dirty="0"/>
              <a:t> </a:t>
            </a:r>
            <a:r>
              <a:rPr lang="de-DE" sz="1867" dirty="0" err="1"/>
              <a:t>they</a:t>
            </a:r>
            <a:r>
              <a:rPr lang="de-DE" sz="1867" dirty="0"/>
              <a:t> </a:t>
            </a:r>
            <a:r>
              <a:rPr lang="de-DE" sz="1867" dirty="0" err="1"/>
              <a:t>are</a:t>
            </a:r>
            <a:r>
              <a:rPr lang="de-DE" sz="1867" dirty="0"/>
              <a:t> </a:t>
            </a:r>
            <a:r>
              <a:rPr lang="de-DE" sz="1867" dirty="0" err="1"/>
              <a:t>unshielded</a:t>
            </a:r>
            <a:endParaRPr lang="de-DE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1867" dirty="0">
                <a:solidFill>
                  <a:schemeClr val="accent6">
                    <a:lumMod val="75000"/>
                  </a:schemeClr>
                </a:solidFill>
              </a:rPr>
              <a:t>TOD-</a:t>
            </a:r>
            <a:r>
              <a:rPr lang="de-DE" sz="1867" dirty="0" err="1">
                <a:solidFill>
                  <a:schemeClr val="accent6">
                    <a:lumMod val="75000"/>
                  </a:schemeClr>
                </a:solidFill>
              </a:rPr>
              <a:t>optimized</a:t>
            </a:r>
            <a:r>
              <a:rPr lang="de-DE" sz="1867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de-DE" sz="1867" dirty="0" err="1">
                <a:solidFill>
                  <a:schemeClr val="accent6">
                    <a:lumMod val="75000"/>
                  </a:schemeClr>
                </a:solidFill>
              </a:rPr>
              <a:t>previously</a:t>
            </a:r>
            <a:r>
              <a:rPr lang="de-DE" sz="1867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867" dirty="0" err="1">
                <a:solidFill>
                  <a:schemeClr val="accent6">
                    <a:lumMod val="75000"/>
                  </a:schemeClr>
                </a:solidFill>
              </a:rPr>
              <a:t>acc</a:t>
            </a:r>
            <a:r>
              <a:rPr lang="de-DE" sz="1867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de-DE" sz="1867" dirty="0" err="1">
                <a:solidFill>
                  <a:schemeClr val="accent6">
                    <a:lumMod val="75000"/>
                  </a:schemeClr>
                </a:solidFill>
              </a:rPr>
              <a:t>bulk</a:t>
            </a:r>
            <a:r>
              <a:rPr lang="de-DE" sz="1867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867" dirty="0" err="1">
                <a:solidFill>
                  <a:schemeClr val="accent6">
                    <a:lumMod val="75000"/>
                  </a:schemeClr>
                </a:solidFill>
              </a:rPr>
              <a:t>protons</a:t>
            </a:r>
            <a:r>
              <a:rPr lang="de-DE" sz="1867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867" dirty="0" err="1">
                <a:solidFill>
                  <a:schemeClr val="accent6">
                    <a:lumMod val="75000"/>
                  </a:schemeClr>
                </a:solidFill>
              </a:rPr>
              <a:t>reach</a:t>
            </a:r>
            <a:r>
              <a:rPr lang="de-DE" sz="1867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867" dirty="0" err="1">
                <a:solidFill>
                  <a:schemeClr val="accent6">
                    <a:lumMod val="75000"/>
                  </a:schemeClr>
                </a:solidFill>
              </a:rPr>
              <a:t>expansion</a:t>
            </a:r>
            <a:r>
              <a:rPr lang="de-DE" sz="1867" dirty="0">
                <a:solidFill>
                  <a:schemeClr val="accent6">
                    <a:lumMod val="75000"/>
                  </a:schemeClr>
                </a:solidFill>
              </a:rPr>
              <a:t> front </a:t>
            </a:r>
            <a:r>
              <a:rPr lang="de-DE" sz="1867" dirty="0" err="1">
                <a:solidFill>
                  <a:schemeClr val="accent6">
                    <a:lumMod val="75000"/>
                  </a:schemeClr>
                </a:solidFill>
              </a:rPr>
              <a:t>early</a:t>
            </a:r>
            <a:r>
              <a:rPr lang="de-DE" sz="1867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867" dirty="0" err="1">
                <a:solidFill>
                  <a:schemeClr val="accent6">
                    <a:lumMod val="75000"/>
                  </a:schemeClr>
                </a:solidFill>
              </a:rPr>
              <a:t>enough</a:t>
            </a:r>
            <a:r>
              <a:rPr lang="de-DE" sz="1867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867" dirty="0" err="1">
                <a:solidFill>
                  <a:schemeClr val="accent6">
                    <a:lumMod val="75000"/>
                  </a:schemeClr>
                </a:solidFill>
              </a:rPr>
              <a:t>and</a:t>
            </a:r>
            <a:r>
              <a:rPr lang="de-DE" sz="1867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867" dirty="0" err="1">
                <a:solidFill>
                  <a:schemeClr val="accent6">
                    <a:lumMod val="75000"/>
                  </a:schemeClr>
                </a:solidFill>
              </a:rPr>
              <a:t>are</a:t>
            </a:r>
            <a:r>
              <a:rPr lang="de-DE" sz="1867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867" dirty="0" err="1">
                <a:solidFill>
                  <a:schemeClr val="accent6">
                    <a:lumMod val="75000"/>
                  </a:schemeClr>
                </a:solidFill>
              </a:rPr>
              <a:t>accelerated</a:t>
            </a:r>
            <a:r>
              <a:rPr lang="de-DE" sz="1867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867" dirty="0" err="1">
                <a:solidFill>
                  <a:schemeClr val="accent6">
                    <a:lumMod val="75000"/>
                  </a:schemeClr>
                </a:solidFill>
              </a:rPr>
              <a:t>further</a:t>
            </a:r>
            <a:endParaRPr lang="de-DE" sz="1867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18858" y="3613021"/>
            <a:ext cx="118173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67" dirty="0">
                <a:solidFill>
                  <a:srgbClr val="005AA0"/>
                </a:solidFill>
              </a:rPr>
              <a:t>„nominal“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9638641" y="3615368"/>
            <a:ext cx="220605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67" dirty="0">
                <a:solidFill>
                  <a:srgbClr val="C00000"/>
                </a:solidFill>
              </a:rPr>
              <a:t>„</a:t>
            </a:r>
            <a:r>
              <a:rPr lang="de-DE" sz="1867" dirty="0" err="1">
                <a:solidFill>
                  <a:srgbClr val="C00000"/>
                </a:solidFill>
              </a:rPr>
              <a:t>best</a:t>
            </a:r>
            <a:r>
              <a:rPr lang="de-DE" sz="1867" dirty="0">
                <a:solidFill>
                  <a:srgbClr val="C00000"/>
                </a:solidFill>
              </a:rPr>
              <a:t> performance“</a:t>
            </a:r>
          </a:p>
        </p:txBody>
      </p:sp>
    </p:spTree>
    <p:extLst>
      <p:ext uri="{BB962C8B-B14F-4D97-AF65-F5344CB8AC3E}">
        <p14:creationId xmlns:p14="http://schemas.microsoft.com/office/powerpoint/2010/main" val="369731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4" grpId="0" animBg="1"/>
      <p:bldP spid="25" grpId="0" animBg="1"/>
      <p:bldP spid="26" grpId="0"/>
      <p:bldP spid="27" grpId="0"/>
      <p:bldP spid="28" grpId="0" animBg="1"/>
      <p:bldP spid="30" grpId="0" animBg="1"/>
      <p:bldP spid="35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423C73E-2E27-8CB6-4654-03FDF9073A8E}"/>
              </a:ext>
            </a:extLst>
          </p:cNvPr>
          <p:cNvSpPr txBox="1"/>
          <p:nvPr/>
        </p:nvSpPr>
        <p:spPr>
          <a:xfrm>
            <a:off x="4303297" y="2105561"/>
            <a:ext cx="35854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0" b="1" dirty="0">
                <a:solidFill>
                  <a:schemeClr val="bg1"/>
                </a:solidFill>
              </a:rPr>
              <a:t>PARTY</a:t>
            </a:r>
          </a:p>
        </p:txBody>
      </p:sp>
    </p:spTree>
    <p:extLst>
      <p:ext uri="{BB962C8B-B14F-4D97-AF65-F5344CB8AC3E}">
        <p14:creationId xmlns:p14="http://schemas.microsoft.com/office/powerpoint/2010/main" val="280367677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A230035-5E94-2D65-0C1B-2E28022BC728}"/>
              </a:ext>
            </a:extLst>
          </p:cNvPr>
          <p:cNvGrpSpPr/>
          <p:nvPr/>
        </p:nvGrpSpPr>
        <p:grpSpPr>
          <a:xfrm>
            <a:off x="5787578" y="2359152"/>
            <a:ext cx="5650550" cy="3621024"/>
            <a:chOff x="4413250" y="2133600"/>
            <a:chExt cx="7372350" cy="4724400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43FF37E4-183F-530B-DA3F-B2B5DBC4D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3250" y="2133600"/>
              <a:ext cx="7372350" cy="4724400"/>
            </a:xfrm>
            <a:prstGeom prst="rect">
              <a:avLst/>
            </a:prstGeom>
          </p:spPr>
        </p:pic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7EDB412D-5E6E-20CB-FCA7-3CBB86F92998}"/>
                </a:ext>
              </a:extLst>
            </p:cNvPr>
            <p:cNvSpPr/>
            <p:nvPr/>
          </p:nvSpPr>
          <p:spPr>
            <a:xfrm>
              <a:off x="5981700" y="3629025"/>
              <a:ext cx="5314950" cy="1171575"/>
            </a:xfrm>
            <a:custGeom>
              <a:avLst/>
              <a:gdLst>
                <a:gd name="connsiteX0" fmla="*/ 0 w 5314950"/>
                <a:gd name="connsiteY0" fmla="*/ 0 h 1171575"/>
                <a:gd name="connsiteX1" fmla="*/ 495300 w 5314950"/>
                <a:gd name="connsiteY1" fmla="*/ 133350 h 1171575"/>
                <a:gd name="connsiteX2" fmla="*/ 904875 w 5314950"/>
                <a:gd name="connsiteY2" fmla="*/ 238125 h 1171575"/>
                <a:gd name="connsiteX3" fmla="*/ 1428750 w 5314950"/>
                <a:gd name="connsiteY3" fmla="*/ 390525 h 1171575"/>
                <a:gd name="connsiteX4" fmla="*/ 1771650 w 5314950"/>
                <a:gd name="connsiteY4" fmla="*/ 323850 h 1171575"/>
                <a:gd name="connsiteX5" fmla="*/ 2324100 w 5314950"/>
                <a:gd name="connsiteY5" fmla="*/ 209550 h 1171575"/>
                <a:gd name="connsiteX6" fmla="*/ 2752725 w 5314950"/>
                <a:gd name="connsiteY6" fmla="*/ 228600 h 1171575"/>
                <a:gd name="connsiteX7" fmla="*/ 3267075 w 5314950"/>
                <a:gd name="connsiteY7" fmla="*/ 257175 h 1171575"/>
                <a:gd name="connsiteX8" fmla="*/ 3705225 w 5314950"/>
                <a:gd name="connsiteY8" fmla="*/ 228600 h 1171575"/>
                <a:gd name="connsiteX9" fmla="*/ 4171950 w 5314950"/>
                <a:gd name="connsiteY9" fmla="*/ 209550 h 1171575"/>
                <a:gd name="connsiteX10" fmla="*/ 4657725 w 5314950"/>
                <a:gd name="connsiteY10" fmla="*/ 152400 h 1171575"/>
                <a:gd name="connsiteX11" fmla="*/ 5038725 w 5314950"/>
                <a:gd name="connsiteY11" fmla="*/ 104775 h 1171575"/>
                <a:gd name="connsiteX12" fmla="*/ 5248275 w 5314950"/>
                <a:gd name="connsiteY12" fmla="*/ 152400 h 1171575"/>
                <a:gd name="connsiteX13" fmla="*/ 5248275 w 5314950"/>
                <a:gd name="connsiteY13" fmla="*/ 333375 h 1171575"/>
                <a:gd name="connsiteX14" fmla="*/ 5286375 w 5314950"/>
                <a:gd name="connsiteY14" fmla="*/ 590550 h 1171575"/>
                <a:gd name="connsiteX15" fmla="*/ 5314950 w 5314950"/>
                <a:gd name="connsiteY15" fmla="*/ 1019175 h 1171575"/>
                <a:gd name="connsiteX16" fmla="*/ 5286375 w 5314950"/>
                <a:gd name="connsiteY16" fmla="*/ 1123950 h 1171575"/>
                <a:gd name="connsiteX17" fmla="*/ 5019675 w 5314950"/>
                <a:gd name="connsiteY17" fmla="*/ 1171575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314950" h="1171575">
                  <a:moveTo>
                    <a:pt x="0" y="0"/>
                  </a:moveTo>
                  <a:lnTo>
                    <a:pt x="495300" y="133350"/>
                  </a:lnTo>
                  <a:lnTo>
                    <a:pt x="904875" y="238125"/>
                  </a:lnTo>
                  <a:lnTo>
                    <a:pt x="1428750" y="390525"/>
                  </a:lnTo>
                  <a:lnTo>
                    <a:pt x="1771650" y="323850"/>
                  </a:lnTo>
                  <a:lnTo>
                    <a:pt x="2324100" y="209550"/>
                  </a:lnTo>
                  <a:lnTo>
                    <a:pt x="2752725" y="228600"/>
                  </a:lnTo>
                  <a:lnTo>
                    <a:pt x="3267075" y="257175"/>
                  </a:lnTo>
                  <a:lnTo>
                    <a:pt x="3705225" y="228600"/>
                  </a:lnTo>
                  <a:lnTo>
                    <a:pt x="4171950" y="209550"/>
                  </a:lnTo>
                  <a:lnTo>
                    <a:pt x="4657725" y="152400"/>
                  </a:lnTo>
                  <a:lnTo>
                    <a:pt x="5038725" y="104775"/>
                  </a:lnTo>
                  <a:lnTo>
                    <a:pt x="5248275" y="152400"/>
                  </a:lnTo>
                  <a:lnTo>
                    <a:pt x="5248275" y="333375"/>
                  </a:lnTo>
                  <a:lnTo>
                    <a:pt x="5286375" y="590550"/>
                  </a:lnTo>
                  <a:lnTo>
                    <a:pt x="5314950" y="1019175"/>
                  </a:lnTo>
                  <a:lnTo>
                    <a:pt x="5286375" y="1123950"/>
                  </a:lnTo>
                  <a:lnTo>
                    <a:pt x="5019675" y="1171575"/>
                  </a:ln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983FAA62-D5CF-7F6A-FABB-280DBC3F2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2359152"/>
            <a:ext cx="5050345" cy="3572323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EBE45233-FE18-21DE-39A8-9820E6B15AC8}"/>
              </a:ext>
            </a:extLst>
          </p:cNvPr>
          <p:cNvSpPr/>
          <p:nvPr/>
        </p:nvSpPr>
        <p:spPr>
          <a:xfrm>
            <a:off x="2062163" y="4128992"/>
            <a:ext cx="814387" cy="511874"/>
          </a:xfrm>
          <a:prstGeom prst="ellipse">
            <a:avLst/>
          </a:prstGeom>
          <a:noFill/>
          <a:ln w="76200">
            <a:solidFill>
              <a:srgbClr val="FF2B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3204DB0-0B38-6971-99D1-687C11934D99}"/>
              </a:ext>
            </a:extLst>
          </p:cNvPr>
          <p:cNvSpPr/>
          <p:nvPr/>
        </p:nvSpPr>
        <p:spPr>
          <a:xfrm>
            <a:off x="1560673" y="4567142"/>
            <a:ext cx="814387" cy="511874"/>
          </a:xfrm>
          <a:prstGeom prst="ellipse">
            <a:avLst/>
          </a:prstGeom>
          <a:noFill/>
          <a:ln w="76200">
            <a:solidFill>
              <a:srgbClr val="FF2B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FB8FEBC-DDD9-26E8-F6F5-14D16724C7B0}"/>
              </a:ext>
            </a:extLst>
          </p:cNvPr>
          <p:cNvSpPr txBox="1"/>
          <p:nvPr/>
        </p:nvSpPr>
        <p:spPr>
          <a:xfrm>
            <a:off x="917616" y="517591"/>
            <a:ext cx="477566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3000" dirty="0"/>
              <a:t>Sommerwirtschaft Saloppe</a:t>
            </a:r>
          </a:p>
          <a:p>
            <a:pPr algn="l"/>
            <a:r>
              <a:rPr lang="de-DE" sz="3000" dirty="0"/>
              <a:t>19 Uhr</a:t>
            </a:r>
          </a:p>
          <a:p>
            <a:pPr algn="l"/>
            <a:r>
              <a:rPr lang="de-DE" sz="3000" dirty="0"/>
              <a:t>Food and Drinks on </a:t>
            </a:r>
            <a:r>
              <a:rPr lang="de-DE" sz="3000" dirty="0" err="1"/>
              <a:t>me</a:t>
            </a:r>
            <a:r>
              <a:rPr lang="de-DE" sz="3000" dirty="0"/>
              <a:t>!</a:t>
            </a:r>
          </a:p>
          <a:p>
            <a:pPr algn="l"/>
            <a:endParaRPr lang="de-DE" sz="3000" dirty="0"/>
          </a:p>
          <a:p>
            <a:pPr algn="l"/>
            <a:endParaRPr lang="de-DE" sz="3000" dirty="0"/>
          </a:p>
        </p:txBody>
      </p:sp>
      <p:pic>
        <p:nvPicPr>
          <p:cNvPr id="1026" name="Picture 2" descr="The Boy and the Burger - Home | Facebook">
            <a:extLst>
              <a:ext uri="{FF2B5EF4-FFF2-40B4-BE49-F238E27FC236}">
                <a16:creationId xmlns:a16="http://schemas.microsoft.com/office/drawing/2014/main" id="{36172D3F-528E-B7C7-1CD9-71A23CD33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490667"/>
            <a:ext cx="351472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78CC9258-1A82-C5AC-4431-B0982BA959C2}"/>
              </a:ext>
            </a:extLst>
          </p:cNvPr>
          <p:cNvSpPr txBox="1"/>
          <p:nvPr/>
        </p:nvSpPr>
        <p:spPr>
          <a:xfrm>
            <a:off x="6692900" y="517591"/>
            <a:ext cx="13388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>
                <a:solidFill>
                  <a:schemeClr val="bg1"/>
                </a:solidFill>
              </a:rPr>
              <a:t>Food </a:t>
            </a:r>
          </a:p>
          <a:p>
            <a:pPr algn="l"/>
            <a:r>
              <a:rPr lang="de-DE" sz="2000" b="1" dirty="0" err="1">
                <a:solidFill>
                  <a:schemeClr val="bg1"/>
                </a:solidFill>
              </a:rPr>
              <a:t>provided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de-DE" sz="2000" b="1" dirty="0" err="1">
                <a:solidFill>
                  <a:schemeClr val="bg1"/>
                </a:solidFill>
              </a:rPr>
              <a:t>by</a:t>
            </a:r>
            <a:endParaRPr lang="de-D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529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3" descr="M:\fwt\presentations\metzkes\2018 Evaluierung Materie\Bild1.png">
            <a:extLst>
              <a:ext uri="{FF2B5EF4-FFF2-40B4-BE49-F238E27FC236}">
                <a16:creationId xmlns:a16="http://schemas.microsoft.com/office/drawing/2014/main" id="{C6D65A2A-4907-4B92-AC18-74AA6085DC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" t="5677" r="2272" b="3739"/>
          <a:stretch/>
        </p:blipFill>
        <p:spPr bwMode="auto">
          <a:xfrm>
            <a:off x="1368469" y="1674084"/>
            <a:ext cx="4150659" cy="305143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feld 67"/>
          <p:cNvSpPr txBox="1"/>
          <p:nvPr/>
        </p:nvSpPr>
        <p:spPr>
          <a:xfrm>
            <a:off x="711774" y="1204724"/>
            <a:ext cx="3303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chemeClr val="bg1">
                    <a:lumMod val="65000"/>
                  </a:schemeClr>
                </a:solidFill>
              </a:rPr>
              <a:t>Target-Normal </a:t>
            </a:r>
            <a:r>
              <a:rPr lang="de-DE" sz="1200" b="1" dirty="0" err="1">
                <a:solidFill>
                  <a:schemeClr val="bg1">
                    <a:lumMod val="65000"/>
                  </a:schemeClr>
                </a:solidFill>
              </a:rPr>
              <a:t>Sheath</a:t>
            </a:r>
            <a:r>
              <a:rPr lang="de-DE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200" b="1" dirty="0" err="1">
                <a:solidFill>
                  <a:schemeClr val="bg1">
                    <a:lumMod val="65000"/>
                  </a:schemeClr>
                </a:solidFill>
              </a:rPr>
              <a:t>Acceleration</a:t>
            </a:r>
            <a:r>
              <a:rPr lang="de-DE" sz="1200" b="1" dirty="0">
                <a:solidFill>
                  <a:schemeClr val="bg1">
                    <a:lumMod val="65000"/>
                  </a:schemeClr>
                </a:solidFill>
              </a:rPr>
              <a:t> (TNSA)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cs typeface="Arial"/>
              </a:rPr>
              <a:t>Numerical</a:t>
            </a:r>
            <a:r>
              <a:rPr lang="de-DE" dirty="0">
                <a:cs typeface="Arial"/>
              </a:rPr>
              <a:t> </a:t>
            </a:r>
            <a:r>
              <a:rPr lang="de-DE" dirty="0" err="1">
                <a:cs typeface="Arial"/>
              </a:rPr>
              <a:t>simulations</a:t>
            </a:r>
            <a:r>
              <a:rPr lang="de-DE" dirty="0">
                <a:cs typeface="Arial"/>
              </a:rPr>
              <a:t> </a:t>
            </a:r>
            <a:r>
              <a:rPr lang="de-DE" dirty="0" err="1">
                <a:cs typeface="Arial"/>
              </a:rPr>
              <a:t>of</a:t>
            </a:r>
            <a:r>
              <a:rPr lang="de-DE" dirty="0">
                <a:cs typeface="Arial"/>
              </a:rPr>
              <a:t> </a:t>
            </a:r>
            <a:r>
              <a:rPr lang="de-DE" dirty="0" err="1">
                <a:cs typeface="Arial"/>
              </a:rPr>
              <a:t>plasmas</a:t>
            </a:r>
            <a:r>
              <a:rPr lang="de-DE" dirty="0">
                <a:cs typeface="Arial"/>
              </a:rPr>
              <a:t>: </a:t>
            </a:r>
            <a:r>
              <a:rPr lang="de-DE" dirty="0" err="1">
                <a:cs typeface="Arial"/>
              </a:rPr>
              <a:t>Particle</a:t>
            </a:r>
            <a:r>
              <a:rPr lang="de-DE" dirty="0">
                <a:cs typeface="Arial"/>
              </a:rPr>
              <a:t>-in-</a:t>
            </a:r>
            <a:r>
              <a:rPr lang="de-DE" dirty="0" err="1">
                <a:cs typeface="Arial"/>
              </a:rPr>
              <a:t>Cell</a:t>
            </a:r>
            <a:r>
              <a:rPr lang="de-DE" dirty="0">
                <a:cs typeface="Arial"/>
              </a:rPr>
              <a:t> Method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426347" y="1703380"/>
            <a:ext cx="4092781" cy="3022140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>
            <a:glow rad="508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  <p:grpSp>
        <p:nvGrpSpPr>
          <p:cNvPr id="146" name="Gruppieren 145"/>
          <p:cNvGrpSpPr/>
          <p:nvPr/>
        </p:nvGrpSpPr>
        <p:grpSpPr>
          <a:xfrm>
            <a:off x="7345863" y="2141566"/>
            <a:ext cx="3858563" cy="3852897"/>
            <a:chOff x="7345863" y="2533444"/>
            <a:chExt cx="3858563" cy="3852897"/>
          </a:xfrm>
        </p:grpSpPr>
        <p:sp>
          <p:nvSpPr>
            <p:cNvPr id="94" name="Rechteck 93">
              <a:extLst>
                <a:ext uri="{FF2B5EF4-FFF2-40B4-BE49-F238E27FC236}">
                  <a16:creationId xmlns:a16="http://schemas.microsoft.com/office/drawing/2014/main" id="{8D4CE780-C497-4449-8DC5-E03679097C69}"/>
                </a:ext>
              </a:extLst>
            </p:cNvPr>
            <p:cNvSpPr/>
            <p:nvPr/>
          </p:nvSpPr>
          <p:spPr>
            <a:xfrm>
              <a:off x="7561574" y="2533444"/>
              <a:ext cx="1821426" cy="1821426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5" name="Rechteck 94">
              <a:extLst>
                <a:ext uri="{FF2B5EF4-FFF2-40B4-BE49-F238E27FC236}">
                  <a16:creationId xmlns:a16="http://schemas.microsoft.com/office/drawing/2014/main" id="{FB29F38B-EAEF-5049-A1B9-1C95DCAC4E19}"/>
                </a:ext>
              </a:extLst>
            </p:cNvPr>
            <p:cNvSpPr/>
            <p:nvPr/>
          </p:nvSpPr>
          <p:spPr>
            <a:xfrm>
              <a:off x="9383000" y="2533444"/>
              <a:ext cx="1821426" cy="1821426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6" name="Rechteck 95">
              <a:extLst>
                <a:ext uri="{FF2B5EF4-FFF2-40B4-BE49-F238E27FC236}">
                  <a16:creationId xmlns:a16="http://schemas.microsoft.com/office/drawing/2014/main" id="{BA6C2AF9-40A8-204B-A11B-7151DC4B2887}"/>
                </a:ext>
              </a:extLst>
            </p:cNvPr>
            <p:cNvSpPr/>
            <p:nvPr/>
          </p:nvSpPr>
          <p:spPr>
            <a:xfrm>
              <a:off x="7561574" y="4354870"/>
              <a:ext cx="1821426" cy="1821426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7" name="Rechteck 96">
              <a:extLst>
                <a:ext uri="{FF2B5EF4-FFF2-40B4-BE49-F238E27FC236}">
                  <a16:creationId xmlns:a16="http://schemas.microsoft.com/office/drawing/2014/main" id="{17AE00D2-A364-2045-81F0-45757B426FA6}"/>
                </a:ext>
              </a:extLst>
            </p:cNvPr>
            <p:cNvSpPr/>
            <p:nvPr/>
          </p:nvSpPr>
          <p:spPr>
            <a:xfrm>
              <a:off x="9383000" y="4354870"/>
              <a:ext cx="1821426" cy="1821426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8" name="Pfeil nach rechts 97">
              <a:extLst>
                <a:ext uri="{FF2B5EF4-FFF2-40B4-BE49-F238E27FC236}">
                  <a16:creationId xmlns:a16="http://schemas.microsoft.com/office/drawing/2014/main" id="{7CDB3A8F-5AC1-A740-9A71-92C23F8C9A2D}"/>
                </a:ext>
              </a:extLst>
            </p:cNvPr>
            <p:cNvSpPr/>
            <p:nvPr/>
          </p:nvSpPr>
          <p:spPr>
            <a:xfrm rot="16200000">
              <a:off x="7102769" y="3196401"/>
              <a:ext cx="929148" cy="415776"/>
            </a:xfrm>
            <a:prstGeom prst="rightArrow">
              <a:avLst/>
            </a:prstGeom>
            <a:solidFill>
              <a:srgbClr val="449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9" name="Pfeil nach rechts 98">
              <a:extLst>
                <a:ext uri="{FF2B5EF4-FFF2-40B4-BE49-F238E27FC236}">
                  <a16:creationId xmlns:a16="http://schemas.microsoft.com/office/drawing/2014/main" id="{52C193BA-E6B9-6144-B743-25D546BD5ABE}"/>
                </a:ext>
              </a:extLst>
            </p:cNvPr>
            <p:cNvSpPr/>
            <p:nvPr/>
          </p:nvSpPr>
          <p:spPr>
            <a:xfrm>
              <a:off x="8008761" y="4167929"/>
              <a:ext cx="594475" cy="415776"/>
            </a:xfrm>
            <a:prstGeom prst="rightArrow">
              <a:avLst/>
            </a:prstGeom>
            <a:solidFill>
              <a:srgbClr val="449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0" name="Pfeil nach rechts 99">
              <a:extLst>
                <a:ext uri="{FF2B5EF4-FFF2-40B4-BE49-F238E27FC236}">
                  <a16:creationId xmlns:a16="http://schemas.microsoft.com/office/drawing/2014/main" id="{7E093642-3C24-CA4C-8900-3EFAEC17B617}"/>
                </a:ext>
              </a:extLst>
            </p:cNvPr>
            <p:cNvSpPr/>
            <p:nvPr/>
          </p:nvSpPr>
          <p:spPr>
            <a:xfrm flipH="1">
              <a:off x="10244687" y="4143156"/>
              <a:ext cx="435845" cy="415776"/>
            </a:xfrm>
            <a:prstGeom prst="rightArrow">
              <a:avLst/>
            </a:prstGeom>
            <a:solidFill>
              <a:srgbClr val="449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1" name="Pfeil nach rechts 100">
              <a:extLst>
                <a:ext uri="{FF2B5EF4-FFF2-40B4-BE49-F238E27FC236}">
                  <a16:creationId xmlns:a16="http://schemas.microsoft.com/office/drawing/2014/main" id="{8FC2DFCD-ACE6-5A43-8FBE-538196F8ACB3}"/>
                </a:ext>
              </a:extLst>
            </p:cNvPr>
            <p:cNvSpPr/>
            <p:nvPr/>
          </p:nvSpPr>
          <p:spPr>
            <a:xfrm>
              <a:off x="8038762" y="5970565"/>
              <a:ext cx="954356" cy="415776"/>
            </a:xfrm>
            <a:prstGeom prst="rightArrow">
              <a:avLst/>
            </a:prstGeom>
            <a:solidFill>
              <a:srgbClr val="449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2" name="Pfeil nach rechts 101">
              <a:extLst>
                <a:ext uri="{FF2B5EF4-FFF2-40B4-BE49-F238E27FC236}">
                  <a16:creationId xmlns:a16="http://schemas.microsoft.com/office/drawing/2014/main" id="{1E92A9D6-31AA-A145-919D-927B15FFEB1F}"/>
                </a:ext>
              </a:extLst>
            </p:cNvPr>
            <p:cNvSpPr/>
            <p:nvPr/>
          </p:nvSpPr>
          <p:spPr>
            <a:xfrm>
              <a:off x="10006294" y="5955631"/>
              <a:ext cx="746786" cy="415776"/>
            </a:xfrm>
            <a:prstGeom prst="rightArrow">
              <a:avLst/>
            </a:prstGeom>
            <a:solidFill>
              <a:srgbClr val="449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3" name="Pfeil nach rechts 102">
              <a:extLst>
                <a:ext uri="{FF2B5EF4-FFF2-40B4-BE49-F238E27FC236}">
                  <a16:creationId xmlns:a16="http://schemas.microsoft.com/office/drawing/2014/main" id="{352DDDD4-0F7A-624F-8B23-C9BB8FF25E86}"/>
                </a:ext>
              </a:extLst>
            </p:cNvPr>
            <p:cNvSpPr/>
            <p:nvPr/>
          </p:nvSpPr>
          <p:spPr>
            <a:xfrm rot="16200000">
              <a:off x="7292141" y="4999173"/>
              <a:ext cx="523220" cy="415776"/>
            </a:xfrm>
            <a:prstGeom prst="rightArrow">
              <a:avLst/>
            </a:prstGeom>
            <a:solidFill>
              <a:srgbClr val="449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4" name="Pfeil nach rechts 103">
              <a:extLst>
                <a:ext uri="{FF2B5EF4-FFF2-40B4-BE49-F238E27FC236}">
                  <a16:creationId xmlns:a16="http://schemas.microsoft.com/office/drawing/2014/main" id="{A33E5BDF-B3B7-CC42-9FCF-CF6FEED79A04}"/>
                </a:ext>
              </a:extLst>
            </p:cNvPr>
            <p:cNvSpPr/>
            <p:nvPr/>
          </p:nvSpPr>
          <p:spPr>
            <a:xfrm rot="16200000" flipH="1">
              <a:off x="8999425" y="4947470"/>
              <a:ext cx="777538" cy="415776"/>
            </a:xfrm>
            <a:prstGeom prst="rightArrow">
              <a:avLst/>
            </a:prstGeom>
            <a:solidFill>
              <a:srgbClr val="449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5" name="Pfeil nach rechts 104">
              <a:extLst>
                <a:ext uri="{FF2B5EF4-FFF2-40B4-BE49-F238E27FC236}">
                  <a16:creationId xmlns:a16="http://schemas.microsoft.com/office/drawing/2014/main" id="{DCC11E51-14E3-4449-8082-91F0AB1B3B00}"/>
                </a:ext>
              </a:extLst>
            </p:cNvPr>
            <p:cNvSpPr/>
            <p:nvPr/>
          </p:nvSpPr>
          <p:spPr>
            <a:xfrm rot="16200000" flipH="1">
              <a:off x="9019614" y="3245986"/>
              <a:ext cx="777538" cy="415776"/>
            </a:xfrm>
            <a:prstGeom prst="rightArrow">
              <a:avLst/>
            </a:prstGeom>
            <a:solidFill>
              <a:srgbClr val="449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6" name="Oval 10">
              <a:extLst>
                <a:ext uri="{FF2B5EF4-FFF2-40B4-BE49-F238E27FC236}">
                  <a16:creationId xmlns:a16="http://schemas.microsoft.com/office/drawing/2014/main" id="{C9711414-9B8C-4E44-8EA3-CB7168345E1B}"/>
                </a:ext>
              </a:extLst>
            </p:cNvPr>
            <p:cNvSpPr/>
            <p:nvPr/>
          </p:nvSpPr>
          <p:spPr>
            <a:xfrm>
              <a:off x="9869939" y="4665317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117" name="Gruppieren 116">
              <a:extLst>
                <a:ext uri="{FF2B5EF4-FFF2-40B4-BE49-F238E27FC236}">
                  <a16:creationId xmlns:a16="http://schemas.microsoft.com/office/drawing/2014/main" id="{C1DEE5BA-143E-B241-A1FF-94947E1531CE}"/>
                </a:ext>
              </a:extLst>
            </p:cNvPr>
            <p:cNvGrpSpPr/>
            <p:nvPr/>
          </p:nvGrpSpPr>
          <p:grpSpPr>
            <a:xfrm>
              <a:off x="10229939" y="2807195"/>
              <a:ext cx="796412" cy="523220"/>
              <a:chOff x="1238864" y="2128456"/>
              <a:chExt cx="796412" cy="523220"/>
            </a:xfrm>
          </p:grpSpPr>
          <p:sp>
            <p:nvSpPr>
              <p:cNvPr id="118" name="Oval 15">
                <a:extLst>
                  <a:ext uri="{FF2B5EF4-FFF2-40B4-BE49-F238E27FC236}">
                    <a16:creationId xmlns:a16="http://schemas.microsoft.com/office/drawing/2014/main" id="{678E3E97-6A1D-5741-A146-F7FA619F07AF}"/>
                  </a:ext>
                </a:extLst>
              </p:cNvPr>
              <p:cNvSpPr/>
              <p:nvPr/>
            </p:nvSpPr>
            <p:spPr>
              <a:xfrm>
                <a:off x="1253612" y="2293253"/>
                <a:ext cx="270000" cy="270000"/>
              </a:xfrm>
              <a:prstGeom prst="ellipse">
                <a:avLst/>
              </a:prstGeom>
              <a:solidFill>
                <a:srgbClr val="3DA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endParaRPr lang="de-DE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Textfeld 118">
                <a:extLst>
                  <a:ext uri="{FF2B5EF4-FFF2-40B4-BE49-F238E27FC236}">
                    <a16:creationId xmlns:a16="http://schemas.microsoft.com/office/drawing/2014/main" id="{299BAC45-5FB2-A942-A56C-2D016F3674EE}"/>
                  </a:ext>
                </a:extLst>
              </p:cNvPr>
              <p:cNvSpPr txBox="1"/>
              <p:nvPr/>
            </p:nvSpPr>
            <p:spPr>
              <a:xfrm>
                <a:off x="1238864" y="2128456"/>
                <a:ext cx="79641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</a:p>
            </p:txBody>
          </p:sp>
        </p:grpSp>
        <p:grpSp>
          <p:nvGrpSpPr>
            <p:cNvPr id="120" name="Gruppieren 119">
              <a:extLst>
                <a:ext uri="{FF2B5EF4-FFF2-40B4-BE49-F238E27FC236}">
                  <a16:creationId xmlns:a16="http://schemas.microsoft.com/office/drawing/2014/main" id="{99532BD1-C0B3-0249-8198-F24D01B8707C}"/>
                </a:ext>
              </a:extLst>
            </p:cNvPr>
            <p:cNvGrpSpPr/>
            <p:nvPr/>
          </p:nvGrpSpPr>
          <p:grpSpPr>
            <a:xfrm>
              <a:off x="9846481" y="5456296"/>
              <a:ext cx="796412" cy="523220"/>
              <a:chOff x="1238864" y="2128456"/>
              <a:chExt cx="796412" cy="523220"/>
            </a:xfrm>
          </p:grpSpPr>
          <p:sp>
            <p:nvSpPr>
              <p:cNvPr id="121" name="Oval 21">
                <a:extLst>
                  <a:ext uri="{FF2B5EF4-FFF2-40B4-BE49-F238E27FC236}">
                    <a16:creationId xmlns:a16="http://schemas.microsoft.com/office/drawing/2014/main" id="{9C7EE83E-E153-FB48-A142-31DBCA3436EB}"/>
                  </a:ext>
                </a:extLst>
              </p:cNvPr>
              <p:cNvSpPr/>
              <p:nvPr/>
            </p:nvSpPr>
            <p:spPr>
              <a:xfrm>
                <a:off x="1253612" y="2293253"/>
                <a:ext cx="270000" cy="270000"/>
              </a:xfrm>
              <a:prstGeom prst="ellipse">
                <a:avLst/>
              </a:prstGeom>
              <a:solidFill>
                <a:srgbClr val="3DA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endParaRPr lang="de-DE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Textfeld 121">
                <a:extLst>
                  <a:ext uri="{FF2B5EF4-FFF2-40B4-BE49-F238E27FC236}">
                    <a16:creationId xmlns:a16="http://schemas.microsoft.com/office/drawing/2014/main" id="{66F5E92D-13AE-B54C-89CE-9C22D8CDCF36}"/>
                  </a:ext>
                </a:extLst>
              </p:cNvPr>
              <p:cNvSpPr txBox="1"/>
              <p:nvPr/>
            </p:nvSpPr>
            <p:spPr>
              <a:xfrm>
                <a:off x="1238864" y="2128456"/>
                <a:ext cx="79641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</a:p>
            </p:txBody>
          </p:sp>
        </p:grpSp>
        <p:sp>
          <p:nvSpPr>
            <p:cNvPr id="123" name="Oval 25">
              <a:extLst>
                <a:ext uri="{FF2B5EF4-FFF2-40B4-BE49-F238E27FC236}">
                  <a16:creationId xmlns:a16="http://schemas.microsoft.com/office/drawing/2014/main" id="{E215ABAA-76C5-8E47-A6CA-0A586A449AA2}"/>
                </a:ext>
              </a:extLst>
            </p:cNvPr>
            <p:cNvSpPr/>
            <p:nvPr/>
          </p:nvSpPr>
          <p:spPr>
            <a:xfrm>
              <a:off x="9758406" y="2971992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124" name="Gruppieren 123">
              <a:extLst>
                <a:ext uri="{FF2B5EF4-FFF2-40B4-BE49-F238E27FC236}">
                  <a16:creationId xmlns:a16="http://schemas.microsoft.com/office/drawing/2014/main" id="{85FA108A-3489-F04C-9896-D9672F5E9B4F}"/>
                </a:ext>
              </a:extLst>
            </p:cNvPr>
            <p:cNvGrpSpPr/>
            <p:nvPr/>
          </p:nvGrpSpPr>
          <p:grpSpPr>
            <a:xfrm>
              <a:off x="8806719" y="3088915"/>
              <a:ext cx="796412" cy="523220"/>
              <a:chOff x="1238864" y="2128456"/>
              <a:chExt cx="796412" cy="523220"/>
            </a:xfrm>
          </p:grpSpPr>
          <p:sp>
            <p:nvSpPr>
              <p:cNvPr id="125" name="Oval 12">
                <a:extLst>
                  <a:ext uri="{FF2B5EF4-FFF2-40B4-BE49-F238E27FC236}">
                    <a16:creationId xmlns:a16="http://schemas.microsoft.com/office/drawing/2014/main" id="{490A3312-D084-8E4D-B17B-C12C6165820E}"/>
                  </a:ext>
                </a:extLst>
              </p:cNvPr>
              <p:cNvSpPr/>
              <p:nvPr/>
            </p:nvSpPr>
            <p:spPr>
              <a:xfrm>
                <a:off x="1253612" y="2293253"/>
                <a:ext cx="270000" cy="270000"/>
              </a:xfrm>
              <a:prstGeom prst="ellipse">
                <a:avLst/>
              </a:prstGeom>
              <a:solidFill>
                <a:srgbClr val="3DA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endParaRPr lang="de-DE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Textfeld 125">
                <a:extLst>
                  <a:ext uri="{FF2B5EF4-FFF2-40B4-BE49-F238E27FC236}">
                    <a16:creationId xmlns:a16="http://schemas.microsoft.com/office/drawing/2014/main" id="{C242642A-BD73-E14F-9253-48A2C387F1BD}"/>
                  </a:ext>
                </a:extLst>
              </p:cNvPr>
              <p:cNvSpPr txBox="1"/>
              <p:nvPr/>
            </p:nvSpPr>
            <p:spPr>
              <a:xfrm>
                <a:off x="1238864" y="2128456"/>
                <a:ext cx="79641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</a:p>
            </p:txBody>
          </p:sp>
        </p:grpSp>
        <p:grpSp>
          <p:nvGrpSpPr>
            <p:cNvPr id="127" name="Gruppieren 126">
              <a:extLst>
                <a:ext uri="{FF2B5EF4-FFF2-40B4-BE49-F238E27FC236}">
                  <a16:creationId xmlns:a16="http://schemas.microsoft.com/office/drawing/2014/main" id="{3585199E-8D3A-7C45-8E5D-95C02C36A11B}"/>
                </a:ext>
              </a:extLst>
            </p:cNvPr>
            <p:cNvGrpSpPr/>
            <p:nvPr/>
          </p:nvGrpSpPr>
          <p:grpSpPr>
            <a:xfrm>
              <a:off x="7994012" y="4725520"/>
              <a:ext cx="796412" cy="523220"/>
              <a:chOff x="1238864" y="2128456"/>
              <a:chExt cx="796412" cy="523220"/>
            </a:xfrm>
          </p:grpSpPr>
          <p:sp>
            <p:nvSpPr>
              <p:cNvPr id="128" name="Oval 18">
                <a:extLst>
                  <a:ext uri="{FF2B5EF4-FFF2-40B4-BE49-F238E27FC236}">
                    <a16:creationId xmlns:a16="http://schemas.microsoft.com/office/drawing/2014/main" id="{EE6BC317-8F38-7442-B17D-A51AE68A97D4}"/>
                  </a:ext>
                </a:extLst>
              </p:cNvPr>
              <p:cNvSpPr/>
              <p:nvPr/>
            </p:nvSpPr>
            <p:spPr>
              <a:xfrm>
                <a:off x="1253612" y="2293253"/>
                <a:ext cx="270000" cy="270000"/>
              </a:xfrm>
              <a:prstGeom prst="ellipse">
                <a:avLst/>
              </a:prstGeom>
              <a:solidFill>
                <a:srgbClr val="3DA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:endParaRPr lang="de-DE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Textfeld 128">
                <a:extLst>
                  <a:ext uri="{FF2B5EF4-FFF2-40B4-BE49-F238E27FC236}">
                    <a16:creationId xmlns:a16="http://schemas.microsoft.com/office/drawing/2014/main" id="{566F2692-FB23-5D4A-BB81-FA0C8001C086}"/>
                  </a:ext>
                </a:extLst>
              </p:cNvPr>
              <p:cNvSpPr txBox="1"/>
              <p:nvPr/>
            </p:nvSpPr>
            <p:spPr>
              <a:xfrm>
                <a:off x="1238864" y="2128456"/>
                <a:ext cx="79641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</a:p>
            </p:txBody>
          </p:sp>
        </p:grpSp>
        <p:sp>
          <p:nvSpPr>
            <p:cNvPr id="130" name="Oval 23">
              <a:extLst>
                <a:ext uri="{FF2B5EF4-FFF2-40B4-BE49-F238E27FC236}">
                  <a16:creationId xmlns:a16="http://schemas.microsoft.com/office/drawing/2014/main" id="{C1AD372F-261D-1045-A2A5-D837050F4D3E}"/>
                </a:ext>
              </a:extLst>
            </p:cNvPr>
            <p:cNvSpPr/>
            <p:nvPr/>
          </p:nvSpPr>
          <p:spPr>
            <a:xfrm>
              <a:off x="7814012" y="5576093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31" name="Oval 24">
              <a:extLst>
                <a:ext uri="{FF2B5EF4-FFF2-40B4-BE49-F238E27FC236}">
                  <a16:creationId xmlns:a16="http://schemas.microsoft.com/office/drawing/2014/main" id="{1A202908-3181-1F44-A8DC-6D1A488F694B}"/>
                </a:ext>
              </a:extLst>
            </p:cNvPr>
            <p:cNvSpPr/>
            <p:nvPr/>
          </p:nvSpPr>
          <p:spPr>
            <a:xfrm>
              <a:off x="8406588" y="3404289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cxnSp>
        <p:nvCxnSpPr>
          <p:cNvPr id="13" name="Gerader Verbinder 12"/>
          <p:cNvCxnSpPr>
            <a:cxnSpLocks/>
            <a:stCxn id="2" idx="0"/>
          </p:cNvCxnSpPr>
          <p:nvPr/>
        </p:nvCxnSpPr>
        <p:spPr>
          <a:xfrm flipV="1">
            <a:off x="3175981" y="2141566"/>
            <a:ext cx="4385593" cy="1162800"/>
          </a:xfrm>
          <a:prstGeom prst="line">
            <a:avLst/>
          </a:prstGeom>
          <a:ln w="38100">
            <a:solidFill>
              <a:srgbClr val="FBFB0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r Verbinder 66"/>
          <p:cNvCxnSpPr>
            <a:cxnSpLocks/>
            <a:stCxn id="2" idx="2"/>
          </p:cNvCxnSpPr>
          <p:nvPr/>
        </p:nvCxnSpPr>
        <p:spPr>
          <a:xfrm>
            <a:off x="3175981" y="3549790"/>
            <a:ext cx="4385593" cy="2234628"/>
          </a:xfrm>
          <a:prstGeom prst="line">
            <a:avLst/>
          </a:prstGeom>
          <a:ln w="38100">
            <a:solidFill>
              <a:srgbClr val="FBFB0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pieren 10"/>
          <p:cNvGrpSpPr/>
          <p:nvPr/>
        </p:nvGrpSpPr>
        <p:grpSpPr>
          <a:xfrm>
            <a:off x="3053269" y="3304366"/>
            <a:ext cx="245424" cy="245424"/>
            <a:chOff x="4590983" y="2693542"/>
            <a:chExt cx="187325" cy="18732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" name="Rechteck 1"/>
            <p:cNvSpPr/>
            <p:nvPr/>
          </p:nvSpPr>
          <p:spPr>
            <a:xfrm>
              <a:off x="4590983" y="2693542"/>
              <a:ext cx="187325" cy="187325"/>
            </a:xfrm>
            <a:prstGeom prst="rect">
              <a:avLst/>
            </a:prstGeom>
            <a:noFill/>
            <a:ln w="38100">
              <a:solidFill>
                <a:srgbClr val="FBFB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00" dirty="0">
                <a:solidFill>
                  <a:schemeClr val="bg1"/>
                </a:solidFill>
              </a:endParaRPr>
            </a:p>
          </p:txBody>
        </p:sp>
        <p:cxnSp>
          <p:nvCxnSpPr>
            <p:cNvPr id="4" name="Gerader Verbinder 3"/>
            <p:cNvCxnSpPr>
              <a:stCxn id="2" idx="2"/>
              <a:endCxn id="2" idx="0"/>
            </p:cNvCxnSpPr>
            <p:nvPr/>
          </p:nvCxnSpPr>
          <p:spPr>
            <a:xfrm flipV="1">
              <a:off x="4684646" y="2693542"/>
              <a:ext cx="0" cy="187325"/>
            </a:xfrm>
            <a:prstGeom prst="line">
              <a:avLst/>
            </a:prstGeom>
            <a:ln w="38100">
              <a:solidFill>
                <a:srgbClr val="FBFB0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r Verbinder 7"/>
            <p:cNvCxnSpPr>
              <a:stCxn id="2" idx="1"/>
              <a:endCxn id="2" idx="3"/>
            </p:cNvCxnSpPr>
            <p:nvPr/>
          </p:nvCxnSpPr>
          <p:spPr>
            <a:xfrm>
              <a:off x="4590983" y="2787205"/>
              <a:ext cx="187325" cy="0"/>
            </a:xfrm>
            <a:prstGeom prst="line">
              <a:avLst/>
            </a:prstGeom>
            <a:ln w="38100">
              <a:solidFill>
                <a:srgbClr val="FBFB0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30F387E6-6B75-DC55-AEA9-F70A78A1FA6F}"/>
              </a:ext>
            </a:extLst>
          </p:cNvPr>
          <p:cNvSpPr txBox="1"/>
          <p:nvPr/>
        </p:nvSpPr>
        <p:spPr>
          <a:xfrm>
            <a:off x="1337433" y="4863043"/>
            <a:ext cx="5024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 dirty="0" err="1">
                <a:solidFill>
                  <a:schemeClr val="bg1">
                    <a:lumMod val="50000"/>
                  </a:schemeClr>
                </a:solidFill>
              </a:rPr>
              <a:t>Kinetic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 Plasma Description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6A5F50C-2A9A-6D00-707B-AAC8E2619901}"/>
              </a:ext>
            </a:extLst>
          </p:cNvPr>
          <p:cNvSpPr txBox="1"/>
          <p:nvPr/>
        </p:nvSpPr>
        <p:spPr>
          <a:xfrm>
            <a:off x="1328484" y="5192740"/>
            <a:ext cx="2917450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de-DE" sz="1600" b="1" dirty="0" err="1">
                <a:solidFill>
                  <a:srgbClr val="005AA0"/>
                </a:solidFill>
              </a:rPr>
              <a:t>Particles</a:t>
            </a:r>
            <a:endParaRPr lang="de-DE" sz="1600" b="1" dirty="0">
              <a:solidFill>
                <a:srgbClr val="005AA0"/>
              </a:solidFill>
            </a:endParaRPr>
          </a:p>
          <a:p>
            <a:pPr algn="l">
              <a:lnSpc>
                <a:spcPct val="150000"/>
              </a:lnSpc>
            </a:pPr>
            <a:r>
              <a:rPr lang="de-DE" sz="1600" dirty="0"/>
              <a:t>Position &amp; </a:t>
            </a:r>
            <a:r>
              <a:rPr lang="de-DE" sz="1600" dirty="0" err="1"/>
              <a:t>momentum</a:t>
            </a:r>
            <a:endParaRPr lang="de-DE" sz="1600" dirty="0"/>
          </a:p>
          <a:p>
            <a:pPr algn="l">
              <a:lnSpc>
                <a:spcPct val="150000"/>
              </a:lnSpc>
            </a:pPr>
            <a:r>
              <a:rPr lang="de-DE" sz="1600" dirty="0" err="1">
                <a:solidFill>
                  <a:schemeClr val="accent4">
                    <a:lumMod val="50000"/>
                  </a:schemeClr>
                </a:solidFill>
              </a:rPr>
              <a:t>Charged</a:t>
            </a:r>
            <a:r>
              <a:rPr lang="de-DE" sz="16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4">
                    <a:lumMod val="50000"/>
                  </a:schemeClr>
                </a:solidFill>
              </a:rPr>
              <a:t>particle</a:t>
            </a:r>
            <a:r>
              <a:rPr lang="de-DE" sz="16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4">
                    <a:lumMod val="50000"/>
                  </a:schemeClr>
                </a:solidFill>
              </a:rPr>
              <a:t>motion</a:t>
            </a:r>
            <a:r>
              <a:rPr lang="de-DE" sz="16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4">
                    <a:lumMod val="50000"/>
                  </a:schemeClr>
                </a:solidFill>
              </a:rPr>
              <a:t>creates</a:t>
            </a:r>
            <a:r>
              <a:rPr lang="de-DE" sz="16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4">
                    <a:lumMod val="50000"/>
                  </a:schemeClr>
                </a:solidFill>
              </a:rPr>
              <a:t>electromagnetic</a:t>
            </a:r>
            <a:r>
              <a:rPr lang="de-DE" sz="16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4">
                    <a:lumMod val="50000"/>
                  </a:schemeClr>
                </a:solidFill>
              </a:rPr>
              <a:t>fields</a:t>
            </a:r>
            <a:endParaRPr lang="de-DE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B208FE4D-C1D2-A2F8-738A-838D8EE6F077}"/>
              </a:ext>
            </a:extLst>
          </p:cNvPr>
          <p:cNvSpPr txBox="1"/>
          <p:nvPr/>
        </p:nvSpPr>
        <p:spPr>
          <a:xfrm>
            <a:off x="4260449" y="5192740"/>
            <a:ext cx="2626009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de-DE" sz="1600" b="1" dirty="0">
                <a:solidFill>
                  <a:srgbClr val="005AA0"/>
                </a:solidFill>
              </a:rPr>
              <a:t>Fields</a:t>
            </a:r>
            <a:r>
              <a:rPr lang="de-DE" sz="1600" dirty="0"/>
              <a:t> </a:t>
            </a:r>
          </a:p>
          <a:p>
            <a:pPr algn="l">
              <a:lnSpc>
                <a:spcPct val="150000"/>
              </a:lnSpc>
            </a:pPr>
            <a:r>
              <a:rPr lang="de-DE" sz="1600" dirty="0" err="1"/>
              <a:t>Discretized</a:t>
            </a:r>
            <a:r>
              <a:rPr lang="de-DE" sz="1600" dirty="0"/>
              <a:t> on a </a:t>
            </a:r>
            <a:r>
              <a:rPr lang="de-DE" sz="1600" dirty="0" err="1"/>
              <a:t>grid</a:t>
            </a:r>
            <a:endParaRPr lang="de-DE" sz="1600" dirty="0"/>
          </a:p>
          <a:p>
            <a:pPr algn="l">
              <a:lnSpc>
                <a:spcPct val="150000"/>
              </a:lnSpc>
            </a:pPr>
            <a:r>
              <a:rPr lang="de-DE" sz="1600" dirty="0">
                <a:solidFill>
                  <a:schemeClr val="accent4">
                    <a:lumMod val="50000"/>
                  </a:schemeClr>
                </a:solidFill>
              </a:rPr>
              <a:t>Fields </a:t>
            </a:r>
            <a:r>
              <a:rPr lang="de-DE" sz="1600" dirty="0" err="1">
                <a:solidFill>
                  <a:schemeClr val="accent4">
                    <a:lumMod val="50000"/>
                  </a:schemeClr>
                </a:solidFill>
              </a:rPr>
              <a:t>cause</a:t>
            </a:r>
            <a:r>
              <a:rPr lang="de-DE" sz="16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4">
                    <a:lumMod val="50000"/>
                  </a:schemeClr>
                </a:solidFill>
              </a:rPr>
              <a:t>forces</a:t>
            </a:r>
            <a:r>
              <a:rPr lang="de-DE" sz="16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4">
                    <a:lumMod val="50000"/>
                  </a:schemeClr>
                </a:solidFill>
              </a:rPr>
              <a:t>to</a:t>
            </a:r>
            <a:r>
              <a:rPr lang="de-DE" sz="16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4">
                    <a:lumMod val="50000"/>
                  </a:schemeClr>
                </a:solidFill>
              </a:rPr>
              <a:t>act</a:t>
            </a:r>
            <a:r>
              <a:rPr lang="de-DE" sz="1600" dirty="0">
                <a:solidFill>
                  <a:schemeClr val="accent4">
                    <a:lumMod val="50000"/>
                  </a:schemeClr>
                </a:solidFill>
              </a:rPr>
              <a:t> on </a:t>
            </a:r>
            <a:r>
              <a:rPr lang="de-DE" sz="1600" dirty="0" err="1">
                <a:solidFill>
                  <a:schemeClr val="accent4">
                    <a:lumMod val="50000"/>
                  </a:schemeClr>
                </a:solidFill>
              </a:rPr>
              <a:t>particles</a:t>
            </a:r>
            <a:endParaRPr lang="de-DE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73424E5-ADAE-AF6C-00A6-FF6FFAD749FE}"/>
              </a:ext>
            </a:extLst>
          </p:cNvPr>
          <p:cNvSpPr txBox="1"/>
          <p:nvPr/>
        </p:nvSpPr>
        <p:spPr>
          <a:xfrm>
            <a:off x="6672874" y="3199100"/>
            <a:ext cx="928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>
                <a:solidFill>
                  <a:srgbClr val="44916C"/>
                </a:solidFill>
              </a:rPr>
              <a:t>E (*)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DB37E2F-0B3F-8552-D42F-17866541A122}"/>
              </a:ext>
            </a:extLst>
          </p:cNvPr>
          <p:cNvSpPr txBox="1"/>
          <p:nvPr/>
        </p:nvSpPr>
        <p:spPr>
          <a:xfrm>
            <a:off x="7477822" y="6060969"/>
            <a:ext cx="19816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500" dirty="0">
                <a:solidFill>
                  <a:srgbClr val="44916C"/>
                </a:solidFill>
              </a:rPr>
              <a:t>(*) </a:t>
            </a:r>
            <a:r>
              <a:rPr lang="de-DE" sz="1500" dirty="0" err="1">
                <a:solidFill>
                  <a:srgbClr val="44916C"/>
                </a:solidFill>
              </a:rPr>
              <a:t>similar</a:t>
            </a:r>
            <a:r>
              <a:rPr lang="de-DE" sz="1500" dirty="0">
                <a:solidFill>
                  <a:srgbClr val="44916C"/>
                </a:solidFill>
              </a:rPr>
              <a:t> </a:t>
            </a:r>
            <a:r>
              <a:rPr lang="de-DE" sz="1500" dirty="0" err="1">
                <a:solidFill>
                  <a:srgbClr val="44916C"/>
                </a:solidFill>
              </a:rPr>
              <a:t>for</a:t>
            </a:r>
            <a:r>
              <a:rPr lang="de-DE" sz="1500" dirty="0">
                <a:solidFill>
                  <a:srgbClr val="44916C"/>
                </a:solidFill>
              </a:rPr>
              <a:t> B and J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549F144-5EA2-BE52-DD3B-595F16FDCA25}"/>
              </a:ext>
            </a:extLst>
          </p:cNvPr>
          <p:cNvSpPr txBox="1"/>
          <p:nvPr/>
        </p:nvSpPr>
        <p:spPr>
          <a:xfrm>
            <a:off x="1675720" y="5708581"/>
            <a:ext cx="16706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>
                <a:solidFill>
                  <a:srgbClr val="005AA0"/>
                </a:solidFill>
              </a:rPr>
              <a:t>Maxwell </a:t>
            </a:r>
          </a:p>
          <a:p>
            <a:pPr algn="ctr"/>
            <a:r>
              <a:rPr lang="de-DE" sz="2400" b="1" dirty="0" err="1">
                <a:solidFill>
                  <a:srgbClr val="005AA0"/>
                </a:solidFill>
              </a:rPr>
              <a:t>Equations</a:t>
            </a:r>
            <a:endParaRPr lang="de-DE" sz="2400" b="1" dirty="0">
              <a:solidFill>
                <a:srgbClr val="005AA0"/>
              </a:solidFill>
            </a:endParaRP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6659A712-D1CE-146F-D641-FF716BA6B7E9}"/>
              </a:ext>
            </a:extLst>
          </p:cNvPr>
          <p:cNvSpPr txBox="1"/>
          <p:nvPr/>
        </p:nvSpPr>
        <p:spPr>
          <a:xfrm>
            <a:off x="4762976" y="5708581"/>
            <a:ext cx="1295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>
                <a:solidFill>
                  <a:srgbClr val="005AA0"/>
                </a:solidFill>
              </a:rPr>
              <a:t>Lorentz</a:t>
            </a:r>
          </a:p>
          <a:p>
            <a:pPr algn="ctr"/>
            <a:r>
              <a:rPr lang="de-DE" sz="2400" b="1" dirty="0">
                <a:solidFill>
                  <a:srgbClr val="005AA0"/>
                </a:solidFill>
              </a:rPr>
              <a:t>Force</a:t>
            </a:r>
          </a:p>
        </p:txBody>
      </p:sp>
      <p:sp>
        <p:nvSpPr>
          <p:cNvPr id="48" name="Foliennummernplatzhalter 2">
            <a:extLst>
              <a:ext uri="{FF2B5EF4-FFF2-40B4-BE49-F238E27FC236}">
                <a16:creationId xmlns:a16="http://schemas.microsoft.com/office/drawing/2014/main" id="{838833C2-5F59-DE83-0D56-00C846CB6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155" y="6308727"/>
            <a:ext cx="533400" cy="365125"/>
          </a:xfrm>
        </p:spPr>
        <p:txBody>
          <a:bodyPr/>
          <a:lstStyle/>
          <a:p>
            <a:fld id="{7B52C2EB-AC18-4292-AF1A-75F520D6393B}" type="slidenum">
              <a:rPr lang="de-DE" smtClean="0"/>
              <a:pPr/>
              <a:t>9</a:t>
            </a:fld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25</a:t>
            </a:r>
          </a:p>
        </p:txBody>
      </p:sp>
    </p:spTree>
    <p:extLst>
      <p:ext uri="{BB962C8B-B14F-4D97-AF65-F5344CB8AC3E}">
        <p14:creationId xmlns:p14="http://schemas.microsoft.com/office/powerpoint/2010/main" val="244661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14" grpId="0"/>
      <p:bldP spid="14" grpId="1"/>
      <p:bldP spid="60" grpId="0"/>
      <p:bldP spid="60" grpId="1"/>
      <p:bldP spid="15" grpId="0"/>
      <p:bldP spid="16" grpId="0"/>
      <p:bldP spid="22" grpId="0"/>
      <p:bldP spid="5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3|7.9"/>
</p:tagLst>
</file>

<file path=ppt/theme/theme1.xml><?xml version="1.0" encoding="utf-8"?>
<a:theme xmlns:a="http://schemas.openxmlformats.org/drawingml/2006/main" name="HZDR_Office_Design">
  <a:themeElements>
    <a:clrScheme name="HZDR_Farben">
      <a:dk1>
        <a:sysClr val="windowText" lastClr="000000"/>
      </a:dk1>
      <a:lt1>
        <a:sysClr val="window" lastClr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5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5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ZDR_ppt_template_16_9_ENGLISH.pptx" id="{1746AFC9-9D9A-4C2D-B2BC-D7E3E2E0EBCD}" vid="{BE5915EC-7EBA-43DB-B7F5-8C1C5FBF44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HZDR_ppt_template_16_9_ENGLISH</Template>
  <TotalTime>0</TotalTime>
  <Words>6268</Words>
  <Application>Microsoft Office PowerPoint</Application>
  <PresentationFormat>Breitbild</PresentationFormat>
  <Paragraphs>1066</Paragraphs>
  <Slides>88</Slides>
  <Notes>30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88</vt:i4>
      </vt:variant>
    </vt:vector>
  </HeadingPairs>
  <TitlesOfParts>
    <vt:vector size="95" baseType="lpstr">
      <vt:lpstr>Systemschrift</vt:lpstr>
      <vt:lpstr>Arial</vt:lpstr>
      <vt:lpstr>Calibri</vt:lpstr>
      <vt:lpstr>Cambria Math</vt:lpstr>
      <vt:lpstr>Times New Roman</vt:lpstr>
      <vt:lpstr>Wingdings</vt:lpstr>
      <vt:lpstr>HZDR_Office_Design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Temporal Contrast of an Ultra-High Intensity Laser Pulse</vt:lpstr>
      <vt:lpstr>Mission of this PhD thesis    </vt:lpstr>
      <vt:lpstr>Numerical simulations of plasmas: Particle-in-Cell Method</vt:lpstr>
      <vt:lpstr>Simulation of plasma dynamics with Particle-in-Cell codes</vt:lpstr>
      <vt:lpstr>Solid-Density PIC-Simulations are Expensive!</vt:lpstr>
      <vt:lpstr>Explorative 3D PIC-Simulations are Even More Expensive!</vt:lpstr>
      <vt:lpstr>Study influence of last-ps intensity ramp with simulations</vt:lpstr>
      <vt:lpstr>Bottom line from 1.6 million GPUh &amp; 4PB of data</vt:lpstr>
      <vt:lpstr>Target at maximum laser intensity</vt:lpstr>
      <vt:lpstr> On-Axis Densities and Fields at Maximum Laser Intensity (t = 0)</vt:lpstr>
      <vt:lpstr>Phase Space Analysis Reveals Acceleration Stages</vt:lpstr>
      <vt:lpstr>Phase Space Analysis Reveals Acceleration Stages</vt:lpstr>
      <vt:lpstr>Optimum Acceleration Through Staged Process</vt:lpstr>
      <vt:lpstr>PowerPoint-Präsentation</vt:lpstr>
      <vt:lpstr>PowerPoint-Präsentation</vt:lpstr>
      <vt:lpstr>PowerPoint-Präsentation</vt:lpstr>
      <vt:lpstr>PowerPoint-Präsentation</vt:lpstr>
      <vt:lpstr>Summary &amp; Conclusion</vt:lpstr>
      <vt:lpstr>PowerPoint-Präsentation</vt:lpstr>
      <vt:lpstr>Acknowledgments</vt:lpstr>
      <vt:lpstr>Backup Slides</vt:lpstr>
      <vt:lpstr>PowerPoint-Präsentation</vt:lpstr>
      <vt:lpstr>Optimizing Other Laser-Ion Acceleration Schemes?</vt:lpstr>
      <vt:lpstr>Optimum target thickness for laser-proton acceleration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Schreiber Prediction Marks Limit</vt:lpstr>
      <vt:lpstr>PowerPoint-Präsentation</vt:lpstr>
      <vt:lpstr>PowerPoint-Präsentation</vt:lpstr>
      <vt:lpstr>Thomas-Fermi</vt:lpstr>
      <vt:lpstr>PowerPoint-Präsentation</vt:lpstr>
      <vt:lpstr>Colloidal Crystal Heating</vt:lpstr>
      <vt:lpstr>Colloidal Crystal Heating</vt:lpstr>
      <vt:lpstr>PowerPoint-Präsentation</vt:lpstr>
      <vt:lpstr>PowerPoint-Präsentation</vt:lpstr>
      <vt:lpstr>PIConGPU Frame Concept</vt:lpstr>
      <vt:lpstr>Ionization Routine</vt:lpstr>
      <vt:lpstr>PowerPoint-Präsentation</vt:lpstr>
      <vt:lpstr>PowerPoint-Präsentation</vt:lpstr>
      <vt:lpstr>PowerPoint-Präsentation</vt:lpstr>
      <vt:lpstr>Copper Absorption Efficiency</vt:lpstr>
      <vt:lpstr>Copper Ionization</vt:lpstr>
      <vt:lpstr>Node Failure</vt:lpstr>
      <vt:lpstr>Formvar </vt:lpstr>
      <vt:lpstr>Phase Space Dynamics</vt:lpstr>
      <vt:lpstr>Proton Beam Divergence</vt:lpstr>
      <vt:lpstr>Virtual RCFs</vt:lpstr>
      <vt:lpstr>Bremsstrahlung</vt:lpstr>
      <vt:lpstr>Bremsstrahlung</vt:lpstr>
      <vt:lpstr>Bremsstrahlung – Time-Resolved 10nm Copper</vt:lpstr>
      <vt:lpstr>Bremsstrahlung – Time-Resolved 30nm Copper</vt:lpstr>
      <vt:lpstr>PowerPoint-Präsentation</vt:lpstr>
      <vt:lpstr>Laser Wakefield Acceleration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ParaTAXIS</vt:lpstr>
      <vt:lpstr>ParaTAXIS vs Experiment vs Fourier</vt:lpstr>
      <vt:lpstr>PowerPoint-Präsentation</vt:lpstr>
      <vt:lpstr>PowerPoint-Präsentation</vt:lpstr>
      <vt:lpstr>PowerPoint-Präsentation</vt:lpstr>
      <vt:lpstr>How many protons are in a micro-bunch of a medical accelerator?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HZDR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Garten, Marco (FWKT) - 13770</dc:creator>
  <cp:lastModifiedBy>a620cbcc, 2399f614</cp:lastModifiedBy>
  <cp:revision>236</cp:revision>
  <dcterms:created xsi:type="dcterms:W3CDTF">2022-03-27T21:37:55Z</dcterms:created>
  <dcterms:modified xsi:type="dcterms:W3CDTF">2022-05-13T09:10:44Z</dcterms:modified>
</cp:coreProperties>
</file>