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5" r:id="rId3"/>
    <p:sldMasterId id="2147483677" r:id="rId4"/>
    <p:sldMasterId id="2147483702" r:id="rId5"/>
    <p:sldMasterId id="2147483705" r:id="rId6"/>
    <p:sldMasterId id="2147483711" r:id="rId7"/>
    <p:sldMasterId id="2147483713" r:id="rId8"/>
  </p:sldMasterIdLst>
  <p:notesMasterIdLst>
    <p:notesMasterId r:id="rId38"/>
  </p:notesMasterIdLst>
  <p:handoutMasterIdLst>
    <p:handoutMasterId r:id="rId39"/>
  </p:handoutMasterIdLst>
  <p:sldIdLst>
    <p:sldId id="288" r:id="rId9"/>
    <p:sldId id="539" r:id="rId10"/>
    <p:sldId id="525" r:id="rId11"/>
    <p:sldId id="510" r:id="rId12"/>
    <p:sldId id="511" r:id="rId13"/>
    <p:sldId id="526" r:id="rId14"/>
    <p:sldId id="506" r:id="rId15"/>
    <p:sldId id="527" r:id="rId16"/>
    <p:sldId id="528" r:id="rId17"/>
    <p:sldId id="508" r:id="rId18"/>
    <p:sldId id="531" r:id="rId19"/>
    <p:sldId id="530" r:id="rId20"/>
    <p:sldId id="529" r:id="rId21"/>
    <p:sldId id="533" r:id="rId22"/>
    <p:sldId id="538" r:id="rId23"/>
    <p:sldId id="536" r:id="rId24"/>
    <p:sldId id="546" r:id="rId25"/>
    <p:sldId id="537" r:id="rId26"/>
    <p:sldId id="541" r:id="rId27"/>
    <p:sldId id="542" r:id="rId28"/>
    <p:sldId id="543" r:id="rId29"/>
    <p:sldId id="544" r:id="rId30"/>
    <p:sldId id="453" r:id="rId31"/>
    <p:sldId id="509" r:id="rId32"/>
    <p:sldId id="535" r:id="rId33"/>
    <p:sldId id="534" r:id="rId34"/>
    <p:sldId id="481" r:id="rId35"/>
    <p:sldId id="499" r:id="rId36"/>
    <p:sldId id="505" r:id="rId37"/>
  </p:sldIdLst>
  <p:sldSz cx="9144000" cy="6858000" type="screen4x3"/>
  <p:notesSz cx="6794500" cy="9906000"/>
  <p:defaultTextStyle>
    <a:defPPr>
      <a:defRPr lang="de-D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6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A28"/>
    <a:srgbClr val="464646"/>
    <a:srgbClr val="696969"/>
    <a:srgbClr val="8C8C8C"/>
    <a:srgbClr val="00589C"/>
    <a:srgbClr val="008A3E"/>
    <a:srgbClr val="A221A5"/>
    <a:srgbClr val="F20EC1"/>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3792" autoAdjust="0"/>
  </p:normalViewPr>
  <p:slideViewPr>
    <p:cSldViewPr>
      <p:cViewPr>
        <p:scale>
          <a:sx n="67" d="100"/>
          <a:sy n="67" d="100"/>
        </p:scale>
        <p:origin x="1240" y="32"/>
      </p:cViewPr>
      <p:guideLst>
        <p:guide orient="horz" pos="2160"/>
        <p:guide pos="2608"/>
      </p:guideLst>
    </p:cSldViewPr>
  </p:slideViewPr>
  <p:outlineViewPr>
    <p:cViewPr>
      <p:scale>
        <a:sx n="33" d="100"/>
        <a:sy n="33" d="100"/>
      </p:scale>
      <p:origin x="0" y="-2784"/>
    </p:cViewPr>
  </p:outlineViewPr>
  <p:notesTextViewPr>
    <p:cViewPr>
      <p:scale>
        <a:sx n="150" d="100"/>
        <a:sy n="150" d="100"/>
      </p:scale>
      <p:origin x="0" y="0"/>
    </p:cViewPr>
  </p:notesTextViewPr>
  <p:notesViewPr>
    <p:cSldViewPr>
      <p:cViewPr varScale="1">
        <p:scale>
          <a:sx n="99" d="100"/>
          <a:sy n="99" d="100"/>
        </p:scale>
        <p:origin x="349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A7122-0F4D-4C12-9B60-9CC9B69E3C97}" type="doc">
      <dgm:prSet loTypeId="urn:microsoft.com/office/officeart/2005/8/layout/cycle8" loCatId="cycle" qsTypeId="urn:microsoft.com/office/officeart/2005/8/quickstyle/simple3" qsCatId="simple" csTypeId="urn:microsoft.com/office/officeart/2005/8/colors/accent6_3" csCatId="accent6" phldr="1"/>
      <dgm:spPr/>
    </dgm:pt>
    <dgm:pt modelId="{DF01DE72-9E73-4EC7-BF2D-B6113750CF5A}">
      <dgm:prSet phldrT="[Text]" custT="1"/>
      <dgm:spPr/>
      <dgm:t>
        <a:bodyPr/>
        <a:lstStyle/>
        <a:p>
          <a:r>
            <a:rPr lang="de-DE" sz="1200" b="1" dirty="0">
              <a:latin typeface="Calibri" panose="020F0502020204030204" pitchFamily="34" charset="0"/>
              <a:cs typeface="Calibri" panose="020F0502020204030204" pitchFamily="34" charset="0"/>
            </a:rPr>
            <a:t>2. Thermal </a:t>
          </a:r>
          <a:r>
            <a:rPr lang="de-DE" sz="1200" b="1" dirty="0" err="1">
              <a:latin typeface="Calibri" panose="020F0502020204030204" pitchFamily="34" charset="0"/>
              <a:cs typeface="Calibri" panose="020F0502020204030204" pitchFamily="34" charset="0"/>
            </a:rPr>
            <a:t>cleaning</a:t>
          </a:r>
          <a:endParaRPr lang="de-DE" sz="1200" b="1" dirty="0">
            <a:latin typeface="Calibri" panose="020F0502020204030204" pitchFamily="34" charset="0"/>
            <a:cs typeface="Calibri" panose="020F0502020204030204" pitchFamily="34" charset="0"/>
          </a:endParaRPr>
        </a:p>
      </dgm:t>
    </dgm:pt>
    <dgm:pt modelId="{47D71D18-3D00-4379-9675-C22D97568405}" type="parTrans" cxnId="{5E427E53-80AA-4777-900D-25B83F8F1623}">
      <dgm:prSet/>
      <dgm:spPr/>
      <dgm:t>
        <a:bodyPr/>
        <a:lstStyle/>
        <a:p>
          <a:endParaRPr lang="de-DE"/>
        </a:p>
      </dgm:t>
    </dgm:pt>
    <dgm:pt modelId="{39EAA4C6-3A51-40B4-BA0A-7AB7D19FA95D}" type="sibTrans" cxnId="{5E427E53-80AA-4777-900D-25B83F8F1623}">
      <dgm:prSet/>
      <dgm:spPr/>
      <dgm:t>
        <a:bodyPr/>
        <a:lstStyle/>
        <a:p>
          <a:endParaRPr lang="de-DE"/>
        </a:p>
      </dgm:t>
    </dgm:pt>
    <dgm:pt modelId="{98D68B74-F419-4EC2-8F53-3C6276F4B9E9}">
      <dgm:prSet phldrT="[Text]" custT="1"/>
      <dgm:spPr/>
      <dgm:t>
        <a:bodyPr/>
        <a:lstStyle/>
        <a:p>
          <a:r>
            <a:rPr lang="de-DE" sz="1200" b="1" dirty="0">
              <a:latin typeface="Calibri" panose="020F0502020204030204" pitchFamily="34" charset="0"/>
              <a:cs typeface="Calibri" panose="020F0502020204030204" pitchFamily="34" charset="0"/>
            </a:rPr>
            <a:t>3. </a:t>
          </a:r>
          <a:r>
            <a:rPr lang="de-DE" sz="1200" b="1" dirty="0" err="1">
              <a:latin typeface="Calibri" panose="020F0502020204030204" pitchFamily="34" charset="0"/>
              <a:cs typeface="Calibri" panose="020F0502020204030204" pitchFamily="34" charset="0"/>
            </a:rPr>
            <a:t>Cs-activation</a:t>
          </a:r>
          <a:endParaRPr lang="de-DE" sz="1200" b="1" dirty="0">
            <a:latin typeface="Calibri" panose="020F0502020204030204" pitchFamily="34" charset="0"/>
            <a:cs typeface="Calibri" panose="020F0502020204030204" pitchFamily="34" charset="0"/>
          </a:endParaRPr>
        </a:p>
      </dgm:t>
    </dgm:pt>
    <dgm:pt modelId="{3658CB32-9D7A-4E13-A2EE-19B786763D92}" type="parTrans" cxnId="{6A189D25-0C9B-4FA1-A772-501DBBD7785A}">
      <dgm:prSet/>
      <dgm:spPr/>
      <dgm:t>
        <a:bodyPr/>
        <a:lstStyle/>
        <a:p>
          <a:endParaRPr lang="de-DE"/>
        </a:p>
      </dgm:t>
    </dgm:pt>
    <dgm:pt modelId="{278B62F6-B24C-4D86-9DDB-C499C76E71F7}" type="sibTrans" cxnId="{6A189D25-0C9B-4FA1-A772-501DBBD7785A}">
      <dgm:prSet/>
      <dgm:spPr/>
      <dgm:t>
        <a:bodyPr/>
        <a:lstStyle/>
        <a:p>
          <a:endParaRPr lang="de-DE"/>
        </a:p>
      </dgm:t>
    </dgm:pt>
    <dgm:pt modelId="{20E65396-AEAE-4F1C-8FAD-265F37EE8FE3}">
      <dgm:prSet phldrT="[Text]" custT="1"/>
      <dgm:spPr/>
      <dgm:t>
        <a:bodyPr/>
        <a:lstStyle/>
        <a:p>
          <a:r>
            <a:rPr lang="de-DE" sz="1200" b="1" dirty="0">
              <a:latin typeface="Calibri" panose="020F0502020204030204" pitchFamily="34" charset="0"/>
              <a:cs typeface="Calibri" panose="020F0502020204030204" pitchFamily="34" charset="0"/>
            </a:rPr>
            <a:t>4. QE </a:t>
          </a:r>
          <a:r>
            <a:rPr lang="de-DE" sz="1200" b="1" dirty="0" err="1">
              <a:latin typeface="Calibri" panose="020F0502020204030204" pitchFamily="34" charset="0"/>
              <a:cs typeface="Calibri" panose="020F0502020204030204" pitchFamily="34" charset="0"/>
            </a:rPr>
            <a:t>decay</a:t>
          </a:r>
          <a:endParaRPr lang="de-DE" sz="1200" b="1" dirty="0">
            <a:latin typeface="Calibri" panose="020F0502020204030204" pitchFamily="34" charset="0"/>
            <a:cs typeface="Calibri" panose="020F0502020204030204" pitchFamily="34" charset="0"/>
          </a:endParaRPr>
        </a:p>
      </dgm:t>
    </dgm:pt>
    <dgm:pt modelId="{B240CA44-028D-437C-A61B-ADA4933144D4}" type="parTrans" cxnId="{F3E82084-52A7-4EEC-86BD-237541F6A22D}">
      <dgm:prSet/>
      <dgm:spPr/>
      <dgm:t>
        <a:bodyPr/>
        <a:lstStyle/>
        <a:p>
          <a:endParaRPr lang="de-DE"/>
        </a:p>
      </dgm:t>
    </dgm:pt>
    <dgm:pt modelId="{F88447F9-A30D-49CC-A3E4-0B8C65DFC90A}" type="sibTrans" cxnId="{F3E82084-52A7-4EEC-86BD-237541F6A22D}">
      <dgm:prSet/>
      <dgm:spPr/>
      <dgm:t>
        <a:bodyPr/>
        <a:lstStyle/>
        <a:p>
          <a:endParaRPr lang="de-DE"/>
        </a:p>
      </dgm:t>
    </dgm:pt>
    <dgm:pt modelId="{250B4286-971E-433C-9BF1-D72E3E279B3E}" type="pres">
      <dgm:prSet presAssocID="{D33A7122-0F4D-4C12-9B60-9CC9B69E3C97}" presName="compositeShape" presStyleCnt="0">
        <dgm:presLayoutVars>
          <dgm:chMax val="7"/>
          <dgm:dir/>
          <dgm:resizeHandles val="exact"/>
        </dgm:presLayoutVars>
      </dgm:prSet>
      <dgm:spPr/>
    </dgm:pt>
    <dgm:pt modelId="{175A7785-2B65-443A-A044-D6BC5133B99F}" type="pres">
      <dgm:prSet presAssocID="{D33A7122-0F4D-4C12-9B60-9CC9B69E3C97}" presName="wedge1" presStyleLbl="node1" presStyleIdx="0" presStyleCnt="3"/>
      <dgm:spPr/>
    </dgm:pt>
    <dgm:pt modelId="{2B043FF5-4B21-406F-8211-7EEC1C5B1401}" type="pres">
      <dgm:prSet presAssocID="{D33A7122-0F4D-4C12-9B60-9CC9B69E3C97}" presName="dummy1a" presStyleCnt="0"/>
      <dgm:spPr/>
    </dgm:pt>
    <dgm:pt modelId="{BA95EC56-02C6-4260-A558-3EBF127E87A5}" type="pres">
      <dgm:prSet presAssocID="{D33A7122-0F4D-4C12-9B60-9CC9B69E3C97}" presName="dummy1b" presStyleCnt="0"/>
      <dgm:spPr/>
    </dgm:pt>
    <dgm:pt modelId="{664E0D20-5F2A-4600-88FC-E50220010364}" type="pres">
      <dgm:prSet presAssocID="{D33A7122-0F4D-4C12-9B60-9CC9B69E3C97}" presName="wedge1Tx" presStyleLbl="node1" presStyleIdx="0" presStyleCnt="3">
        <dgm:presLayoutVars>
          <dgm:chMax val="0"/>
          <dgm:chPref val="0"/>
          <dgm:bulletEnabled val="1"/>
        </dgm:presLayoutVars>
      </dgm:prSet>
      <dgm:spPr/>
    </dgm:pt>
    <dgm:pt modelId="{30CD4A04-C084-44A2-B0F4-BC148B6C9254}" type="pres">
      <dgm:prSet presAssocID="{D33A7122-0F4D-4C12-9B60-9CC9B69E3C97}" presName="wedge2" presStyleLbl="node1" presStyleIdx="1" presStyleCnt="3"/>
      <dgm:spPr/>
    </dgm:pt>
    <dgm:pt modelId="{5C57DBC8-C53C-4FFD-87BC-4C89848703B4}" type="pres">
      <dgm:prSet presAssocID="{D33A7122-0F4D-4C12-9B60-9CC9B69E3C97}" presName="dummy2a" presStyleCnt="0"/>
      <dgm:spPr/>
    </dgm:pt>
    <dgm:pt modelId="{BE2888A2-BDEB-4BB7-93EC-ED3F1F966242}" type="pres">
      <dgm:prSet presAssocID="{D33A7122-0F4D-4C12-9B60-9CC9B69E3C97}" presName="dummy2b" presStyleCnt="0"/>
      <dgm:spPr/>
    </dgm:pt>
    <dgm:pt modelId="{0D1E34FE-7308-4B96-8B40-18A9DC21E986}" type="pres">
      <dgm:prSet presAssocID="{D33A7122-0F4D-4C12-9B60-9CC9B69E3C97}" presName="wedge2Tx" presStyleLbl="node1" presStyleIdx="1" presStyleCnt="3">
        <dgm:presLayoutVars>
          <dgm:chMax val="0"/>
          <dgm:chPref val="0"/>
          <dgm:bulletEnabled val="1"/>
        </dgm:presLayoutVars>
      </dgm:prSet>
      <dgm:spPr/>
    </dgm:pt>
    <dgm:pt modelId="{D549B17F-1978-4FAB-A1A4-658961FF3593}" type="pres">
      <dgm:prSet presAssocID="{D33A7122-0F4D-4C12-9B60-9CC9B69E3C97}" presName="wedge3" presStyleLbl="node1" presStyleIdx="2" presStyleCnt="3"/>
      <dgm:spPr/>
    </dgm:pt>
    <dgm:pt modelId="{BAE9510B-858E-4AAE-AF5A-F1A9F156B299}" type="pres">
      <dgm:prSet presAssocID="{D33A7122-0F4D-4C12-9B60-9CC9B69E3C97}" presName="dummy3a" presStyleCnt="0"/>
      <dgm:spPr/>
    </dgm:pt>
    <dgm:pt modelId="{349B2263-3875-4BB5-83E3-1437C753E7FB}" type="pres">
      <dgm:prSet presAssocID="{D33A7122-0F4D-4C12-9B60-9CC9B69E3C97}" presName="dummy3b" presStyleCnt="0"/>
      <dgm:spPr/>
    </dgm:pt>
    <dgm:pt modelId="{C6A33091-E997-4BC5-914A-67617B56B328}" type="pres">
      <dgm:prSet presAssocID="{D33A7122-0F4D-4C12-9B60-9CC9B69E3C97}" presName="wedge3Tx" presStyleLbl="node1" presStyleIdx="2" presStyleCnt="3">
        <dgm:presLayoutVars>
          <dgm:chMax val="0"/>
          <dgm:chPref val="0"/>
          <dgm:bulletEnabled val="1"/>
        </dgm:presLayoutVars>
      </dgm:prSet>
      <dgm:spPr/>
    </dgm:pt>
    <dgm:pt modelId="{D9A23C94-E3E5-41BA-A843-891F4AA5A985}" type="pres">
      <dgm:prSet presAssocID="{39EAA4C6-3A51-40B4-BA0A-7AB7D19FA95D}" presName="arrowWedge1" presStyleLbl="fgSibTrans2D1" presStyleIdx="0" presStyleCnt="3"/>
      <dgm:spPr/>
    </dgm:pt>
    <dgm:pt modelId="{5F2FCB10-7654-44DC-ADFD-D5B145DCDFBE}" type="pres">
      <dgm:prSet presAssocID="{278B62F6-B24C-4D86-9DDB-C499C76E71F7}" presName="arrowWedge2" presStyleLbl="fgSibTrans2D1" presStyleIdx="1" presStyleCnt="3"/>
      <dgm:spPr/>
    </dgm:pt>
    <dgm:pt modelId="{9BF54AB8-96A2-44A5-B962-86893233F6AF}" type="pres">
      <dgm:prSet presAssocID="{F88447F9-A30D-49CC-A3E4-0B8C65DFC90A}" presName="arrowWedge3" presStyleLbl="fgSibTrans2D1" presStyleIdx="2" presStyleCnt="3"/>
      <dgm:spPr/>
    </dgm:pt>
  </dgm:ptLst>
  <dgm:cxnLst>
    <dgm:cxn modelId="{79D9240A-58C2-4F46-A0A8-144E4CDB163E}" type="presOf" srcId="{20E65396-AEAE-4F1C-8FAD-265F37EE8FE3}" destId="{C6A33091-E997-4BC5-914A-67617B56B328}" srcOrd="1" destOrd="0" presId="urn:microsoft.com/office/officeart/2005/8/layout/cycle8"/>
    <dgm:cxn modelId="{6AA54610-7D05-4072-9F61-49333DA68B27}" type="presOf" srcId="{20E65396-AEAE-4F1C-8FAD-265F37EE8FE3}" destId="{D549B17F-1978-4FAB-A1A4-658961FF3593}" srcOrd="0" destOrd="0" presId="urn:microsoft.com/office/officeart/2005/8/layout/cycle8"/>
    <dgm:cxn modelId="{6A189D25-0C9B-4FA1-A772-501DBBD7785A}" srcId="{D33A7122-0F4D-4C12-9B60-9CC9B69E3C97}" destId="{98D68B74-F419-4EC2-8F53-3C6276F4B9E9}" srcOrd="1" destOrd="0" parTransId="{3658CB32-9D7A-4E13-A2EE-19B786763D92}" sibTransId="{278B62F6-B24C-4D86-9DDB-C499C76E71F7}"/>
    <dgm:cxn modelId="{BD7C975F-09A5-4C57-842F-670560272870}" type="presOf" srcId="{D33A7122-0F4D-4C12-9B60-9CC9B69E3C97}" destId="{250B4286-971E-433C-9BF1-D72E3E279B3E}" srcOrd="0" destOrd="0" presId="urn:microsoft.com/office/officeart/2005/8/layout/cycle8"/>
    <dgm:cxn modelId="{8A80F052-DC60-42C0-9337-07CA56A16B33}" type="presOf" srcId="{DF01DE72-9E73-4EC7-BF2D-B6113750CF5A}" destId="{664E0D20-5F2A-4600-88FC-E50220010364}" srcOrd="1" destOrd="0" presId="urn:microsoft.com/office/officeart/2005/8/layout/cycle8"/>
    <dgm:cxn modelId="{5E427E53-80AA-4777-900D-25B83F8F1623}" srcId="{D33A7122-0F4D-4C12-9B60-9CC9B69E3C97}" destId="{DF01DE72-9E73-4EC7-BF2D-B6113750CF5A}" srcOrd="0" destOrd="0" parTransId="{47D71D18-3D00-4379-9675-C22D97568405}" sibTransId="{39EAA4C6-3A51-40B4-BA0A-7AB7D19FA95D}"/>
    <dgm:cxn modelId="{BD1F5B74-C317-4044-A1A0-F17347279085}" type="presOf" srcId="{DF01DE72-9E73-4EC7-BF2D-B6113750CF5A}" destId="{175A7785-2B65-443A-A044-D6BC5133B99F}" srcOrd="0" destOrd="0" presId="urn:microsoft.com/office/officeart/2005/8/layout/cycle8"/>
    <dgm:cxn modelId="{39CED37E-39C8-429E-AEC2-572950FB05F3}" type="presOf" srcId="{98D68B74-F419-4EC2-8F53-3C6276F4B9E9}" destId="{30CD4A04-C084-44A2-B0F4-BC148B6C9254}" srcOrd="0" destOrd="0" presId="urn:microsoft.com/office/officeart/2005/8/layout/cycle8"/>
    <dgm:cxn modelId="{F3E82084-52A7-4EEC-86BD-237541F6A22D}" srcId="{D33A7122-0F4D-4C12-9B60-9CC9B69E3C97}" destId="{20E65396-AEAE-4F1C-8FAD-265F37EE8FE3}" srcOrd="2" destOrd="0" parTransId="{B240CA44-028D-437C-A61B-ADA4933144D4}" sibTransId="{F88447F9-A30D-49CC-A3E4-0B8C65DFC90A}"/>
    <dgm:cxn modelId="{4B1FEAA4-EF9F-4450-99A2-7851CE786D6B}" type="presOf" srcId="{98D68B74-F419-4EC2-8F53-3C6276F4B9E9}" destId="{0D1E34FE-7308-4B96-8B40-18A9DC21E986}" srcOrd="1" destOrd="0" presId="urn:microsoft.com/office/officeart/2005/8/layout/cycle8"/>
    <dgm:cxn modelId="{62920F0D-E5CF-40FA-B1C8-CE7FCEBF00FD}" type="presParOf" srcId="{250B4286-971E-433C-9BF1-D72E3E279B3E}" destId="{175A7785-2B65-443A-A044-D6BC5133B99F}" srcOrd="0" destOrd="0" presId="urn:microsoft.com/office/officeart/2005/8/layout/cycle8"/>
    <dgm:cxn modelId="{A6FE1B1F-88A1-45FB-B344-3126CE01CEA1}" type="presParOf" srcId="{250B4286-971E-433C-9BF1-D72E3E279B3E}" destId="{2B043FF5-4B21-406F-8211-7EEC1C5B1401}" srcOrd="1" destOrd="0" presId="urn:microsoft.com/office/officeart/2005/8/layout/cycle8"/>
    <dgm:cxn modelId="{3342495B-28B3-4372-AA42-BE5368FF87D2}" type="presParOf" srcId="{250B4286-971E-433C-9BF1-D72E3E279B3E}" destId="{BA95EC56-02C6-4260-A558-3EBF127E87A5}" srcOrd="2" destOrd="0" presId="urn:microsoft.com/office/officeart/2005/8/layout/cycle8"/>
    <dgm:cxn modelId="{83E1FAF4-B3D6-4DAD-B869-A5259EF80120}" type="presParOf" srcId="{250B4286-971E-433C-9BF1-D72E3E279B3E}" destId="{664E0D20-5F2A-4600-88FC-E50220010364}" srcOrd="3" destOrd="0" presId="urn:microsoft.com/office/officeart/2005/8/layout/cycle8"/>
    <dgm:cxn modelId="{E69165AD-F81B-4071-8274-D613013C27D3}" type="presParOf" srcId="{250B4286-971E-433C-9BF1-D72E3E279B3E}" destId="{30CD4A04-C084-44A2-B0F4-BC148B6C9254}" srcOrd="4" destOrd="0" presId="urn:microsoft.com/office/officeart/2005/8/layout/cycle8"/>
    <dgm:cxn modelId="{F05C034B-162B-43AC-AAA2-A424D52C345C}" type="presParOf" srcId="{250B4286-971E-433C-9BF1-D72E3E279B3E}" destId="{5C57DBC8-C53C-4FFD-87BC-4C89848703B4}" srcOrd="5" destOrd="0" presId="urn:microsoft.com/office/officeart/2005/8/layout/cycle8"/>
    <dgm:cxn modelId="{6094BC50-37D8-4254-8E66-80B478EFAB0D}" type="presParOf" srcId="{250B4286-971E-433C-9BF1-D72E3E279B3E}" destId="{BE2888A2-BDEB-4BB7-93EC-ED3F1F966242}" srcOrd="6" destOrd="0" presId="urn:microsoft.com/office/officeart/2005/8/layout/cycle8"/>
    <dgm:cxn modelId="{A22B6C60-88CF-476E-BB8A-620B5A0AA367}" type="presParOf" srcId="{250B4286-971E-433C-9BF1-D72E3E279B3E}" destId="{0D1E34FE-7308-4B96-8B40-18A9DC21E986}" srcOrd="7" destOrd="0" presId="urn:microsoft.com/office/officeart/2005/8/layout/cycle8"/>
    <dgm:cxn modelId="{A73B67B5-845B-4BD2-9314-AACBC08C3902}" type="presParOf" srcId="{250B4286-971E-433C-9BF1-D72E3E279B3E}" destId="{D549B17F-1978-4FAB-A1A4-658961FF3593}" srcOrd="8" destOrd="0" presId="urn:microsoft.com/office/officeart/2005/8/layout/cycle8"/>
    <dgm:cxn modelId="{7C7B5D2D-043C-48A0-AAC5-A92F424CD2E0}" type="presParOf" srcId="{250B4286-971E-433C-9BF1-D72E3E279B3E}" destId="{BAE9510B-858E-4AAE-AF5A-F1A9F156B299}" srcOrd="9" destOrd="0" presId="urn:microsoft.com/office/officeart/2005/8/layout/cycle8"/>
    <dgm:cxn modelId="{A222395B-5554-4BF0-89BA-6AE9FBCDE8A6}" type="presParOf" srcId="{250B4286-971E-433C-9BF1-D72E3E279B3E}" destId="{349B2263-3875-4BB5-83E3-1437C753E7FB}" srcOrd="10" destOrd="0" presId="urn:microsoft.com/office/officeart/2005/8/layout/cycle8"/>
    <dgm:cxn modelId="{43EF4227-4B74-4C60-81AC-F49EADD26C6A}" type="presParOf" srcId="{250B4286-971E-433C-9BF1-D72E3E279B3E}" destId="{C6A33091-E997-4BC5-914A-67617B56B328}" srcOrd="11" destOrd="0" presId="urn:microsoft.com/office/officeart/2005/8/layout/cycle8"/>
    <dgm:cxn modelId="{D90803A0-30FA-4197-9CF0-01B4C97498C2}" type="presParOf" srcId="{250B4286-971E-433C-9BF1-D72E3E279B3E}" destId="{D9A23C94-E3E5-41BA-A843-891F4AA5A985}" srcOrd="12" destOrd="0" presId="urn:microsoft.com/office/officeart/2005/8/layout/cycle8"/>
    <dgm:cxn modelId="{9F9F1B6C-7A5B-49F3-8F94-DE866D2E618A}" type="presParOf" srcId="{250B4286-971E-433C-9BF1-D72E3E279B3E}" destId="{5F2FCB10-7654-44DC-ADFD-D5B145DCDFBE}" srcOrd="13" destOrd="0" presId="urn:microsoft.com/office/officeart/2005/8/layout/cycle8"/>
    <dgm:cxn modelId="{ABE7B7FD-B60D-4258-B5B1-B1193ED6B9E6}" type="presParOf" srcId="{250B4286-971E-433C-9BF1-D72E3E279B3E}" destId="{9BF54AB8-96A2-44A5-B962-86893233F6A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3A7122-0F4D-4C12-9B60-9CC9B69E3C97}" type="doc">
      <dgm:prSet loTypeId="urn:microsoft.com/office/officeart/2005/8/layout/cycle8" loCatId="cycle" qsTypeId="urn:microsoft.com/office/officeart/2005/8/quickstyle/simple3" qsCatId="simple" csTypeId="urn:microsoft.com/office/officeart/2005/8/colors/accent6_3" csCatId="accent6" phldr="1"/>
      <dgm:spPr/>
    </dgm:pt>
    <dgm:pt modelId="{DF01DE72-9E73-4EC7-BF2D-B6113750CF5A}">
      <dgm:prSet phldrT="[Text]" custT="1"/>
      <dgm:spPr/>
      <dgm:t>
        <a:bodyPr/>
        <a:lstStyle/>
        <a:p>
          <a:r>
            <a:rPr lang="de-DE" sz="1200" b="1" dirty="0">
              <a:latin typeface="Calibri" panose="020F0502020204030204" pitchFamily="34" charset="0"/>
              <a:cs typeface="Calibri" panose="020F0502020204030204" pitchFamily="34" charset="0"/>
            </a:rPr>
            <a:t>2. Thermal </a:t>
          </a:r>
          <a:r>
            <a:rPr lang="de-DE" sz="1200" b="1" dirty="0" err="1">
              <a:latin typeface="Calibri" panose="020F0502020204030204" pitchFamily="34" charset="0"/>
              <a:cs typeface="Calibri" panose="020F0502020204030204" pitchFamily="34" charset="0"/>
            </a:rPr>
            <a:t>cleaning</a:t>
          </a:r>
          <a:endParaRPr lang="de-DE" sz="1200" b="1" dirty="0">
            <a:latin typeface="Calibri" panose="020F0502020204030204" pitchFamily="34" charset="0"/>
            <a:cs typeface="Calibri" panose="020F0502020204030204" pitchFamily="34" charset="0"/>
          </a:endParaRPr>
        </a:p>
      </dgm:t>
    </dgm:pt>
    <dgm:pt modelId="{47D71D18-3D00-4379-9675-C22D97568405}" type="parTrans" cxnId="{5E427E53-80AA-4777-900D-25B83F8F1623}">
      <dgm:prSet/>
      <dgm:spPr/>
      <dgm:t>
        <a:bodyPr/>
        <a:lstStyle/>
        <a:p>
          <a:endParaRPr lang="de-DE"/>
        </a:p>
      </dgm:t>
    </dgm:pt>
    <dgm:pt modelId="{39EAA4C6-3A51-40B4-BA0A-7AB7D19FA95D}" type="sibTrans" cxnId="{5E427E53-80AA-4777-900D-25B83F8F1623}">
      <dgm:prSet/>
      <dgm:spPr/>
      <dgm:t>
        <a:bodyPr/>
        <a:lstStyle/>
        <a:p>
          <a:endParaRPr lang="de-DE"/>
        </a:p>
      </dgm:t>
    </dgm:pt>
    <dgm:pt modelId="{98D68B74-F419-4EC2-8F53-3C6276F4B9E9}">
      <dgm:prSet phldrT="[Text]" custT="1"/>
      <dgm:spPr/>
      <dgm:t>
        <a:bodyPr/>
        <a:lstStyle/>
        <a:p>
          <a:r>
            <a:rPr lang="de-DE" sz="1200" b="1" dirty="0">
              <a:latin typeface="Calibri" panose="020F0502020204030204" pitchFamily="34" charset="0"/>
              <a:cs typeface="Calibri" panose="020F0502020204030204" pitchFamily="34" charset="0"/>
            </a:rPr>
            <a:t>3. </a:t>
          </a:r>
          <a:r>
            <a:rPr lang="de-DE" sz="1200" b="1" dirty="0" err="1">
              <a:latin typeface="Calibri" panose="020F0502020204030204" pitchFamily="34" charset="0"/>
              <a:cs typeface="Calibri" panose="020F0502020204030204" pitchFamily="34" charset="0"/>
            </a:rPr>
            <a:t>Cs-activation</a:t>
          </a:r>
          <a:endParaRPr lang="de-DE" sz="1200" b="1" dirty="0">
            <a:latin typeface="Calibri" panose="020F0502020204030204" pitchFamily="34" charset="0"/>
            <a:cs typeface="Calibri" panose="020F0502020204030204" pitchFamily="34" charset="0"/>
          </a:endParaRPr>
        </a:p>
      </dgm:t>
    </dgm:pt>
    <dgm:pt modelId="{3658CB32-9D7A-4E13-A2EE-19B786763D92}" type="parTrans" cxnId="{6A189D25-0C9B-4FA1-A772-501DBBD7785A}">
      <dgm:prSet/>
      <dgm:spPr/>
      <dgm:t>
        <a:bodyPr/>
        <a:lstStyle/>
        <a:p>
          <a:endParaRPr lang="de-DE"/>
        </a:p>
      </dgm:t>
    </dgm:pt>
    <dgm:pt modelId="{278B62F6-B24C-4D86-9DDB-C499C76E71F7}" type="sibTrans" cxnId="{6A189D25-0C9B-4FA1-A772-501DBBD7785A}">
      <dgm:prSet/>
      <dgm:spPr/>
      <dgm:t>
        <a:bodyPr/>
        <a:lstStyle/>
        <a:p>
          <a:endParaRPr lang="de-DE"/>
        </a:p>
      </dgm:t>
    </dgm:pt>
    <dgm:pt modelId="{20E65396-AEAE-4F1C-8FAD-265F37EE8FE3}">
      <dgm:prSet phldrT="[Text]" custT="1"/>
      <dgm:spPr/>
      <dgm:t>
        <a:bodyPr/>
        <a:lstStyle/>
        <a:p>
          <a:r>
            <a:rPr lang="de-DE" sz="1200" b="1" dirty="0">
              <a:latin typeface="Calibri" panose="020F0502020204030204" pitchFamily="34" charset="0"/>
              <a:cs typeface="Calibri" panose="020F0502020204030204" pitchFamily="34" charset="0"/>
            </a:rPr>
            <a:t>4. QE </a:t>
          </a:r>
          <a:r>
            <a:rPr lang="de-DE" sz="1200" b="1" dirty="0" err="1">
              <a:latin typeface="Calibri" panose="020F0502020204030204" pitchFamily="34" charset="0"/>
              <a:cs typeface="Calibri" panose="020F0502020204030204" pitchFamily="34" charset="0"/>
            </a:rPr>
            <a:t>decay</a:t>
          </a:r>
          <a:endParaRPr lang="de-DE" sz="1200" b="1" dirty="0">
            <a:latin typeface="Calibri" panose="020F0502020204030204" pitchFamily="34" charset="0"/>
            <a:cs typeface="Calibri" panose="020F0502020204030204" pitchFamily="34" charset="0"/>
          </a:endParaRPr>
        </a:p>
      </dgm:t>
    </dgm:pt>
    <dgm:pt modelId="{B240CA44-028D-437C-A61B-ADA4933144D4}" type="parTrans" cxnId="{F3E82084-52A7-4EEC-86BD-237541F6A22D}">
      <dgm:prSet/>
      <dgm:spPr/>
      <dgm:t>
        <a:bodyPr/>
        <a:lstStyle/>
        <a:p>
          <a:endParaRPr lang="de-DE"/>
        </a:p>
      </dgm:t>
    </dgm:pt>
    <dgm:pt modelId="{F88447F9-A30D-49CC-A3E4-0B8C65DFC90A}" type="sibTrans" cxnId="{F3E82084-52A7-4EEC-86BD-237541F6A22D}">
      <dgm:prSet/>
      <dgm:spPr/>
      <dgm:t>
        <a:bodyPr/>
        <a:lstStyle/>
        <a:p>
          <a:endParaRPr lang="de-DE"/>
        </a:p>
      </dgm:t>
    </dgm:pt>
    <dgm:pt modelId="{250B4286-971E-433C-9BF1-D72E3E279B3E}" type="pres">
      <dgm:prSet presAssocID="{D33A7122-0F4D-4C12-9B60-9CC9B69E3C97}" presName="compositeShape" presStyleCnt="0">
        <dgm:presLayoutVars>
          <dgm:chMax val="7"/>
          <dgm:dir/>
          <dgm:resizeHandles val="exact"/>
        </dgm:presLayoutVars>
      </dgm:prSet>
      <dgm:spPr/>
    </dgm:pt>
    <dgm:pt modelId="{175A7785-2B65-443A-A044-D6BC5133B99F}" type="pres">
      <dgm:prSet presAssocID="{D33A7122-0F4D-4C12-9B60-9CC9B69E3C97}" presName="wedge1" presStyleLbl="node1" presStyleIdx="0" presStyleCnt="3"/>
      <dgm:spPr/>
    </dgm:pt>
    <dgm:pt modelId="{2B043FF5-4B21-406F-8211-7EEC1C5B1401}" type="pres">
      <dgm:prSet presAssocID="{D33A7122-0F4D-4C12-9B60-9CC9B69E3C97}" presName="dummy1a" presStyleCnt="0"/>
      <dgm:spPr/>
    </dgm:pt>
    <dgm:pt modelId="{BA95EC56-02C6-4260-A558-3EBF127E87A5}" type="pres">
      <dgm:prSet presAssocID="{D33A7122-0F4D-4C12-9B60-9CC9B69E3C97}" presName="dummy1b" presStyleCnt="0"/>
      <dgm:spPr/>
    </dgm:pt>
    <dgm:pt modelId="{664E0D20-5F2A-4600-88FC-E50220010364}" type="pres">
      <dgm:prSet presAssocID="{D33A7122-0F4D-4C12-9B60-9CC9B69E3C97}" presName="wedge1Tx" presStyleLbl="node1" presStyleIdx="0" presStyleCnt="3">
        <dgm:presLayoutVars>
          <dgm:chMax val="0"/>
          <dgm:chPref val="0"/>
          <dgm:bulletEnabled val="1"/>
        </dgm:presLayoutVars>
      </dgm:prSet>
      <dgm:spPr/>
    </dgm:pt>
    <dgm:pt modelId="{30CD4A04-C084-44A2-B0F4-BC148B6C9254}" type="pres">
      <dgm:prSet presAssocID="{D33A7122-0F4D-4C12-9B60-9CC9B69E3C97}" presName="wedge2" presStyleLbl="node1" presStyleIdx="1" presStyleCnt="3"/>
      <dgm:spPr/>
    </dgm:pt>
    <dgm:pt modelId="{5C57DBC8-C53C-4FFD-87BC-4C89848703B4}" type="pres">
      <dgm:prSet presAssocID="{D33A7122-0F4D-4C12-9B60-9CC9B69E3C97}" presName="dummy2a" presStyleCnt="0"/>
      <dgm:spPr/>
    </dgm:pt>
    <dgm:pt modelId="{BE2888A2-BDEB-4BB7-93EC-ED3F1F966242}" type="pres">
      <dgm:prSet presAssocID="{D33A7122-0F4D-4C12-9B60-9CC9B69E3C97}" presName="dummy2b" presStyleCnt="0"/>
      <dgm:spPr/>
    </dgm:pt>
    <dgm:pt modelId="{0D1E34FE-7308-4B96-8B40-18A9DC21E986}" type="pres">
      <dgm:prSet presAssocID="{D33A7122-0F4D-4C12-9B60-9CC9B69E3C97}" presName="wedge2Tx" presStyleLbl="node1" presStyleIdx="1" presStyleCnt="3">
        <dgm:presLayoutVars>
          <dgm:chMax val="0"/>
          <dgm:chPref val="0"/>
          <dgm:bulletEnabled val="1"/>
        </dgm:presLayoutVars>
      </dgm:prSet>
      <dgm:spPr/>
    </dgm:pt>
    <dgm:pt modelId="{D549B17F-1978-4FAB-A1A4-658961FF3593}" type="pres">
      <dgm:prSet presAssocID="{D33A7122-0F4D-4C12-9B60-9CC9B69E3C97}" presName="wedge3" presStyleLbl="node1" presStyleIdx="2" presStyleCnt="3"/>
      <dgm:spPr/>
    </dgm:pt>
    <dgm:pt modelId="{BAE9510B-858E-4AAE-AF5A-F1A9F156B299}" type="pres">
      <dgm:prSet presAssocID="{D33A7122-0F4D-4C12-9B60-9CC9B69E3C97}" presName="dummy3a" presStyleCnt="0"/>
      <dgm:spPr/>
    </dgm:pt>
    <dgm:pt modelId="{349B2263-3875-4BB5-83E3-1437C753E7FB}" type="pres">
      <dgm:prSet presAssocID="{D33A7122-0F4D-4C12-9B60-9CC9B69E3C97}" presName="dummy3b" presStyleCnt="0"/>
      <dgm:spPr/>
    </dgm:pt>
    <dgm:pt modelId="{C6A33091-E997-4BC5-914A-67617B56B328}" type="pres">
      <dgm:prSet presAssocID="{D33A7122-0F4D-4C12-9B60-9CC9B69E3C97}" presName="wedge3Tx" presStyleLbl="node1" presStyleIdx="2" presStyleCnt="3">
        <dgm:presLayoutVars>
          <dgm:chMax val="0"/>
          <dgm:chPref val="0"/>
          <dgm:bulletEnabled val="1"/>
        </dgm:presLayoutVars>
      </dgm:prSet>
      <dgm:spPr/>
    </dgm:pt>
    <dgm:pt modelId="{D9A23C94-E3E5-41BA-A843-891F4AA5A985}" type="pres">
      <dgm:prSet presAssocID="{39EAA4C6-3A51-40B4-BA0A-7AB7D19FA95D}" presName="arrowWedge1" presStyleLbl="fgSibTrans2D1" presStyleIdx="0" presStyleCnt="3"/>
      <dgm:spPr/>
    </dgm:pt>
    <dgm:pt modelId="{5F2FCB10-7654-44DC-ADFD-D5B145DCDFBE}" type="pres">
      <dgm:prSet presAssocID="{278B62F6-B24C-4D86-9DDB-C499C76E71F7}" presName="arrowWedge2" presStyleLbl="fgSibTrans2D1" presStyleIdx="1" presStyleCnt="3"/>
      <dgm:spPr/>
    </dgm:pt>
    <dgm:pt modelId="{9BF54AB8-96A2-44A5-B962-86893233F6AF}" type="pres">
      <dgm:prSet presAssocID="{F88447F9-A30D-49CC-A3E4-0B8C65DFC90A}" presName="arrowWedge3" presStyleLbl="fgSibTrans2D1" presStyleIdx="2" presStyleCnt="3"/>
      <dgm:spPr/>
    </dgm:pt>
  </dgm:ptLst>
  <dgm:cxnLst>
    <dgm:cxn modelId="{79D9240A-58C2-4F46-A0A8-144E4CDB163E}" type="presOf" srcId="{20E65396-AEAE-4F1C-8FAD-265F37EE8FE3}" destId="{C6A33091-E997-4BC5-914A-67617B56B328}" srcOrd="1" destOrd="0" presId="urn:microsoft.com/office/officeart/2005/8/layout/cycle8"/>
    <dgm:cxn modelId="{6AA54610-7D05-4072-9F61-49333DA68B27}" type="presOf" srcId="{20E65396-AEAE-4F1C-8FAD-265F37EE8FE3}" destId="{D549B17F-1978-4FAB-A1A4-658961FF3593}" srcOrd="0" destOrd="0" presId="urn:microsoft.com/office/officeart/2005/8/layout/cycle8"/>
    <dgm:cxn modelId="{6A189D25-0C9B-4FA1-A772-501DBBD7785A}" srcId="{D33A7122-0F4D-4C12-9B60-9CC9B69E3C97}" destId="{98D68B74-F419-4EC2-8F53-3C6276F4B9E9}" srcOrd="1" destOrd="0" parTransId="{3658CB32-9D7A-4E13-A2EE-19B786763D92}" sibTransId="{278B62F6-B24C-4D86-9DDB-C499C76E71F7}"/>
    <dgm:cxn modelId="{BD7C975F-09A5-4C57-842F-670560272870}" type="presOf" srcId="{D33A7122-0F4D-4C12-9B60-9CC9B69E3C97}" destId="{250B4286-971E-433C-9BF1-D72E3E279B3E}" srcOrd="0" destOrd="0" presId="urn:microsoft.com/office/officeart/2005/8/layout/cycle8"/>
    <dgm:cxn modelId="{8A80F052-DC60-42C0-9337-07CA56A16B33}" type="presOf" srcId="{DF01DE72-9E73-4EC7-BF2D-B6113750CF5A}" destId="{664E0D20-5F2A-4600-88FC-E50220010364}" srcOrd="1" destOrd="0" presId="urn:microsoft.com/office/officeart/2005/8/layout/cycle8"/>
    <dgm:cxn modelId="{5E427E53-80AA-4777-900D-25B83F8F1623}" srcId="{D33A7122-0F4D-4C12-9B60-9CC9B69E3C97}" destId="{DF01DE72-9E73-4EC7-BF2D-B6113750CF5A}" srcOrd="0" destOrd="0" parTransId="{47D71D18-3D00-4379-9675-C22D97568405}" sibTransId="{39EAA4C6-3A51-40B4-BA0A-7AB7D19FA95D}"/>
    <dgm:cxn modelId="{BD1F5B74-C317-4044-A1A0-F17347279085}" type="presOf" srcId="{DF01DE72-9E73-4EC7-BF2D-B6113750CF5A}" destId="{175A7785-2B65-443A-A044-D6BC5133B99F}" srcOrd="0" destOrd="0" presId="urn:microsoft.com/office/officeart/2005/8/layout/cycle8"/>
    <dgm:cxn modelId="{39CED37E-39C8-429E-AEC2-572950FB05F3}" type="presOf" srcId="{98D68B74-F419-4EC2-8F53-3C6276F4B9E9}" destId="{30CD4A04-C084-44A2-B0F4-BC148B6C9254}" srcOrd="0" destOrd="0" presId="urn:microsoft.com/office/officeart/2005/8/layout/cycle8"/>
    <dgm:cxn modelId="{F3E82084-52A7-4EEC-86BD-237541F6A22D}" srcId="{D33A7122-0F4D-4C12-9B60-9CC9B69E3C97}" destId="{20E65396-AEAE-4F1C-8FAD-265F37EE8FE3}" srcOrd="2" destOrd="0" parTransId="{B240CA44-028D-437C-A61B-ADA4933144D4}" sibTransId="{F88447F9-A30D-49CC-A3E4-0B8C65DFC90A}"/>
    <dgm:cxn modelId="{4B1FEAA4-EF9F-4450-99A2-7851CE786D6B}" type="presOf" srcId="{98D68B74-F419-4EC2-8F53-3C6276F4B9E9}" destId="{0D1E34FE-7308-4B96-8B40-18A9DC21E986}" srcOrd="1" destOrd="0" presId="urn:microsoft.com/office/officeart/2005/8/layout/cycle8"/>
    <dgm:cxn modelId="{62920F0D-E5CF-40FA-B1C8-CE7FCEBF00FD}" type="presParOf" srcId="{250B4286-971E-433C-9BF1-D72E3E279B3E}" destId="{175A7785-2B65-443A-A044-D6BC5133B99F}" srcOrd="0" destOrd="0" presId="urn:microsoft.com/office/officeart/2005/8/layout/cycle8"/>
    <dgm:cxn modelId="{A6FE1B1F-88A1-45FB-B344-3126CE01CEA1}" type="presParOf" srcId="{250B4286-971E-433C-9BF1-D72E3E279B3E}" destId="{2B043FF5-4B21-406F-8211-7EEC1C5B1401}" srcOrd="1" destOrd="0" presId="urn:microsoft.com/office/officeart/2005/8/layout/cycle8"/>
    <dgm:cxn modelId="{3342495B-28B3-4372-AA42-BE5368FF87D2}" type="presParOf" srcId="{250B4286-971E-433C-9BF1-D72E3E279B3E}" destId="{BA95EC56-02C6-4260-A558-3EBF127E87A5}" srcOrd="2" destOrd="0" presId="urn:microsoft.com/office/officeart/2005/8/layout/cycle8"/>
    <dgm:cxn modelId="{83E1FAF4-B3D6-4DAD-B869-A5259EF80120}" type="presParOf" srcId="{250B4286-971E-433C-9BF1-D72E3E279B3E}" destId="{664E0D20-5F2A-4600-88FC-E50220010364}" srcOrd="3" destOrd="0" presId="urn:microsoft.com/office/officeart/2005/8/layout/cycle8"/>
    <dgm:cxn modelId="{E69165AD-F81B-4071-8274-D613013C27D3}" type="presParOf" srcId="{250B4286-971E-433C-9BF1-D72E3E279B3E}" destId="{30CD4A04-C084-44A2-B0F4-BC148B6C9254}" srcOrd="4" destOrd="0" presId="urn:microsoft.com/office/officeart/2005/8/layout/cycle8"/>
    <dgm:cxn modelId="{F05C034B-162B-43AC-AAA2-A424D52C345C}" type="presParOf" srcId="{250B4286-971E-433C-9BF1-D72E3E279B3E}" destId="{5C57DBC8-C53C-4FFD-87BC-4C89848703B4}" srcOrd="5" destOrd="0" presId="urn:microsoft.com/office/officeart/2005/8/layout/cycle8"/>
    <dgm:cxn modelId="{6094BC50-37D8-4254-8E66-80B478EFAB0D}" type="presParOf" srcId="{250B4286-971E-433C-9BF1-D72E3E279B3E}" destId="{BE2888A2-BDEB-4BB7-93EC-ED3F1F966242}" srcOrd="6" destOrd="0" presId="urn:microsoft.com/office/officeart/2005/8/layout/cycle8"/>
    <dgm:cxn modelId="{A22B6C60-88CF-476E-BB8A-620B5A0AA367}" type="presParOf" srcId="{250B4286-971E-433C-9BF1-D72E3E279B3E}" destId="{0D1E34FE-7308-4B96-8B40-18A9DC21E986}" srcOrd="7" destOrd="0" presId="urn:microsoft.com/office/officeart/2005/8/layout/cycle8"/>
    <dgm:cxn modelId="{A73B67B5-845B-4BD2-9314-AACBC08C3902}" type="presParOf" srcId="{250B4286-971E-433C-9BF1-D72E3E279B3E}" destId="{D549B17F-1978-4FAB-A1A4-658961FF3593}" srcOrd="8" destOrd="0" presId="urn:microsoft.com/office/officeart/2005/8/layout/cycle8"/>
    <dgm:cxn modelId="{7C7B5D2D-043C-48A0-AAC5-A92F424CD2E0}" type="presParOf" srcId="{250B4286-971E-433C-9BF1-D72E3E279B3E}" destId="{BAE9510B-858E-4AAE-AF5A-F1A9F156B299}" srcOrd="9" destOrd="0" presId="urn:microsoft.com/office/officeart/2005/8/layout/cycle8"/>
    <dgm:cxn modelId="{A222395B-5554-4BF0-89BA-6AE9FBCDE8A6}" type="presParOf" srcId="{250B4286-971E-433C-9BF1-D72E3E279B3E}" destId="{349B2263-3875-4BB5-83E3-1437C753E7FB}" srcOrd="10" destOrd="0" presId="urn:microsoft.com/office/officeart/2005/8/layout/cycle8"/>
    <dgm:cxn modelId="{43EF4227-4B74-4C60-81AC-F49EADD26C6A}" type="presParOf" srcId="{250B4286-971E-433C-9BF1-D72E3E279B3E}" destId="{C6A33091-E997-4BC5-914A-67617B56B328}" srcOrd="11" destOrd="0" presId="urn:microsoft.com/office/officeart/2005/8/layout/cycle8"/>
    <dgm:cxn modelId="{D90803A0-30FA-4197-9CF0-01B4C97498C2}" type="presParOf" srcId="{250B4286-971E-433C-9BF1-D72E3E279B3E}" destId="{D9A23C94-E3E5-41BA-A843-891F4AA5A985}" srcOrd="12" destOrd="0" presId="urn:microsoft.com/office/officeart/2005/8/layout/cycle8"/>
    <dgm:cxn modelId="{9F9F1B6C-7A5B-49F3-8F94-DE866D2E618A}" type="presParOf" srcId="{250B4286-971E-433C-9BF1-D72E3E279B3E}" destId="{5F2FCB10-7654-44DC-ADFD-D5B145DCDFBE}" srcOrd="13" destOrd="0" presId="urn:microsoft.com/office/officeart/2005/8/layout/cycle8"/>
    <dgm:cxn modelId="{ABE7B7FD-B60D-4258-B5B1-B1193ED6B9E6}" type="presParOf" srcId="{250B4286-971E-433C-9BF1-D72E3E279B3E}" destId="{9BF54AB8-96A2-44A5-B962-86893233F6AF}"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A7785-2B65-443A-A044-D6BC5133B99F}">
      <dsp:nvSpPr>
        <dsp:cNvPr id="0" name=""/>
        <dsp:cNvSpPr/>
      </dsp:nvSpPr>
      <dsp:spPr>
        <a:xfrm>
          <a:off x="746389" y="128410"/>
          <a:ext cx="1659456" cy="1659456"/>
        </a:xfrm>
        <a:prstGeom prst="pie">
          <a:avLst>
            <a:gd name="adj1" fmla="val 16200000"/>
            <a:gd name="adj2" fmla="val 1800000"/>
          </a:avLst>
        </a:prstGeom>
        <a:gradFill rotWithShape="0">
          <a:gsLst>
            <a:gs pos="0">
              <a:schemeClr val="accent6">
                <a:shade val="80000"/>
                <a:hueOff val="0"/>
                <a:satOff val="0"/>
                <a:lumOff val="0"/>
                <a:alphaOff val="0"/>
                <a:tint val="50000"/>
                <a:satMod val="300000"/>
              </a:schemeClr>
            </a:gs>
            <a:gs pos="35000">
              <a:schemeClr val="accent6">
                <a:shade val="80000"/>
                <a:hueOff val="0"/>
                <a:satOff val="0"/>
                <a:lumOff val="0"/>
                <a:alphaOff val="0"/>
                <a:tint val="37000"/>
                <a:satMod val="300000"/>
              </a:schemeClr>
            </a:gs>
            <a:gs pos="100000">
              <a:schemeClr val="accent6">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latin typeface="Calibri" panose="020F0502020204030204" pitchFamily="34" charset="0"/>
              <a:cs typeface="Calibri" panose="020F0502020204030204" pitchFamily="34" charset="0"/>
            </a:rPr>
            <a:t>2. Thermal </a:t>
          </a:r>
          <a:r>
            <a:rPr lang="de-DE" sz="1200" b="1" kern="1200" dirty="0" err="1">
              <a:latin typeface="Calibri" panose="020F0502020204030204" pitchFamily="34" charset="0"/>
              <a:cs typeface="Calibri" panose="020F0502020204030204" pitchFamily="34" charset="0"/>
            </a:rPr>
            <a:t>cleaning</a:t>
          </a:r>
          <a:endParaRPr lang="de-DE" sz="1200" b="1" kern="1200" dirty="0">
            <a:latin typeface="Calibri" panose="020F0502020204030204" pitchFamily="34" charset="0"/>
            <a:cs typeface="Calibri" panose="020F0502020204030204" pitchFamily="34" charset="0"/>
          </a:endParaRPr>
        </a:p>
      </dsp:txBody>
      <dsp:txXfrm>
        <a:off x="1620962" y="480056"/>
        <a:ext cx="592662" cy="493885"/>
      </dsp:txXfrm>
    </dsp:sp>
    <dsp:sp modelId="{30CD4A04-C084-44A2-B0F4-BC148B6C9254}">
      <dsp:nvSpPr>
        <dsp:cNvPr id="0" name=""/>
        <dsp:cNvSpPr/>
      </dsp:nvSpPr>
      <dsp:spPr>
        <a:xfrm>
          <a:off x="712212" y="187676"/>
          <a:ext cx="1659456" cy="1659456"/>
        </a:xfrm>
        <a:prstGeom prst="pie">
          <a:avLst>
            <a:gd name="adj1" fmla="val 1800000"/>
            <a:gd name="adj2" fmla="val 9000000"/>
          </a:avLst>
        </a:prstGeom>
        <a:gradFill rotWithShape="0">
          <a:gsLst>
            <a:gs pos="0">
              <a:schemeClr val="accent6">
                <a:shade val="80000"/>
                <a:hueOff val="-190846"/>
                <a:satOff val="8505"/>
                <a:lumOff val="11889"/>
                <a:alphaOff val="0"/>
                <a:tint val="50000"/>
                <a:satMod val="300000"/>
              </a:schemeClr>
            </a:gs>
            <a:gs pos="35000">
              <a:schemeClr val="accent6">
                <a:shade val="80000"/>
                <a:hueOff val="-190846"/>
                <a:satOff val="8505"/>
                <a:lumOff val="11889"/>
                <a:alphaOff val="0"/>
                <a:tint val="37000"/>
                <a:satMod val="300000"/>
              </a:schemeClr>
            </a:gs>
            <a:gs pos="100000">
              <a:schemeClr val="accent6">
                <a:shade val="80000"/>
                <a:hueOff val="-190846"/>
                <a:satOff val="8505"/>
                <a:lumOff val="1188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latin typeface="Calibri" panose="020F0502020204030204" pitchFamily="34" charset="0"/>
              <a:cs typeface="Calibri" panose="020F0502020204030204" pitchFamily="34" charset="0"/>
            </a:rPr>
            <a:t>3. </a:t>
          </a:r>
          <a:r>
            <a:rPr lang="de-DE" sz="1200" b="1" kern="1200" dirty="0" err="1">
              <a:latin typeface="Calibri" panose="020F0502020204030204" pitchFamily="34" charset="0"/>
              <a:cs typeface="Calibri" panose="020F0502020204030204" pitchFamily="34" charset="0"/>
            </a:rPr>
            <a:t>Cs-activation</a:t>
          </a:r>
          <a:endParaRPr lang="de-DE" sz="1200" b="1" kern="1200" dirty="0">
            <a:latin typeface="Calibri" panose="020F0502020204030204" pitchFamily="34" charset="0"/>
            <a:cs typeface="Calibri" panose="020F0502020204030204" pitchFamily="34" charset="0"/>
          </a:endParaRPr>
        </a:p>
      </dsp:txBody>
      <dsp:txXfrm>
        <a:off x="1107321" y="1264347"/>
        <a:ext cx="888994" cy="434619"/>
      </dsp:txXfrm>
    </dsp:sp>
    <dsp:sp modelId="{D549B17F-1978-4FAB-A1A4-658961FF3593}">
      <dsp:nvSpPr>
        <dsp:cNvPr id="0" name=""/>
        <dsp:cNvSpPr/>
      </dsp:nvSpPr>
      <dsp:spPr>
        <a:xfrm>
          <a:off x="678035" y="128410"/>
          <a:ext cx="1659456" cy="1659456"/>
        </a:xfrm>
        <a:prstGeom prst="pie">
          <a:avLst>
            <a:gd name="adj1" fmla="val 9000000"/>
            <a:gd name="adj2" fmla="val 16200000"/>
          </a:avLst>
        </a:prstGeom>
        <a:gradFill rotWithShape="0">
          <a:gsLst>
            <a:gs pos="0">
              <a:schemeClr val="accent6">
                <a:shade val="80000"/>
                <a:hueOff val="-381692"/>
                <a:satOff val="17009"/>
                <a:lumOff val="23779"/>
                <a:alphaOff val="0"/>
                <a:tint val="50000"/>
                <a:satMod val="300000"/>
              </a:schemeClr>
            </a:gs>
            <a:gs pos="35000">
              <a:schemeClr val="accent6">
                <a:shade val="80000"/>
                <a:hueOff val="-381692"/>
                <a:satOff val="17009"/>
                <a:lumOff val="23779"/>
                <a:alphaOff val="0"/>
                <a:tint val="37000"/>
                <a:satMod val="300000"/>
              </a:schemeClr>
            </a:gs>
            <a:gs pos="100000">
              <a:schemeClr val="accent6">
                <a:shade val="80000"/>
                <a:hueOff val="-381692"/>
                <a:satOff val="17009"/>
                <a:lumOff val="2377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latin typeface="Calibri" panose="020F0502020204030204" pitchFamily="34" charset="0"/>
              <a:cs typeface="Calibri" panose="020F0502020204030204" pitchFamily="34" charset="0"/>
            </a:rPr>
            <a:t>4. QE </a:t>
          </a:r>
          <a:r>
            <a:rPr lang="de-DE" sz="1200" b="1" kern="1200" dirty="0" err="1">
              <a:latin typeface="Calibri" panose="020F0502020204030204" pitchFamily="34" charset="0"/>
              <a:cs typeface="Calibri" panose="020F0502020204030204" pitchFamily="34" charset="0"/>
            </a:rPr>
            <a:t>decay</a:t>
          </a:r>
          <a:endParaRPr lang="de-DE" sz="1200" b="1" kern="1200" dirty="0">
            <a:latin typeface="Calibri" panose="020F0502020204030204" pitchFamily="34" charset="0"/>
            <a:cs typeface="Calibri" panose="020F0502020204030204" pitchFamily="34" charset="0"/>
          </a:endParaRPr>
        </a:p>
      </dsp:txBody>
      <dsp:txXfrm>
        <a:off x="870255" y="480056"/>
        <a:ext cx="592662" cy="493885"/>
      </dsp:txXfrm>
    </dsp:sp>
    <dsp:sp modelId="{D9A23C94-E3E5-41BA-A843-891F4AA5A985}">
      <dsp:nvSpPr>
        <dsp:cNvPr id="0" name=""/>
        <dsp:cNvSpPr/>
      </dsp:nvSpPr>
      <dsp:spPr>
        <a:xfrm>
          <a:off x="643798" y="25682"/>
          <a:ext cx="1864912" cy="1864912"/>
        </a:xfrm>
        <a:prstGeom prst="circularArrow">
          <a:avLst>
            <a:gd name="adj1" fmla="val 5085"/>
            <a:gd name="adj2" fmla="val 327528"/>
            <a:gd name="adj3" fmla="val 1472472"/>
            <a:gd name="adj4" fmla="val 16199432"/>
            <a:gd name="adj5" fmla="val 5932"/>
          </a:avLst>
        </a:prstGeom>
        <a:gradFill rotWithShape="0">
          <a:gsLst>
            <a:gs pos="0">
              <a:schemeClr val="accent6">
                <a:shade val="90000"/>
                <a:hueOff val="0"/>
                <a:satOff val="0"/>
                <a:lumOff val="0"/>
                <a:alphaOff val="0"/>
                <a:tint val="50000"/>
                <a:satMod val="300000"/>
              </a:schemeClr>
            </a:gs>
            <a:gs pos="35000">
              <a:schemeClr val="accent6">
                <a:shade val="90000"/>
                <a:hueOff val="0"/>
                <a:satOff val="0"/>
                <a:lumOff val="0"/>
                <a:alphaOff val="0"/>
                <a:tint val="37000"/>
                <a:satMod val="300000"/>
              </a:schemeClr>
            </a:gs>
            <a:gs pos="100000">
              <a:schemeClr val="accent6">
                <a:shade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F2FCB10-7654-44DC-ADFD-D5B145DCDFBE}">
      <dsp:nvSpPr>
        <dsp:cNvPr id="0" name=""/>
        <dsp:cNvSpPr/>
      </dsp:nvSpPr>
      <dsp:spPr>
        <a:xfrm>
          <a:off x="609484" y="84843"/>
          <a:ext cx="1864912" cy="1864912"/>
        </a:xfrm>
        <a:prstGeom prst="circularArrow">
          <a:avLst>
            <a:gd name="adj1" fmla="val 5085"/>
            <a:gd name="adj2" fmla="val 327528"/>
            <a:gd name="adj3" fmla="val 8671970"/>
            <a:gd name="adj4" fmla="val 1800502"/>
            <a:gd name="adj5" fmla="val 5932"/>
          </a:avLst>
        </a:prstGeom>
        <a:gradFill rotWithShape="0">
          <a:gsLst>
            <a:gs pos="0">
              <a:schemeClr val="accent6">
                <a:shade val="90000"/>
                <a:hueOff val="-190867"/>
                <a:satOff val="3809"/>
                <a:lumOff val="10339"/>
                <a:alphaOff val="0"/>
                <a:tint val="50000"/>
                <a:satMod val="300000"/>
              </a:schemeClr>
            </a:gs>
            <a:gs pos="35000">
              <a:schemeClr val="accent6">
                <a:shade val="90000"/>
                <a:hueOff val="-190867"/>
                <a:satOff val="3809"/>
                <a:lumOff val="10339"/>
                <a:alphaOff val="0"/>
                <a:tint val="37000"/>
                <a:satMod val="300000"/>
              </a:schemeClr>
            </a:gs>
            <a:gs pos="100000">
              <a:schemeClr val="accent6">
                <a:shade val="90000"/>
                <a:hueOff val="-190867"/>
                <a:satOff val="3809"/>
                <a:lumOff val="10339"/>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9BF54AB8-96A2-44A5-B962-86893233F6AF}">
      <dsp:nvSpPr>
        <dsp:cNvPr id="0" name=""/>
        <dsp:cNvSpPr/>
      </dsp:nvSpPr>
      <dsp:spPr>
        <a:xfrm>
          <a:off x="575170" y="25682"/>
          <a:ext cx="1864912" cy="1864912"/>
        </a:xfrm>
        <a:prstGeom prst="circularArrow">
          <a:avLst>
            <a:gd name="adj1" fmla="val 5085"/>
            <a:gd name="adj2" fmla="val 327528"/>
            <a:gd name="adj3" fmla="val 15873039"/>
            <a:gd name="adj4" fmla="val 9000000"/>
            <a:gd name="adj5" fmla="val 5932"/>
          </a:avLst>
        </a:prstGeom>
        <a:gradFill rotWithShape="0">
          <a:gsLst>
            <a:gs pos="0">
              <a:schemeClr val="accent6">
                <a:shade val="90000"/>
                <a:hueOff val="-381735"/>
                <a:satOff val="7617"/>
                <a:lumOff val="20678"/>
                <a:alphaOff val="0"/>
                <a:tint val="50000"/>
                <a:satMod val="300000"/>
              </a:schemeClr>
            </a:gs>
            <a:gs pos="35000">
              <a:schemeClr val="accent6">
                <a:shade val="90000"/>
                <a:hueOff val="-381735"/>
                <a:satOff val="7617"/>
                <a:lumOff val="20678"/>
                <a:alphaOff val="0"/>
                <a:tint val="37000"/>
                <a:satMod val="300000"/>
              </a:schemeClr>
            </a:gs>
            <a:gs pos="100000">
              <a:schemeClr val="accent6">
                <a:shade val="90000"/>
                <a:hueOff val="-381735"/>
                <a:satOff val="7617"/>
                <a:lumOff val="2067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A7785-2B65-443A-A044-D6BC5133B99F}">
      <dsp:nvSpPr>
        <dsp:cNvPr id="0" name=""/>
        <dsp:cNvSpPr/>
      </dsp:nvSpPr>
      <dsp:spPr>
        <a:xfrm>
          <a:off x="696754" y="144216"/>
          <a:ext cx="1863727" cy="1863727"/>
        </a:xfrm>
        <a:prstGeom prst="pie">
          <a:avLst>
            <a:gd name="adj1" fmla="val 16200000"/>
            <a:gd name="adj2" fmla="val 1800000"/>
          </a:avLst>
        </a:prstGeom>
        <a:gradFill rotWithShape="0">
          <a:gsLst>
            <a:gs pos="0">
              <a:schemeClr val="accent6">
                <a:shade val="80000"/>
                <a:hueOff val="0"/>
                <a:satOff val="0"/>
                <a:lumOff val="0"/>
                <a:alphaOff val="0"/>
                <a:tint val="50000"/>
                <a:satMod val="300000"/>
              </a:schemeClr>
            </a:gs>
            <a:gs pos="35000">
              <a:schemeClr val="accent6">
                <a:shade val="80000"/>
                <a:hueOff val="0"/>
                <a:satOff val="0"/>
                <a:lumOff val="0"/>
                <a:alphaOff val="0"/>
                <a:tint val="37000"/>
                <a:satMod val="300000"/>
              </a:schemeClr>
            </a:gs>
            <a:gs pos="100000">
              <a:schemeClr val="accent6">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latin typeface="Calibri" panose="020F0502020204030204" pitchFamily="34" charset="0"/>
              <a:cs typeface="Calibri" panose="020F0502020204030204" pitchFamily="34" charset="0"/>
            </a:rPr>
            <a:t>2. Thermal </a:t>
          </a:r>
          <a:r>
            <a:rPr lang="de-DE" sz="1200" b="1" kern="1200" dirty="0" err="1">
              <a:latin typeface="Calibri" panose="020F0502020204030204" pitchFamily="34" charset="0"/>
              <a:cs typeface="Calibri" panose="020F0502020204030204" pitchFamily="34" charset="0"/>
            </a:rPr>
            <a:t>cleaning</a:t>
          </a:r>
          <a:endParaRPr lang="de-DE" sz="1200" b="1" kern="1200" dirty="0">
            <a:latin typeface="Calibri" panose="020F0502020204030204" pitchFamily="34" charset="0"/>
            <a:cs typeface="Calibri" panose="020F0502020204030204" pitchFamily="34" charset="0"/>
          </a:endParaRPr>
        </a:p>
      </dsp:txBody>
      <dsp:txXfrm>
        <a:off x="1678982" y="539149"/>
        <a:ext cx="665616" cy="554680"/>
      </dsp:txXfrm>
    </dsp:sp>
    <dsp:sp modelId="{30CD4A04-C084-44A2-B0F4-BC148B6C9254}">
      <dsp:nvSpPr>
        <dsp:cNvPr id="0" name=""/>
        <dsp:cNvSpPr/>
      </dsp:nvSpPr>
      <dsp:spPr>
        <a:xfrm>
          <a:off x="658370" y="210778"/>
          <a:ext cx="1863727" cy="1863727"/>
        </a:xfrm>
        <a:prstGeom prst="pie">
          <a:avLst>
            <a:gd name="adj1" fmla="val 1800000"/>
            <a:gd name="adj2" fmla="val 9000000"/>
          </a:avLst>
        </a:prstGeom>
        <a:gradFill rotWithShape="0">
          <a:gsLst>
            <a:gs pos="0">
              <a:schemeClr val="accent6">
                <a:shade val="80000"/>
                <a:hueOff val="-190846"/>
                <a:satOff val="8505"/>
                <a:lumOff val="11889"/>
                <a:alphaOff val="0"/>
                <a:tint val="50000"/>
                <a:satMod val="300000"/>
              </a:schemeClr>
            </a:gs>
            <a:gs pos="35000">
              <a:schemeClr val="accent6">
                <a:shade val="80000"/>
                <a:hueOff val="-190846"/>
                <a:satOff val="8505"/>
                <a:lumOff val="11889"/>
                <a:alphaOff val="0"/>
                <a:tint val="37000"/>
                <a:satMod val="300000"/>
              </a:schemeClr>
            </a:gs>
            <a:gs pos="100000">
              <a:schemeClr val="accent6">
                <a:shade val="80000"/>
                <a:hueOff val="-190846"/>
                <a:satOff val="8505"/>
                <a:lumOff val="1188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latin typeface="Calibri" panose="020F0502020204030204" pitchFamily="34" charset="0"/>
              <a:cs typeface="Calibri" panose="020F0502020204030204" pitchFamily="34" charset="0"/>
            </a:rPr>
            <a:t>3. </a:t>
          </a:r>
          <a:r>
            <a:rPr lang="de-DE" sz="1200" b="1" kern="1200" dirty="0" err="1">
              <a:latin typeface="Calibri" panose="020F0502020204030204" pitchFamily="34" charset="0"/>
              <a:cs typeface="Calibri" panose="020F0502020204030204" pitchFamily="34" charset="0"/>
            </a:rPr>
            <a:t>Cs-activation</a:t>
          </a:r>
          <a:endParaRPr lang="de-DE" sz="1200" b="1" kern="1200" dirty="0">
            <a:latin typeface="Calibri" panose="020F0502020204030204" pitchFamily="34" charset="0"/>
            <a:cs typeface="Calibri" panose="020F0502020204030204" pitchFamily="34" charset="0"/>
          </a:endParaRPr>
        </a:p>
      </dsp:txBody>
      <dsp:txXfrm>
        <a:off x="1102114" y="1419982"/>
        <a:ext cx="998425" cy="488119"/>
      </dsp:txXfrm>
    </dsp:sp>
    <dsp:sp modelId="{D549B17F-1978-4FAB-A1A4-658961FF3593}">
      <dsp:nvSpPr>
        <dsp:cNvPr id="0" name=""/>
        <dsp:cNvSpPr/>
      </dsp:nvSpPr>
      <dsp:spPr>
        <a:xfrm>
          <a:off x="619986" y="144216"/>
          <a:ext cx="1863727" cy="1863727"/>
        </a:xfrm>
        <a:prstGeom prst="pie">
          <a:avLst>
            <a:gd name="adj1" fmla="val 9000000"/>
            <a:gd name="adj2" fmla="val 16200000"/>
          </a:avLst>
        </a:prstGeom>
        <a:gradFill rotWithShape="0">
          <a:gsLst>
            <a:gs pos="0">
              <a:schemeClr val="accent6">
                <a:shade val="80000"/>
                <a:hueOff val="-381692"/>
                <a:satOff val="17009"/>
                <a:lumOff val="23779"/>
                <a:alphaOff val="0"/>
                <a:tint val="50000"/>
                <a:satMod val="300000"/>
              </a:schemeClr>
            </a:gs>
            <a:gs pos="35000">
              <a:schemeClr val="accent6">
                <a:shade val="80000"/>
                <a:hueOff val="-381692"/>
                <a:satOff val="17009"/>
                <a:lumOff val="23779"/>
                <a:alphaOff val="0"/>
                <a:tint val="37000"/>
                <a:satMod val="300000"/>
              </a:schemeClr>
            </a:gs>
            <a:gs pos="100000">
              <a:schemeClr val="accent6">
                <a:shade val="80000"/>
                <a:hueOff val="-381692"/>
                <a:satOff val="17009"/>
                <a:lumOff val="2377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latin typeface="Calibri" panose="020F0502020204030204" pitchFamily="34" charset="0"/>
              <a:cs typeface="Calibri" panose="020F0502020204030204" pitchFamily="34" charset="0"/>
            </a:rPr>
            <a:t>4. QE </a:t>
          </a:r>
          <a:r>
            <a:rPr lang="de-DE" sz="1200" b="1" kern="1200" dirty="0" err="1">
              <a:latin typeface="Calibri" panose="020F0502020204030204" pitchFamily="34" charset="0"/>
              <a:cs typeface="Calibri" panose="020F0502020204030204" pitchFamily="34" charset="0"/>
            </a:rPr>
            <a:t>decay</a:t>
          </a:r>
          <a:endParaRPr lang="de-DE" sz="1200" b="1" kern="1200" dirty="0">
            <a:latin typeface="Calibri" panose="020F0502020204030204" pitchFamily="34" charset="0"/>
            <a:cs typeface="Calibri" panose="020F0502020204030204" pitchFamily="34" charset="0"/>
          </a:endParaRPr>
        </a:p>
      </dsp:txBody>
      <dsp:txXfrm>
        <a:off x="835868" y="539149"/>
        <a:ext cx="665616" cy="554680"/>
      </dsp:txXfrm>
    </dsp:sp>
    <dsp:sp modelId="{D9A23C94-E3E5-41BA-A843-891F4AA5A985}">
      <dsp:nvSpPr>
        <dsp:cNvPr id="0" name=""/>
        <dsp:cNvSpPr/>
      </dsp:nvSpPr>
      <dsp:spPr>
        <a:xfrm>
          <a:off x="581534" y="28843"/>
          <a:ext cx="2094474" cy="2094474"/>
        </a:xfrm>
        <a:prstGeom prst="circularArrow">
          <a:avLst>
            <a:gd name="adj1" fmla="val 5085"/>
            <a:gd name="adj2" fmla="val 327528"/>
            <a:gd name="adj3" fmla="val 1472472"/>
            <a:gd name="adj4" fmla="val 16199432"/>
            <a:gd name="adj5" fmla="val 5932"/>
          </a:avLst>
        </a:prstGeom>
        <a:gradFill rotWithShape="0">
          <a:gsLst>
            <a:gs pos="0">
              <a:schemeClr val="accent6">
                <a:shade val="90000"/>
                <a:hueOff val="0"/>
                <a:satOff val="0"/>
                <a:lumOff val="0"/>
                <a:alphaOff val="0"/>
                <a:tint val="50000"/>
                <a:satMod val="300000"/>
              </a:schemeClr>
            </a:gs>
            <a:gs pos="35000">
              <a:schemeClr val="accent6">
                <a:shade val="90000"/>
                <a:hueOff val="0"/>
                <a:satOff val="0"/>
                <a:lumOff val="0"/>
                <a:alphaOff val="0"/>
                <a:tint val="37000"/>
                <a:satMod val="300000"/>
              </a:schemeClr>
            </a:gs>
            <a:gs pos="100000">
              <a:schemeClr val="accent6">
                <a:shade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F2FCB10-7654-44DC-ADFD-D5B145DCDFBE}">
      <dsp:nvSpPr>
        <dsp:cNvPr id="0" name=""/>
        <dsp:cNvSpPr/>
      </dsp:nvSpPr>
      <dsp:spPr>
        <a:xfrm>
          <a:off x="542996" y="95287"/>
          <a:ext cx="2094474" cy="2094474"/>
        </a:xfrm>
        <a:prstGeom prst="circularArrow">
          <a:avLst>
            <a:gd name="adj1" fmla="val 5085"/>
            <a:gd name="adj2" fmla="val 327528"/>
            <a:gd name="adj3" fmla="val 8671970"/>
            <a:gd name="adj4" fmla="val 1800502"/>
            <a:gd name="adj5" fmla="val 5932"/>
          </a:avLst>
        </a:prstGeom>
        <a:gradFill rotWithShape="0">
          <a:gsLst>
            <a:gs pos="0">
              <a:schemeClr val="accent6">
                <a:shade val="90000"/>
                <a:hueOff val="-190867"/>
                <a:satOff val="3809"/>
                <a:lumOff val="10339"/>
                <a:alphaOff val="0"/>
                <a:tint val="50000"/>
                <a:satMod val="300000"/>
              </a:schemeClr>
            </a:gs>
            <a:gs pos="35000">
              <a:schemeClr val="accent6">
                <a:shade val="90000"/>
                <a:hueOff val="-190867"/>
                <a:satOff val="3809"/>
                <a:lumOff val="10339"/>
                <a:alphaOff val="0"/>
                <a:tint val="37000"/>
                <a:satMod val="300000"/>
              </a:schemeClr>
            </a:gs>
            <a:gs pos="100000">
              <a:schemeClr val="accent6">
                <a:shade val="90000"/>
                <a:hueOff val="-190867"/>
                <a:satOff val="3809"/>
                <a:lumOff val="10339"/>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9BF54AB8-96A2-44A5-B962-86893233F6AF}">
      <dsp:nvSpPr>
        <dsp:cNvPr id="0" name=""/>
        <dsp:cNvSpPr/>
      </dsp:nvSpPr>
      <dsp:spPr>
        <a:xfrm>
          <a:off x="504459" y="28843"/>
          <a:ext cx="2094474" cy="2094474"/>
        </a:xfrm>
        <a:prstGeom prst="circularArrow">
          <a:avLst>
            <a:gd name="adj1" fmla="val 5085"/>
            <a:gd name="adj2" fmla="val 327528"/>
            <a:gd name="adj3" fmla="val 15873039"/>
            <a:gd name="adj4" fmla="val 9000000"/>
            <a:gd name="adj5" fmla="val 5932"/>
          </a:avLst>
        </a:prstGeom>
        <a:gradFill rotWithShape="0">
          <a:gsLst>
            <a:gs pos="0">
              <a:schemeClr val="accent6">
                <a:shade val="90000"/>
                <a:hueOff val="-381735"/>
                <a:satOff val="7617"/>
                <a:lumOff val="20678"/>
                <a:alphaOff val="0"/>
                <a:tint val="50000"/>
                <a:satMod val="300000"/>
              </a:schemeClr>
            </a:gs>
            <a:gs pos="35000">
              <a:schemeClr val="accent6">
                <a:shade val="90000"/>
                <a:hueOff val="-381735"/>
                <a:satOff val="7617"/>
                <a:lumOff val="20678"/>
                <a:alphaOff val="0"/>
                <a:tint val="37000"/>
                <a:satMod val="300000"/>
              </a:schemeClr>
            </a:gs>
            <a:gs pos="100000">
              <a:schemeClr val="accent6">
                <a:shade val="90000"/>
                <a:hueOff val="-381735"/>
                <a:satOff val="7617"/>
                <a:lumOff val="2067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024" cy="495776"/>
          </a:xfrm>
          <a:prstGeom prst="rect">
            <a:avLst/>
          </a:prstGeom>
        </p:spPr>
        <p:txBody>
          <a:bodyPr vert="horz" lIns="91294" tIns="45647" rIns="91294" bIns="45647" rtlCol="0"/>
          <a:lstStyle>
            <a:lvl1pPr algn="l">
              <a:defRPr sz="1200"/>
            </a:lvl1pPr>
          </a:lstStyle>
          <a:p>
            <a:endParaRPr lang="de-DE"/>
          </a:p>
        </p:txBody>
      </p:sp>
      <p:sp>
        <p:nvSpPr>
          <p:cNvPr id="3" name="Date Placeholder 2"/>
          <p:cNvSpPr>
            <a:spLocks noGrp="1"/>
          </p:cNvSpPr>
          <p:nvPr>
            <p:ph type="dt" sz="quarter" idx="1"/>
          </p:nvPr>
        </p:nvSpPr>
        <p:spPr>
          <a:xfrm>
            <a:off x="3847890" y="0"/>
            <a:ext cx="2945024" cy="495776"/>
          </a:xfrm>
          <a:prstGeom prst="rect">
            <a:avLst/>
          </a:prstGeom>
        </p:spPr>
        <p:txBody>
          <a:bodyPr vert="horz" lIns="91294" tIns="45647" rIns="91294" bIns="45647" rtlCol="0"/>
          <a:lstStyle>
            <a:lvl1pPr algn="r">
              <a:defRPr sz="1200"/>
            </a:lvl1pPr>
          </a:lstStyle>
          <a:p>
            <a:fld id="{6D64F784-0BFA-4FC9-80AA-3E85921CA8AB}" type="datetimeFigureOut">
              <a:rPr lang="de-DE" smtClean="0"/>
              <a:t>10.10.2023</a:t>
            </a:fld>
            <a:endParaRPr lang="de-DE"/>
          </a:p>
        </p:txBody>
      </p:sp>
      <p:sp>
        <p:nvSpPr>
          <p:cNvPr id="4" name="Footer Placeholder 3"/>
          <p:cNvSpPr>
            <a:spLocks noGrp="1"/>
          </p:cNvSpPr>
          <p:nvPr>
            <p:ph type="ftr" sz="quarter" idx="2"/>
          </p:nvPr>
        </p:nvSpPr>
        <p:spPr>
          <a:xfrm>
            <a:off x="0" y="9408641"/>
            <a:ext cx="2945024" cy="495776"/>
          </a:xfrm>
          <a:prstGeom prst="rect">
            <a:avLst/>
          </a:prstGeom>
        </p:spPr>
        <p:txBody>
          <a:bodyPr vert="horz" lIns="91294" tIns="45647" rIns="91294" bIns="45647" rtlCol="0" anchor="b"/>
          <a:lstStyle>
            <a:lvl1pPr algn="l">
              <a:defRPr sz="1200"/>
            </a:lvl1pPr>
          </a:lstStyle>
          <a:p>
            <a:endParaRPr lang="de-DE"/>
          </a:p>
        </p:txBody>
      </p:sp>
      <p:sp>
        <p:nvSpPr>
          <p:cNvPr id="5" name="Slide Number Placeholder 4"/>
          <p:cNvSpPr>
            <a:spLocks noGrp="1"/>
          </p:cNvSpPr>
          <p:nvPr>
            <p:ph type="sldNum" sz="quarter" idx="3"/>
          </p:nvPr>
        </p:nvSpPr>
        <p:spPr>
          <a:xfrm>
            <a:off x="3847890" y="9408641"/>
            <a:ext cx="2945024" cy="495776"/>
          </a:xfrm>
          <a:prstGeom prst="rect">
            <a:avLst/>
          </a:prstGeom>
        </p:spPr>
        <p:txBody>
          <a:bodyPr vert="horz" lIns="91294" tIns="45647" rIns="91294" bIns="45647" rtlCol="0" anchor="b"/>
          <a:lstStyle>
            <a:lvl1pPr algn="r">
              <a:defRPr sz="1200"/>
            </a:lvl1pPr>
          </a:lstStyle>
          <a:p>
            <a:fld id="{796260FF-9260-4B76-B6AC-DDB611F8C7A5}" type="slidenum">
              <a:rPr lang="de-DE" smtClean="0"/>
              <a:t>‹Nr.›</a:t>
            </a:fld>
            <a:endParaRPr lang="de-DE"/>
          </a:p>
        </p:txBody>
      </p:sp>
    </p:spTree>
    <p:extLst>
      <p:ext uri="{BB962C8B-B14F-4D97-AF65-F5344CB8AC3E}">
        <p14:creationId xmlns:p14="http://schemas.microsoft.com/office/powerpoint/2010/main" val="505557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4283" cy="495300"/>
          </a:xfrm>
          <a:prstGeom prst="rect">
            <a:avLst/>
          </a:prstGeom>
        </p:spPr>
        <p:txBody>
          <a:bodyPr vert="horz" lIns="91294" tIns="45647" rIns="91294" bIns="45647" rtlCol="0"/>
          <a:lstStyle>
            <a:lvl1pPr algn="l">
              <a:defRPr sz="1200"/>
            </a:lvl1pPr>
          </a:lstStyle>
          <a:p>
            <a:pPr>
              <a:defRPr/>
            </a:pPr>
            <a:endParaRPr lang="de-DE"/>
          </a:p>
        </p:txBody>
      </p:sp>
      <p:sp>
        <p:nvSpPr>
          <p:cNvPr id="3" name="Datumsplatzhalter 2"/>
          <p:cNvSpPr>
            <a:spLocks noGrp="1"/>
          </p:cNvSpPr>
          <p:nvPr>
            <p:ph type="dt" idx="1"/>
          </p:nvPr>
        </p:nvSpPr>
        <p:spPr>
          <a:xfrm>
            <a:off x="3848645" y="0"/>
            <a:ext cx="2944283" cy="495300"/>
          </a:xfrm>
          <a:prstGeom prst="rect">
            <a:avLst/>
          </a:prstGeom>
        </p:spPr>
        <p:txBody>
          <a:bodyPr vert="horz" lIns="91294" tIns="45647" rIns="91294" bIns="45647" rtlCol="0"/>
          <a:lstStyle>
            <a:lvl1pPr algn="r">
              <a:defRPr sz="1200"/>
            </a:lvl1pPr>
          </a:lstStyle>
          <a:p>
            <a:pPr>
              <a:defRPr/>
            </a:pPr>
            <a:fld id="{4B1340D0-8133-4BC0-ADCD-107B74415DE3}" type="datetimeFigureOut">
              <a:rPr lang="de-DE"/>
              <a:pPr>
                <a:defRPr/>
              </a:pPr>
              <a:t>10.10.2023</a:t>
            </a:fld>
            <a:endParaRPr lang="de-DE"/>
          </a:p>
        </p:txBody>
      </p:sp>
      <p:sp>
        <p:nvSpPr>
          <p:cNvPr id="4" name="Folienbildplatzhalt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294" tIns="45647" rIns="91294" bIns="45647" rtlCol="0" anchor="ctr"/>
          <a:lstStyle/>
          <a:p>
            <a:pPr lvl="0"/>
            <a:endParaRPr lang="de-DE" noProof="0"/>
          </a:p>
        </p:txBody>
      </p:sp>
      <p:sp>
        <p:nvSpPr>
          <p:cNvPr id="5" name="Notizenplatzhalter 4"/>
          <p:cNvSpPr>
            <a:spLocks noGrp="1"/>
          </p:cNvSpPr>
          <p:nvPr>
            <p:ph type="body" sz="quarter" idx="3"/>
          </p:nvPr>
        </p:nvSpPr>
        <p:spPr>
          <a:xfrm>
            <a:off x="679450" y="4705350"/>
            <a:ext cx="5435600" cy="4457700"/>
          </a:xfrm>
          <a:prstGeom prst="rect">
            <a:avLst/>
          </a:prstGeom>
        </p:spPr>
        <p:txBody>
          <a:bodyPr vert="horz" lIns="91294" tIns="45647" rIns="91294" bIns="45647"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1" y="9408981"/>
            <a:ext cx="2944283" cy="495300"/>
          </a:xfrm>
          <a:prstGeom prst="rect">
            <a:avLst/>
          </a:prstGeom>
        </p:spPr>
        <p:txBody>
          <a:bodyPr vert="horz" lIns="91294" tIns="45647" rIns="91294" bIns="45647" rtlCol="0" anchor="b"/>
          <a:lstStyle>
            <a:lvl1pPr algn="l">
              <a:defRPr sz="1200"/>
            </a:lvl1pPr>
          </a:lstStyle>
          <a:p>
            <a:pPr>
              <a:defRPr/>
            </a:pPr>
            <a:endParaRPr lang="de-DE"/>
          </a:p>
        </p:txBody>
      </p:sp>
      <p:sp>
        <p:nvSpPr>
          <p:cNvPr id="7" name="Foliennummernplatzhalter 6"/>
          <p:cNvSpPr>
            <a:spLocks noGrp="1"/>
          </p:cNvSpPr>
          <p:nvPr>
            <p:ph type="sldNum" sz="quarter" idx="5"/>
          </p:nvPr>
        </p:nvSpPr>
        <p:spPr>
          <a:xfrm>
            <a:off x="3848645" y="9408981"/>
            <a:ext cx="2944283" cy="495300"/>
          </a:xfrm>
          <a:prstGeom prst="rect">
            <a:avLst/>
          </a:prstGeom>
        </p:spPr>
        <p:txBody>
          <a:bodyPr vert="horz" lIns="91294" tIns="45647" rIns="91294" bIns="45647" rtlCol="0" anchor="b"/>
          <a:lstStyle>
            <a:lvl1pPr algn="r">
              <a:defRPr sz="1200"/>
            </a:lvl1pPr>
          </a:lstStyle>
          <a:p>
            <a:pPr>
              <a:defRPr/>
            </a:pPr>
            <a:fld id="{DCBA52FA-6C28-4981-B1E1-79E91D6FF3FA}" type="slidenum">
              <a:rPr lang="de-DE"/>
              <a:pPr>
                <a:defRPr/>
              </a:pPr>
              <a:t>‹Nr.›</a:t>
            </a:fld>
            <a:endParaRPr lang="de-DE"/>
          </a:p>
        </p:txBody>
      </p:sp>
    </p:spTree>
    <p:extLst>
      <p:ext uri="{BB962C8B-B14F-4D97-AF65-F5344CB8AC3E}">
        <p14:creationId xmlns:p14="http://schemas.microsoft.com/office/powerpoint/2010/main" val="4126778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DCBA52FA-6C28-4981-B1E1-79E91D6FF3FA}" type="slidenum">
              <a:rPr lang="de-DE" smtClean="0"/>
              <a:pPr>
                <a:defRPr/>
              </a:pPr>
              <a:t>1</a:t>
            </a:fld>
            <a:endParaRPr lang="de-DE"/>
          </a:p>
        </p:txBody>
      </p:sp>
    </p:spTree>
    <p:extLst>
      <p:ext uri="{BB962C8B-B14F-4D97-AF65-F5344CB8AC3E}">
        <p14:creationId xmlns:p14="http://schemas.microsoft.com/office/powerpoint/2010/main" val="2096618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DCBA52FA-6C28-4981-B1E1-79E91D6FF3FA}" type="slidenum">
              <a:rPr lang="de-DE" smtClean="0"/>
              <a:pPr>
                <a:defRPr/>
              </a:pPr>
              <a:t>25</a:t>
            </a:fld>
            <a:endParaRPr lang="de-DE"/>
          </a:p>
        </p:txBody>
      </p:sp>
    </p:spTree>
    <p:extLst>
      <p:ext uri="{BB962C8B-B14F-4D97-AF65-F5344CB8AC3E}">
        <p14:creationId xmlns:p14="http://schemas.microsoft.com/office/powerpoint/2010/main" val="4257843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DCBA52FA-6C28-4981-B1E1-79E91D6FF3FA}" type="slidenum">
              <a:rPr lang="de-DE" smtClean="0"/>
              <a:pPr>
                <a:defRPr/>
              </a:pPr>
              <a:t>26</a:t>
            </a:fld>
            <a:endParaRPr lang="de-DE"/>
          </a:p>
        </p:txBody>
      </p:sp>
    </p:spTree>
    <p:extLst>
      <p:ext uri="{BB962C8B-B14F-4D97-AF65-F5344CB8AC3E}">
        <p14:creationId xmlns:p14="http://schemas.microsoft.com/office/powerpoint/2010/main" val="2658583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 borrow a semiconductor</a:t>
            </a:r>
            <a:r>
              <a:rPr lang="de-DE" baseline="0" dirty="0"/>
              <a:t> overview </a:t>
            </a:r>
            <a:r>
              <a:rPr lang="de-DE" dirty="0"/>
              <a:t>table from Dr. Dowell, here one can see</a:t>
            </a:r>
            <a:r>
              <a:rPr lang="de-DE" baseline="0" dirty="0"/>
              <a:t> the cathodesf</a:t>
            </a:r>
            <a:r>
              <a:rPr lang="de-DE" dirty="0"/>
              <a:t>rom UV to green. </a:t>
            </a:r>
          </a:p>
        </p:txBody>
      </p:sp>
      <p:sp>
        <p:nvSpPr>
          <p:cNvPr id="4" name="Slide Number Placeholder 3"/>
          <p:cNvSpPr>
            <a:spLocks noGrp="1"/>
          </p:cNvSpPr>
          <p:nvPr>
            <p:ph type="sldNum" sz="quarter" idx="10"/>
          </p:nvPr>
        </p:nvSpPr>
        <p:spPr/>
        <p:txBody>
          <a:bodyPr/>
          <a:lstStyle/>
          <a:p>
            <a:pPr>
              <a:defRPr/>
            </a:pPr>
            <a:fld id="{DCBA52FA-6C28-4981-B1E1-79E91D6FF3FA}" type="slidenum">
              <a:rPr lang="de-DE" smtClean="0"/>
              <a:pPr>
                <a:defRPr/>
              </a:pPr>
              <a:t>27</a:t>
            </a:fld>
            <a:endParaRPr lang="de-DE"/>
          </a:p>
        </p:txBody>
      </p:sp>
    </p:spTree>
    <p:extLst>
      <p:ext uri="{BB962C8B-B14F-4D97-AF65-F5344CB8AC3E}">
        <p14:creationId xmlns:p14="http://schemas.microsoft.com/office/powerpoint/2010/main" val="1682135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SRF guns have advantages for operating in continuous wave (CW) mode and generating the high-brightness and high-current beams required by CW X-ray free electron laser (XFEL) [1] [2] and energy recovery </a:t>
            </a:r>
            <a:r>
              <a:rPr lang="en-US" sz="1200" kern="1200" dirty="0" err="1">
                <a:solidFill>
                  <a:schemeClr val="tx1"/>
                </a:solidFill>
                <a:effectLst/>
                <a:latin typeface="+mn-lt"/>
                <a:ea typeface="+mn-ea"/>
                <a:cs typeface="+mn-cs"/>
              </a:rPr>
              <a:t>linac</a:t>
            </a:r>
            <a:r>
              <a:rPr lang="en-US" sz="1200" kern="1200" dirty="0">
                <a:solidFill>
                  <a:schemeClr val="tx1"/>
                </a:solidFill>
                <a:effectLst/>
                <a:latin typeface="+mn-lt"/>
                <a:ea typeface="+mn-ea"/>
                <a:cs typeface="+mn-cs"/>
              </a:rPr>
              <a:t> (ERL) facilities [3] [4]. Similar to the normal conducting rf guns, SRF guns are able to provide higher gradients on the cathode surface than DC guns, increasing the achievable surface current density and reducing the thermal emittance contribution for a given bunch charge; higher beam voltages help to mitigate space-charge effects as the beam travels from the gun to the next accelerator cavity. Concurrently, SRF guns have an outstanding vacuum environment for sensitive cathodes and potentially lower RF jitter compared to CW normal-conducting (NC) photoinjectors [5].</a:t>
            </a:r>
          </a:p>
          <a:p>
            <a:endParaRPr lang="de-DE" dirty="0"/>
          </a:p>
        </p:txBody>
      </p:sp>
      <p:sp>
        <p:nvSpPr>
          <p:cNvPr id="4" name="Slide Number Placeholder 3"/>
          <p:cNvSpPr>
            <a:spLocks noGrp="1"/>
          </p:cNvSpPr>
          <p:nvPr>
            <p:ph type="sldNum" sz="quarter" idx="10"/>
          </p:nvPr>
        </p:nvSpPr>
        <p:spPr/>
        <p:txBody>
          <a:bodyPr/>
          <a:lstStyle/>
          <a:p>
            <a:pPr>
              <a:defRPr/>
            </a:pPr>
            <a:fld id="{DCBA52FA-6C28-4981-B1E1-79E91D6FF3FA}" type="slidenum">
              <a:rPr lang="de-DE" smtClean="0"/>
              <a:pPr>
                <a:defRPr/>
              </a:pPr>
              <a:t>28</a:t>
            </a:fld>
            <a:endParaRPr lang="de-DE"/>
          </a:p>
        </p:txBody>
      </p:sp>
    </p:spTree>
    <p:extLst>
      <p:ext uri="{BB962C8B-B14F-4D97-AF65-F5344CB8AC3E}">
        <p14:creationId xmlns:p14="http://schemas.microsoft.com/office/powerpoint/2010/main" val="2827093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Metals are Robust, easy for treatment</a:t>
            </a:r>
            <a:r>
              <a:rPr lang="de-DE" baseline="0" dirty="0"/>
              <a:t> and transport, good rf property, little risk for cavity contamination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de-DE" sz="1200" i="1" dirty="0">
                <a:solidFill>
                  <a:srgbClr val="00589C"/>
                </a:solidFill>
              </a:rPr>
              <a:t>always good choice for commissioning </a:t>
            </a:r>
            <a:r>
              <a:rPr lang="de-DE" altLang="de-DE" sz="1200" i="1" dirty="0">
                <a:solidFill>
                  <a:srgbClr val="00589C"/>
                </a:solidFil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i="1" dirty="0">
                <a:solidFill>
                  <a:srgbClr val="00589C"/>
                </a:solidFill>
              </a:rPr>
              <a:t>In the list several metals mentioned</a:t>
            </a:r>
            <a:r>
              <a:rPr lang="de-DE" sz="1200" i="1" baseline="0" dirty="0">
                <a:solidFill>
                  <a:srgbClr val="00589C"/>
                </a:solidFill>
              </a:rPr>
              <a:t> in following slides, here we can see mg has lower work function than the others and possible to get high QE with 260nm UV laser. </a:t>
            </a:r>
            <a:endParaRPr lang="de-DE" sz="1200" i="1" dirty="0">
              <a:solidFill>
                <a:srgbClr val="00589C"/>
              </a:solidFill>
            </a:endParaRPr>
          </a:p>
          <a:p>
            <a:endParaRPr lang="de-DE" dirty="0"/>
          </a:p>
        </p:txBody>
      </p:sp>
      <p:sp>
        <p:nvSpPr>
          <p:cNvPr id="4" name="Slide Number Placeholder 3"/>
          <p:cNvSpPr>
            <a:spLocks noGrp="1"/>
          </p:cNvSpPr>
          <p:nvPr>
            <p:ph type="sldNum" sz="quarter" idx="10"/>
          </p:nvPr>
        </p:nvSpPr>
        <p:spPr/>
        <p:txBody>
          <a:bodyPr/>
          <a:lstStyle/>
          <a:p>
            <a:pPr>
              <a:defRPr/>
            </a:pPr>
            <a:fld id="{DCBA52FA-6C28-4981-B1E1-79E91D6FF3FA}" type="slidenum">
              <a:rPr lang="de-DE" smtClean="0"/>
              <a:pPr>
                <a:defRPr/>
              </a:pPr>
              <a:t>29</a:t>
            </a:fld>
            <a:endParaRPr lang="de-DE"/>
          </a:p>
        </p:txBody>
      </p:sp>
    </p:spTree>
    <p:extLst>
      <p:ext uri="{BB962C8B-B14F-4D97-AF65-F5344CB8AC3E}">
        <p14:creationId xmlns:p14="http://schemas.microsoft.com/office/powerpoint/2010/main" val="3643492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Unterschied</a:t>
            </a:r>
            <a:r>
              <a:rPr lang="en-GB" dirty="0"/>
              <a:t> in Cavity: </a:t>
            </a:r>
            <a:r>
              <a:rPr lang="en-GB" dirty="0" err="1"/>
              <a:t>oben</a:t>
            </a:r>
            <a:r>
              <a:rPr lang="en-GB" dirty="0"/>
              <a:t> 1.3 GHz </a:t>
            </a:r>
            <a:r>
              <a:rPr lang="en-GB" dirty="0" err="1"/>
              <a:t>unten</a:t>
            </a:r>
            <a:r>
              <a:rPr lang="en-GB" dirty="0"/>
              <a:t> </a:t>
            </a:r>
            <a:r>
              <a:rPr lang="en-GB" dirty="0" err="1"/>
              <a:t>nur</a:t>
            </a:r>
            <a:r>
              <a:rPr lang="en-GB" dirty="0"/>
              <a:t> </a:t>
            </a:r>
            <a:r>
              <a:rPr lang="en-GB"/>
              <a:t>120 MHz RF field. </a:t>
            </a:r>
            <a:endParaRPr lang="en-GB" dirty="0"/>
          </a:p>
        </p:txBody>
      </p:sp>
      <p:sp>
        <p:nvSpPr>
          <p:cNvPr id="4" name="Slide Number Placeholder 3"/>
          <p:cNvSpPr>
            <a:spLocks noGrp="1"/>
          </p:cNvSpPr>
          <p:nvPr>
            <p:ph type="sldNum" sz="quarter" idx="10"/>
          </p:nvPr>
        </p:nvSpPr>
        <p:spPr/>
        <p:txBody>
          <a:bodyPr/>
          <a:lstStyle/>
          <a:p>
            <a:pPr>
              <a:defRPr/>
            </a:pPr>
            <a:fld id="{DCBA52FA-6C28-4981-B1E1-79E91D6FF3FA}" type="slidenum">
              <a:rPr lang="de-DE" smtClean="0"/>
              <a:pPr>
                <a:defRPr/>
              </a:pPr>
              <a:t>3</a:t>
            </a:fld>
            <a:endParaRPr lang="de-DE"/>
          </a:p>
        </p:txBody>
      </p:sp>
    </p:spTree>
    <p:extLst>
      <p:ext uri="{BB962C8B-B14F-4D97-AF65-F5344CB8AC3E}">
        <p14:creationId xmlns:p14="http://schemas.microsoft.com/office/powerpoint/2010/main" val="3418571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DCBA52FA-6C28-4981-B1E1-79E91D6FF3FA}" type="slidenum">
              <a:rPr lang="de-DE" smtClean="0"/>
              <a:pPr>
                <a:defRPr/>
              </a:pPr>
              <a:t>4</a:t>
            </a:fld>
            <a:endParaRPr lang="de-DE"/>
          </a:p>
        </p:txBody>
      </p:sp>
    </p:spTree>
    <p:extLst>
      <p:ext uri="{BB962C8B-B14F-4D97-AF65-F5344CB8AC3E}">
        <p14:creationId xmlns:p14="http://schemas.microsoft.com/office/powerpoint/2010/main" val="40562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HZDR we operate SRF gun II </a:t>
            </a:r>
            <a:r>
              <a:rPr lang="de-DE" dirty="0"/>
              <a:t>1.3GHz cavity</a:t>
            </a:r>
            <a:r>
              <a:rPr lang="de-DE" baseline="0" dirty="0"/>
              <a:t> </a:t>
            </a:r>
            <a:r>
              <a:rPr lang="en-US" sz="1200" kern="1200" dirty="0">
                <a:solidFill>
                  <a:schemeClr val="tx1"/>
                </a:solidFill>
                <a:effectLst/>
                <a:latin typeface="+mn-lt"/>
                <a:ea typeface="+mn-ea"/>
                <a:cs typeface="+mn-cs"/>
              </a:rPr>
              <a:t>for CW THz user beam, the bunch charge is 200pC.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2014 commissioning with Cu</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2016,2017 three time failure with Cs2Te on Mo</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Till 2019 succeeded in cleaning and operating Mg. 2019 - 2020 stable operation with Mg ~ 1760 h beam time, ~ 57 C charge</a:t>
            </a:r>
            <a:endParaRPr lang="de-DE" sz="1200" kern="1200" dirty="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10"/>
          </p:nvPr>
        </p:nvSpPr>
        <p:spPr/>
        <p:txBody>
          <a:bodyPr/>
          <a:lstStyle/>
          <a:p>
            <a:pPr>
              <a:defRPr/>
            </a:pPr>
            <a:fld id="{DCBA52FA-6C28-4981-B1E1-79E91D6FF3FA}" type="slidenum">
              <a:rPr lang="de-DE" smtClean="0"/>
              <a:pPr>
                <a:defRPr/>
              </a:pPr>
              <a:t>5</a:t>
            </a:fld>
            <a:endParaRPr lang="de-DE"/>
          </a:p>
        </p:txBody>
      </p:sp>
    </p:spTree>
    <p:extLst>
      <p:ext uri="{BB962C8B-B14F-4D97-AF65-F5344CB8AC3E}">
        <p14:creationId xmlns:p14="http://schemas.microsoft.com/office/powerpoint/2010/main" val="189200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At</a:t>
            </a:r>
            <a:r>
              <a:rPr lang="de-DE" baseline="0" dirty="0"/>
              <a:t> the same time, we have paid effort to solve the problem with overheating of Mo plug. In 2019, we changed to Cu as substrates. Copper is not friendly for Cs2Te coating, lower QE in our preperation, but it works well in the RF field. Since then we use Cs2Te on copper as routine cathodes. Nearly 3 months we will change to a new one. Multipacting is one issue, leading QE dropping but cathode can reach 1% typically. Here I show a cathode not the best, not the latest one, at moment workingin gun. QE dropped down during transport and RF turning on, and the distribution changed during operation, one border shows more robust. The thermal emittance is found strongly coupled to the QE distribution. Higher QE, higher thermal emittance.  Film with difference Te thickness from 3nm – 10nm are prepared and installed in the gun, more details about QE evolution  will be reported later together with surface chemical analysis.   </a:t>
            </a:r>
            <a:endParaRPr lang="de-DE" dirty="0"/>
          </a:p>
        </p:txBody>
      </p:sp>
      <p:sp>
        <p:nvSpPr>
          <p:cNvPr id="4" name="Slide Number Placeholder 3"/>
          <p:cNvSpPr>
            <a:spLocks noGrp="1"/>
          </p:cNvSpPr>
          <p:nvPr>
            <p:ph type="sldNum" sz="quarter" idx="10"/>
          </p:nvPr>
        </p:nvSpPr>
        <p:spPr/>
        <p:txBody>
          <a:bodyPr/>
          <a:lstStyle/>
          <a:p>
            <a:pPr>
              <a:defRPr/>
            </a:pPr>
            <a:fld id="{DCBA52FA-6C28-4981-B1E1-79E91D6FF3FA}" type="slidenum">
              <a:rPr lang="de-DE" smtClean="0"/>
              <a:pPr>
                <a:defRPr/>
              </a:pPr>
              <a:t>7</a:t>
            </a:fld>
            <a:endParaRPr lang="de-DE"/>
          </a:p>
        </p:txBody>
      </p:sp>
    </p:spTree>
    <p:extLst>
      <p:ext uri="{BB962C8B-B14F-4D97-AF65-F5344CB8AC3E}">
        <p14:creationId xmlns:p14="http://schemas.microsoft.com/office/powerpoint/2010/main" val="48143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GaN is interesting</a:t>
            </a:r>
            <a:r>
              <a:rPr lang="de-DE" baseline="0" dirty="0"/>
              <a:t> because it has high QE at third harmonic of laser and robust as Cs2Te</a:t>
            </a:r>
            <a:endParaRPr lang="de-DE" dirty="0"/>
          </a:p>
          <a:p>
            <a:endParaRPr lang="de-DE" dirty="0"/>
          </a:p>
          <a:p>
            <a:r>
              <a:rPr lang="de-DE" dirty="0"/>
              <a:t>At HZDR we</a:t>
            </a:r>
            <a:r>
              <a:rPr lang="de-DE" baseline="0" dirty="0"/>
              <a:t> are studying this cathode with</a:t>
            </a:r>
            <a:r>
              <a:rPr lang="de-DE" sz="1200" b="1" baseline="0" dirty="0">
                <a:sym typeface="Wingdings" panose="05000000000000000000" pitchFamily="2" charset="2"/>
              </a:rPr>
              <a:t> </a:t>
            </a:r>
            <a:r>
              <a:rPr lang="de-DE" sz="1200" dirty="0"/>
              <a:t>commercial p-GaN on sapphire / Si / SiC, activation only with cesium, QE~ 11.5 % and lifetime~ 5000 h in storage, and we study the</a:t>
            </a:r>
            <a:r>
              <a:rPr lang="de-DE" sz="1200" baseline="0" dirty="0"/>
              <a:t> degradation process with XPS, the first result shows when QE drops down, there is Ga2O3 appeared. </a:t>
            </a:r>
            <a:endParaRPr lang="de-DE" sz="1200" dirty="0"/>
          </a:p>
        </p:txBody>
      </p:sp>
      <p:sp>
        <p:nvSpPr>
          <p:cNvPr id="4" name="Slide Number Placeholder 3"/>
          <p:cNvSpPr>
            <a:spLocks noGrp="1"/>
          </p:cNvSpPr>
          <p:nvPr>
            <p:ph type="sldNum" sz="quarter" idx="10"/>
          </p:nvPr>
        </p:nvSpPr>
        <p:spPr/>
        <p:txBody>
          <a:bodyPr/>
          <a:lstStyle/>
          <a:p>
            <a:pPr>
              <a:defRPr/>
            </a:pPr>
            <a:fld id="{DCBA52FA-6C28-4981-B1E1-79E91D6FF3FA}" type="slidenum">
              <a:rPr lang="de-DE" smtClean="0"/>
              <a:pPr>
                <a:defRPr/>
              </a:pPr>
              <a:t>10</a:t>
            </a:fld>
            <a:endParaRPr lang="de-DE"/>
          </a:p>
        </p:txBody>
      </p:sp>
    </p:spTree>
    <p:extLst>
      <p:ext uri="{BB962C8B-B14F-4D97-AF65-F5344CB8AC3E}">
        <p14:creationId xmlns:p14="http://schemas.microsoft.com/office/powerpoint/2010/main" val="548906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DCBA52FA-6C28-4981-B1E1-79E91D6FF3FA}" type="slidenum">
              <a:rPr lang="de-DE" smtClean="0"/>
              <a:pPr>
                <a:defRPr/>
              </a:pPr>
              <a:t>13</a:t>
            </a:fld>
            <a:endParaRPr lang="de-DE"/>
          </a:p>
        </p:txBody>
      </p:sp>
    </p:spTree>
    <p:extLst>
      <p:ext uri="{BB962C8B-B14F-4D97-AF65-F5344CB8AC3E}">
        <p14:creationId xmlns:p14="http://schemas.microsoft.com/office/powerpoint/2010/main" val="1500319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DCBA52FA-6C28-4981-B1E1-79E91D6FF3FA}" type="slidenum">
              <a:rPr lang="de-DE" smtClean="0"/>
              <a:pPr>
                <a:defRPr/>
              </a:pPr>
              <a:t>14</a:t>
            </a:fld>
            <a:endParaRPr lang="de-DE"/>
          </a:p>
        </p:txBody>
      </p:sp>
    </p:spTree>
    <p:extLst>
      <p:ext uri="{BB962C8B-B14F-4D97-AF65-F5344CB8AC3E}">
        <p14:creationId xmlns:p14="http://schemas.microsoft.com/office/powerpoint/2010/main" val="2035795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3E89"/>
                </a:solidFill>
              </a:rPr>
              <a:t> NC photocathodes proved in gun </a:t>
            </a:r>
          </a:p>
          <a:p>
            <a:r>
              <a:rPr lang="en-US" sz="1200" dirty="0">
                <a:solidFill>
                  <a:srgbClr val="003E89"/>
                </a:solidFill>
              </a:rPr>
              <a:t>Waiting for results of SC photocathodes in gun</a:t>
            </a:r>
          </a:p>
          <a:p>
            <a:pPr marL="342900" indent="-342900">
              <a:buFont typeface="Arial" panose="020B0604020202020204" pitchFamily="34" charset="0"/>
              <a:buChar char="•"/>
            </a:pPr>
            <a:r>
              <a:rPr lang="en-US" sz="1200" b="1" dirty="0">
                <a:solidFill>
                  <a:srgbClr val="003E89"/>
                </a:solidFill>
              </a:rPr>
              <a:t>Important: technical know-how </a:t>
            </a:r>
            <a:r>
              <a:rPr lang="en-US" sz="1200" dirty="0">
                <a:solidFill>
                  <a:schemeClr val="accent6">
                    <a:lumMod val="75000"/>
                  </a:schemeClr>
                </a:solidFill>
              </a:rPr>
              <a:t>	</a:t>
            </a:r>
          </a:p>
          <a:p>
            <a:r>
              <a:rPr lang="en-US" sz="1200" dirty="0">
                <a:solidFill>
                  <a:schemeClr val="accent6">
                    <a:lumMod val="75000"/>
                  </a:schemeClr>
                </a:solidFill>
              </a:rPr>
              <a:t>	</a:t>
            </a:r>
            <a:r>
              <a:rPr lang="en-US" sz="1200" dirty="0"/>
              <a:t>heat load, thermal contact, suppressing </a:t>
            </a:r>
            <a:r>
              <a:rPr lang="en-US" sz="1200" dirty="0" err="1"/>
              <a:t>multipacting</a:t>
            </a:r>
            <a:r>
              <a:rPr lang="en-US" sz="1200" dirty="0"/>
              <a:t>, </a:t>
            </a:r>
          </a:p>
          <a:p>
            <a:r>
              <a:rPr lang="en-US" sz="1200" dirty="0"/>
              <a:t>	particle free operation, vacuum during transport and operation, …</a:t>
            </a:r>
          </a:p>
          <a:p>
            <a:pPr marL="171450" indent="-171450">
              <a:buFont typeface="Arial" panose="020B0604020202020204" pitchFamily="34" charset="0"/>
              <a:buChar char="•"/>
            </a:pPr>
            <a:endParaRPr lang="en-US" sz="400" dirty="0">
              <a:solidFill>
                <a:srgbClr val="003E89"/>
              </a:solidFill>
            </a:endParaRPr>
          </a:p>
          <a:p>
            <a:pPr marL="342900" indent="-342900">
              <a:buFont typeface="Arial" panose="020B0604020202020204" pitchFamily="34" charset="0"/>
              <a:buChar char="•"/>
            </a:pPr>
            <a:r>
              <a:rPr lang="en-US" sz="1200" b="1" dirty="0">
                <a:solidFill>
                  <a:srgbClr val="003E89"/>
                </a:solidFill>
              </a:rPr>
              <a:t>Theoretical understanding and full characterization: </a:t>
            </a:r>
          </a:p>
          <a:p>
            <a:r>
              <a:rPr lang="en-US" sz="1200" dirty="0">
                <a:solidFill>
                  <a:schemeClr val="accent6">
                    <a:lumMod val="75000"/>
                  </a:schemeClr>
                </a:solidFill>
              </a:rPr>
              <a:t>	</a:t>
            </a:r>
            <a:r>
              <a:rPr lang="en-US" sz="1200" dirty="0"/>
              <a:t>QE &amp; intrinsic emittance vs. temperature </a:t>
            </a:r>
            <a:r>
              <a:rPr lang="de-DE" sz="1200" dirty="0"/>
              <a:t>&amp; RF &amp; beam </a:t>
            </a:r>
            <a:r>
              <a:rPr lang="de-DE" sz="1200" dirty="0" err="1"/>
              <a:t>operation</a:t>
            </a:r>
            <a:endParaRPr lang="en-US" sz="1200" dirty="0"/>
          </a:p>
          <a:p>
            <a:endParaRPr lang="en-US" sz="1200" dirty="0">
              <a:solidFill>
                <a:srgbClr val="003E89"/>
              </a:solidFill>
            </a:endParaRPr>
          </a:p>
          <a:p>
            <a:endParaRPr lang="de-DE" dirty="0"/>
          </a:p>
        </p:txBody>
      </p:sp>
      <p:sp>
        <p:nvSpPr>
          <p:cNvPr id="4" name="Slide Number Placeholder 3"/>
          <p:cNvSpPr>
            <a:spLocks noGrp="1"/>
          </p:cNvSpPr>
          <p:nvPr>
            <p:ph type="sldNum" sz="quarter" idx="10"/>
          </p:nvPr>
        </p:nvSpPr>
        <p:spPr/>
        <p:txBody>
          <a:bodyPr/>
          <a:lstStyle/>
          <a:p>
            <a:pPr>
              <a:defRPr/>
            </a:pPr>
            <a:fld id="{DCBA52FA-6C28-4981-B1E1-79E91D6FF3FA}" type="slidenum">
              <a:rPr lang="de-DE" smtClean="0"/>
              <a:pPr>
                <a:defRPr/>
              </a:pPr>
              <a:t>23</a:t>
            </a:fld>
            <a:endParaRPr lang="de-DE"/>
          </a:p>
        </p:txBody>
      </p:sp>
    </p:spTree>
    <p:extLst>
      <p:ext uri="{BB962C8B-B14F-4D97-AF65-F5344CB8AC3E}">
        <p14:creationId xmlns:p14="http://schemas.microsoft.com/office/powerpoint/2010/main" val="2154053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a:xfrm>
            <a:off x="900114" y="692150"/>
            <a:ext cx="6767512" cy="504602"/>
          </a:xfrm>
          <a:prstGeom prst="rect">
            <a:avLst/>
          </a:prstGeom>
        </p:spPr>
        <p:txBody>
          <a:bodyPr/>
          <a:lstStyle>
            <a:lvl1pPr marL="0" indent="0">
              <a:buNone/>
              <a:defRPr sz="2200" b="1">
                <a:solidFill>
                  <a:schemeClr val="bg1"/>
                </a:solidFill>
                <a:latin typeface="Arial" pitchFamily="34" charset="0"/>
                <a:cs typeface="Arial" pitchFamily="34" charset="0"/>
              </a:defRPr>
            </a:lvl1pPr>
          </a:lstStyle>
          <a:p>
            <a:pPr lvl="0"/>
            <a:r>
              <a:rPr lang="de-DE" dirty="0"/>
              <a:t>Textmasterformat bearbeiten</a:t>
            </a:r>
          </a:p>
        </p:txBody>
      </p:sp>
      <p:sp>
        <p:nvSpPr>
          <p:cNvPr id="6" name="Textplatzhalter 5"/>
          <p:cNvSpPr>
            <a:spLocks noGrp="1"/>
          </p:cNvSpPr>
          <p:nvPr>
            <p:ph type="body" sz="quarter" idx="11"/>
          </p:nvPr>
        </p:nvSpPr>
        <p:spPr>
          <a:xfrm>
            <a:off x="900114" y="1268413"/>
            <a:ext cx="6767512" cy="576262"/>
          </a:xfrm>
          <a:prstGeom prst="rect">
            <a:avLst/>
          </a:prstGeom>
        </p:spPr>
        <p:txBody>
          <a:bodyPr/>
          <a:lstStyle>
            <a:lvl1pPr marL="0" indent="0">
              <a:buNone/>
              <a:defRPr sz="2200">
                <a:solidFill>
                  <a:schemeClr val="bg1"/>
                </a:solidFill>
                <a:latin typeface="Arial" pitchFamily="34" charset="0"/>
                <a:cs typeface="Arial" pitchFamily="34" charset="0"/>
              </a:defRPr>
            </a:lvl1pPr>
          </a:lstStyle>
          <a:p>
            <a:pPr lvl="0"/>
            <a:r>
              <a:rPr lang="de-DE" dirty="0"/>
              <a:t>Textmasterformat bearbeiten</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EDC2B72D-0118-4F6A-8595-A7FC1E175947}" type="slidenum">
              <a:rPr lang="de-DE"/>
              <a:pPr>
                <a:defRPr/>
              </a:pPr>
              <a:t>‹Nr.›</a:t>
            </a:fld>
            <a:endParaRPr lang="de-D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0058B85B-20B8-49C2-B25A-7DA0AA94CFDD}" type="slidenum">
              <a:rPr lang="de-DE"/>
              <a:pPr>
                <a:defRPr/>
              </a:pPr>
              <a:t>‹Nr.›</a:t>
            </a:fld>
            <a:endParaRPr lang="de-D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F595CD56-A837-439E-B8D4-D435C549D867}" type="slidenum">
              <a:rPr lang="de-DE"/>
              <a:pPr>
                <a:defRPr/>
              </a:pPr>
              <a:t>‹Nr.›</a:t>
            </a:fld>
            <a:endParaRPr lang="de-D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C6099501-9DF1-4D1E-86E4-35B61BF0FF55}" type="slidenum">
              <a:rPr lang="de-DE"/>
              <a:pPr>
                <a:defRPr/>
              </a:pPr>
              <a:t>‹Nr.›</a:t>
            </a:fld>
            <a:endParaRPr lang="de-DE"/>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0656DDF-1D6F-4030-B7E8-3ED5C78A21FC}" type="datetimeFigureOut">
              <a:rPr lang="de-DE"/>
              <a:pPr>
                <a:defRPr/>
              </a:pPr>
              <a:t>10.10.2023</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0ADDA23-8350-4A9B-93F3-675E8F281941}" type="slidenum">
              <a:rPr lang="de-DE"/>
              <a:pPr>
                <a:defRPr/>
              </a:pPr>
              <a:t>‹Nr.›</a:t>
            </a:fld>
            <a:endParaRPr lang="de-DE"/>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0"/>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40"/>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F1426F9-E711-4E4B-A430-58C79E96C9FC}" type="datetimeFigureOut">
              <a:rPr lang="de-DE"/>
              <a:pPr>
                <a:defRPr/>
              </a:pPr>
              <a:t>10.10.2023</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9B1FF443-D12D-444D-801E-E9272F1B3721}" type="slidenum">
              <a:rPr lang="de-DE"/>
              <a:pPr>
                <a:defRPr/>
              </a:pPr>
              <a:t>‹Nr.›</a:t>
            </a:fld>
            <a:endParaRPr lang="de-DE"/>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C36A9DE-B3B3-4153-81B0-F7B05ECFF372}" type="datetimeFigureOut">
              <a:rPr lang="en-US"/>
              <a:pPr>
                <a:defRPr/>
              </a:pPr>
              <a:t>10/10/2023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0A60B2-40D6-4DDF-8300-EAB13760809D}" type="slidenum">
              <a:rPr lang="en-US"/>
              <a:pPr>
                <a:defRPr/>
              </a:pPr>
              <a:t>‹Nr.›</a:t>
            </a:fld>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CBB947-C19D-4393-AAD5-3840C339AFA3}" type="datetimeFigureOut">
              <a:rPr lang="en-US"/>
              <a:pPr>
                <a:defRPr/>
              </a:pPr>
              <a:t>10/10/2023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DF581-62C2-4D69-BC3E-572450C04991}" type="slidenum">
              <a:rPr lang="en-US"/>
              <a:pPr>
                <a:defRPr/>
              </a:pPr>
              <a:t>‹Nr.›</a:t>
            </a:fld>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2D5E2C5-7EB1-4566-A481-7819177E809F}" type="datetimeFigureOut">
              <a:rPr lang="en-US"/>
              <a:pPr>
                <a:defRPr/>
              </a:pPr>
              <a:t>10/10/2023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4FB2EF-11D8-4047-AEE7-D7D607AFD1BD}" type="slidenum">
              <a:rPr lang="en-US"/>
              <a:pPr>
                <a:defRPr/>
              </a:pPr>
              <a:t>‹Nr.›</a:t>
            </a:fld>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BEBB883-1BAB-4CE0-B2F9-FC4779F04680}" type="datetimeFigureOut">
              <a:rPr lang="en-US"/>
              <a:pPr>
                <a:defRPr/>
              </a:pPr>
              <a:t>10/10/2023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95EEA3-C936-462F-A2D7-974E42706E4E}" type="slidenum">
              <a:rPr lang="en-US"/>
              <a:pPr>
                <a:defRPr/>
              </a:pPr>
              <a:t>‹Nr.›</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01DD91-F4BC-4BF0-B9D7-EAD1BD8FEB0E}" type="datetimeFigureOut">
              <a:rPr lang="en-US"/>
              <a:pPr>
                <a:defRPr/>
              </a:pPr>
              <a:t>10/10/2023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E525C4-B0EA-43D1-9D4C-BF7C137D8934}" type="slidenum">
              <a:rPr lang="en-US"/>
              <a:pPr>
                <a:defRPr/>
              </a:pPr>
              <a:t>‹Nr.›</a:t>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A012647-73E3-41D2-9351-BC6AD6FD7B61}" type="datetimeFigureOut">
              <a:rPr lang="en-US"/>
              <a:pPr>
                <a:defRPr/>
              </a:pPr>
              <a:t>10/10/2023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6D46BE-96F8-40C1-8228-2D19FF866A42}" type="slidenum">
              <a:rPr lang="en-US"/>
              <a:pPr>
                <a:defRPr/>
              </a:pPr>
              <a:t>‹Nr.›</a:t>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503AF5-2FEA-4BF0-8AA0-5EDBFF52F844}" type="datetimeFigureOut">
              <a:rPr lang="en-US"/>
              <a:pPr>
                <a:defRPr/>
              </a:pPr>
              <a:t>10/10/2023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F933A5E-0175-49E9-AFB1-080EB1422425}" type="slidenum">
              <a:rPr lang="en-US"/>
              <a:pPr>
                <a:defRPr/>
              </a:pPr>
              <a:t>‹Nr.›</a:t>
            </a:fld>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5611F13-B7E5-41DB-A88E-2C953DC05A49}" type="datetimeFigureOut">
              <a:rPr lang="en-US"/>
              <a:pPr>
                <a:defRPr/>
              </a:pPr>
              <a:t>10/10/2023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4EDA89-AE33-4892-91E1-D4482F98BEE5}" type="slidenum">
              <a:rPr lang="en-US"/>
              <a:pPr>
                <a:defRPr/>
              </a:pPr>
              <a:t>‹Nr.›</a:t>
            </a:fld>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1D72EF-0A97-42B8-89CB-F3BDBD664113}" type="datetimeFigureOut">
              <a:rPr lang="en-US"/>
              <a:pPr>
                <a:defRPr/>
              </a:pPr>
              <a:t>10/10/2023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E76F32-83F9-4FAC-987D-0D5C322D73C6}" type="slidenum">
              <a:rPr lang="en-US"/>
              <a:pPr>
                <a:defRPr/>
              </a:pPr>
              <a:t>‹Nr.›</a:t>
            </a:fld>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6F6EC1-A716-4A1D-991E-C75339301B66}" type="datetimeFigureOut">
              <a:rPr lang="en-US"/>
              <a:pPr>
                <a:defRPr/>
              </a:pPr>
              <a:t>10/10/2023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0E84E4-818E-47E7-BA2A-D77BA9CE0D01}" type="slidenum">
              <a:rPr lang="en-US"/>
              <a:pPr>
                <a:defRPr/>
              </a:pPr>
              <a:t>‹Nr.›</a:t>
            </a:fld>
            <a:endParaRPr lang="en-US"/>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67B1A5-2EB6-45AA-9190-3E6A8DA256CD}" type="datetimeFigureOut">
              <a:rPr lang="en-US"/>
              <a:pPr>
                <a:defRPr/>
              </a:pPr>
              <a:t>10/10/2023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663E1F-2DB2-481F-AFE9-F3B0327FA60F}" type="slidenum">
              <a:rPr lang="en-US"/>
              <a:pPr>
                <a:defRPr/>
              </a:pPr>
              <a:t>‹Nr.›</a:t>
            </a:fld>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Textplatzhalter 5"/>
          <p:cNvSpPr>
            <a:spLocks noGrp="1"/>
          </p:cNvSpPr>
          <p:nvPr>
            <p:ph type="body" sz="quarter" idx="11"/>
          </p:nvPr>
        </p:nvSpPr>
        <p:spPr>
          <a:xfrm>
            <a:off x="1187624" y="5229200"/>
            <a:ext cx="4752528" cy="504056"/>
          </a:xfrm>
          <a:prstGeom prst="rect">
            <a:avLst/>
          </a:prstGeom>
        </p:spPr>
        <p:txBody>
          <a:bodyPr/>
          <a:lstStyle>
            <a:lvl1pPr marL="0" indent="0">
              <a:buNone/>
              <a:defRPr sz="2200" b="1">
                <a:solidFill>
                  <a:schemeClr val="bg1"/>
                </a:solidFill>
                <a:latin typeface="Arial" pitchFamily="34" charset="0"/>
                <a:cs typeface="Arial" pitchFamily="34" charset="0"/>
              </a:defRPr>
            </a:lvl1pPr>
          </a:lstStyle>
          <a:p>
            <a:pPr lvl="0"/>
            <a:r>
              <a:rPr lang="de-DE" dirty="0"/>
              <a:t>Textmasterformat bearbeiten</a:t>
            </a:r>
          </a:p>
        </p:txBody>
      </p:sp>
      <p:sp>
        <p:nvSpPr>
          <p:cNvPr id="8" name="Textplatzhalter 7"/>
          <p:cNvSpPr>
            <a:spLocks noGrp="1"/>
          </p:cNvSpPr>
          <p:nvPr>
            <p:ph type="body" sz="quarter" idx="12"/>
          </p:nvPr>
        </p:nvSpPr>
        <p:spPr>
          <a:xfrm>
            <a:off x="1187451" y="5805488"/>
            <a:ext cx="4752702" cy="503832"/>
          </a:xfrm>
          <a:prstGeom prst="rect">
            <a:avLst/>
          </a:prstGeom>
        </p:spPr>
        <p:txBody>
          <a:bodyPr/>
          <a:lstStyle>
            <a:lvl1pPr marL="0" indent="0">
              <a:buNone/>
              <a:defRPr sz="2200">
                <a:solidFill>
                  <a:schemeClr val="bg1"/>
                </a:solidFill>
                <a:latin typeface="Arial" pitchFamily="34" charset="0"/>
                <a:cs typeface="Arial" pitchFamily="34" charset="0"/>
              </a:defRPr>
            </a:lvl1pPr>
          </a:lstStyle>
          <a:p>
            <a:pPr lvl="0"/>
            <a:r>
              <a:rPr lang="de-DE"/>
              <a:t>Textmasterformat bearbeiten</a:t>
            </a:r>
          </a:p>
        </p:txBody>
      </p:sp>
    </p:spTree>
    <p:extLst>
      <p:ext uri="{BB962C8B-B14F-4D97-AF65-F5344CB8AC3E}">
        <p14:creationId xmlns:p14="http://schemas.microsoft.com/office/powerpoint/2010/main" val="1320527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921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a:xfrm>
            <a:off x="900114" y="692150"/>
            <a:ext cx="6767512" cy="504602"/>
          </a:xfrm>
          <a:prstGeom prst="rect">
            <a:avLst/>
          </a:prstGeom>
        </p:spPr>
        <p:txBody>
          <a:bodyPr/>
          <a:lstStyle>
            <a:lvl1pPr marL="0" indent="0">
              <a:buNone/>
              <a:defRPr sz="2200" b="1">
                <a:solidFill>
                  <a:schemeClr val="bg1"/>
                </a:solidFill>
                <a:latin typeface="Arial" pitchFamily="34" charset="0"/>
                <a:cs typeface="Arial" pitchFamily="34" charset="0"/>
              </a:defRPr>
            </a:lvl1pPr>
          </a:lstStyle>
          <a:p>
            <a:pPr lvl="0"/>
            <a:r>
              <a:rPr lang="de-DE" dirty="0"/>
              <a:t>Textmasterformat bearbeiten</a:t>
            </a:r>
          </a:p>
        </p:txBody>
      </p:sp>
      <p:sp>
        <p:nvSpPr>
          <p:cNvPr id="6" name="Textplatzhalter 5"/>
          <p:cNvSpPr>
            <a:spLocks noGrp="1"/>
          </p:cNvSpPr>
          <p:nvPr>
            <p:ph type="body" sz="quarter" idx="11"/>
          </p:nvPr>
        </p:nvSpPr>
        <p:spPr>
          <a:xfrm>
            <a:off x="900114" y="1268413"/>
            <a:ext cx="6767512" cy="576262"/>
          </a:xfrm>
          <a:prstGeom prst="rect">
            <a:avLst/>
          </a:prstGeom>
        </p:spPr>
        <p:txBody>
          <a:bodyPr/>
          <a:lstStyle>
            <a:lvl1pPr marL="0" indent="0">
              <a:buNone/>
              <a:defRPr sz="2200">
                <a:solidFill>
                  <a:schemeClr val="bg1"/>
                </a:solidFill>
                <a:latin typeface="Arial" pitchFamily="34" charset="0"/>
                <a:cs typeface="Arial" pitchFamily="34" charset="0"/>
              </a:defRPr>
            </a:lvl1pPr>
          </a:lstStyle>
          <a:p>
            <a:pPr lvl="0"/>
            <a:r>
              <a:rPr lang="de-DE" dirty="0"/>
              <a:t>Textmasterformat bearbeiten</a:t>
            </a:r>
          </a:p>
        </p:txBody>
      </p:sp>
    </p:spTree>
    <p:extLst>
      <p:ext uri="{BB962C8B-B14F-4D97-AF65-F5344CB8AC3E}">
        <p14:creationId xmlns:p14="http://schemas.microsoft.com/office/powerpoint/2010/main" val="33056697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812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a:xfrm>
            <a:off x="900114" y="692150"/>
            <a:ext cx="6767512" cy="504602"/>
          </a:xfrm>
          <a:prstGeom prst="rect">
            <a:avLst/>
          </a:prstGeom>
        </p:spPr>
        <p:txBody>
          <a:bodyPr/>
          <a:lstStyle>
            <a:lvl1pPr marL="0" indent="0">
              <a:buNone/>
              <a:defRPr sz="2200" b="1">
                <a:solidFill>
                  <a:schemeClr val="bg1"/>
                </a:solidFill>
                <a:latin typeface="Arial" pitchFamily="34" charset="0"/>
                <a:cs typeface="Arial" pitchFamily="34" charset="0"/>
              </a:defRPr>
            </a:lvl1pPr>
          </a:lstStyle>
          <a:p>
            <a:pPr lvl="0"/>
            <a:r>
              <a:rPr lang="de-DE" dirty="0"/>
              <a:t>Textmasterformat bearbeiten</a:t>
            </a:r>
          </a:p>
        </p:txBody>
      </p:sp>
      <p:sp>
        <p:nvSpPr>
          <p:cNvPr id="6" name="Textplatzhalter 5"/>
          <p:cNvSpPr>
            <a:spLocks noGrp="1"/>
          </p:cNvSpPr>
          <p:nvPr>
            <p:ph type="body" sz="quarter" idx="11"/>
          </p:nvPr>
        </p:nvSpPr>
        <p:spPr>
          <a:xfrm>
            <a:off x="900114" y="1268413"/>
            <a:ext cx="6767512" cy="576262"/>
          </a:xfrm>
          <a:prstGeom prst="rect">
            <a:avLst/>
          </a:prstGeom>
        </p:spPr>
        <p:txBody>
          <a:bodyPr/>
          <a:lstStyle>
            <a:lvl1pPr marL="0" indent="0">
              <a:buNone/>
              <a:defRPr sz="2200">
                <a:solidFill>
                  <a:schemeClr val="bg1"/>
                </a:solidFill>
                <a:latin typeface="Arial" pitchFamily="34" charset="0"/>
                <a:cs typeface="Arial" pitchFamily="34" charset="0"/>
              </a:defRPr>
            </a:lvl1pPr>
          </a:lstStyle>
          <a:p>
            <a:pPr lvl="0"/>
            <a:r>
              <a:rPr lang="de-DE" dirty="0"/>
              <a:t>Textmasterformat bearbeiten</a:t>
            </a:r>
          </a:p>
        </p:txBody>
      </p:sp>
    </p:spTree>
    <p:extLst>
      <p:ext uri="{BB962C8B-B14F-4D97-AF65-F5344CB8AC3E}">
        <p14:creationId xmlns:p14="http://schemas.microsoft.com/office/powerpoint/2010/main" val="21307010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a:xfrm>
            <a:off x="900114" y="692150"/>
            <a:ext cx="6767512" cy="504602"/>
          </a:xfrm>
          <a:prstGeom prst="rect">
            <a:avLst/>
          </a:prstGeom>
        </p:spPr>
        <p:txBody>
          <a:bodyPr/>
          <a:lstStyle>
            <a:lvl1pPr marL="0" indent="0">
              <a:buNone/>
              <a:defRPr sz="2200" b="1">
                <a:solidFill>
                  <a:schemeClr val="bg1"/>
                </a:solidFill>
                <a:latin typeface="Arial" pitchFamily="34" charset="0"/>
                <a:cs typeface="Arial" pitchFamily="34" charset="0"/>
              </a:defRPr>
            </a:lvl1pPr>
          </a:lstStyle>
          <a:p>
            <a:pPr lvl="0"/>
            <a:r>
              <a:rPr lang="de-DE" dirty="0"/>
              <a:t>Textmasterformat bearbeiten</a:t>
            </a:r>
          </a:p>
        </p:txBody>
      </p:sp>
      <p:sp>
        <p:nvSpPr>
          <p:cNvPr id="6" name="Textplatzhalter 5"/>
          <p:cNvSpPr>
            <a:spLocks noGrp="1"/>
          </p:cNvSpPr>
          <p:nvPr>
            <p:ph type="body" sz="quarter" idx="11"/>
          </p:nvPr>
        </p:nvSpPr>
        <p:spPr>
          <a:xfrm>
            <a:off x="900114" y="1268413"/>
            <a:ext cx="6767512" cy="576262"/>
          </a:xfrm>
          <a:prstGeom prst="rect">
            <a:avLst/>
          </a:prstGeom>
        </p:spPr>
        <p:txBody>
          <a:bodyPr/>
          <a:lstStyle>
            <a:lvl1pPr marL="0" indent="0">
              <a:buNone/>
              <a:defRPr sz="2200">
                <a:solidFill>
                  <a:schemeClr val="bg1"/>
                </a:solidFill>
                <a:latin typeface="Arial" pitchFamily="34" charset="0"/>
                <a:cs typeface="Arial" pitchFamily="34" charset="0"/>
              </a:defRPr>
            </a:lvl1pPr>
          </a:lstStyle>
          <a:p>
            <a:pPr lvl="0"/>
            <a:r>
              <a:rPr lang="de-DE" dirty="0"/>
              <a:t>Textmasterformat bearbeiten</a:t>
            </a:r>
          </a:p>
        </p:txBody>
      </p:sp>
    </p:spTree>
    <p:extLst>
      <p:ext uri="{BB962C8B-B14F-4D97-AF65-F5344CB8AC3E}">
        <p14:creationId xmlns:p14="http://schemas.microsoft.com/office/powerpoint/2010/main" val="14688521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1396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F5C2DA6-9364-4293-82A6-1DA7108C1DC8}" type="slidenum">
              <a:rPr lang="de-DE"/>
              <a:pPr>
                <a:defRPr/>
              </a:pPr>
              <a:t>‹Nr.›</a:t>
            </a:fld>
            <a:endParaRPr lang="de-DE"/>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3FE69C1B-1EDB-408A-9085-273BD83BC4F6}" type="slidenum">
              <a:rPr lang="de-DE"/>
              <a:pPr>
                <a:defRPr/>
              </a:pPr>
              <a:t>‹Nr.›</a:t>
            </a:fld>
            <a:endParaRPr lang="de-DE"/>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29C0428-79D4-4E3B-9095-0221D178035B}" type="slidenum">
              <a:rPr lang="de-DE"/>
              <a:pPr>
                <a:defRPr/>
              </a:pPr>
              <a:t>‹Nr.›</a:t>
            </a:fld>
            <a:endParaRPr lang="de-D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822943C4-E5FC-4E42-8900-F67390428875}" type="slidenum">
              <a:rPr lang="de-DE"/>
              <a:pPr>
                <a:defRPr/>
              </a:pPr>
              <a:t>‹Nr.›</a:t>
            </a:fld>
            <a:endParaRPr lang="de-DE"/>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582CEDA9-64A1-4D2B-844A-1F6AAE808A58}" type="slidenum">
              <a:rPr lang="de-DE"/>
              <a:pPr>
                <a:defRPr/>
              </a:pPr>
              <a:t>‹Nr.›</a:t>
            </a:fld>
            <a:endParaRPr lang="de-DE"/>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9.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30.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31.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75" y="-7938"/>
            <a:ext cx="9147175" cy="6856413"/>
          </a:xfrm>
          <a:prstGeom prst="rect">
            <a:avLst/>
          </a:prstGeom>
          <a:solidFill>
            <a:srgbClr val="00589C"/>
          </a:solidFill>
          <a:ln>
            <a:noFill/>
          </a:ln>
          <a:effectLst/>
        </p:spPr>
        <p:txBody>
          <a:bodyPr wrap="none" anchor="ctr"/>
          <a:lstStyle/>
          <a:p>
            <a:pPr>
              <a:defRPr/>
            </a:pPr>
            <a:endParaRPr lang="de-DE"/>
          </a:p>
        </p:txBody>
      </p:sp>
      <p:grpSp>
        <p:nvGrpSpPr>
          <p:cNvPr id="1027" name="Gruppieren 18"/>
          <p:cNvGrpSpPr>
            <a:grpSpLocks/>
          </p:cNvGrpSpPr>
          <p:nvPr/>
        </p:nvGrpSpPr>
        <p:grpSpPr bwMode="auto">
          <a:xfrm>
            <a:off x="0" y="0"/>
            <a:ext cx="9144000" cy="6858000"/>
            <a:chOff x="-3175" y="-19275"/>
            <a:chExt cx="9144000" cy="6858000"/>
          </a:xfrm>
        </p:grpSpPr>
        <p:grpSp>
          <p:nvGrpSpPr>
            <p:cNvPr id="1031" name="Gruppieren 14"/>
            <p:cNvGrpSpPr>
              <a:grpSpLocks/>
            </p:cNvGrpSpPr>
            <p:nvPr/>
          </p:nvGrpSpPr>
          <p:grpSpPr bwMode="auto">
            <a:xfrm>
              <a:off x="-3175" y="-19275"/>
              <a:ext cx="9144000" cy="6858000"/>
              <a:chOff x="0" y="0"/>
              <a:chExt cx="9144000" cy="6858000"/>
            </a:xfrm>
          </p:grpSpPr>
          <p:sp>
            <p:nvSpPr>
              <p:cNvPr id="1034" name="Rectangle 4"/>
              <p:cNvSpPr>
                <a:spLocks noChangeArrowheads="1"/>
              </p:cNvSpPr>
              <p:nvPr userDrawn="1"/>
            </p:nvSpPr>
            <p:spPr bwMode="auto">
              <a:xfrm>
                <a:off x="0" y="0"/>
                <a:ext cx="287338" cy="287338"/>
              </a:xfrm>
              <a:prstGeom prst="rect">
                <a:avLst/>
              </a:prstGeom>
              <a:solidFill>
                <a:srgbClr val="CF6800"/>
              </a:solidFill>
              <a:ln>
                <a:noFill/>
              </a:ln>
              <a:effectLst/>
            </p:spPr>
            <p:txBody>
              <a:bodyPr wrap="none" anchor="ctr"/>
              <a:lstStyle/>
              <a:p>
                <a:pPr>
                  <a:defRPr/>
                </a:pPr>
                <a:endParaRPr lang="de-DE"/>
              </a:p>
            </p:txBody>
          </p:sp>
          <p:sp>
            <p:nvSpPr>
              <p:cNvPr id="1035" name="Rectangle 6"/>
              <p:cNvSpPr>
                <a:spLocks noChangeArrowheads="1"/>
              </p:cNvSpPr>
              <p:nvPr/>
            </p:nvSpPr>
            <p:spPr bwMode="auto">
              <a:xfrm>
                <a:off x="0" y="6426200"/>
                <a:ext cx="3062288" cy="144463"/>
              </a:xfrm>
              <a:prstGeom prst="rect">
                <a:avLst/>
              </a:prstGeom>
              <a:solidFill>
                <a:srgbClr val="CF6800"/>
              </a:solidFill>
              <a:ln>
                <a:noFill/>
              </a:ln>
              <a:effectLst/>
            </p:spPr>
            <p:txBody>
              <a:bodyPr wrap="none" anchor="ctr"/>
              <a:lstStyle/>
              <a:p>
                <a:pPr>
                  <a:defRPr/>
                </a:pPr>
                <a:endParaRPr lang="de-DE"/>
              </a:p>
            </p:txBody>
          </p:sp>
          <p:sp>
            <p:nvSpPr>
              <p:cNvPr id="1036" name="Rectangle 7"/>
              <p:cNvSpPr>
                <a:spLocks noChangeArrowheads="1"/>
              </p:cNvSpPr>
              <p:nvPr/>
            </p:nvSpPr>
            <p:spPr bwMode="auto">
              <a:xfrm>
                <a:off x="0" y="6713538"/>
                <a:ext cx="3065463" cy="144462"/>
              </a:xfrm>
              <a:prstGeom prst="rect">
                <a:avLst/>
              </a:prstGeom>
              <a:solidFill>
                <a:srgbClr val="9C9C9C"/>
              </a:solidFill>
              <a:ln>
                <a:noFill/>
              </a:ln>
              <a:effectLst/>
            </p:spPr>
            <p:txBody>
              <a:bodyPr wrap="none" anchor="ctr"/>
              <a:lstStyle/>
              <a:p>
                <a:pPr>
                  <a:defRPr/>
                </a:pPr>
                <a:endParaRPr lang="de-DE"/>
              </a:p>
            </p:txBody>
          </p:sp>
          <p:sp>
            <p:nvSpPr>
              <p:cNvPr id="1037" name="Rectangle 8"/>
              <p:cNvSpPr>
                <a:spLocks noChangeArrowheads="1"/>
              </p:cNvSpPr>
              <p:nvPr/>
            </p:nvSpPr>
            <p:spPr bwMode="auto">
              <a:xfrm>
                <a:off x="3057525" y="6567488"/>
                <a:ext cx="3059113" cy="144462"/>
              </a:xfrm>
              <a:prstGeom prst="rect">
                <a:avLst/>
              </a:prstGeom>
              <a:solidFill>
                <a:srgbClr val="B9B9B9"/>
              </a:solidFill>
              <a:ln>
                <a:noFill/>
              </a:ln>
              <a:effectLst/>
            </p:spPr>
            <p:txBody>
              <a:bodyPr wrap="none" anchor="ctr"/>
              <a:lstStyle/>
              <a:p>
                <a:pPr>
                  <a:defRPr/>
                </a:pPr>
                <a:endParaRPr lang="de-DE"/>
              </a:p>
            </p:txBody>
          </p:sp>
          <p:sp>
            <p:nvSpPr>
              <p:cNvPr id="1038" name="Rectangle 9"/>
              <p:cNvSpPr>
                <a:spLocks noChangeArrowheads="1"/>
              </p:cNvSpPr>
              <p:nvPr/>
            </p:nvSpPr>
            <p:spPr bwMode="auto">
              <a:xfrm>
                <a:off x="0" y="6570663"/>
                <a:ext cx="3062288" cy="144462"/>
              </a:xfrm>
              <a:prstGeom prst="rect">
                <a:avLst/>
              </a:prstGeom>
              <a:solidFill>
                <a:schemeClr val="bg1"/>
              </a:solidFill>
              <a:ln>
                <a:noFill/>
              </a:ln>
              <a:effectLst/>
            </p:spPr>
            <p:txBody>
              <a:bodyPr wrap="none" anchor="ctr"/>
              <a:lstStyle/>
              <a:p>
                <a:pPr>
                  <a:defRPr/>
                </a:pPr>
                <a:endParaRPr lang="de-DE"/>
              </a:p>
            </p:txBody>
          </p:sp>
          <p:sp>
            <p:nvSpPr>
              <p:cNvPr id="1039" name="Rectangle 10"/>
              <p:cNvSpPr>
                <a:spLocks noChangeArrowheads="1"/>
              </p:cNvSpPr>
              <p:nvPr/>
            </p:nvSpPr>
            <p:spPr bwMode="auto">
              <a:xfrm>
                <a:off x="3062288" y="6711950"/>
                <a:ext cx="6081712" cy="144463"/>
              </a:xfrm>
              <a:prstGeom prst="rect">
                <a:avLst/>
              </a:prstGeom>
              <a:solidFill>
                <a:schemeClr val="bg1"/>
              </a:solidFill>
              <a:ln>
                <a:noFill/>
              </a:ln>
              <a:effectLst/>
            </p:spPr>
            <p:txBody>
              <a:bodyPr wrap="none" anchor="ctr"/>
              <a:lstStyle/>
              <a:p>
                <a:pPr>
                  <a:defRPr/>
                </a:pPr>
                <a:endParaRPr lang="de-DE"/>
              </a:p>
            </p:txBody>
          </p:sp>
        </p:grpSp>
        <p:pic>
          <p:nvPicPr>
            <p:cNvPr id="1032" name="Grafik 19"/>
            <p:cNvPicPr>
              <a:picLocks noChangeAspect="1"/>
            </p:cNvPicPr>
            <p:nvPr/>
          </p:nvPicPr>
          <p:blipFill>
            <a:blip r:embed="rId3" cstate="print">
              <a:extLst>
                <a:ext uri="{28A0092B-C50C-407E-A947-70E740481C1C}">
                  <a14:useLocalDpi xmlns:a14="http://schemas.microsoft.com/office/drawing/2010/main"/>
                </a:ext>
              </a:extLst>
            </a:blip>
            <a:srcRect r="40276"/>
            <a:stretch>
              <a:fillRect/>
            </a:stretch>
          </p:blipFill>
          <p:spPr bwMode="auto">
            <a:xfrm>
              <a:off x="7077075" y="5157788"/>
              <a:ext cx="1743075" cy="1228725"/>
            </a:xfrm>
            <a:prstGeom prst="rect">
              <a:avLst/>
            </a:prstGeom>
            <a:noFill/>
            <a:ln w="9525">
              <a:noFill/>
              <a:miter lim="800000"/>
              <a:headEnd/>
              <a:tailEnd/>
            </a:ln>
          </p:spPr>
        </p:pic>
      </p:grpSp>
      <p:sp>
        <p:nvSpPr>
          <p:cNvPr id="8" name="Text Box 14"/>
          <p:cNvSpPr txBox="1">
            <a:spLocks noChangeArrowheads="1"/>
          </p:cNvSpPr>
          <p:nvPr/>
        </p:nvSpPr>
        <p:spPr bwMode="auto">
          <a:xfrm>
            <a:off x="2944813" y="6672263"/>
            <a:ext cx="6019800" cy="230187"/>
          </a:xfrm>
          <a:prstGeom prst="rect">
            <a:avLst/>
          </a:prstGeom>
          <a:noFill/>
          <a:ln>
            <a:noFill/>
          </a:ln>
          <a:effec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auto">
              <a:spcBef>
                <a:spcPts val="0"/>
              </a:spcBef>
              <a:spcAft>
                <a:spcPts val="0"/>
              </a:spcAft>
              <a:defRPr/>
            </a:pPr>
            <a:r>
              <a:rPr lang="de-DE" sz="900" dirty="0">
                <a:latin typeface="Arial" charset="0"/>
                <a:cs typeface="+mn-cs"/>
              </a:rPr>
              <a:t>	 Jana Schaber I HZDR</a:t>
            </a:r>
            <a:endParaRPr lang="de-DE" dirty="0">
              <a:cs typeface="+mn-cs"/>
            </a:endParaRPr>
          </a:p>
        </p:txBody>
      </p:sp>
      <p:sp>
        <p:nvSpPr>
          <p:cNvPr id="16" name="Rectangle 15"/>
          <p:cNvSpPr/>
          <p:nvPr userDrawn="1"/>
        </p:nvSpPr>
        <p:spPr>
          <a:xfrm>
            <a:off x="0" y="0"/>
            <a:ext cx="323850" cy="333375"/>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678" r:id="rId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3"/>
          <p:cNvSpPr>
            <a:spLocks noChangeArrowheads="1"/>
          </p:cNvSpPr>
          <p:nvPr/>
        </p:nvSpPr>
        <p:spPr bwMode="auto">
          <a:xfrm>
            <a:off x="3167063" y="6673850"/>
            <a:ext cx="5797550" cy="192088"/>
          </a:xfrm>
          <a:prstGeom prst="rect">
            <a:avLst/>
          </a:prstGeom>
          <a:noFill/>
          <a:ln>
            <a:noFill/>
          </a:ln>
          <a:effectLst/>
        </p:spPr>
        <p:txBody>
          <a:bodyPr lIns="90000" tIns="46800" rIns="90000" bIns="46800"/>
          <a:lstStyle/>
          <a:p>
            <a:pPr algn="r" fontAlgn="auto">
              <a:spcBef>
                <a:spcPts val="0"/>
              </a:spcBef>
              <a:spcAft>
                <a:spcPts val="0"/>
              </a:spcAft>
              <a:defRPr/>
            </a:pPr>
            <a:r>
              <a:rPr lang="de-DE" sz="900" dirty="0">
                <a:latin typeface="Arial" charset="0"/>
              </a:rPr>
              <a:t>	Jana Schaber I HZDR</a:t>
            </a:r>
            <a:endParaRPr lang="de-DE" sz="2400" dirty="0">
              <a:latin typeface="Times" pitchFamily="18" charset="0"/>
            </a:endParaRPr>
          </a:p>
        </p:txBody>
      </p:sp>
      <p:grpSp>
        <p:nvGrpSpPr>
          <p:cNvPr id="3075" name="Gruppieren 1"/>
          <p:cNvGrpSpPr>
            <a:grpSpLocks/>
          </p:cNvGrpSpPr>
          <p:nvPr/>
        </p:nvGrpSpPr>
        <p:grpSpPr bwMode="auto">
          <a:xfrm>
            <a:off x="0" y="6575425"/>
            <a:ext cx="9144000" cy="290513"/>
            <a:chOff x="0" y="6575425"/>
            <a:chExt cx="9144000" cy="290513"/>
          </a:xfrm>
        </p:grpSpPr>
        <p:sp>
          <p:nvSpPr>
            <p:cNvPr id="9" name="Rectangle 6"/>
            <p:cNvSpPr>
              <a:spLocks noChangeArrowheads="1"/>
            </p:cNvSpPr>
            <p:nvPr/>
          </p:nvSpPr>
          <p:spPr bwMode="auto">
            <a:xfrm>
              <a:off x="0" y="6575425"/>
              <a:ext cx="3059113" cy="144463"/>
            </a:xfrm>
            <a:prstGeom prst="rect">
              <a:avLst/>
            </a:prstGeom>
            <a:solidFill>
              <a:srgbClr val="9C9C9C"/>
            </a:solidFill>
            <a:ln>
              <a:noFill/>
            </a:ln>
            <a:effec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defRPr/>
              </a:pPr>
              <a:endParaRPr lang="de-DE"/>
            </a:p>
          </p:txBody>
        </p:sp>
        <p:sp>
          <p:nvSpPr>
            <p:cNvPr id="10" name="Rectangle 7"/>
            <p:cNvSpPr>
              <a:spLocks noChangeArrowheads="1"/>
            </p:cNvSpPr>
            <p:nvPr/>
          </p:nvSpPr>
          <p:spPr bwMode="auto">
            <a:xfrm>
              <a:off x="3057525" y="6575425"/>
              <a:ext cx="6086475" cy="144463"/>
            </a:xfrm>
            <a:prstGeom prst="rect">
              <a:avLst/>
            </a:prstGeom>
            <a:solidFill>
              <a:srgbClr val="00589C"/>
            </a:solidFill>
            <a:ln>
              <a:noFill/>
            </a:ln>
            <a:effec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defRPr/>
              </a:pPr>
              <a:endParaRPr lang="de-DE"/>
            </a:p>
          </p:txBody>
        </p:sp>
        <p:sp>
          <p:nvSpPr>
            <p:cNvPr id="12" name="Rectangle 15"/>
            <p:cNvSpPr>
              <a:spLocks noChangeArrowheads="1"/>
            </p:cNvSpPr>
            <p:nvPr/>
          </p:nvSpPr>
          <p:spPr bwMode="auto">
            <a:xfrm>
              <a:off x="0" y="6718300"/>
              <a:ext cx="3059113" cy="147638"/>
            </a:xfrm>
            <a:prstGeom prst="rect">
              <a:avLst/>
            </a:prstGeom>
            <a:solidFill>
              <a:srgbClr val="00589C"/>
            </a:solidFill>
            <a:ln>
              <a:noFill/>
            </a:ln>
            <a:effectLst/>
          </p:spPr>
          <p:txBody>
            <a:bodyPr wrap="none" lIns="90000" tIns="46800" rIns="90000" bIns="46800"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defRPr/>
              </a:pPr>
              <a:endParaRPr lang="de-DE"/>
            </a:p>
          </p:txBody>
        </p:sp>
      </p:grpSp>
      <p:sp>
        <p:nvSpPr>
          <p:cNvPr id="13" name="Text Box 21"/>
          <p:cNvSpPr txBox="1">
            <a:spLocks noChangeArrowheads="1"/>
          </p:cNvSpPr>
          <p:nvPr/>
        </p:nvSpPr>
        <p:spPr bwMode="auto">
          <a:xfrm>
            <a:off x="6443663" y="6530975"/>
            <a:ext cx="2520950" cy="233363"/>
          </a:xfrm>
          <a:prstGeom prst="rect">
            <a:avLst/>
          </a:prstGeom>
          <a:noFill/>
          <a:ln>
            <a:noFill/>
          </a:ln>
          <a:effectLst/>
        </p:spPr>
        <p:txBody>
          <a:bodyPr lIns="90000" tIns="46800" rIns="90000" bIns="4680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defRPr/>
            </a:pPr>
            <a:r>
              <a:rPr lang="de-DE" sz="900">
                <a:solidFill>
                  <a:schemeClr val="bg1"/>
                </a:solidFill>
                <a:latin typeface="Arial" charset="0"/>
              </a:rPr>
              <a:t>             Member </a:t>
            </a:r>
            <a:r>
              <a:rPr lang="de-DE" sz="900" err="1">
                <a:solidFill>
                  <a:schemeClr val="bg1"/>
                </a:solidFill>
                <a:latin typeface="Arial" charset="0"/>
              </a:rPr>
              <a:t>of</a:t>
            </a:r>
            <a:r>
              <a:rPr lang="de-DE" sz="900">
                <a:solidFill>
                  <a:schemeClr val="bg1"/>
                </a:solidFill>
                <a:latin typeface="Arial" charset="0"/>
              </a:rPr>
              <a:t> </a:t>
            </a:r>
            <a:r>
              <a:rPr lang="de-DE" sz="900" err="1">
                <a:solidFill>
                  <a:schemeClr val="bg1"/>
                </a:solidFill>
                <a:latin typeface="Arial" charset="0"/>
              </a:rPr>
              <a:t>the</a:t>
            </a:r>
            <a:r>
              <a:rPr lang="de-DE" sz="900">
                <a:solidFill>
                  <a:schemeClr val="bg1"/>
                </a:solidFill>
                <a:latin typeface="Arial" charset="0"/>
              </a:rPr>
              <a:t> Helmholtz </a:t>
            </a:r>
            <a:r>
              <a:rPr lang="de-DE" sz="900" err="1">
                <a:solidFill>
                  <a:schemeClr val="bg1"/>
                </a:solidFill>
                <a:latin typeface="Arial" charset="0"/>
              </a:rPr>
              <a:t>Association</a:t>
            </a:r>
            <a:endParaRPr lang="de-DE" sz="900">
              <a:solidFill>
                <a:schemeClr val="bg1"/>
              </a:solidFill>
              <a:latin typeface="Arial" charset="0"/>
            </a:endParaRPr>
          </a:p>
        </p:txBody>
      </p:sp>
      <p:sp>
        <p:nvSpPr>
          <p:cNvPr id="2051" name="Textfeld 16"/>
          <p:cNvSpPr txBox="1">
            <a:spLocks noChangeArrowheads="1"/>
          </p:cNvSpPr>
          <p:nvPr/>
        </p:nvSpPr>
        <p:spPr bwMode="auto">
          <a:xfrm>
            <a:off x="144463" y="6524625"/>
            <a:ext cx="971550" cy="246063"/>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de-DE" sz="1000">
                <a:solidFill>
                  <a:schemeClr val="bg1"/>
                </a:solidFill>
                <a:latin typeface="Arial" charset="0"/>
              </a:rPr>
              <a:t> </a:t>
            </a:r>
            <a:fld id="{6073032F-D610-47BD-893F-F0A2709FEF2A}" type="slidenum">
              <a:rPr lang="de-DE" sz="1000" smtClean="0">
                <a:solidFill>
                  <a:schemeClr val="bg1"/>
                </a:solidFill>
                <a:latin typeface="Arial" charset="0"/>
              </a:rPr>
              <a:pPr>
                <a:defRPr/>
              </a:pPr>
              <a:t>‹Nr.›</a:t>
            </a:fld>
            <a:endParaRPr lang="de-DE" sz="1000">
              <a:solidFill>
                <a:schemeClr val="bg1"/>
              </a:solidFill>
              <a:latin typeface="Arial" charset="0"/>
            </a:endParaRPr>
          </a:p>
        </p:txBody>
      </p:sp>
      <p:sp>
        <p:nvSpPr>
          <p:cNvPr id="15" name="Rectangle 14"/>
          <p:cNvSpPr/>
          <p:nvPr userDrawn="1"/>
        </p:nvSpPr>
        <p:spPr>
          <a:xfrm>
            <a:off x="0" y="0"/>
            <a:ext cx="323850" cy="333375"/>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679" r:id="rId1"/>
    <p:sldLayoutId id="2147483709" r:id="rId2"/>
    <p:sldLayoutId id="2147483717" r:id="rId3"/>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123"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D2351799-C006-4428-92EB-B06D7AD08323}"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F8FE91AB-9E50-45ED-9DB6-C1C927CC2204}" type="datetimeFigureOut">
              <a:rPr lang="en-US"/>
              <a:pPr>
                <a:defRPr/>
              </a:pPr>
              <a:t>10/10/2023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E821B047-C86D-48A6-BF7A-FF235036B994}"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9" name="Gruppieren 5"/>
          <p:cNvGrpSpPr>
            <a:grpSpLocks/>
          </p:cNvGrpSpPr>
          <p:nvPr/>
        </p:nvGrpSpPr>
        <p:grpSpPr bwMode="auto">
          <a:xfrm>
            <a:off x="-3175" y="0"/>
            <a:ext cx="9147175" cy="6858000"/>
            <a:chOff x="-1" y="25395"/>
            <a:chExt cx="9147727" cy="6856611"/>
          </a:xfrm>
        </p:grpSpPr>
        <p:grpSp>
          <p:nvGrpSpPr>
            <p:cNvPr id="1031" name="Gruppieren 3"/>
            <p:cNvGrpSpPr>
              <a:grpSpLocks/>
            </p:cNvGrpSpPr>
            <p:nvPr/>
          </p:nvGrpSpPr>
          <p:grpSpPr bwMode="auto">
            <a:xfrm>
              <a:off x="-1" y="25395"/>
              <a:ext cx="9147727" cy="6856611"/>
              <a:chOff x="-1" y="25395"/>
              <a:chExt cx="9147727" cy="6856611"/>
            </a:xfrm>
          </p:grpSpPr>
          <p:grpSp>
            <p:nvGrpSpPr>
              <p:cNvPr id="1035" name="Gruppieren 1"/>
              <p:cNvGrpSpPr>
                <a:grpSpLocks/>
              </p:cNvGrpSpPr>
              <p:nvPr/>
            </p:nvGrpSpPr>
            <p:grpSpPr bwMode="auto">
              <a:xfrm>
                <a:off x="-1" y="4733925"/>
                <a:ext cx="9147727" cy="2148081"/>
                <a:chOff x="-1" y="4733925"/>
                <a:chExt cx="9147727" cy="2148081"/>
              </a:xfrm>
            </p:grpSpPr>
            <p:sp>
              <p:nvSpPr>
                <p:cNvPr id="9" name="Rectangle 2"/>
                <p:cNvSpPr>
                  <a:spLocks noChangeArrowheads="1"/>
                </p:cNvSpPr>
                <p:nvPr/>
              </p:nvSpPr>
              <p:spPr bwMode="auto">
                <a:xfrm>
                  <a:off x="3174" y="4878987"/>
                  <a:ext cx="9144552" cy="1979212"/>
                </a:xfrm>
                <a:prstGeom prst="rect">
                  <a:avLst/>
                </a:prstGeom>
                <a:solidFill>
                  <a:srgbClr val="00589C"/>
                </a:solidFill>
                <a:ln>
                  <a:noFill/>
                </a:ln>
                <a:effec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defRPr/>
                  </a:pPr>
                  <a:endParaRPr lang="de-DE">
                    <a:solidFill>
                      <a:prstClr val="black"/>
                    </a:solidFill>
                  </a:endParaRPr>
                </a:p>
              </p:txBody>
            </p:sp>
            <p:sp>
              <p:nvSpPr>
                <p:cNvPr id="10" name="Rectangle 22"/>
                <p:cNvSpPr>
                  <a:spLocks noChangeArrowheads="1"/>
                </p:cNvSpPr>
                <p:nvPr/>
              </p:nvSpPr>
              <p:spPr bwMode="auto">
                <a:xfrm>
                  <a:off x="-1" y="4734554"/>
                  <a:ext cx="3059298" cy="144433"/>
                </a:xfrm>
                <a:prstGeom prst="rect">
                  <a:avLst/>
                </a:prstGeom>
                <a:solidFill>
                  <a:srgbClr val="CF6800"/>
                </a:solidFill>
                <a:ln>
                  <a:noFill/>
                </a:ln>
                <a:effectLst/>
              </p:spPr>
              <p:txBody>
                <a:bodyPr wrap="none" lIns="90000" tIns="46800" rIns="90000" bIns="46800" anchor="ctr"/>
                <a:lstStyle>
                  <a:defPPr>
                    <a:defRPr lang="de-DE"/>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defRPr/>
                  </a:pPr>
                  <a:endParaRPr lang="de-DE">
                    <a:solidFill>
                      <a:prstClr val="black"/>
                    </a:solidFill>
                  </a:endParaRPr>
                </a:p>
              </p:txBody>
            </p:sp>
            <p:grpSp>
              <p:nvGrpSpPr>
                <p:cNvPr id="1039" name="Gruppieren 10"/>
                <p:cNvGrpSpPr>
                  <a:grpSpLocks/>
                </p:cNvGrpSpPr>
                <p:nvPr/>
              </p:nvGrpSpPr>
              <p:grpSpPr bwMode="auto">
                <a:xfrm>
                  <a:off x="0" y="6593081"/>
                  <a:ext cx="9144000" cy="288925"/>
                  <a:chOff x="0" y="6583363"/>
                  <a:chExt cx="9144000" cy="288925"/>
                </a:xfrm>
              </p:grpSpPr>
              <p:sp>
                <p:nvSpPr>
                  <p:cNvPr id="12" name="Rectangle 7"/>
                  <p:cNvSpPr>
                    <a:spLocks noChangeArrowheads="1"/>
                  </p:cNvSpPr>
                  <p:nvPr/>
                </p:nvSpPr>
                <p:spPr bwMode="auto">
                  <a:xfrm>
                    <a:off x="-1" y="6727855"/>
                    <a:ext cx="3059298" cy="144433"/>
                  </a:xfrm>
                  <a:prstGeom prst="rect">
                    <a:avLst/>
                  </a:prstGeom>
                  <a:solidFill>
                    <a:srgbClr val="9C9C9C"/>
                  </a:solidFill>
                  <a:ln>
                    <a:noFill/>
                  </a:ln>
                  <a:effec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defRPr/>
                    </a:pPr>
                    <a:endParaRPr lang="de-DE">
                      <a:solidFill>
                        <a:prstClr val="black"/>
                      </a:solidFill>
                    </a:endParaRPr>
                  </a:p>
                </p:txBody>
              </p:sp>
              <p:sp>
                <p:nvSpPr>
                  <p:cNvPr id="13" name="Rectangle 8"/>
                  <p:cNvSpPr>
                    <a:spLocks noChangeArrowheads="1"/>
                  </p:cNvSpPr>
                  <p:nvPr/>
                </p:nvSpPr>
                <p:spPr bwMode="auto">
                  <a:xfrm>
                    <a:off x="3025957" y="6583422"/>
                    <a:ext cx="3059298" cy="144434"/>
                  </a:xfrm>
                  <a:prstGeom prst="rect">
                    <a:avLst/>
                  </a:prstGeom>
                  <a:solidFill>
                    <a:srgbClr val="B9B9B9"/>
                  </a:solidFill>
                  <a:ln>
                    <a:noFill/>
                  </a:ln>
                  <a:effec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defRPr/>
                    </a:pPr>
                    <a:endParaRPr lang="de-DE">
                      <a:solidFill>
                        <a:prstClr val="black"/>
                      </a:solidFill>
                    </a:endParaRPr>
                  </a:p>
                </p:txBody>
              </p:sp>
              <p:sp>
                <p:nvSpPr>
                  <p:cNvPr id="14" name="Rectangle 9"/>
                  <p:cNvSpPr>
                    <a:spLocks noChangeArrowheads="1"/>
                  </p:cNvSpPr>
                  <p:nvPr/>
                </p:nvSpPr>
                <p:spPr bwMode="auto">
                  <a:xfrm>
                    <a:off x="-1" y="6583422"/>
                    <a:ext cx="3059298" cy="144434"/>
                  </a:xfrm>
                  <a:prstGeom prst="rect">
                    <a:avLst/>
                  </a:prstGeom>
                  <a:solidFill>
                    <a:schemeClr val="bg1"/>
                  </a:solidFill>
                  <a:ln>
                    <a:noFill/>
                  </a:ln>
                  <a:effec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defRPr/>
                    </a:pPr>
                    <a:endParaRPr lang="de-DE">
                      <a:solidFill>
                        <a:prstClr val="black"/>
                      </a:solidFill>
                    </a:endParaRPr>
                  </a:p>
                </p:txBody>
              </p:sp>
              <p:sp>
                <p:nvSpPr>
                  <p:cNvPr id="15" name="Text Box 29"/>
                  <p:cNvSpPr txBox="1">
                    <a:spLocks noChangeArrowheads="1"/>
                  </p:cNvSpPr>
                  <p:nvPr/>
                </p:nvSpPr>
                <p:spPr bwMode="auto">
                  <a:xfrm>
                    <a:off x="3059297" y="6727855"/>
                    <a:ext cx="6085254" cy="138084"/>
                  </a:xfrm>
                  <a:prstGeom prst="rect">
                    <a:avLst/>
                  </a:prstGeom>
                  <a:solidFill>
                    <a:schemeClr val="bg1"/>
                  </a:solidFill>
                  <a:ln w="9525">
                    <a:noFill/>
                    <a:miter lim="800000"/>
                    <a:headEnd/>
                    <a:tailEnd/>
                  </a:ln>
                  <a:effectLst/>
                </p:spPr>
                <p:txBody>
                  <a:bodyPr lIns="0" tIns="0" rIns="0" bIns="0">
                    <a:spAutoFit/>
                  </a:bodyPr>
                  <a:lstStyle>
                    <a:defPPr>
                      <a:defRPr lang="de-DE"/>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a:spcBef>
                        <a:spcPct val="50000"/>
                      </a:spcBef>
                      <a:defRPr/>
                    </a:pPr>
                    <a:endParaRPr lang="de-DE" sz="900" dirty="0">
                      <a:solidFill>
                        <a:prstClr val="black"/>
                      </a:solidFill>
                      <a:latin typeface="Arial" pitchFamily="34" charset="0"/>
                      <a:cs typeface="Arial" pitchFamily="34" charset="0"/>
                    </a:endParaRPr>
                  </a:p>
                </p:txBody>
              </p:sp>
            </p:grpSp>
          </p:grpSp>
          <p:sp>
            <p:nvSpPr>
              <p:cNvPr id="17" name="Rectangle 4"/>
              <p:cNvSpPr>
                <a:spLocks noChangeArrowheads="1"/>
              </p:cNvSpPr>
              <p:nvPr/>
            </p:nvSpPr>
            <p:spPr bwMode="auto">
              <a:xfrm>
                <a:off x="-1" y="25395"/>
                <a:ext cx="287355" cy="287280"/>
              </a:xfrm>
              <a:prstGeom prst="rect">
                <a:avLst/>
              </a:prstGeom>
              <a:solidFill>
                <a:srgbClr val="CF6800"/>
              </a:solidFill>
              <a:ln>
                <a:noFill/>
              </a:ln>
              <a:effec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defRPr/>
                </a:pPr>
                <a:endParaRPr lang="de-DE">
                  <a:solidFill>
                    <a:prstClr val="black"/>
                  </a:solidFill>
                </a:endParaRPr>
              </a:p>
            </p:txBody>
          </p:sp>
        </p:grpSp>
        <p:pic>
          <p:nvPicPr>
            <p:cNvPr id="1033" name="Grafik 17"/>
            <p:cNvPicPr>
              <a:picLocks noChangeAspect="1"/>
            </p:cNvPicPr>
            <p:nvPr/>
          </p:nvPicPr>
          <p:blipFill>
            <a:blip r:embed="rId4" cstate="print">
              <a:extLst>
                <a:ext uri="{28A0092B-C50C-407E-A947-70E740481C1C}">
                  <a14:useLocalDpi xmlns:a14="http://schemas.microsoft.com/office/drawing/2010/main"/>
                </a:ext>
              </a:extLst>
            </a:blip>
            <a:srcRect r="40276"/>
            <a:stretch>
              <a:fillRect/>
            </a:stretch>
          </p:blipFill>
          <p:spPr bwMode="auto">
            <a:xfrm>
              <a:off x="7297139" y="5181543"/>
              <a:ext cx="1743075" cy="1228725"/>
            </a:xfrm>
            <a:prstGeom prst="rect">
              <a:avLst/>
            </a:prstGeom>
            <a:noFill/>
            <a:ln w="9525">
              <a:noFill/>
              <a:miter lim="800000"/>
              <a:headEnd/>
              <a:tailEnd/>
            </a:ln>
          </p:spPr>
        </p:pic>
      </p:grpSp>
      <p:sp>
        <p:nvSpPr>
          <p:cNvPr id="1027" name="Rechteck 15"/>
          <p:cNvSpPr>
            <a:spLocks noChangeArrowheads="1"/>
          </p:cNvSpPr>
          <p:nvPr/>
        </p:nvSpPr>
        <p:spPr bwMode="auto">
          <a:xfrm>
            <a:off x="5508104" y="6688784"/>
            <a:ext cx="3627958" cy="230832"/>
          </a:xfrm>
          <a:prstGeom prst="rect">
            <a:avLst/>
          </a:prstGeom>
          <a:noFill/>
          <a:ln>
            <a:noFill/>
          </a:ln>
        </p:spPr>
        <p:txBody>
          <a:bodyPr wrap="square">
            <a:spAutoFit/>
          </a:bodyPr>
          <a:lstStyle/>
          <a:p>
            <a:pPr>
              <a:defRPr/>
            </a:pPr>
            <a:r>
              <a:rPr lang="de-DE" sz="900" dirty="0">
                <a:solidFill>
                  <a:prstClr val="black"/>
                </a:solidFill>
                <a:latin typeface="Arial" charset="0"/>
              </a:rPr>
              <a:t>Jana Schaber | Institute </a:t>
            </a:r>
            <a:r>
              <a:rPr lang="de-DE" sz="900" dirty="0" err="1">
                <a:solidFill>
                  <a:prstClr val="black"/>
                </a:solidFill>
                <a:latin typeface="Arial" charset="0"/>
              </a:rPr>
              <a:t>of</a:t>
            </a:r>
            <a:r>
              <a:rPr lang="de-DE" sz="900" dirty="0">
                <a:solidFill>
                  <a:prstClr val="black"/>
                </a:solidFill>
                <a:latin typeface="Arial" charset="0"/>
              </a:rPr>
              <a:t> Radiation Physics | www.hzdr.de</a:t>
            </a:r>
            <a:endParaRPr lang="de-DE" sz="900" dirty="0">
              <a:solidFill>
                <a:prstClr val="black"/>
              </a:solidFill>
            </a:endParaRPr>
          </a:p>
        </p:txBody>
      </p:sp>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175" y="0"/>
            <a:ext cx="9140825" cy="4735107"/>
          </a:xfrm>
          <a:prstGeom prst="rect">
            <a:avLst/>
          </a:prstGeom>
          <a:effectLst/>
        </p:spPr>
      </p:pic>
      <p:pic>
        <p:nvPicPr>
          <p:cNvPr id="19" name="Picture 2"/>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7596336" y="4598439"/>
            <a:ext cx="1368152" cy="34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882705"/>
      </p:ext>
    </p:extLst>
  </p:cSld>
  <p:clrMap bg1="lt1" tx1="dk1" bg2="lt2" tx2="dk2" accent1="accent1" accent2="accent2" accent3="accent3" accent4="accent4" accent5="accent5" accent6="accent6" hlink="hlink" folHlink="folHlink"/>
  <p:sldLayoutIdLst>
    <p:sldLayoutId id="2147483703" r:id="rId1"/>
    <p:sldLayoutId id="2147483704" r:id="rId2"/>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75" y="-7938"/>
            <a:ext cx="9147175" cy="6856413"/>
          </a:xfrm>
          <a:prstGeom prst="rect">
            <a:avLst/>
          </a:prstGeom>
          <a:solidFill>
            <a:srgbClr val="00589C"/>
          </a:solidFill>
          <a:ln>
            <a:noFill/>
          </a:ln>
          <a:effectLst/>
        </p:spPr>
        <p:txBody>
          <a:bodyPr wrap="none" anchor="ctr"/>
          <a:lstStyle/>
          <a:p>
            <a:pPr>
              <a:defRPr/>
            </a:pPr>
            <a:endParaRPr lang="de-DE">
              <a:solidFill>
                <a:prstClr val="black"/>
              </a:solidFill>
            </a:endParaRPr>
          </a:p>
        </p:txBody>
      </p:sp>
      <p:grpSp>
        <p:nvGrpSpPr>
          <p:cNvPr id="1027" name="Gruppieren 18"/>
          <p:cNvGrpSpPr>
            <a:grpSpLocks/>
          </p:cNvGrpSpPr>
          <p:nvPr/>
        </p:nvGrpSpPr>
        <p:grpSpPr bwMode="auto">
          <a:xfrm>
            <a:off x="-3175" y="0"/>
            <a:ext cx="9144000" cy="6858000"/>
            <a:chOff x="-3175" y="-19275"/>
            <a:chExt cx="9144000" cy="6858000"/>
          </a:xfrm>
        </p:grpSpPr>
        <p:grpSp>
          <p:nvGrpSpPr>
            <p:cNvPr id="1031" name="Gruppieren 14"/>
            <p:cNvGrpSpPr>
              <a:grpSpLocks/>
            </p:cNvGrpSpPr>
            <p:nvPr/>
          </p:nvGrpSpPr>
          <p:grpSpPr bwMode="auto">
            <a:xfrm>
              <a:off x="-3175" y="-19275"/>
              <a:ext cx="9144000" cy="6858000"/>
              <a:chOff x="0" y="0"/>
              <a:chExt cx="9144000" cy="6858000"/>
            </a:xfrm>
          </p:grpSpPr>
          <p:sp>
            <p:nvSpPr>
              <p:cNvPr id="1034" name="Rectangle 4"/>
              <p:cNvSpPr>
                <a:spLocks noChangeArrowheads="1"/>
              </p:cNvSpPr>
              <p:nvPr userDrawn="1"/>
            </p:nvSpPr>
            <p:spPr bwMode="auto">
              <a:xfrm>
                <a:off x="0" y="0"/>
                <a:ext cx="287338" cy="287338"/>
              </a:xfrm>
              <a:prstGeom prst="rect">
                <a:avLst/>
              </a:prstGeom>
              <a:solidFill>
                <a:srgbClr val="CF6800"/>
              </a:solidFill>
              <a:ln>
                <a:noFill/>
              </a:ln>
              <a:effectLst/>
            </p:spPr>
            <p:txBody>
              <a:bodyPr wrap="none" anchor="ctr"/>
              <a:lstStyle/>
              <a:p>
                <a:pPr>
                  <a:defRPr/>
                </a:pPr>
                <a:endParaRPr lang="de-DE">
                  <a:solidFill>
                    <a:prstClr val="black"/>
                  </a:solidFill>
                </a:endParaRPr>
              </a:p>
            </p:txBody>
          </p:sp>
          <p:sp>
            <p:nvSpPr>
              <p:cNvPr id="1035" name="Rectangle 6"/>
              <p:cNvSpPr>
                <a:spLocks noChangeArrowheads="1"/>
              </p:cNvSpPr>
              <p:nvPr/>
            </p:nvSpPr>
            <p:spPr bwMode="auto">
              <a:xfrm>
                <a:off x="0" y="6426200"/>
                <a:ext cx="3062288" cy="144463"/>
              </a:xfrm>
              <a:prstGeom prst="rect">
                <a:avLst/>
              </a:prstGeom>
              <a:solidFill>
                <a:srgbClr val="CF6800"/>
              </a:solidFill>
              <a:ln>
                <a:noFill/>
              </a:ln>
              <a:effectLst/>
            </p:spPr>
            <p:txBody>
              <a:bodyPr wrap="none" anchor="ctr"/>
              <a:lstStyle/>
              <a:p>
                <a:pPr>
                  <a:defRPr/>
                </a:pPr>
                <a:endParaRPr lang="de-DE">
                  <a:solidFill>
                    <a:prstClr val="black"/>
                  </a:solidFill>
                </a:endParaRPr>
              </a:p>
            </p:txBody>
          </p:sp>
          <p:sp>
            <p:nvSpPr>
              <p:cNvPr id="1036" name="Rectangle 7"/>
              <p:cNvSpPr>
                <a:spLocks noChangeArrowheads="1"/>
              </p:cNvSpPr>
              <p:nvPr/>
            </p:nvSpPr>
            <p:spPr bwMode="auto">
              <a:xfrm>
                <a:off x="0" y="6713538"/>
                <a:ext cx="3065463" cy="144462"/>
              </a:xfrm>
              <a:prstGeom prst="rect">
                <a:avLst/>
              </a:prstGeom>
              <a:solidFill>
                <a:srgbClr val="9C9C9C"/>
              </a:solidFill>
              <a:ln>
                <a:noFill/>
              </a:ln>
              <a:effectLst/>
            </p:spPr>
            <p:txBody>
              <a:bodyPr wrap="none" anchor="ctr"/>
              <a:lstStyle/>
              <a:p>
                <a:pPr>
                  <a:defRPr/>
                </a:pPr>
                <a:endParaRPr lang="de-DE">
                  <a:solidFill>
                    <a:prstClr val="black"/>
                  </a:solidFill>
                </a:endParaRPr>
              </a:p>
            </p:txBody>
          </p:sp>
          <p:sp>
            <p:nvSpPr>
              <p:cNvPr id="1037" name="Rectangle 8"/>
              <p:cNvSpPr>
                <a:spLocks noChangeArrowheads="1"/>
              </p:cNvSpPr>
              <p:nvPr/>
            </p:nvSpPr>
            <p:spPr bwMode="auto">
              <a:xfrm>
                <a:off x="3057525" y="6567488"/>
                <a:ext cx="3059113" cy="144462"/>
              </a:xfrm>
              <a:prstGeom prst="rect">
                <a:avLst/>
              </a:prstGeom>
              <a:solidFill>
                <a:srgbClr val="B9B9B9"/>
              </a:solidFill>
              <a:ln>
                <a:noFill/>
              </a:ln>
              <a:effectLst/>
            </p:spPr>
            <p:txBody>
              <a:bodyPr wrap="none" anchor="ctr"/>
              <a:lstStyle/>
              <a:p>
                <a:pPr>
                  <a:defRPr/>
                </a:pPr>
                <a:endParaRPr lang="de-DE">
                  <a:solidFill>
                    <a:prstClr val="black"/>
                  </a:solidFill>
                </a:endParaRPr>
              </a:p>
            </p:txBody>
          </p:sp>
          <p:sp>
            <p:nvSpPr>
              <p:cNvPr id="1038" name="Rectangle 9"/>
              <p:cNvSpPr>
                <a:spLocks noChangeArrowheads="1"/>
              </p:cNvSpPr>
              <p:nvPr/>
            </p:nvSpPr>
            <p:spPr bwMode="auto">
              <a:xfrm>
                <a:off x="0" y="6570663"/>
                <a:ext cx="3062288" cy="144462"/>
              </a:xfrm>
              <a:prstGeom prst="rect">
                <a:avLst/>
              </a:prstGeom>
              <a:solidFill>
                <a:schemeClr val="bg1"/>
              </a:solidFill>
              <a:ln>
                <a:noFill/>
              </a:ln>
              <a:effectLst/>
            </p:spPr>
            <p:txBody>
              <a:bodyPr wrap="none" anchor="ctr"/>
              <a:lstStyle/>
              <a:p>
                <a:pPr>
                  <a:defRPr/>
                </a:pPr>
                <a:endParaRPr lang="de-DE">
                  <a:solidFill>
                    <a:prstClr val="black"/>
                  </a:solidFill>
                </a:endParaRPr>
              </a:p>
            </p:txBody>
          </p:sp>
          <p:sp>
            <p:nvSpPr>
              <p:cNvPr id="1039" name="Rectangle 10"/>
              <p:cNvSpPr>
                <a:spLocks noChangeArrowheads="1"/>
              </p:cNvSpPr>
              <p:nvPr/>
            </p:nvSpPr>
            <p:spPr bwMode="auto">
              <a:xfrm>
                <a:off x="3062288" y="6711950"/>
                <a:ext cx="6081712" cy="144463"/>
              </a:xfrm>
              <a:prstGeom prst="rect">
                <a:avLst/>
              </a:prstGeom>
              <a:solidFill>
                <a:schemeClr val="bg1"/>
              </a:solidFill>
              <a:ln>
                <a:noFill/>
              </a:ln>
              <a:effectLst/>
            </p:spPr>
            <p:txBody>
              <a:bodyPr wrap="none" anchor="ctr"/>
              <a:lstStyle/>
              <a:p>
                <a:pPr>
                  <a:defRPr/>
                </a:pPr>
                <a:endParaRPr lang="de-DE">
                  <a:solidFill>
                    <a:prstClr val="black"/>
                  </a:solidFill>
                </a:endParaRPr>
              </a:p>
            </p:txBody>
          </p:sp>
        </p:grpSp>
        <p:pic>
          <p:nvPicPr>
            <p:cNvPr id="1032" name="Grafik 19"/>
            <p:cNvPicPr>
              <a:picLocks noChangeAspect="1"/>
            </p:cNvPicPr>
            <p:nvPr/>
          </p:nvPicPr>
          <p:blipFill>
            <a:blip r:embed="rId3" cstate="print">
              <a:extLst>
                <a:ext uri="{28A0092B-C50C-407E-A947-70E740481C1C}">
                  <a14:useLocalDpi xmlns:a14="http://schemas.microsoft.com/office/drawing/2010/main"/>
                </a:ext>
              </a:extLst>
            </a:blip>
            <a:srcRect r="40276"/>
            <a:stretch>
              <a:fillRect/>
            </a:stretch>
          </p:blipFill>
          <p:spPr bwMode="auto">
            <a:xfrm>
              <a:off x="7077075" y="5157788"/>
              <a:ext cx="1743075" cy="1228725"/>
            </a:xfrm>
            <a:prstGeom prst="rect">
              <a:avLst/>
            </a:prstGeom>
            <a:noFill/>
            <a:ln w="9525">
              <a:noFill/>
              <a:miter lim="800000"/>
              <a:headEnd/>
              <a:tailEnd/>
            </a:ln>
          </p:spPr>
        </p:pic>
      </p:grpSp>
      <p:sp>
        <p:nvSpPr>
          <p:cNvPr id="8" name="Text Box 14"/>
          <p:cNvSpPr txBox="1">
            <a:spLocks noChangeArrowheads="1"/>
          </p:cNvSpPr>
          <p:nvPr/>
        </p:nvSpPr>
        <p:spPr bwMode="auto">
          <a:xfrm>
            <a:off x="2944813" y="6672263"/>
            <a:ext cx="6019800" cy="230187"/>
          </a:xfrm>
          <a:prstGeom prst="rect">
            <a:avLst/>
          </a:prstGeom>
          <a:noFill/>
          <a:ln>
            <a:noFill/>
          </a:ln>
          <a:effec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auto">
              <a:spcBef>
                <a:spcPts val="0"/>
              </a:spcBef>
              <a:spcAft>
                <a:spcPts val="0"/>
              </a:spcAft>
              <a:defRPr/>
            </a:pPr>
            <a:r>
              <a:rPr lang="de-DE" sz="900" dirty="0">
                <a:solidFill>
                  <a:prstClr val="black"/>
                </a:solidFill>
                <a:latin typeface="Arial" charset="0"/>
              </a:rPr>
              <a:t>	 Jana Schaber I HZDR</a:t>
            </a:r>
            <a:endParaRPr lang="de-DE" dirty="0">
              <a:solidFill>
                <a:prstClr val="black"/>
              </a:solidFill>
            </a:endParaRPr>
          </a:p>
        </p:txBody>
      </p:sp>
      <p:sp>
        <p:nvSpPr>
          <p:cNvPr id="16" name="Rectangle 15"/>
          <p:cNvSpPr/>
          <p:nvPr userDrawn="1"/>
        </p:nvSpPr>
        <p:spPr>
          <a:xfrm>
            <a:off x="0" y="0"/>
            <a:ext cx="323850" cy="333375"/>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endParaRPr>
          </a:p>
        </p:txBody>
      </p:sp>
      <p:pic>
        <p:nvPicPr>
          <p:cNvPr id="2" name="Picture 2"/>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7466558" y="4653136"/>
            <a:ext cx="1281906" cy="27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5819096"/>
      </p:ext>
    </p:extLst>
  </p:cSld>
  <p:clrMap bg1="lt1" tx1="dk1" bg2="lt2" tx2="dk2" accent1="accent1" accent2="accent2" accent3="accent3" accent4="accent4" accent5="accent5" accent6="accent6" hlink="hlink" folHlink="folHlink"/>
  <p:sldLayoutIdLst>
    <p:sldLayoutId id="2147483706" r:id="rId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75" y="-7938"/>
            <a:ext cx="9147175" cy="6856413"/>
          </a:xfrm>
          <a:prstGeom prst="rect">
            <a:avLst/>
          </a:prstGeom>
          <a:solidFill>
            <a:srgbClr val="00589C"/>
          </a:solidFill>
          <a:ln>
            <a:noFill/>
          </a:ln>
          <a:effectLst/>
        </p:spPr>
        <p:txBody>
          <a:bodyPr wrap="none" anchor="ctr"/>
          <a:lstStyle/>
          <a:p>
            <a:pPr>
              <a:defRPr/>
            </a:pPr>
            <a:endParaRPr lang="de-DE">
              <a:solidFill>
                <a:prstClr val="black"/>
              </a:solidFill>
            </a:endParaRPr>
          </a:p>
        </p:txBody>
      </p:sp>
      <p:grpSp>
        <p:nvGrpSpPr>
          <p:cNvPr id="1027" name="Gruppieren 18"/>
          <p:cNvGrpSpPr>
            <a:grpSpLocks/>
          </p:cNvGrpSpPr>
          <p:nvPr/>
        </p:nvGrpSpPr>
        <p:grpSpPr bwMode="auto">
          <a:xfrm>
            <a:off x="-3175" y="0"/>
            <a:ext cx="9144000" cy="6858000"/>
            <a:chOff x="-3175" y="-19275"/>
            <a:chExt cx="9144000" cy="6858000"/>
          </a:xfrm>
        </p:grpSpPr>
        <p:grpSp>
          <p:nvGrpSpPr>
            <p:cNvPr id="1031" name="Gruppieren 14"/>
            <p:cNvGrpSpPr>
              <a:grpSpLocks/>
            </p:cNvGrpSpPr>
            <p:nvPr/>
          </p:nvGrpSpPr>
          <p:grpSpPr bwMode="auto">
            <a:xfrm>
              <a:off x="-3175" y="-19275"/>
              <a:ext cx="9144000" cy="6858000"/>
              <a:chOff x="0" y="0"/>
              <a:chExt cx="9144000" cy="6858000"/>
            </a:xfrm>
          </p:grpSpPr>
          <p:sp>
            <p:nvSpPr>
              <p:cNvPr id="1034" name="Rectangle 4"/>
              <p:cNvSpPr>
                <a:spLocks noChangeArrowheads="1"/>
              </p:cNvSpPr>
              <p:nvPr userDrawn="1"/>
            </p:nvSpPr>
            <p:spPr bwMode="auto">
              <a:xfrm>
                <a:off x="0" y="0"/>
                <a:ext cx="287338" cy="287338"/>
              </a:xfrm>
              <a:prstGeom prst="rect">
                <a:avLst/>
              </a:prstGeom>
              <a:solidFill>
                <a:srgbClr val="CF6800"/>
              </a:solidFill>
              <a:ln>
                <a:noFill/>
              </a:ln>
              <a:effectLst/>
            </p:spPr>
            <p:txBody>
              <a:bodyPr wrap="none" anchor="ctr"/>
              <a:lstStyle/>
              <a:p>
                <a:pPr>
                  <a:defRPr/>
                </a:pPr>
                <a:endParaRPr lang="de-DE">
                  <a:solidFill>
                    <a:prstClr val="black"/>
                  </a:solidFill>
                </a:endParaRPr>
              </a:p>
            </p:txBody>
          </p:sp>
          <p:sp>
            <p:nvSpPr>
              <p:cNvPr id="1035" name="Rectangle 6"/>
              <p:cNvSpPr>
                <a:spLocks noChangeArrowheads="1"/>
              </p:cNvSpPr>
              <p:nvPr/>
            </p:nvSpPr>
            <p:spPr bwMode="auto">
              <a:xfrm>
                <a:off x="0" y="6426200"/>
                <a:ext cx="3062288" cy="144463"/>
              </a:xfrm>
              <a:prstGeom prst="rect">
                <a:avLst/>
              </a:prstGeom>
              <a:solidFill>
                <a:srgbClr val="CF6800"/>
              </a:solidFill>
              <a:ln>
                <a:noFill/>
              </a:ln>
              <a:effectLst/>
            </p:spPr>
            <p:txBody>
              <a:bodyPr wrap="none" anchor="ctr"/>
              <a:lstStyle/>
              <a:p>
                <a:pPr>
                  <a:defRPr/>
                </a:pPr>
                <a:endParaRPr lang="de-DE">
                  <a:solidFill>
                    <a:prstClr val="black"/>
                  </a:solidFill>
                </a:endParaRPr>
              </a:p>
            </p:txBody>
          </p:sp>
          <p:sp>
            <p:nvSpPr>
              <p:cNvPr id="1036" name="Rectangle 7"/>
              <p:cNvSpPr>
                <a:spLocks noChangeArrowheads="1"/>
              </p:cNvSpPr>
              <p:nvPr/>
            </p:nvSpPr>
            <p:spPr bwMode="auto">
              <a:xfrm>
                <a:off x="0" y="6713538"/>
                <a:ext cx="3065463" cy="144462"/>
              </a:xfrm>
              <a:prstGeom prst="rect">
                <a:avLst/>
              </a:prstGeom>
              <a:solidFill>
                <a:srgbClr val="9C9C9C"/>
              </a:solidFill>
              <a:ln>
                <a:noFill/>
              </a:ln>
              <a:effectLst/>
            </p:spPr>
            <p:txBody>
              <a:bodyPr wrap="none" anchor="ctr"/>
              <a:lstStyle/>
              <a:p>
                <a:pPr>
                  <a:defRPr/>
                </a:pPr>
                <a:endParaRPr lang="de-DE">
                  <a:solidFill>
                    <a:prstClr val="black"/>
                  </a:solidFill>
                </a:endParaRPr>
              </a:p>
            </p:txBody>
          </p:sp>
          <p:sp>
            <p:nvSpPr>
              <p:cNvPr id="1037" name="Rectangle 8"/>
              <p:cNvSpPr>
                <a:spLocks noChangeArrowheads="1"/>
              </p:cNvSpPr>
              <p:nvPr/>
            </p:nvSpPr>
            <p:spPr bwMode="auto">
              <a:xfrm>
                <a:off x="3057525" y="6567488"/>
                <a:ext cx="3059113" cy="144462"/>
              </a:xfrm>
              <a:prstGeom prst="rect">
                <a:avLst/>
              </a:prstGeom>
              <a:solidFill>
                <a:srgbClr val="B9B9B9"/>
              </a:solidFill>
              <a:ln>
                <a:noFill/>
              </a:ln>
              <a:effectLst/>
            </p:spPr>
            <p:txBody>
              <a:bodyPr wrap="none" anchor="ctr"/>
              <a:lstStyle/>
              <a:p>
                <a:pPr>
                  <a:defRPr/>
                </a:pPr>
                <a:endParaRPr lang="de-DE">
                  <a:solidFill>
                    <a:prstClr val="black"/>
                  </a:solidFill>
                </a:endParaRPr>
              </a:p>
            </p:txBody>
          </p:sp>
          <p:sp>
            <p:nvSpPr>
              <p:cNvPr id="1038" name="Rectangle 9"/>
              <p:cNvSpPr>
                <a:spLocks noChangeArrowheads="1"/>
              </p:cNvSpPr>
              <p:nvPr/>
            </p:nvSpPr>
            <p:spPr bwMode="auto">
              <a:xfrm>
                <a:off x="0" y="6570663"/>
                <a:ext cx="3062288" cy="144462"/>
              </a:xfrm>
              <a:prstGeom prst="rect">
                <a:avLst/>
              </a:prstGeom>
              <a:solidFill>
                <a:schemeClr val="bg1"/>
              </a:solidFill>
              <a:ln>
                <a:noFill/>
              </a:ln>
              <a:effectLst/>
            </p:spPr>
            <p:txBody>
              <a:bodyPr wrap="none" anchor="ctr"/>
              <a:lstStyle/>
              <a:p>
                <a:pPr>
                  <a:defRPr/>
                </a:pPr>
                <a:endParaRPr lang="de-DE">
                  <a:solidFill>
                    <a:prstClr val="black"/>
                  </a:solidFill>
                </a:endParaRPr>
              </a:p>
            </p:txBody>
          </p:sp>
          <p:sp>
            <p:nvSpPr>
              <p:cNvPr id="1039" name="Rectangle 10"/>
              <p:cNvSpPr>
                <a:spLocks noChangeArrowheads="1"/>
              </p:cNvSpPr>
              <p:nvPr/>
            </p:nvSpPr>
            <p:spPr bwMode="auto">
              <a:xfrm>
                <a:off x="3062288" y="6711950"/>
                <a:ext cx="6081712" cy="144463"/>
              </a:xfrm>
              <a:prstGeom prst="rect">
                <a:avLst/>
              </a:prstGeom>
              <a:solidFill>
                <a:schemeClr val="bg1"/>
              </a:solidFill>
              <a:ln>
                <a:noFill/>
              </a:ln>
              <a:effectLst/>
            </p:spPr>
            <p:txBody>
              <a:bodyPr wrap="none" anchor="ctr"/>
              <a:lstStyle/>
              <a:p>
                <a:pPr>
                  <a:defRPr/>
                </a:pPr>
                <a:endParaRPr lang="de-DE">
                  <a:solidFill>
                    <a:prstClr val="black"/>
                  </a:solidFill>
                </a:endParaRPr>
              </a:p>
            </p:txBody>
          </p:sp>
        </p:grpSp>
        <p:pic>
          <p:nvPicPr>
            <p:cNvPr id="1032" name="Grafik 19"/>
            <p:cNvPicPr>
              <a:picLocks noChangeAspect="1"/>
            </p:cNvPicPr>
            <p:nvPr/>
          </p:nvPicPr>
          <p:blipFill>
            <a:blip r:embed="rId3" cstate="print">
              <a:extLst>
                <a:ext uri="{28A0092B-C50C-407E-A947-70E740481C1C}">
                  <a14:useLocalDpi xmlns:a14="http://schemas.microsoft.com/office/drawing/2010/main"/>
                </a:ext>
              </a:extLst>
            </a:blip>
            <a:srcRect r="40276"/>
            <a:stretch>
              <a:fillRect/>
            </a:stretch>
          </p:blipFill>
          <p:spPr bwMode="auto">
            <a:xfrm>
              <a:off x="7077075" y="5157788"/>
              <a:ext cx="1743075" cy="1228725"/>
            </a:xfrm>
            <a:prstGeom prst="rect">
              <a:avLst/>
            </a:prstGeom>
            <a:noFill/>
            <a:ln w="9525">
              <a:noFill/>
              <a:miter lim="800000"/>
              <a:headEnd/>
              <a:tailEnd/>
            </a:ln>
          </p:spPr>
        </p:pic>
      </p:grpSp>
      <p:sp>
        <p:nvSpPr>
          <p:cNvPr id="8" name="Text Box 14"/>
          <p:cNvSpPr txBox="1">
            <a:spLocks noChangeArrowheads="1"/>
          </p:cNvSpPr>
          <p:nvPr/>
        </p:nvSpPr>
        <p:spPr bwMode="auto">
          <a:xfrm>
            <a:off x="2944813" y="6672263"/>
            <a:ext cx="6019800" cy="230187"/>
          </a:xfrm>
          <a:prstGeom prst="rect">
            <a:avLst/>
          </a:prstGeom>
          <a:noFill/>
          <a:ln>
            <a:noFill/>
          </a:ln>
          <a:effec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auto">
              <a:spcBef>
                <a:spcPts val="0"/>
              </a:spcBef>
              <a:spcAft>
                <a:spcPts val="0"/>
              </a:spcAft>
              <a:defRPr/>
            </a:pPr>
            <a:r>
              <a:rPr lang="de-DE" sz="900" dirty="0">
                <a:solidFill>
                  <a:prstClr val="black"/>
                </a:solidFill>
                <a:latin typeface="Arial" charset="0"/>
              </a:rPr>
              <a:t>	 Rong Xiang I HZDR</a:t>
            </a:r>
            <a:endParaRPr lang="de-DE" dirty="0">
              <a:solidFill>
                <a:prstClr val="black"/>
              </a:solidFill>
            </a:endParaRPr>
          </a:p>
        </p:txBody>
      </p:sp>
      <p:sp>
        <p:nvSpPr>
          <p:cNvPr id="16" name="Rectangle 15"/>
          <p:cNvSpPr/>
          <p:nvPr userDrawn="1"/>
        </p:nvSpPr>
        <p:spPr>
          <a:xfrm>
            <a:off x="0" y="0"/>
            <a:ext cx="323850" cy="333375"/>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endParaRPr>
          </a:p>
        </p:txBody>
      </p:sp>
      <p:pic>
        <p:nvPicPr>
          <p:cNvPr id="2" name="Picture 2"/>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7466558" y="4653136"/>
            <a:ext cx="1281906" cy="27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3798878"/>
      </p:ext>
    </p:extLst>
  </p:cSld>
  <p:clrMap bg1="lt1" tx1="dk1" bg2="lt2" tx2="dk2" accent1="accent1" accent2="accent2" accent3="accent3" accent4="accent4" accent5="accent5" accent6="accent6" hlink="hlink" folHlink="folHlink"/>
  <p:sldLayoutIdLst>
    <p:sldLayoutId id="2147483712" r:id="rId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75" y="-7938"/>
            <a:ext cx="9147175" cy="6856413"/>
          </a:xfrm>
          <a:prstGeom prst="rect">
            <a:avLst/>
          </a:prstGeom>
          <a:solidFill>
            <a:srgbClr val="00589C"/>
          </a:solidFill>
          <a:ln>
            <a:noFill/>
          </a:ln>
          <a:effectLst/>
        </p:spPr>
        <p:txBody>
          <a:bodyPr wrap="none" anchor="ctr"/>
          <a:lstStyle/>
          <a:p>
            <a:pPr>
              <a:defRPr/>
            </a:pPr>
            <a:endParaRPr lang="de-DE">
              <a:solidFill>
                <a:prstClr val="black"/>
              </a:solidFill>
            </a:endParaRPr>
          </a:p>
        </p:txBody>
      </p:sp>
      <p:grpSp>
        <p:nvGrpSpPr>
          <p:cNvPr id="1027" name="Gruppieren 18"/>
          <p:cNvGrpSpPr>
            <a:grpSpLocks/>
          </p:cNvGrpSpPr>
          <p:nvPr/>
        </p:nvGrpSpPr>
        <p:grpSpPr bwMode="auto">
          <a:xfrm>
            <a:off x="-3175" y="0"/>
            <a:ext cx="9144000" cy="6858000"/>
            <a:chOff x="-3175" y="-19275"/>
            <a:chExt cx="9144000" cy="6858000"/>
          </a:xfrm>
        </p:grpSpPr>
        <p:grpSp>
          <p:nvGrpSpPr>
            <p:cNvPr id="1031" name="Gruppieren 14"/>
            <p:cNvGrpSpPr>
              <a:grpSpLocks/>
            </p:cNvGrpSpPr>
            <p:nvPr/>
          </p:nvGrpSpPr>
          <p:grpSpPr bwMode="auto">
            <a:xfrm>
              <a:off x="-3175" y="-19275"/>
              <a:ext cx="9144000" cy="6858000"/>
              <a:chOff x="0" y="0"/>
              <a:chExt cx="9144000" cy="6858000"/>
            </a:xfrm>
          </p:grpSpPr>
          <p:sp>
            <p:nvSpPr>
              <p:cNvPr id="1034" name="Rectangle 4"/>
              <p:cNvSpPr>
                <a:spLocks noChangeArrowheads="1"/>
              </p:cNvSpPr>
              <p:nvPr userDrawn="1"/>
            </p:nvSpPr>
            <p:spPr bwMode="auto">
              <a:xfrm>
                <a:off x="0" y="0"/>
                <a:ext cx="287338" cy="287338"/>
              </a:xfrm>
              <a:prstGeom prst="rect">
                <a:avLst/>
              </a:prstGeom>
              <a:solidFill>
                <a:srgbClr val="CF6800"/>
              </a:solidFill>
              <a:ln>
                <a:noFill/>
              </a:ln>
              <a:effectLst/>
            </p:spPr>
            <p:txBody>
              <a:bodyPr wrap="none" anchor="ctr"/>
              <a:lstStyle/>
              <a:p>
                <a:pPr>
                  <a:defRPr/>
                </a:pPr>
                <a:endParaRPr lang="de-DE">
                  <a:solidFill>
                    <a:prstClr val="black"/>
                  </a:solidFill>
                </a:endParaRPr>
              </a:p>
            </p:txBody>
          </p:sp>
          <p:sp>
            <p:nvSpPr>
              <p:cNvPr id="1035" name="Rectangle 6"/>
              <p:cNvSpPr>
                <a:spLocks noChangeArrowheads="1"/>
              </p:cNvSpPr>
              <p:nvPr/>
            </p:nvSpPr>
            <p:spPr bwMode="auto">
              <a:xfrm>
                <a:off x="0" y="6426200"/>
                <a:ext cx="3062288" cy="144463"/>
              </a:xfrm>
              <a:prstGeom prst="rect">
                <a:avLst/>
              </a:prstGeom>
              <a:solidFill>
                <a:srgbClr val="CF6800"/>
              </a:solidFill>
              <a:ln>
                <a:noFill/>
              </a:ln>
              <a:effectLst/>
            </p:spPr>
            <p:txBody>
              <a:bodyPr wrap="none" anchor="ctr"/>
              <a:lstStyle/>
              <a:p>
                <a:pPr>
                  <a:defRPr/>
                </a:pPr>
                <a:endParaRPr lang="de-DE">
                  <a:solidFill>
                    <a:prstClr val="black"/>
                  </a:solidFill>
                </a:endParaRPr>
              </a:p>
            </p:txBody>
          </p:sp>
          <p:sp>
            <p:nvSpPr>
              <p:cNvPr id="1036" name="Rectangle 7"/>
              <p:cNvSpPr>
                <a:spLocks noChangeArrowheads="1"/>
              </p:cNvSpPr>
              <p:nvPr/>
            </p:nvSpPr>
            <p:spPr bwMode="auto">
              <a:xfrm>
                <a:off x="0" y="6713538"/>
                <a:ext cx="3065463" cy="144462"/>
              </a:xfrm>
              <a:prstGeom prst="rect">
                <a:avLst/>
              </a:prstGeom>
              <a:solidFill>
                <a:srgbClr val="9C9C9C"/>
              </a:solidFill>
              <a:ln>
                <a:noFill/>
              </a:ln>
              <a:effectLst/>
            </p:spPr>
            <p:txBody>
              <a:bodyPr wrap="none" anchor="ctr"/>
              <a:lstStyle/>
              <a:p>
                <a:pPr>
                  <a:defRPr/>
                </a:pPr>
                <a:endParaRPr lang="de-DE">
                  <a:solidFill>
                    <a:prstClr val="black"/>
                  </a:solidFill>
                </a:endParaRPr>
              </a:p>
            </p:txBody>
          </p:sp>
          <p:sp>
            <p:nvSpPr>
              <p:cNvPr id="1037" name="Rectangle 8"/>
              <p:cNvSpPr>
                <a:spLocks noChangeArrowheads="1"/>
              </p:cNvSpPr>
              <p:nvPr/>
            </p:nvSpPr>
            <p:spPr bwMode="auto">
              <a:xfrm>
                <a:off x="3057525" y="6567488"/>
                <a:ext cx="3059113" cy="144462"/>
              </a:xfrm>
              <a:prstGeom prst="rect">
                <a:avLst/>
              </a:prstGeom>
              <a:solidFill>
                <a:srgbClr val="B9B9B9"/>
              </a:solidFill>
              <a:ln>
                <a:noFill/>
              </a:ln>
              <a:effectLst/>
            </p:spPr>
            <p:txBody>
              <a:bodyPr wrap="none" anchor="ctr"/>
              <a:lstStyle/>
              <a:p>
                <a:pPr>
                  <a:defRPr/>
                </a:pPr>
                <a:endParaRPr lang="de-DE">
                  <a:solidFill>
                    <a:prstClr val="black"/>
                  </a:solidFill>
                </a:endParaRPr>
              </a:p>
            </p:txBody>
          </p:sp>
          <p:sp>
            <p:nvSpPr>
              <p:cNvPr id="1038" name="Rectangle 9"/>
              <p:cNvSpPr>
                <a:spLocks noChangeArrowheads="1"/>
              </p:cNvSpPr>
              <p:nvPr/>
            </p:nvSpPr>
            <p:spPr bwMode="auto">
              <a:xfrm>
                <a:off x="0" y="6570663"/>
                <a:ext cx="3062288" cy="144462"/>
              </a:xfrm>
              <a:prstGeom prst="rect">
                <a:avLst/>
              </a:prstGeom>
              <a:solidFill>
                <a:schemeClr val="bg1"/>
              </a:solidFill>
              <a:ln>
                <a:noFill/>
              </a:ln>
              <a:effectLst/>
            </p:spPr>
            <p:txBody>
              <a:bodyPr wrap="none" anchor="ctr"/>
              <a:lstStyle/>
              <a:p>
                <a:pPr>
                  <a:defRPr/>
                </a:pPr>
                <a:endParaRPr lang="de-DE">
                  <a:solidFill>
                    <a:prstClr val="black"/>
                  </a:solidFill>
                </a:endParaRPr>
              </a:p>
            </p:txBody>
          </p:sp>
          <p:sp>
            <p:nvSpPr>
              <p:cNvPr id="1039" name="Rectangle 10"/>
              <p:cNvSpPr>
                <a:spLocks noChangeArrowheads="1"/>
              </p:cNvSpPr>
              <p:nvPr/>
            </p:nvSpPr>
            <p:spPr bwMode="auto">
              <a:xfrm>
                <a:off x="3062288" y="6711950"/>
                <a:ext cx="6081712" cy="144463"/>
              </a:xfrm>
              <a:prstGeom prst="rect">
                <a:avLst/>
              </a:prstGeom>
              <a:solidFill>
                <a:schemeClr val="bg1"/>
              </a:solidFill>
              <a:ln>
                <a:noFill/>
              </a:ln>
              <a:effectLst/>
            </p:spPr>
            <p:txBody>
              <a:bodyPr wrap="none" anchor="ctr"/>
              <a:lstStyle/>
              <a:p>
                <a:pPr>
                  <a:defRPr/>
                </a:pPr>
                <a:endParaRPr lang="de-DE">
                  <a:solidFill>
                    <a:prstClr val="black"/>
                  </a:solidFill>
                </a:endParaRPr>
              </a:p>
            </p:txBody>
          </p:sp>
        </p:grpSp>
        <p:pic>
          <p:nvPicPr>
            <p:cNvPr id="1032" name="Grafik 19"/>
            <p:cNvPicPr>
              <a:picLocks noChangeAspect="1"/>
            </p:cNvPicPr>
            <p:nvPr/>
          </p:nvPicPr>
          <p:blipFill>
            <a:blip r:embed="rId3" cstate="print">
              <a:extLst>
                <a:ext uri="{28A0092B-C50C-407E-A947-70E740481C1C}">
                  <a14:useLocalDpi xmlns:a14="http://schemas.microsoft.com/office/drawing/2010/main"/>
                </a:ext>
              </a:extLst>
            </a:blip>
            <a:srcRect r="40276"/>
            <a:stretch>
              <a:fillRect/>
            </a:stretch>
          </p:blipFill>
          <p:spPr bwMode="auto">
            <a:xfrm>
              <a:off x="7077075" y="5157788"/>
              <a:ext cx="1743075" cy="1228725"/>
            </a:xfrm>
            <a:prstGeom prst="rect">
              <a:avLst/>
            </a:prstGeom>
            <a:noFill/>
            <a:ln w="9525">
              <a:noFill/>
              <a:miter lim="800000"/>
              <a:headEnd/>
              <a:tailEnd/>
            </a:ln>
          </p:spPr>
        </p:pic>
      </p:grpSp>
      <p:sp>
        <p:nvSpPr>
          <p:cNvPr id="8" name="Text Box 14"/>
          <p:cNvSpPr txBox="1">
            <a:spLocks noChangeArrowheads="1"/>
          </p:cNvSpPr>
          <p:nvPr/>
        </p:nvSpPr>
        <p:spPr bwMode="auto">
          <a:xfrm>
            <a:off x="2944813" y="6672263"/>
            <a:ext cx="6019800" cy="230187"/>
          </a:xfrm>
          <a:prstGeom prst="rect">
            <a:avLst/>
          </a:prstGeom>
          <a:noFill/>
          <a:ln>
            <a:noFill/>
          </a:ln>
          <a:effec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auto">
              <a:spcBef>
                <a:spcPts val="0"/>
              </a:spcBef>
              <a:spcAft>
                <a:spcPts val="0"/>
              </a:spcAft>
              <a:defRPr/>
            </a:pPr>
            <a:r>
              <a:rPr lang="de-DE" sz="900" dirty="0">
                <a:solidFill>
                  <a:prstClr val="black"/>
                </a:solidFill>
                <a:latin typeface="Arial" charset="0"/>
              </a:rPr>
              <a:t>	 Rong Xiang I HZDR</a:t>
            </a:r>
            <a:endParaRPr lang="de-DE" dirty="0">
              <a:solidFill>
                <a:prstClr val="black"/>
              </a:solidFill>
            </a:endParaRPr>
          </a:p>
        </p:txBody>
      </p:sp>
      <p:sp>
        <p:nvSpPr>
          <p:cNvPr id="16" name="Rectangle 15"/>
          <p:cNvSpPr/>
          <p:nvPr userDrawn="1"/>
        </p:nvSpPr>
        <p:spPr>
          <a:xfrm>
            <a:off x="0" y="0"/>
            <a:ext cx="323850" cy="333375"/>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endParaRPr>
          </a:p>
        </p:txBody>
      </p:sp>
      <p:pic>
        <p:nvPicPr>
          <p:cNvPr id="2" name="Picture 2"/>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7466558" y="4653136"/>
            <a:ext cx="1281906" cy="27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0257575"/>
      </p:ext>
    </p:extLst>
  </p:cSld>
  <p:clrMap bg1="lt1" tx1="dk1" bg2="lt2" tx2="dk2" accent1="accent1" accent2="accent2" accent3="accent3" accent4="accent4" accent5="accent5" accent6="accent6" hlink="hlink" folHlink="folHlink"/>
  <p:sldLayoutIdLst>
    <p:sldLayoutId id="2147483714" r:id="rId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emf"/><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3.xml"/><Relationship Id="rId5" Type="http://schemas.openxmlformats.org/officeDocument/2006/relationships/image" Target="../media/image51.emf"/><Relationship Id="rId4" Type="http://schemas.openxmlformats.org/officeDocument/2006/relationships/image" Target="../media/image50.emf"/></Relationships>
</file>

<file path=ppt/slides/_rels/slide21.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tiff"/></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image" Target="../media/image56.emf"/><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68.jpeg"/><Relationship Id="rId7" Type="http://schemas.openxmlformats.org/officeDocument/2006/relationships/diagramData" Target="../diagrams/data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0.png"/><Relationship Id="rId11" Type="http://schemas.microsoft.com/office/2007/relationships/diagramDrawing" Target="../diagrams/drawing2.xml"/><Relationship Id="rId5" Type="http://schemas.openxmlformats.org/officeDocument/2006/relationships/image" Target="../media/image37.png"/><Relationship Id="rId10" Type="http://schemas.openxmlformats.org/officeDocument/2006/relationships/diagramColors" Target="../diagrams/colors2.xml"/><Relationship Id="rId4" Type="http://schemas.openxmlformats.org/officeDocument/2006/relationships/image" Target="../media/image69.jpeg"/><Relationship Id="rId9"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
              <a:schemeClr val="accent1">
                <a:alpha val="39000"/>
                <a:lumMod val="21000"/>
                <a:lumOff val="79000"/>
              </a:schemeClr>
            </a:gs>
            <a:gs pos="79000">
              <a:schemeClr val="accent1">
                <a:lumMod val="0"/>
                <a:lumOff val="100000"/>
                <a:alpha val="34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TextBox 2"/>
          <p:cNvSpPr txBox="1"/>
          <p:nvPr/>
        </p:nvSpPr>
        <p:spPr>
          <a:xfrm>
            <a:off x="461740" y="5864048"/>
            <a:ext cx="5976664" cy="692497"/>
          </a:xfrm>
          <a:prstGeom prst="rect">
            <a:avLst/>
          </a:prstGeom>
          <a:solidFill>
            <a:srgbClr val="00589C"/>
          </a:solid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Jana </a:t>
            </a:r>
            <a:r>
              <a:rPr lang="en-US" sz="1600" dirty="0" err="1">
                <a:solidFill>
                  <a:schemeClr val="bg1"/>
                </a:solidFill>
                <a:latin typeface="Arial" panose="020B0604020202020204" pitchFamily="34" charset="0"/>
                <a:cs typeface="Arial" panose="020B0604020202020204" pitchFamily="34" charset="0"/>
              </a:rPr>
              <a:t>Schaber</a:t>
            </a:r>
            <a:endParaRPr lang="en-US" sz="1600" dirty="0">
              <a:solidFill>
                <a:schemeClr val="bg1"/>
              </a:solidFill>
              <a:latin typeface="Arial" panose="020B0604020202020204" pitchFamily="34" charset="0"/>
              <a:cs typeface="Arial" panose="020B0604020202020204" pitchFamily="34" charset="0"/>
            </a:endParaRPr>
          </a:p>
          <a:p>
            <a:endParaRPr lang="en-US" sz="700" dirty="0">
              <a:solidFill>
                <a:schemeClr val="bg1"/>
              </a:solidFill>
              <a:latin typeface="Arial" panose="020B0604020202020204" pitchFamily="34" charset="0"/>
              <a:cs typeface="Arial" panose="020B0604020202020204" pitchFamily="34" charset="0"/>
            </a:endParaRPr>
          </a:p>
          <a:p>
            <a:r>
              <a:rPr lang="en-US" sz="1600" dirty="0" err="1">
                <a:solidFill>
                  <a:schemeClr val="bg1"/>
                </a:solidFill>
              </a:rPr>
              <a:t>Graduiertenkolleg</a:t>
            </a:r>
            <a:r>
              <a:rPr lang="en-US" sz="1600" dirty="0">
                <a:solidFill>
                  <a:schemeClr val="bg1"/>
                </a:solidFill>
              </a:rPr>
              <a:t> “</a:t>
            </a:r>
            <a:r>
              <a:rPr lang="en-US" sz="1600" dirty="0" err="1">
                <a:solidFill>
                  <a:schemeClr val="bg1"/>
                </a:solidFill>
              </a:rPr>
              <a:t>AccelencE</a:t>
            </a:r>
            <a:r>
              <a:rPr lang="en-US" sz="1600" dirty="0">
                <a:solidFill>
                  <a:schemeClr val="bg1"/>
                </a:solidFill>
              </a:rPr>
              <a:t>”, </a:t>
            </a:r>
            <a:r>
              <a:rPr lang="en-US" sz="1600" dirty="0" err="1">
                <a:solidFill>
                  <a:schemeClr val="bg1"/>
                </a:solidFill>
              </a:rPr>
              <a:t>Leimen</a:t>
            </a:r>
            <a:r>
              <a:rPr lang="en-US" sz="1600" dirty="0">
                <a:solidFill>
                  <a:schemeClr val="bg1"/>
                </a:solidFill>
              </a:rPr>
              <a:t>, 09.10.– 11.10.2023</a:t>
            </a:r>
          </a:p>
        </p:txBody>
      </p:sp>
      <p:sp>
        <p:nvSpPr>
          <p:cNvPr id="2" name="TextBox 1"/>
          <p:cNvSpPr txBox="1"/>
          <p:nvPr/>
        </p:nvSpPr>
        <p:spPr>
          <a:xfrm>
            <a:off x="466205" y="4869160"/>
            <a:ext cx="6552728" cy="1077218"/>
          </a:xfrm>
          <a:prstGeom prst="rect">
            <a:avLst/>
          </a:prstGeom>
          <a:solidFill>
            <a:srgbClr val="00589C"/>
          </a:solidFill>
        </p:spPr>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R&amp;D of Photocathodes used  for </a:t>
            </a:r>
            <a:br>
              <a:rPr lang="en-US" sz="3200" dirty="0">
                <a:solidFill>
                  <a:schemeClr val="bg1"/>
                </a:solidFill>
                <a:latin typeface="Calibri" panose="020F0502020204030204" pitchFamily="34" charset="0"/>
                <a:cs typeface="Calibri" panose="020F0502020204030204" pitchFamily="34" charset="0"/>
              </a:rPr>
            </a:br>
            <a:r>
              <a:rPr lang="en-US" sz="3200" dirty="0">
                <a:solidFill>
                  <a:schemeClr val="bg1"/>
                </a:solidFill>
                <a:latin typeface="Calibri" panose="020F0502020204030204" pitchFamily="34" charset="0"/>
                <a:cs typeface="Calibri" panose="020F0502020204030204" pitchFamily="34" charset="0"/>
              </a:rPr>
              <a:t>ELBE SRF Gun II </a:t>
            </a:r>
            <a:endParaRPr lang="de-DE" sz="3200" b="1" dirty="0">
              <a:solidFill>
                <a:schemeClr val="bg1"/>
              </a:solidFill>
            </a:endParaRPr>
          </a:p>
        </p:txBody>
      </p:sp>
    </p:spTree>
    <p:extLst>
      <p:ext uri="{BB962C8B-B14F-4D97-AF65-F5344CB8AC3E}">
        <p14:creationId xmlns:p14="http://schemas.microsoft.com/office/powerpoint/2010/main" val="1575866751"/>
      </p:ext>
    </p:extLst>
  </p:cSld>
  <p:clrMapOvr>
    <a:masterClrMapping/>
  </p:clrMapOvr>
  <mc:AlternateContent xmlns:mc="http://schemas.openxmlformats.org/markup-compatibility/2006" xmlns:p14="http://schemas.microsoft.com/office/powerpoint/2010/main">
    <mc:Choice Requires="p14">
      <p:transition spd="slow" p14:dur="2000" advTm="12075"/>
    </mc:Choice>
    <mc:Fallback xmlns="">
      <p:transition spd="slow" advTm="1207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485594" y="413066"/>
            <a:ext cx="5232444" cy="576064"/>
          </a:xfrm>
          <a:prstGeom prst="rect">
            <a:avLst/>
          </a:prstGeom>
          <a:noFill/>
          <a:ln w="9525">
            <a:noFill/>
            <a:miter lim="800000"/>
            <a:headEnd/>
            <a:tailEnd/>
          </a:ln>
        </p:spPr>
        <p:txBody>
          <a:bodyPr anchor="ctr"/>
          <a:lstStyle/>
          <a:p>
            <a:pPr lvl="0">
              <a:defRPr/>
            </a:pPr>
            <a:r>
              <a:rPr lang="en-US" altLang="de-DE" sz="2400" b="1" dirty="0">
                <a:solidFill>
                  <a:srgbClr val="F79646">
                    <a:lumMod val="75000"/>
                  </a:srgbClr>
                </a:solidFill>
              </a:rPr>
              <a:t>p-</a:t>
            </a:r>
            <a:r>
              <a:rPr lang="en-US" altLang="de-DE" sz="2400" b="1" dirty="0" err="1">
                <a:solidFill>
                  <a:srgbClr val="F79646">
                    <a:lumMod val="75000"/>
                  </a:srgbClr>
                </a:solidFill>
              </a:rPr>
              <a:t>GaN</a:t>
            </a:r>
            <a:r>
              <a:rPr lang="en-US" altLang="de-DE" sz="2400" b="1" dirty="0">
                <a:solidFill>
                  <a:srgbClr val="F79646">
                    <a:lumMod val="75000"/>
                  </a:srgbClr>
                </a:solidFill>
              </a:rPr>
              <a:t>(Cs) as potential new cathode</a:t>
            </a:r>
          </a:p>
        </p:txBody>
      </p:sp>
      <p:sp>
        <p:nvSpPr>
          <p:cNvPr id="25" name="Textfeld 1">
            <a:extLst>
              <a:ext uri="{FF2B5EF4-FFF2-40B4-BE49-F238E27FC236}">
                <a16:creationId xmlns:a16="http://schemas.microsoft.com/office/drawing/2014/main" id="{2D0F36F9-DC27-4C2A-8E5E-D7F92A4E2D48}"/>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pic>
        <p:nvPicPr>
          <p:cNvPr id="38" name="Grafik 8">
            <a:extLst>
              <a:ext uri="{FF2B5EF4-FFF2-40B4-BE49-F238E27FC236}">
                <a16:creationId xmlns:a16="http://schemas.microsoft.com/office/drawing/2014/main" id="{CCACDAC5-6D2B-4322-A164-331C058158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7664" y="1031578"/>
            <a:ext cx="6763433" cy="3693644"/>
          </a:xfrm>
          <a:prstGeom prst="rect">
            <a:avLst/>
          </a:prstGeom>
        </p:spPr>
      </p:pic>
      <p:sp>
        <p:nvSpPr>
          <p:cNvPr id="15" name="Rechteck 14">
            <a:extLst>
              <a:ext uri="{FF2B5EF4-FFF2-40B4-BE49-F238E27FC236}">
                <a16:creationId xmlns:a16="http://schemas.microsoft.com/office/drawing/2014/main" id="{46E9C0FE-8109-4D6C-AB07-83A2BFA98A2F}"/>
              </a:ext>
            </a:extLst>
          </p:cNvPr>
          <p:cNvSpPr/>
          <p:nvPr/>
        </p:nvSpPr>
        <p:spPr>
          <a:xfrm>
            <a:off x="495880" y="4283833"/>
            <a:ext cx="5211872" cy="1787409"/>
          </a:xfrm>
          <a:prstGeom prst="rect">
            <a:avLst/>
          </a:prstGeom>
          <a:ln w="19050"/>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de-DE" dirty="0">
                <a:solidFill>
                  <a:schemeClr val="tx1"/>
                </a:solidFill>
                <a:latin typeface="Calibri" panose="020F0502020204030204" pitchFamily="34" charset="0"/>
                <a:cs typeface="Calibri" panose="020F0502020204030204" pitchFamily="34" charset="0"/>
              </a:rPr>
              <a:t>UHV </a:t>
            </a:r>
            <a:r>
              <a:rPr lang="de-DE" dirty="0" err="1">
                <a:solidFill>
                  <a:schemeClr val="tx1"/>
                </a:solidFill>
                <a:latin typeface="Calibri" panose="020F0502020204030204" pitchFamily="34" charset="0"/>
                <a:cs typeface="Calibri" panose="020F0502020204030204" pitchFamily="34" charset="0"/>
              </a:rPr>
              <a:t>preparation</a:t>
            </a:r>
            <a:r>
              <a:rPr lang="de-DE" dirty="0">
                <a:solidFill>
                  <a:schemeClr val="tx1"/>
                </a:solidFill>
                <a:latin typeface="Calibri" panose="020F0502020204030204" pitchFamily="34" charset="0"/>
                <a:cs typeface="Calibri" panose="020F0502020204030204" pitchFamily="34" charset="0"/>
              </a:rPr>
              <a:t> </a:t>
            </a:r>
            <a:r>
              <a:rPr lang="de-DE" dirty="0" err="1">
                <a:solidFill>
                  <a:schemeClr val="tx1"/>
                </a:solidFill>
                <a:latin typeface="Calibri" panose="020F0502020204030204" pitchFamily="34" charset="0"/>
                <a:cs typeface="Calibri" panose="020F0502020204030204" pitchFamily="34" charset="0"/>
              </a:rPr>
              <a:t>chamber</a:t>
            </a:r>
            <a:r>
              <a:rPr lang="de-DE" dirty="0">
                <a:solidFill>
                  <a:schemeClr val="tx1"/>
                </a:solidFill>
                <a:latin typeface="Calibri" panose="020F0502020204030204" pitchFamily="34" charset="0"/>
                <a:cs typeface="Calibri" panose="020F0502020204030204" pitchFamily="34" charset="0"/>
              </a:rPr>
              <a:t> (</a:t>
            </a:r>
            <a:r>
              <a:rPr lang="de-DE" dirty="0" err="1">
                <a:solidFill>
                  <a:schemeClr val="tx1"/>
                </a:solidFill>
                <a:latin typeface="Calibri" panose="020F0502020204030204" pitchFamily="34" charset="0"/>
                <a:cs typeface="Calibri" panose="020F0502020204030204" pitchFamily="34" charset="0"/>
              </a:rPr>
              <a:t>average</a:t>
            </a:r>
            <a:r>
              <a:rPr lang="de-DE" dirty="0">
                <a:solidFill>
                  <a:schemeClr val="tx1"/>
                </a:solidFill>
                <a:latin typeface="Calibri" panose="020F0502020204030204" pitchFamily="34" charset="0"/>
                <a:cs typeface="Calibri" panose="020F0502020204030204" pitchFamily="34" charset="0"/>
              </a:rPr>
              <a:t> 3 x 10</a:t>
            </a:r>
            <a:r>
              <a:rPr lang="de-DE" baseline="30000" dirty="0">
                <a:solidFill>
                  <a:schemeClr val="tx1"/>
                </a:solidFill>
                <a:latin typeface="Calibri" panose="020F0502020204030204" pitchFamily="34" charset="0"/>
                <a:cs typeface="Calibri" panose="020F0502020204030204" pitchFamily="34" charset="0"/>
              </a:rPr>
              <a:t>-10</a:t>
            </a:r>
            <a:r>
              <a:rPr lang="de-DE" dirty="0">
                <a:solidFill>
                  <a:schemeClr val="tx1"/>
                </a:solidFill>
                <a:latin typeface="Calibri" panose="020F0502020204030204" pitchFamily="34" charset="0"/>
                <a:cs typeface="Calibri" panose="020F0502020204030204" pitchFamily="34" charset="0"/>
              </a:rPr>
              <a:t> mbar)</a:t>
            </a:r>
          </a:p>
          <a:p>
            <a:pPr marL="285750" indent="-285750">
              <a:buFont typeface="Arial" panose="020B0604020202020204" pitchFamily="34" charset="0"/>
              <a:buChar char="•"/>
            </a:pPr>
            <a:r>
              <a:rPr lang="de-DE" dirty="0">
                <a:solidFill>
                  <a:schemeClr val="tx1"/>
                </a:solidFill>
                <a:latin typeface="Calibri" panose="020F0502020204030204" pitchFamily="34" charset="0"/>
                <a:cs typeface="Calibri" panose="020F0502020204030204" pitchFamily="34" charset="0"/>
              </a:rPr>
              <a:t>310 </a:t>
            </a:r>
            <a:r>
              <a:rPr lang="de-DE" dirty="0" err="1">
                <a:solidFill>
                  <a:schemeClr val="tx1"/>
                </a:solidFill>
                <a:latin typeface="Calibri" panose="020F0502020204030204" pitchFamily="34" charset="0"/>
                <a:cs typeface="Calibri" panose="020F0502020204030204" pitchFamily="34" charset="0"/>
              </a:rPr>
              <a:t>nm</a:t>
            </a:r>
            <a:r>
              <a:rPr lang="de-DE" dirty="0">
                <a:solidFill>
                  <a:schemeClr val="tx1"/>
                </a:solidFill>
                <a:latin typeface="Calibri" panose="020F0502020204030204" pitchFamily="34" charset="0"/>
                <a:cs typeface="Calibri" panose="020F0502020204030204" pitchFamily="34" charset="0"/>
              </a:rPr>
              <a:t> UV-LED </a:t>
            </a:r>
            <a:r>
              <a:rPr lang="de-DE" dirty="0" err="1">
                <a:solidFill>
                  <a:schemeClr val="tx1"/>
                </a:solidFill>
                <a:latin typeface="Calibri" panose="020F0502020204030204" pitchFamily="34" charset="0"/>
                <a:cs typeface="Calibri" panose="020F0502020204030204" pitchFamily="34" charset="0"/>
              </a:rPr>
              <a:t>with</a:t>
            </a:r>
            <a:r>
              <a:rPr lang="de-DE" dirty="0">
                <a:solidFill>
                  <a:schemeClr val="tx1"/>
                </a:solidFill>
                <a:latin typeface="Calibri" panose="020F0502020204030204" pitchFamily="34" charset="0"/>
                <a:cs typeface="Calibri" panose="020F0502020204030204" pitchFamily="34" charset="0"/>
              </a:rPr>
              <a:t> 50 µW</a:t>
            </a:r>
          </a:p>
          <a:p>
            <a:pPr marL="285750" indent="-285750">
              <a:buFont typeface="Arial" panose="020B0604020202020204" pitchFamily="34" charset="0"/>
              <a:buChar char="•"/>
            </a:pPr>
            <a:r>
              <a:rPr lang="de-DE" dirty="0">
                <a:solidFill>
                  <a:schemeClr val="tx1"/>
                </a:solidFill>
                <a:latin typeface="Calibri" panose="020F0502020204030204" pitchFamily="34" charset="0"/>
                <a:cs typeface="Calibri" panose="020F0502020204030204" pitchFamily="34" charset="0"/>
              </a:rPr>
              <a:t>Black </a:t>
            </a:r>
            <a:r>
              <a:rPr lang="de-DE" dirty="0" err="1">
                <a:solidFill>
                  <a:schemeClr val="tx1"/>
                </a:solidFill>
                <a:latin typeface="Calibri" panose="020F0502020204030204" pitchFamily="34" charset="0"/>
                <a:cs typeface="Calibri" panose="020F0502020204030204" pitchFamily="34" charset="0"/>
              </a:rPr>
              <a:t>body</a:t>
            </a:r>
            <a:r>
              <a:rPr lang="de-DE" dirty="0">
                <a:solidFill>
                  <a:schemeClr val="tx1"/>
                </a:solidFill>
                <a:latin typeface="Calibri" panose="020F0502020204030204" pitchFamily="34" charset="0"/>
                <a:cs typeface="Calibri" panose="020F0502020204030204" pitchFamily="34" charset="0"/>
              </a:rPr>
              <a:t> </a:t>
            </a:r>
            <a:r>
              <a:rPr lang="de-DE" dirty="0" err="1">
                <a:solidFill>
                  <a:schemeClr val="tx1"/>
                </a:solidFill>
                <a:latin typeface="Calibri" panose="020F0502020204030204" pitchFamily="34" charset="0"/>
                <a:cs typeface="Calibri" panose="020F0502020204030204" pitchFamily="34" charset="0"/>
              </a:rPr>
              <a:t>for</a:t>
            </a:r>
            <a:r>
              <a:rPr lang="de-DE" dirty="0">
                <a:solidFill>
                  <a:schemeClr val="tx1"/>
                </a:solidFill>
                <a:latin typeface="Calibri" panose="020F0502020204030204" pitchFamily="34" charset="0"/>
                <a:cs typeface="Calibri" panose="020F0502020204030204" pitchFamily="34" charset="0"/>
              </a:rPr>
              <a:t> thermal </a:t>
            </a:r>
            <a:r>
              <a:rPr lang="de-DE" dirty="0" err="1">
                <a:solidFill>
                  <a:schemeClr val="tx1"/>
                </a:solidFill>
                <a:latin typeface="Calibri" panose="020F0502020204030204" pitchFamily="34" charset="0"/>
                <a:cs typeface="Calibri" panose="020F0502020204030204" pitchFamily="34" charset="0"/>
              </a:rPr>
              <a:t>cleaning</a:t>
            </a:r>
            <a:r>
              <a:rPr lang="de-DE" dirty="0">
                <a:solidFill>
                  <a:schemeClr val="tx1"/>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de-DE" dirty="0" err="1">
                <a:solidFill>
                  <a:schemeClr val="tx1"/>
                </a:solidFill>
                <a:latin typeface="Calibri" panose="020F0502020204030204" pitchFamily="34" charset="0"/>
                <a:cs typeface="Calibri" panose="020F0502020204030204" pitchFamily="34" charset="0"/>
              </a:rPr>
              <a:t>Backside</a:t>
            </a:r>
            <a:r>
              <a:rPr lang="de-DE" dirty="0">
                <a:solidFill>
                  <a:schemeClr val="tx1"/>
                </a:solidFill>
                <a:latin typeface="Calibri" panose="020F0502020204030204" pitchFamily="34" charset="0"/>
                <a:cs typeface="Calibri" panose="020F0502020204030204" pitchFamily="34" charset="0"/>
              </a:rPr>
              <a:t> </a:t>
            </a:r>
            <a:r>
              <a:rPr lang="de-DE" dirty="0" err="1">
                <a:solidFill>
                  <a:schemeClr val="tx1"/>
                </a:solidFill>
                <a:latin typeface="Calibri" panose="020F0502020204030204" pitchFamily="34" charset="0"/>
                <a:cs typeface="Calibri" panose="020F0502020204030204" pitchFamily="34" charset="0"/>
              </a:rPr>
              <a:t>heating</a:t>
            </a:r>
            <a:r>
              <a:rPr lang="de-DE" dirty="0">
                <a:solidFill>
                  <a:schemeClr val="tx1"/>
                </a:solidFill>
                <a:latin typeface="Calibri" panose="020F0502020204030204" pitchFamily="34" charset="0"/>
                <a:cs typeface="Calibri" panose="020F0502020204030204" pitchFamily="34" charset="0"/>
              </a:rPr>
              <a:t> </a:t>
            </a:r>
            <a:r>
              <a:rPr lang="de-DE" dirty="0" err="1">
                <a:solidFill>
                  <a:schemeClr val="tx1"/>
                </a:solidFill>
                <a:latin typeface="Calibri" panose="020F0502020204030204" pitchFamily="34" charset="0"/>
                <a:cs typeface="Calibri" panose="020F0502020204030204" pitchFamily="34" charset="0"/>
              </a:rPr>
              <a:t>by</a:t>
            </a:r>
            <a:r>
              <a:rPr lang="de-DE" dirty="0">
                <a:solidFill>
                  <a:schemeClr val="tx1"/>
                </a:solidFill>
                <a:latin typeface="Calibri" panose="020F0502020204030204" pitchFamily="34" charset="0"/>
                <a:cs typeface="Calibri" panose="020F0502020204030204" pitchFamily="34" charset="0"/>
              </a:rPr>
              <a:t> </a:t>
            </a:r>
            <a:r>
              <a:rPr lang="de-DE" dirty="0" err="1">
                <a:solidFill>
                  <a:schemeClr val="tx1"/>
                </a:solidFill>
                <a:latin typeface="Calibri" panose="020F0502020204030204" pitchFamily="34" charset="0"/>
                <a:cs typeface="Calibri" panose="020F0502020204030204" pitchFamily="34" charset="0"/>
              </a:rPr>
              <a:t>manipulator</a:t>
            </a:r>
            <a:endParaRPr lang="de-DE"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dirty="0">
                <a:solidFill>
                  <a:schemeClr val="tx1"/>
                </a:solidFill>
                <a:latin typeface="Calibri" panose="020F0502020204030204" pitchFamily="34" charset="0"/>
                <a:cs typeface="Calibri" panose="020F0502020204030204" pitchFamily="34" charset="0"/>
              </a:rPr>
              <a:t>External IR </a:t>
            </a:r>
            <a:r>
              <a:rPr lang="de-DE" dirty="0" err="1">
                <a:solidFill>
                  <a:schemeClr val="tx1"/>
                </a:solidFill>
                <a:latin typeface="Calibri" panose="020F0502020204030204" pitchFamily="34" charset="0"/>
                <a:cs typeface="Calibri" panose="020F0502020204030204" pitchFamily="34" charset="0"/>
              </a:rPr>
              <a:t>sensor</a:t>
            </a:r>
            <a:r>
              <a:rPr lang="de-DE" dirty="0">
                <a:solidFill>
                  <a:schemeClr val="tx1"/>
                </a:solidFill>
                <a:latin typeface="Calibri" panose="020F0502020204030204" pitchFamily="34" charset="0"/>
                <a:cs typeface="Calibri" panose="020F0502020204030204" pitchFamily="34" charset="0"/>
              </a:rPr>
              <a:t> </a:t>
            </a:r>
            <a:r>
              <a:rPr lang="de-DE" dirty="0" err="1">
                <a:solidFill>
                  <a:schemeClr val="tx1"/>
                </a:solidFill>
                <a:latin typeface="Calibri" panose="020F0502020204030204" pitchFamily="34" charset="0"/>
                <a:cs typeface="Calibri" panose="020F0502020204030204" pitchFamily="34" charset="0"/>
              </a:rPr>
              <a:t>for</a:t>
            </a:r>
            <a:r>
              <a:rPr lang="de-DE" dirty="0">
                <a:solidFill>
                  <a:schemeClr val="tx1"/>
                </a:solidFill>
                <a:latin typeface="Calibri" panose="020F0502020204030204" pitchFamily="34" charset="0"/>
                <a:cs typeface="Calibri" panose="020F0502020204030204" pitchFamily="34" charset="0"/>
              </a:rPr>
              <a:t> </a:t>
            </a:r>
            <a:r>
              <a:rPr lang="de-DE" dirty="0" err="1">
                <a:solidFill>
                  <a:schemeClr val="tx1"/>
                </a:solidFill>
                <a:latin typeface="Calibri" panose="020F0502020204030204" pitchFamily="34" charset="0"/>
                <a:cs typeface="Calibri" panose="020F0502020204030204" pitchFamily="34" charset="0"/>
              </a:rPr>
              <a:t>temperature</a:t>
            </a:r>
            <a:r>
              <a:rPr lang="de-DE" dirty="0">
                <a:solidFill>
                  <a:schemeClr val="tx1"/>
                </a:solidFill>
                <a:latin typeface="Calibri" panose="020F0502020204030204" pitchFamily="34" charset="0"/>
                <a:cs typeface="Calibri" panose="020F0502020204030204" pitchFamily="34" charset="0"/>
              </a:rPr>
              <a:t> </a:t>
            </a:r>
            <a:r>
              <a:rPr lang="de-DE" dirty="0" err="1">
                <a:solidFill>
                  <a:schemeClr val="tx1"/>
                </a:solidFill>
                <a:latin typeface="Calibri" panose="020F0502020204030204" pitchFamily="34" charset="0"/>
                <a:cs typeface="Calibri" panose="020F0502020204030204" pitchFamily="34" charset="0"/>
              </a:rPr>
              <a:t>measurement</a:t>
            </a:r>
            <a:endParaRPr lang="de-DE"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dirty="0">
                <a:solidFill>
                  <a:schemeClr val="tx1"/>
                </a:solidFill>
                <a:latin typeface="Calibri" panose="020F0502020204030204" pitchFamily="34" charset="0"/>
                <a:cs typeface="Calibri" panose="020F0502020204030204" pitchFamily="34" charset="0"/>
              </a:rPr>
              <a:t>XPS </a:t>
            </a:r>
            <a:r>
              <a:rPr lang="de-DE" dirty="0" err="1">
                <a:solidFill>
                  <a:schemeClr val="tx1"/>
                </a:solidFill>
                <a:latin typeface="Calibri" panose="020F0502020204030204" pitchFamily="34" charset="0"/>
                <a:cs typeface="Calibri" panose="020F0502020204030204" pitchFamily="34" charset="0"/>
              </a:rPr>
              <a:t>chamber</a:t>
            </a:r>
            <a:r>
              <a:rPr lang="de-DE" dirty="0">
                <a:solidFill>
                  <a:schemeClr val="tx1"/>
                </a:solidFill>
                <a:latin typeface="Calibri" panose="020F0502020204030204" pitchFamily="34" charset="0"/>
                <a:cs typeface="Calibri" panose="020F0502020204030204" pitchFamily="34" charset="0"/>
              </a:rPr>
              <a:t> (</a:t>
            </a:r>
            <a:r>
              <a:rPr lang="de-DE" dirty="0" err="1">
                <a:solidFill>
                  <a:schemeClr val="tx1"/>
                </a:solidFill>
                <a:latin typeface="Calibri" panose="020F0502020204030204" pitchFamily="34" charset="0"/>
                <a:cs typeface="Calibri" panose="020F0502020204030204" pitchFamily="34" charset="0"/>
              </a:rPr>
              <a:t>average</a:t>
            </a:r>
            <a:r>
              <a:rPr lang="de-DE" dirty="0">
                <a:solidFill>
                  <a:schemeClr val="tx1"/>
                </a:solidFill>
                <a:latin typeface="Calibri" panose="020F0502020204030204" pitchFamily="34" charset="0"/>
                <a:cs typeface="Calibri" panose="020F0502020204030204" pitchFamily="34" charset="0"/>
              </a:rPr>
              <a:t> 5 x 10</a:t>
            </a:r>
            <a:r>
              <a:rPr lang="de-DE" baseline="30000" dirty="0">
                <a:solidFill>
                  <a:schemeClr val="tx1"/>
                </a:solidFill>
                <a:latin typeface="Calibri" panose="020F0502020204030204" pitchFamily="34" charset="0"/>
                <a:cs typeface="Calibri" panose="020F0502020204030204" pitchFamily="34" charset="0"/>
              </a:rPr>
              <a:t>-9</a:t>
            </a:r>
            <a:r>
              <a:rPr lang="de-DE" dirty="0">
                <a:solidFill>
                  <a:schemeClr val="tx1"/>
                </a:solidFill>
                <a:latin typeface="Calibri" panose="020F0502020204030204" pitchFamily="34" charset="0"/>
                <a:cs typeface="Calibri" panose="020F0502020204030204" pitchFamily="34" charset="0"/>
              </a:rPr>
              <a:t> mbar)</a:t>
            </a:r>
          </a:p>
        </p:txBody>
      </p:sp>
      <p:sp>
        <p:nvSpPr>
          <p:cNvPr id="7" name="Rechteck 6">
            <a:extLst>
              <a:ext uri="{FF2B5EF4-FFF2-40B4-BE49-F238E27FC236}">
                <a16:creationId xmlns:a16="http://schemas.microsoft.com/office/drawing/2014/main" id="{94C6548C-9951-488E-8175-45D4D2BD663A}"/>
              </a:ext>
            </a:extLst>
          </p:cNvPr>
          <p:cNvSpPr/>
          <p:nvPr/>
        </p:nvSpPr>
        <p:spPr>
          <a:xfrm>
            <a:off x="246002" y="6324090"/>
            <a:ext cx="8286624" cy="230832"/>
          </a:xfrm>
          <a:prstGeom prst="rect">
            <a:avLst/>
          </a:prstGeom>
          <a:ln w="28575">
            <a:solidFill>
              <a:schemeClr val="bg1"/>
            </a:solidFill>
          </a:ln>
        </p:spPr>
        <p:txBody>
          <a:bodyPr wrap="square">
            <a:spAutoFit/>
          </a:bodyPr>
          <a:lstStyle/>
          <a:p>
            <a:pPr algn="l"/>
            <a:r>
              <a:rPr lang="en-US" sz="900" dirty="0"/>
              <a:t>Schaber, J., Xiang, R. </a:t>
            </a:r>
            <a:r>
              <a:rPr lang="en-US" sz="900" i="1" dirty="0"/>
              <a:t>et al.</a:t>
            </a:r>
            <a:r>
              <a:rPr lang="en-US" sz="900" dirty="0"/>
              <a:t> Influence of surface carbon on the performance of </a:t>
            </a:r>
            <a:r>
              <a:rPr lang="en-US" sz="900" dirty="0" err="1"/>
              <a:t>cesiated</a:t>
            </a:r>
            <a:r>
              <a:rPr lang="en-US" sz="900" dirty="0"/>
              <a:t> p-</a:t>
            </a:r>
            <a:r>
              <a:rPr lang="en-US" sz="900" dirty="0" err="1"/>
              <a:t>GaN</a:t>
            </a:r>
            <a:r>
              <a:rPr lang="en-US" sz="900" dirty="0"/>
              <a:t> photocathodes with high quantum efficiency. </a:t>
            </a:r>
            <a:r>
              <a:rPr lang="en-US" sz="900" i="1" dirty="0"/>
              <a:t>Sci Rep</a:t>
            </a:r>
            <a:r>
              <a:rPr lang="en-US" sz="900" dirty="0"/>
              <a:t> </a:t>
            </a:r>
            <a:r>
              <a:rPr lang="en-US" sz="900" b="1" dirty="0"/>
              <a:t>13</a:t>
            </a:r>
            <a:r>
              <a:rPr lang="en-US" sz="900" dirty="0"/>
              <a:t>, 3188 (2023). </a:t>
            </a:r>
            <a:endParaRPr lang="en-US" sz="800" dirty="0">
              <a:cs typeface="Arial" panose="020B0604020202020204" pitchFamily="34" charset="0"/>
            </a:endParaRPr>
          </a:p>
        </p:txBody>
      </p:sp>
    </p:spTree>
    <p:extLst>
      <p:ext uri="{BB962C8B-B14F-4D97-AF65-F5344CB8AC3E}">
        <p14:creationId xmlns:p14="http://schemas.microsoft.com/office/powerpoint/2010/main" val="120531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439B843-8CA1-415B-BDDC-5185BC3FC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862" y="1037736"/>
            <a:ext cx="5406306" cy="3787275"/>
          </a:xfrm>
          <a:prstGeom prst="rect">
            <a:avLst/>
          </a:prstGeom>
        </p:spPr>
      </p:pic>
      <p:pic>
        <p:nvPicPr>
          <p:cNvPr id="8" name="Grafik 7">
            <a:extLst>
              <a:ext uri="{FF2B5EF4-FFF2-40B4-BE49-F238E27FC236}">
                <a16:creationId xmlns:a16="http://schemas.microsoft.com/office/drawing/2014/main" id="{32F144C7-DAC3-4E0C-AB33-967633438B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62" t="2666"/>
          <a:stretch/>
        </p:blipFill>
        <p:spPr>
          <a:xfrm>
            <a:off x="6346958" y="764977"/>
            <a:ext cx="2678533" cy="1694307"/>
          </a:xfrm>
          <a:prstGeom prst="rect">
            <a:avLst/>
          </a:prstGeom>
        </p:spPr>
      </p:pic>
      <p:sp>
        <p:nvSpPr>
          <p:cNvPr id="9" name="Textfeld 8">
            <a:extLst>
              <a:ext uri="{FF2B5EF4-FFF2-40B4-BE49-F238E27FC236}">
                <a16:creationId xmlns:a16="http://schemas.microsoft.com/office/drawing/2014/main" id="{94B9E0CD-5FFB-4031-90EB-50994F283C54}"/>
              </a:ext>
            </a:extLst>
          </p:cNvPr>
          <p:cNvSpPr txBox="1"/>
          <p:nvPr/>
        </p:nvSpPr>
        <p:spPr>
          <a:xfrm>
            <a:off x="6346958" y="2453033"/>
            <a:ext cx="2761879" cy="276999"/>
          </a:xfrm>
          <a:prstGeom prst="rect">
            <a:avLst/>
          </a:prstGeom>
          <a:noFill/>
        </p:spPr>
        <p:txBody>
          <a:bodyPr wrap="square" rtlCol="0">
            <a:spAutoFit/>
          </a:bodyPr>
          <a:lstStyle/>
          <a:p>
            <a:pPr algn="l"/>
            <a:r>
              <a:rPr lang="de-DE" sz="1200" dirty="0">
                <a:solidFill>
                  <a:srgbClr val="145AA0"/>
                </a:solidFill>
              </a:rPr>
              <a:t>Thermal </a:t>
            </a:r>
            <a:r>
              <a:rPr lang="de-DE" sz="1200" dirty="0" err="1">
                <a:solidFill>
                  <a:srgbClr val="145AA0"/>
                </a:solidFill>
              </a:rPr>
              <a:t>cleaning</a:t>
            </a:r>
            <a:r>
              <a:rPr lang="de-DE" sz="1200" dirty="0">
                <a:solidFill>
                  <a:srgbClr val="145AA0"/>
                </a:solidFill>
              </a:rPr>
              <a:t> </a:t>
            </a:r>
            <a:r>
              <a:rPr lang="de-DE" sz="1200" dirty="0" err="1">
                <a:solidFill>
                  <a:srgbClr val="145AA0"/>
                </a:solidFill>
              </a:rPr>
              <a:t>with</a:t>
            </a:r>
            <a:r>
              <a:rPr lang="de-DE" sz="1200" dirty="0">
                <a:solidFill>
                  <a:srgbClr val="145AA0"/>
                </a:solidFill>
              </a:rPr>
              <a:t> </a:t>
            </a:r>
            <a:r>
              <a:rPr lang="de-DE" sz="1200" dirty="0" err="1">
                <a:solidFill>
                  <a:srgbClr val="145AA0"/>
                </a:solidFill>
              </a:rPr>
              <a:t>black</a:t>
            </a:r>
            <a:r>
              <a:rPr lang="de-DE" sz="1200" dirty="0">
                <a:solidFill>
                  <a:srgbClr val="145AA0"/>
                </a:solidFill>
              </a:rPr>
              <a:t> </a:t>
            </a:r>
            <a:r>
              <a:rPr lang="de-DE" sz="1200" dirty="0" err="1">
                <a:solidFill>
                  <a:srgbClr val="145AA0"/>
                </a:solidFill>
              </a:rPr>
              <a:t>body</a:t>
            </a:r>
            <a:endParaRPr lang="de-DE" sz="1200" dirty="0">
              <a:solidFill>
                <a:srgbClr val="145AA0"/>
              </a:solidFill>
            </a:endParaRPr>
          </a:p>
        </p:txBody>
      </p:sp>
      <p:sp>
        <p:nvSpPr>
          <p:cNvPr id="10" name="Untertitel 16">
            <a:extLst>
              <a:ext uri="{FF2B5EF4-FFF2-40B4-BE49-F238E27FC236}">
                <a16:creationId xmlns:a16="http://schemas.microsoft.com/office/drawing/2014/main" id="{D91CE497-5259-409D-992E-E392CD3872F6}"/>
              </a:ext>
            </a:extLst>
          </p:cNvPr>
          <p:cNvSpPr txBox="1">
            <a:spLocks/>
          </p:cNvSpPr>
          <p:nvPr/>
        </p:nvSpPr>
        <p:spPr>
          <a:xfrm>
            <a:off x="452190" y="5139314"/>
            <a:ext cx="8573301" cy="11503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use T between 400-500 °C to reduce O and C surface amounts</a:t>
            </a:r>
          </a:p>
          <a:p>
            <a:pPr marL="342900" indent="-342900" algn="l">
              <a:buFont typeface="Arial" panose="020B0604020202020204" pitchFamily="34" charset="0"/>
              <a:buChar char="•"/>
            </a:pPr>
            <a:r>
              <a:rPr lang="en-US" b="0" i="0" u="none" strike="noStrike" baseline="0" dirty="0">
                <a:solidFill>
                  <a:schemeClr val="tx1"/>
                </a:solidFill>
                <a:latin typeface="Arial" panose="020B0604020202020204" pitchFamily="34" charset="0"/>
                <a:cs typeface="Arial" panose="020B0604020202020204" pitchFamily="34" charset="0"/>
              </a:rPr>
              <a:t>but</a:t>
            </a:r>
            <a:r>
              <a:rPr lang="en-US" b="0" i="0" u="none" strike="noStrike" dirty="0">
                <a:solidFill>
                  <a:schemeClr val="tx1"/>
                </a:solidFill>
                <a:latin typeface="Arial" panose="020B0604020202020204" pitchFamily="34" charset="0"/>
                <a:cs typeface="Arial" panose="020B0604020202020204" pitchFamily="34" charset="0"/>
              </a:rPr>
              <a:t> low C and O concentrations remained on the p-</a:t>
            </a:r>
            <a:r>
              <a:rPr lang="en-US" b="0" i="0" u="none" strike="noStrike" dirty="0" err="1">
                <a:solidFill>
                  <a:schemeClr val="tx1"/>
                </a:solidFill>
                <a:latin typeface="Arial" panose="020B0604020202020204" pitchFamily="34" charset="0"/>
                <a:cs typeface="Arial" panose="020B0604020202020204" pitchFamily="34" charset="0"/>
              </a:rPr>
              <a:t>GaN</a:t>
            </a:r>
            <a:r>
              <a:rPr lang="en-US" b="0" i="0" u="none" strike="noStrike" dirty="0">
                <a:solidFill>
                  <a:schemeClr val="tx1"/>
                </a:solidFill>
                <a:latin typeface="Arial" panose="020B0604020202020204" pitchFamily="34" charset="0"/>
                <a:cs typeface="Arial" panose="020B0604020202020204" pitchFamily="34" charset="0"/>
              </a:rPr>
              <a:t> surface </a:t>
            </a:r>
            <a:br>
              <a:rPr lang="en-US" b="0" i="0" u="none" strike="noStrike" dirty="0">
                <a:solidFill>
                  <a:schemeClr val="tx1"/>
                </a:solidFill>
                <a:latin typeface="Arial" panose="020B0604020202020204" pitchFamily="34" charset="0"/>
                <a:cs typeface="Arial" panose="020B0604020202020204" pitchFamily="34" charset="0"/>
              </a:rPr>
            </a:br>
            <a:r>
              <a:rPr lang="en-US" b="0" i="0" u="none" strike="noStrike" dirty="0">
                <a:solidFill>
                  <a:schemeClr val="tx1"/>
                </a:solidFill>
                <a:latin typeface="Arial" panose="020B0604020202020204" pitchFamily="34" charset="0"/>
                <a:cs typeface="Arial" panose="020B0604020202020204" pitchFamily="34" charset="0"/>
                <a:sym typeface="Wingdings" panose="05000000000000000000" pitchFamily="2" charset="2"/>
              </a:rPr>
              <a:t> impurities from crystal growths process ?</a:t>
            </a:r>
            <a:endParaRPr lang="en-US" b="0" i="0" u="none" strike="noStrike" baseline="0" dirty="0">
              <a:solidFill>
                <a:schemeClr val="tx1"/>
              </a:solidFill>
              <a:latin typeface="Arial" panose="020B0604020202020204" pitchFamily="34" charset="0"/>
              <a:cs typeface="Arial" panose="020B0604020202020204" pitchFamily="34" charset="0"/>
            </a:endParaRPr>
          </a:p>
        </p:txBody>
      </p:sp>
      <p:sp>
        <p:nvSpPr>
          <p:cNvPr id="6" name="Rectangle 8">
            <a:extLst>
              <a:ext uri="{FF2B5EF4-FFF2-40B4-BE49-F238E27FC236}">
                <a16:creationId xmlns:a16="http://schemas.microsoft.com/office/drawing/2014/main" id="{C4866B7E-8CCA-4F5B-B995-7796CCCCF2D8}"/>
              </a:ext>
            </a:extLst>
          </p:cNvPr>
          <p:cNvSpPr>
            <a:spLocks noChangeArrowheads="1"/>
          </p:cNvSpPr>
          <p:nvPr/>
        </p:nvSpPr>
        <p:spPr bwMode="auto">
          <a:xfrm>
            <a:off x="485594" y="413066"/>
            <a:ext cx="5232444" cy="576064"/>
          </a:xfrm>
          <a:prstGeom prst="rect">
            <a:avLst/>
          </a:prstGeom>
          <a:noFill/>
          <a:ln w="9525">
            <a:noFill/>
            <a:miter lim="800000"/>
            <a:headEnd/>
            <a:tailEnd/>
          </a:ln>
        </p:spPr>
        <p:txBody>
          <a:bodyPr anchor="ctr"/>
          <a:lstStyle/>
          <a:p>
            <a:pPr lvl="0">
              <a:defRPr/>
            </a:pPr>
            <a:r>
              <a:rPr lang="en-US" altLang="de-DE" sz="2400" b="1" dirty="0">
                <a:solidFill>
                  <a:srgbClr val="F79646">
                    <a:lumMod val="75000"/>
                  </a:srgbClr>
                </a:solidFill>
              </a:rPr>
              <a:t>p-</a:t>
            </a:r>
            <a:r>
              <a:rPr lang="en-US" altLang="de-DE" sz="2400" b="1" dirty="0" err="1">
                <a:solidFill>
                  <a:srgbClr val="F79646">
                    <a:lumMod val="75000"/>
                  </a:srgbClr>
                </a:solidFill>
              </a:rPr>
              <a:t>GaN</a:t>
            </a:r>
            <a:r>
              <a:rPr lang="en-US" altLang="de-DE" sz="2400" b="1" dirty="0">
                <a:solidFill>
                  <a:srgbClr val="F79646">
                    <a:lumMod val="75000"/>
                  </a:srgbClr>
                </a:solidFill>
              </a:rPr>
              <a:t>(Cs) as potential new cathode</a:t>
            </a:r>
          </a:p>
        </p:txBody>
      </p:sp>
      <p:sp>
        <p:nvSpPr>
          <p:cNvPr id="11" name="Textfeld 1">
            <a:extLst>
              <a:ext uri="{FF2B5EF4-FFF2-40B4-BE49-F238E27FC236}">
                <a16:creationId xmlns:a16="http://schemas.microsoft.com/office/drawing/2014/main" id="{E550E835-3B4D-4390-B53E-43E0FED07FA8}"/>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Tree>
    <p:extLst>
      <p:ext uri="{BB962C8B-B14F-4D97-AF65-F5344CB8AC3E}">
        <p14:creationId xmlns:p14="http://schemas.microsoft.com/office/powerpoint/2010/main" val="4204509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41269B4-B845-435F-B22E-8BD9501E0F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25" y="1492418"/>
            <a:ext cx="5334297" cy="3873163"/>
          </a:xfrm>
          <a:prstGeom prst="rect">
            <a:avLst/>
          </a:prstGeom>
        </p:spPr>
      </p:pic>
      <p:sp>
        <p:nvSpPr>
          <p:cNvPr id="5" name="Untertitel 16">
            <a:extLst>
              <a:ext uri="{FF2B5EF4-FFF2-40B4-BE49-F238E27FC236}">
                <a16:creationId xmlns:a16="http://schemas.microsoft.com/office/drawing/2014/main" id="{996F5F05-AF1B-4604-BC9E-FB22013C7E1F}"/>
              </a:ext>
            </a:extLst>
          </p:cNvPr>
          <p:cNvSpPr txBox="1">
            <a:spLocks/>
          </p:cNvSpPr>
          <p:nvPr/>
        </p:nvSpPr>
        <p:spPr>
          <a:xfrm>
            <a:off x="5529322" y="1664804"/>
            <a:ext cx="3589049" cy="352839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Apply 3 – 4 A through Cs dispenser</a:t>
            </a:r>
          </a:p>
          <a:p>
            <a:pPr marL="342900" indent="-342900" algn="l">
              <a:buFont typeface="Wingdings" pitchFamily="2" charset="2"/>
              <a:buChar char="à"/>
            </a:pPr>
            <a:r>
              <a:rPr lang="en-US" sz="1600" dirty="0">
                <a:solidFill>
                  <a:schemeClr val="tx1"/>
                </a:solidFill>
                <a:latin typeface="Arial" panose="020B0604020202020204" pitchFamily="34" charset="0"/>
                <a:cs typeface="Arial" panose="020B0604020202020204" pitchFamily="34" charset="0"/>
                <a:sym typeface="Wingdings" pitchFamily="2" charset="2"/>
              </a:rPr>
              <a:t>Constant Cs flux in good E-9 mbar range</a:t>
            </a:r>
          </a:p>
          <a:p>
            <a:pPr marL="342900" indent="-34290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sym typeface="Wingdings" pitchFamily="2" charset="2"/>
              </a:rPr>
              <a:t>Photocurrent starts to increase after 20 min</a:t>
            </a:r>
          </a:p>
          <a:p>
            <a:pPr marL="342900" indent="-342900" algn="l">
              <a:buFont typeface="Wingdings" pitchFamily="2" charset="2"/>
              <a:buChar char="à"/>
            </a:pPr>
            <a:r>
              <a:rPr lang="en-US" sz="1600" dirty="0">
                <a:solidFill>
                  <a:schemeClr val="tx1"/>
                </a:solidFill>
                <a:latin typeface="Arial" panose="020B0604020202020204" pitchFamily="34" charset="0"/>
                <a:cs typeface="Arial" panose="020B0604020202020204" pitchFamily="34" charset="0"/>
                <a:sym typeface="Wingdings" pitchFamily="2" charset="2"/>
              </a:rPr>
              <a:t>Aperture in front of LED is used to reduce photocurrent (relief of vacuum)</a:t>
            </a:r>
          </a:p>
          <a:p>
            <a:pPr marL="342900" indent="-34290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sym typeface="Wingdings" pitchFamily="2" charset="2"/>
              </a:rPr>
              <a:t>Photocurrent runs into plateau</a:t>
            </a:r>
          </a:p>
          <a:p>
            <a:pPr marL="342900" indent="-34290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sym typeface="Wingdings" pitchFamily="2" charset="2"/>
              </a:rPr>
              <a:t>Open the aperture to receive the maximum photocurrent </a:t>
            </a:r>
            <a:br>
              <a:rPr lang="en-US" sz="1600" dirty="0">
                <a:solidFill>
                  <a:schemeClr val="tx1"/>
                </a:solidFill>
                <a:latin typeface="Arial" panose="020B0604020202020204" pitchFamily="34" charset="0"/>
                <a:cs typeface="Arial" panose="020B0604020202020204" pitchFamily="34" charset="0"/>
                <a:sym typeface="Wingdings" pitchFamily="2" charset="2"/>
              </a:rPr>
            </a:br>
            <a:r>
              <a:rPr lang="en-US" sz="1600" dirty="0">
                <a:solidFill>
                  <a:schemeClr val="tx1"/>
                </a:solidFill>
                <a:latin typeface="Arial" panose="020B0604020202020204" pitchFamily="34" charset="0"/>
                <a:cs typeface="Arial" panose="020B0604020202020204" pitchFamily="34" charset="0"/>
                <a:sym typeface="Wingdings" pitchFamily="2" charset="2"/>
              </a:rPr>
              <a:t>1 µA = 7.7 % QE</a:t>
            </a:r>
          </a:p>
        </p:txBody>
      </p:sp>
      <p:sp>
        <p:nvSpPr>
          <p:cNvPr id="6" name="Textfeld 5">
            <a:extLst>
              <a:ext uri="{FF2B5EF4-FFF2-40B4-BE49-F238E27FC236}">
                <a16:creationId xmlns:a16="http://schemas.microsoft.com/office/drawing/2014/main" id="{9AC968E2-BDF0-4A24-9F81-AF56DDC37394}"/>
              </a:ext>
            </a:extLst>
          </p:cNvPr>
          <p:cNvSpPr txBox="1"/>
          <p:nvPr/>
        </p:nvSpPr>
        <p:spPr>
          <a:xfrm>
            <a:off x="2255460" y="5027027"/>
            <a:ext cx="1018227" cy="338554"/>
          </a:xfrm>
          <a:prstGeom prst="rect">
            <a:avLst/>
          </a:prstGeom>
          <a:solidFill>
            <a:schemeClr val="bg1"/>
          </a:solidFill>
        </p:spPr>
        <p:txBody>
          <a:bodyPr wrap="none" rtlCol="0">
            <a:spAutoFit/>
          </a:bodyPr>
          <a:lstStyle/>
          <a:p>
            <a:pPr algn="l"/>
            <a:r>
              <a:rPr lang="de-DE" sz="1600" dirty="0">
                <a:cs typeface="Calibri" panose="020F0502020204030204" pitchFamily="34" charset="0"/>
              </a:rPr>
              <a:t>time/ min</a:t>
            </a:r>
          </a:p>
        </p:txBody>
      </p:sp>
      <p:sp>
        <p:nvSpPr>
          <p:cNvPr id="7" name="Textfeld 6">
            <a:extLst>
              <a:ext uri="{FF2B5EF4-FFF2-40B4-BE49-F238E27FC236}">
                <a16:creationId xmlns:a16="http://schemas.microsoft.com/office/drawing/2014/main" id="{41812386-0ADD-4800-A52A-B3925E2F6647}"/>
              </a:ext>
            </a:extLst>
          </p:cNvPr>
          <p:cNvSpPr txBox="1"/>
          <p:nvPr/>
        </p:nvSpPr>
        <p:spPr>
          <a:xfrm rot="16200000">
            <a:off x="-564841" y="3032628"/>
            <a:ext cx="1566454" cy="338554"/>
          </a:xfrm>
          <a:prstGeom prst="rect">
            <a:avLst/>
          </a:prstGeom>
          <a:solidFill>
            <a:schemeClr val="bg1"/>
          </a:solidFill>
        </p:spPr>
        <p:txBody>
          <a:bodyPr wrap="none" rtlCol="0">
            <a:spAutoFit/>
          </a:bodyPr>
          <a:lstStyle/>
          <a:p>
            <a:pPr algn="l"/>
            <a:r>
              <a:rPr lang="de-DE" sz="1600" dirty="0" err="1">
                <a:cs typeface="Calibri" panose="020F0502020204030204" pitchFamily="34" charset="0"/>
              </a:rPr>
              <a:t>pressure</a:t>
            </a:r>
            <a:r>
              <a:rPr lang="de-DE" sz="1600" dirty="0">
                <a:cs typeface="Calibri" panose="020F0502020204030204" pitchFamily="34" charset="0"/>
              </a:rPr>
              <a:t>/ mbar</a:t>
            </a:r>
          </a:p>
        </p:txBody>
      </p:sp>
      <p:sp>
        <p:nvSpPr>
          <p:cNvPr id="11" name="Rectangle 8">
            <a:extLst>
              <a:ext uri="{FF2B5EF4-FFF2-40B4-BE49-F238E27FC236}">
                <a16:creationId xmlns:a16="http://schemas.microsoft.com/office/drawing/2014/main" id="{9DD3641A-1FE6-4D01-A74A-99EAC86C32DA}"/>
              </a:ext>
            </a:extLst>
          </p:cNvPr>
          <p:cNvSpPr>
            <a:spLocks noChangeArrowheads="1"/>
          </p:cNvSpPr>
          <p:nvPr/>
        </p:nvSpPr>
        <p:spPr bwMode="auto">
          <a:xfrm>
            <a:off x="485594" y="413066"/>
            <a:ext cx="5232444" cy="576064"/>
          </a:xfrm>
          <a:prstGeom prst="rect">
            <a:avLst/>
          </a:prstGeom>
          <a:noFill/>
          <a:ln w="9525">
            <a:noFill/>
            <a:miter lim="800000"/>
            <a:headEnd/>
            <a:tailEnd/>
          </a:ln>
        </p:spPr>
        <p:txBody>
          <a:bodyPr anchor="ctr"/>
          <a:lstStyle/>
          <a:p>
            <a:pPr lvl="0">
              <a:defRPr/>
            </a:pPr>
            <a:r>
              <a:rPr lang="en-US" altLang="de-DE" sz="2400" b="1" dirty="0">
                <a:solidFill>
                  <a:srgbClr val="F79646">
                    <a:lumMod val="75000"/>
                  </a:srgbClr>
                </a:solidFill>
              </a:rPr>
              <a:t>p-</a:t>
            </a:r>
            <a:r>
              <a:rPr lang="en-US" altLang="de-DE" sz="2400" b="1" dirty="0" err="1">
                <a:solidFill>
                  <a:srgbClr val="F79646">
                    <a:lumMod val="75000"/>
                  </a:srgbClr>
                </a:solidFill>
              </a:rPr>
              <a:t>GaN</a:t>
            </a:r>
            <a:r>
              <a:rPr lang="en-US" altLang="de-DE" sz="2400" b="1" dirty="0">
                <a:solidFill>
                  <a:srgbClr val="F79646">
                    <a:lumMod val="75000"/>
                  </a:srgbClr>
                </a:solidFill>
              </a:rPr>
              <a:t>(Cs) as potential new cathode</a:t>
            </a:r>
          </a:p>
        </p:txBody>
      </p:sp>
      <p:sp>
        <p:nvSpPr>
          <p:cNvPr id="12" name="Textfeld 1">
            <a:extLst>
              <a:ext uri="{FF2B5EF4-FFF2-40B4-BE49-F238E27FC236}">
                <a16:creationId xmlns:a16="http://schemas.microsoft.com/office/drawing/2014/main" id="{D73F298A-256A-4A6B-81C0-444DDCB5A790}"/>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Tree>
    <p:extLst>
      <p:ext uri="{BB962C8B-B14F-4D97-AF65-F5344CB8AC3E}">
        <p14:creationId xmlns:p14="http://schemas.microsoft.com/office/powerpoint/2010/main" val="3816214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7B4F72B-CD97-4FC2-8EC5-788ED88C0BDC}"/>
              </a:ext>
            </a:extLst>
          </p:cNvPr>
          <p:cNvPicPr>
            <a:picLocks noChangeAspect="1"/>
          </p:cNvPicPr>
          <p:nvPr/>
        </p:nvPicPr>
        <p:blipFill rotWithShape="1">
          <a:blip r:embed="rId3"/>
          <a:srcRect t="3323" b="1652"/>
          <a:stretch/>
        </p:blipFill>
        <p:spPr>
          <a:xfrm>
            <a:off x="452190" y="1273618"/>
            <a:ext cx="3883145" cy="1903544"/>
          </a:xfrm>
          <a:prstGeom prst="rect">
            <a:avLst/>
          </a:prstGeom>
          <a:ln>
            <a:solidFill>
              <a:schemeClr val="tx1"/>
            </a:solidFill>
          </a:ln>
        </p:spPr>
      </p:pic>
      <p:sp>
        <p:nvSpPr>
          <p:cNvPr id="7" name="Textfeld 6">
            <a:extLst>
              <a:ext uri="{FF2B5EF4-FFF2-40B4-BE49-F238E27FC236}">
                <a16:creationId xmlns:a16="http://schemas.microsoft.com/office/drawing/2014/main" id="{0129F38C-6203-435F-B4C2-2A7C020B25A5}"/>
              </a:ext>
            </a:extLst>
          </p:cNvPr>
          <p:cNvSpPr txBox="1"/>
          <p:nvPr/>
        </p:nvSpPr>
        <p:spPr>
          <a:xfrm>
            <a:off x="385318" y="3279076"/>
            <a:ext cx="3026977" cy="2062103"/>
          </a:xfrm>
          <a:prstGeom prst="rect">
            <a:avLst/>
          </a:prstGeom>
          <a:noFill/>
        </p:spPr>
        <p:txBody>
          <a:bodyPr wrap="square" rtlCol="0">
            <a:spAutoFit/>
          </a:bodyPr>
          <a:lstStyle/>
          <a:p>
            <a:pPr marL="285750" indent="-285750">
              <a:buFont typeface="Arial" panose="020B0604020202020204" pitchFamily="34" charset="0"/>
              <a:buChar char="•"/>
            </a:pPr>
            <a:r>
              <a:rPr lang="de-DE" sz="1600" dirty="0" err="1">
                <a:latin typeface="Arial" panose="020B0604020202020204" pitchFamily="34" charset="0"/>
                <a:cs typeface="Arial" panose="020B0604020202020204" pitchFamily="34" charset="0"/>
              </a:rPr>
              <a:t>wet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chemically</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cleaned</a:t>
            </a:r>
            <a:r>
              <a:rPr lang="de-DE" sz="1600" dirty="0">
                <a:latin typeface="Arial" panose="020B0604020202020204" pitchFamily="34" charset="0"/>
                <a:cs typeface="Arial" panose="020B0604020202020204" pitchFamily="34" charset="0"/>
              </a:rPr>
              <a:t> (H</a:t>
            </a:r>
            <a:r>
              <a:rPr lang="de-DE" sz="1600" baseline="-25000" dirty="0">
                <a:latin typeface="Arial" panose="020B0604020202020204" pitchFamily="34" charset="0"/>
                <a:cs typeface="Arial" panose="020B0604020202020204" pitchFamily="34" charset="0"/>
              </a:rPr>
              <a:t>2</a:t>
            </a:r>
            <a:r>
              <a:rPr lang="de-DE" sz="1600" dirty="0">
                <a:latin typeface="Arial" panose="020B0604020202020204" pitchFamily="34" charset="0"/>
                <a:cs typeface="Arial" panose="020B0604020202020204" pitchFamily="34" charset="0"/>
              </a:rPr>
              <a:t>O</a:t>
            </a:r>
            <a:r>
              <a:rPr lang="de-DE" sz="1600" baseline="-25000" dirty="0">
                <a:latin typeface="Arial" panose="020B0604020202020204" pitchFamily="34" charset="0"/>
                <a:cs typeface="Arial" panose="020B0604020202020204" pitchFamily="34" charset="0"/>
              </a:rPr>
              <a:t>2</a:t>
            </a:r>
            <a:r>
              <a:rPr lang="de-DE" sz="1600" dirty="0">
                <a:latin typeface="Arial" panose="020B0604020202020204" pitchFamily="34" charset="0"/>
                <a:cs typeface="Arial" panose="020B0604020202020204" pitchFamily="34" charset="0"/>
              </a:rPr>
              <a:t>:H</a:t>
            </a:r>
            <a:r>
              <a:rPr lang="de-DE" sz="1600" baseline="-25000" dirty="0">
                <a:latin typeface="Arial" panose="020B0604020202020204" pitchFamily="34" charset="0"/>
                <a:cs typeface="Arial" panose="020B0604020202020204" pitchFamily="34" charset="0"/>
              </a:rPr>
              <a:t>2</a:t>
            </a:r>
            <a:r>
              <a:rPr lang="de-DE" sz="1600" dirty="0">
                <a:latin typeface="Arial" panose="020B0604020202020204" pitchFamily="34" charset="0"/>
                <a:cs typeface="Arial" panose="020B0604020202020204" pitchFamily="34" charset="0"/>
              </a:rPr>
              <a:t>SO</a:t>
            </a:r>
            <a:r>
              <a:rPr lang="de-DE" sz="1600" baseline="-25000" dirty="0">
                <a:latin typeface="Arial" panose="020B0604020202020204" pitchFamily="34" charset="0"/>
                <a:cs typeface="Arial" panose="020B0604020202020204" pitchFamily="34" charset="0"/>
              </a:rPr>
              <a:t>4</a:t>
            </a:r>
            <a:r>
              <a:rPr lang="de-DE" sz="1600" dirty="0">
                <a:latin typeface="Arial" panose="020B0604020202020204" pitchFamily="34" charset="0"/>
                <a:cs typeface="Arial" panose="020B0604020202020204" pitchFamily="34" charset="0"/>
              </a:rPr>
              <a:t>) &amp; thermal </a:t>
            </a:r>
            <a:r>
              <a:rPr lang="de-DE" sz="1600" dirty="0" err="1">
                <a:latin typeface="Arial" panose="020B0604020202020204" pitchFamily="34" charset="0"/>
                <a:cs typeface="Arial" panose="020B0604020202020204" pitchFamily="34" charset="0"/>
              </a:rPr>
              <a:t>cleaned</a:t>
            </a:r>
            <a:r>
              <a:rPr lang="de-DE" sz="1600" dirty="0">
                <a:latin typeface="Arial" panose="020B0604020202020204" pitchFamily="34" charset="0"/>
                <a:cs typeface="Arial" panose="020B0604020202020204" pitchFamily="34" charset="0"/>
              </a:rPr>
              <a:t> via halogen </a:t>
            </a:r>
            <a:r>
              <a:rPr lang="de-DE" sz="1600" dirty="0" err="1">
                <a:latin typeface="Arial" panose="020B0604020202020204" pitchFamily="34" charset="0"/>
                <a:cs typeface="Arial" panose="020B0604020202020204" pitchFamily="34" charset="0"/>
              </a:rPr>
              <a:t>lamp</a:t>
            </a: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err="1">
                <a:latin typeface="Arial" panose="020B0604020202020204" pitchFamily="34" charset="0"/>
                <a:cs typeface="Arial" panose="020B0604020202020204" pitchFamily="34" charset="0"/>
              </a:rPr>
              <a:t>activated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with</a:t>
            </a:r>
            <a:r>
              <a:rPr lang="de-DE" sz="1600" dirty="0">
                <a:latin typeface="Arial" panose="020B0604020202020204" pitchFamily="34" charset="0"/>
                <a:cs typeface="Arial" panose="020B0604020202020204" pitchFamily="34" charset="0"/>
              </a:rPr>
              <a:t> a </a:t>
            </a:r>
            <a:r>
              <a:rPr lang="de-DE" sz="1600" dirty="0" err="1">
                <a:latin typeface="Arial" panose="020B0604020202020204" pitchFamily="34" charset="0"/>
                <a:cs typeface="Arial" panose="020B0604020202020204" pitchFamily="34" charset="0"/>
              </a:rPr>
              <a:t>thin</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layer</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of</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cesium</a:t>
            </a: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high QE </a:t>
            </a:r>
            <a:r>
              <a:rPr lang="de-DE" sz="1600" dirty="0" err="1">
                <a:latin typeface="Arial" panose="020B0604020202020204" pitchFamily="34" charset="0"/>
                <a:cs typeface="Arial" panose="020B0604020202020204" pitchFamily="34" charset="0"/>
              </a:rPr>
              <a:t>values</a:t>
            </a:r>
            <a:r>
              <a:rPr lang="de-DE" sz="1600" dirty="0">
                <a:latin typeface="Arial" panose="020B0604020202020204" pitchFamily="34" charset="0"/>
                <a:cs typeface="Arial" panose="020B0604020202020204" pitchFamily="34" charset="0"/>
              </a:rPr>
              <a:t> ( &gt; 10%) &amp; </a:t>
            </a:r>
            <a:r>
              <a:rPr lang="de-DE" sz="1600" dirty="0" err="1">
                <a:latin typeface="Arial" panose="020B0604020202020204" pitchFamily="34" charset="0"/>
                <a:cs typeface="Arial" panose="020B0604020202020204" pitchFamily="34" charset="0"/>
              </a:rPr>
              <a:t>long</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lifetimes</a:t>
            </a:r>
            <a:r>
              <a:rPr lang="de-DE" sz="1600" dirty="0">
                <a:latin typeface="Arial" panose="020B0604020202020204" pitchFamily="34" charset="0"/>
                <a:cs typeface="Arial" panose="020B0604020202020204" pitchFamily="34" charset="0"/>
              </a:rPr>
              <a:t> at </a:t>
            </a:r>
            <a:r>
              <a:rPr lang="de-DE" sz="1600" dirty="0" err="1">
                <a:latin typeface="Arial" panose="020B0604020202020204" pitchFamily="34" charset="0"/>
                <a:cs typeface="Arial" panose="020B0604020202020204" pitchFamily="34" charset="0"/>
              </a:rPr>
              <a:t>suitable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temperatures</a:t>
            </a:r>
            <a:r>
              <a:rPr lang="de-DE" sz="1600" dirty="0">
                <a:latin typeface="Arial" panose="020B0604020202020204" pitchFamily="34" charset="0"/>
                <a:cs typeface="Arial" panose="020B0604020202020204" pitchFamily="34" charset="0"/>
              </a:rPr>
              <a:t> !</a:t>
            </a:r>
          </a:p>
        </p:txBody>
      </p:sp>
      <p:pic>
        <p:nvPicPr>
          <p:cNvPr id="8" name="Grafik 7">
            <a:extLst>
              <a:ext uri="{FF2B5EF4-FFF2-40B4-BE49-F238E27FC236}">
                <a16:creationId xmlns:a16="http://schemas.microsoft.com/office/drawing/2014/main" id="{9E1667A0-DD83-46C0-B1C0-C0BF255BCE9D}"/>
              </a:ext>
            </a:extLst>
          </p:cNvPr>
          <p:cNvPicPr>
            <a:picLocks noChangeAspect="1"/>
          </p:cNvPicPr>
          <p:nvPr/>
        </p:nvPicPr>
        <p:blipFill rotWithShape="1">
          <a:blip r:embed="rId4"/>
          <a:srcRect b="1223"/>
          <a:stretch/>
        </p:blipFill>
        <p:spPr>
          <a:xfrm>
            <a:off x="4754474" y="1296273"/>
            <a:ext cx="3536452" cy="1909300"/>
          </a:xfrm>
          <a:prstGeom prst="rect">
            <a:avLst/>
          </a:prstGeom>
          <a:ln>
            <a:solidFill>
              <a:schemeClr val="tx1"/>
            </a:solidFill>
          </a:ln>
        </p:spPr>
      </p:pic>
      <p:pic>
        <p:nvPicPr>
          <p:cNvPr id="9" name="Grafik 8">
            <a:extLst>
              <a:ext uri="{FF2B5EF4-FFF2-40B4-BE49-F238E27FC236}">
                <a16:creationId xmlns:a16="http://schemas.microsoft.com/office/drawing/2014/main" id="{6E19661B-5F13-4964-8190-F6D1AF73EA6B}"/>
              </a:ext>
            </a:extLst>
          </p:cNvPr>
          <p:cNvPicPr>
            <a:picLocks noChangeAspect="1"/>
          </p:cNvPicPr>
          <p:nvPr/>
        </p:nvPicPr>
        <p:blipFill>
          <a:blip r:embed="rId5"/>
          <a:stretch>
            <a:fillRect/>
          </a:stretch>
        </p:blipFill>
        <p:spPr>
          <a:xfrm>
            <a:off x="3461949" y="3654996"/>
            <a:ext cx="5657743" cy="2089229"/>
          </a:xfrm>
          <a:prstGeom prst="rect">
            <a:avLst/>
          </a:prstGeom>
        </p:spPr>
      </p:pic>
      <p:sp>
        <p:nvSpPr>
          <p:cNvPr id="10" name="Textfeld 9">
            <a:extLst>
              <a:ext uri="{FF2B5EF4-FFF2-40B4-BE49-F238E27FC236}">
                <a16:creationId xmlns:a16="http://schemas.microsoft.com/office/drawing/2014/main" id="{85F68E32-3EE1-487A-8833-CB0983289EDD}"/>
              </a:ext>
            </a:extLst>
          </p:cNvPr>
          <p:cNvSpPr txBox="1"/>
          <p:nvPr/>
        </p:nvSpPr>
        <p:spPr>
          <a:xfrm>
            <a:off x="3367532" y="3343439"/>
            <a:ext cx="4815742" cy="338554"/>
          </a:xfrm>
          <a:prstGeom prst="rect">
            <a:avLst/>
          </a:prstGeom>
          <a:noFill/>
        </p:spPr>
        <p:txBody>
          <a:bodyPr wrap="none" rtlCol="0">
            <a:spAutoFit/>
          </a:bodyPr>
          <a:lstStyle/>
          <a:p>
            <a:r>
              <a:rPr lang="de-DE" sz="1600" u="sng" dirty="0">
                <a:latin typeface="Arial" panose="020B0604020202020204" pitchFamily="34" charset="0"/>
                <a:cs typeface="Arial" panose="020B0604020202020204" pitchFamily="34" charset="0"/>
              </a:rPr>
              <a:t>Surface </a:t>
            </a:r>
            <a:r>
              <a:rPr lang="de-DE" sz="1600" u="sng" dirty="0" err="1">
                <a:latin typeface="Arial" panose="020B0604020202020204" pitchFamily="34" charset="0"/>
                <a:cs typeface="Arial" panose="020B0604020202020204" pitchFamily="34" charset="0"/>
              </a:rPr>
              <a:t>morphology</a:t>
            </a:r>
            <a:r>
              <a:rPr lang="de-DE" sz="1600" u="sng" dirty="0">
                <a:latin typeface="Arial" panose="020B0604020202020204" pitchFamily="34" charset="0"/>
                <a:cs typeface="Arial" panose="020B0604020202020204" pitchFamily="34" charset="0"/>
              </a:rPr>
              <a:t> </a:t>
            </a:r>
            <a:r>
              <a:rPr lang="de-DE" sz="1600" u="sng" dirty="0" err="1">
                <a:latin typeface="Arial" panose="020B0604020202020204" pitchFamily="34" charset="0"/>
                <a:cs typeface="Arial" panose="020B0604020202020204" pitchFamily="34" charset="0"/>
              </a:rPr>
              <a:t>of</a:t>
            </a:r>
            <a:r>
              <a:rPr lang="de-DE" sz="1600" u="sng" dirty="0">
                <a:latin typeface="Arial" panose="020B0604020202020204" pitchFamily="34" charset="0"/>
                <a:cs typeface="Arial" panose="020B0604020202020204" pitchFamily="34" charset="0"/>
              </a:rPr>
              <a:t> </a:t>
            </a:r>
            <a:r>
              <a:rPr lang="de-DE" sz="1600" u="sng" dirty="0" err="1">
                <a:latin typeface="Arial" panose="020B0604020202020204" pitchFamily="34" charset="0"/>
                <a:cs typeface="Arial" panose="020B0604020202020204" pitchFamily="34" charset="0"/>
              </a:rPr>
              <a:t>used</a:t>
            </a:r>
            <a:r>
              <a:rPr lang="de-DE" sz="1600" u="sng" dirty="0">
                <a:latin typeface="Arial" panose="020B0604020202020204" pitchFamily="34" charset="0"/>
                <a:cs typeface="Arial" panose="020B0604020202020204" pitchFamily="34" charset="0"/>
              </a:rPr>
              <a:t> p-</a:t>
            </a:r>
            <a:r>
              <a:rPr lang="de-DE" sz="1600" u="sng" dirty="0" err="1">
                <a:latin typeface="Arial" panose="020B0604020202020204" pitchFamily="34" charset="0"/>
                <a:cs typeface="Arial" panose="020B0604020202020204" pitchFamily="34" charset="0"/>
              </a:rPr>
              <a:t>GaN</a:t>
            </a:r>
            <a:r>
              <a:rPr lang="de-DE" sz="1600" u="sng" dirty="0">
                <a:latin typeface="Arial" panose="020B0604020202020204" pitchFamily="34" charset="0"/>
                <a:cs typeface="Arial" panose="020B0604020202020204" pitchFamily="34" charset="0"/>
              </a:rPr>
              <a:t> </a:t>
            </a:r>
            <a:r>
              <a:rPr lang="de-DE" sz="1600" u="sng" dirty="0" err="1">
                <a:latin typeface="Arial" panose="020B0604020202020204" pitchFamily="34" charset="0"/>
                <a:cs typeface="Arial" panose="020B0604020202020204" pitchFamily="34" charset="0"/>
              </a:rPr>
              <a:t>photocathodes</a:t>
            </a:r>
            <a:endParaRPr lang="de-DE" sz="16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76FD443D-ADCC-4C42-83C3-C3525C8682CD}"/>
              </a:ext>
            </a:extLst>
          </p:cNvPr>
          <p:cNvSpPr txBox="1"/>
          <p:nvPr/>
        </p:nvSpPr>
        <p:spPr>
          <a:xfrm>
            <a:off x="3302209" y="5712225"/>
            <a:ext cx="5043368" cy="523220"/>
          </a:xfrm>
          <a:prstGeom prst="rect">
            <a:avLst/>
          </a:prstGeom>
          <a:noFill/>
        </p:spPr>
        <p:txBody>
          <a:bodyPr wrap="none" rtlCol="0">
            <a:spAutoFit/>
          </a:bodyPr>
          <a:lstStyle/>
          <a:p>
            <a:pPr marL="285750" indent="-285750">
              <a:buFont typeface="Arial" panose="020B0604020202020204" pitchFamily="34" charset="0"/>
              <a:buChar char="•"/>
            </a:pPr>
            <a:r>
              <a:rPr lang="de-DE" sz="1400" dirty="0">
                <a:latin typeface="Arial" panose="020B0604020202020204" pitchFamily="34" charset="0"/>
                <a:cs typeface="Arial" panose="020B0604020202020204" pitchFamily="34" charset="0"/>
              </a:rPr>
              <a:t>&gt; 600° C: </a:t>
            </a:r>
            <a:r>
              <a:rPr lang="de-DE" sz="1400" dirty="0" err="1">
                <a:latin typeface="Arial" panose="020B0604020202020204" pitchFamily="34" charset="0"/>
                <a:cs typeface="Arial" panose="020B0604020202020204" pitchFamily="34" charset="0"/>
              </a:rPr>
              <a:t>surface</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is</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destroyed</a:t>
            </a:r>
            <a:r>
              <a:rPr lang="de-DE" sz="140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sym typeface="Wingdings" panose="05000000000000000000" pitchFamily="2" charset="2"/>
              </a:rPr>
              <a:t> </a:t>
            </a:r>
            <a:r>
              <a:rPr lang="de-DE" sz="1400" dirty="0" err="1">
                <a:latin typeface="Arial" panose="020B0604020202020204" pitchFamily="34" charset="0"/>
                <a:cs typeface="Arial" panose="020B0604020202020204" pitchFamily="34" charset="0"/>
                <a:sym typeface="Wingdings" panose="05000000000000000000" pitchFamily="2" charset="2"/>
              </a:rPr>
              <a:t>low</a:t>
            </a:r>
            <a:r>
              <a:rPr lang="de-DE" sz="1400" dirty="0">
                <a:latin typeface="Arial" panose="020B0604020202020204" pitchFamily="34" charset="0"/>
                <a:cs typeface="Arial" panose="020B0604020202020204" pitchFamily="34" charset="0"/>
                <a:sym typeface="Wingdings" panose="05000000000000000000" pitchFamily="2" charset="2"/>
              </a:rPr>
              <a:t> </a:t>
            </a:r>
            <a:r>
              <a:rPr lang="de-DE" sz="1400" dirty="0">
                <a:latin typeface="Arial" panose="020B0604020202020204" pitchFamily="34" charset="0"/>
                <a:cs typeface="Arial" panose="020B0604020202020204" pitchFamily="34" charset="0"/>
              </a:rPr>
              <a:t>QE &amp; </a:t>
            </a:r>
            <a:r>
              <a:rPr lang="de-DE" sz="1400" dirty="0" err="1">
                <a:latin typeface="Arial" panose="020B0604020202020204" pitchFamily="34" charset="0"/>
                <a:cs typeface="Arial" panose="020B0604020202020204" pitchFamily="34" charset="0"/>
              </a:rPr>
              <a:t>lifetime</a:t>
            </a:r>
            <a:endParaRPr lang="de-D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400" dirty="0">
                <a:latin typeface="Arial" panose="020B0604020202020204" pitchFamily="34" charset="0"/>
                <a:cs typeface="Arial" panose="020B0604020202020204" pitchFamily="34" charset="0"/>
              </a:rPr>
              <a:t>@ 500° C: </a:t>
            </a:r>
            <a:r>
              <a:rPr lang="de-DE" sz="1400" dirty="0" err="1">
                <a:latin typeface="Arial" panose="020B0604020202020204" pitchFamily="34" charset="0"/>
                <a:cs typeface="Arial" panose="020B0604020202020204" pitchFamily="34" charset="0"/>
              </a:rPr>
              <a:t>GaN</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surface</a:t>
            </a:r>
            <a:r>
              <a:rPr lang="de-DE" sz="1400" dirty="0">
                <a:latin typeface="Arial" panose="020B0604020202020204" pitchFamily="34" charset="0"/>
                <a:cs typeface="Arial" panose="020B0604020202020204" pitchFamily="34" charset="0"/>
              </a:rPr>
              <a:t> smooth </a:t>
            </a:r>
            <a:r>
              <a:rPr lang="de-DE" sz="1400" dirty="0">
                <a:latin typeface="Arial" panose="020B0604020202020204" pitchFamily="34" charset="0"/>
                <a:cs typeface="Arial" panose="020B0604020202020204" pitchFamily="34" charset="0"/>
                <a:sym typeface="Wingdings" panose="05000000000000000000" pitchFamily="2" charset="2"/>
              </a:rPr>
              <a:t> </a:t>
            </a:r>
            <a:r>
              <a:rPr lang="de-DE" sz="1400" dirty="0" err="1">
                <a:latin typeface="Arial" panose="020B0604020202020204" pitchFamily="34" charset="0"/>
                <a:cs typeface="Arial" panose="020B0604020202020204" pitchFamily="34" charset="0"/>
                <a:sym typeface="Wingdings" panose="05000000000000000000" pitchFamily="2" charset="2"/>
              </a:rPr>
              <a:t>higher</a:t>
            </a:r>
            <a:r>
              <a:rPr lang="de-DE" sz="1400" dirty="0">
                <a:latin typeface="Arial" panose="020B0604020202020204" pitchFamily="34" charset="0"/>
                <a:cs typeface="Arial" panose="020B0604020202020204" pitchFamily="34" charset="0"/>
                <a:sym typeface="Wingdings" panose="05000000000000000000" pitchFamily="2" charset="2"/>
              </a:rPr>
              <a:t> QE &amp; </a:t>
            </a:r>
            <a:r>
              <a:rPr lang="de-DE" sz="1400" dirty="0" err="1">
                <a:latin typeface="Arial" panose="020B0604020202020204" pitchFamily="34" charset="0"/>
                <a:cs typeface="Arial" panose="020B0604020202020204" pitchFamily="34" charset="0"/>
                <a:sym typeface="Wingdings" panose="05000000000000000000" pitchFamily="2" charset="2"/>
              </a:rPr>
              <a:t>lifetime</a:t>
            </a:r>
            <a:endParaRPr lang="de-DE" sz="1400" dirty="0">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B8641BF7-9D8B-4873-9968-048976997647}"/>
              </a:ext>
            </a:extLst>
          </p:cNvPr>
          <p:cNvSpPr txBox="1"/>
          <p:nvPr/>
        </p:nvSpPr>
        <p:spPr>
          <a:xfrm>
            <a:off x="5478285" y="5095099"/>
            <a:ext cx="691215" cy="261610"/>
          </a:xfrm>
          <a:prstGeom prst="rect">
            <a:avLst/>
          </a:prstGeom>
          <a:solidFill>
            <a:schemeClr val="bg1"/>
          </a:solidFill>
        </p:spPr>
        <p:txBody>
          <a:bodyPr wrap="none" rtlCol="0">
            <a:spAutoFit/>
          </a:bodyPr>
          <a:lstStyle/>
          <a:p>
            <a:r>
              <a:rPr lang="de-DE" sz="1100" dirty="0"/>
              <a:t>&gt; 600°  C</a:t>
            </a:r>
          </a:p>
        </p:txBody>
      </p:sp>
      <p:sp>
        <p:nvSpPr>
          <p:cNvPr id="13" name="Textfeld 12">
            <a:extLst>
              <a:ext uri="{FF2B5EF4-FFF2-40B4-BE49-F238E27FC236}">
                <a16:creationId xmlns:a16="http://schemas.microsoft.com/office/drawing/2014/main" id="{D5E27BAD-D29B-4A01-B02F-C54CCE7943FD}"/>
              </a:ext>
            </a:extLst>
          </p:cNvPr>
          <p:cNvSpPr txBox="1"/>
          <p:nvPr/>
        </p:nvSpPr>
        <p:spPr>
          <a:xfrm>
            <a:off x="6440127" y="5096865"/>
            <a:ext cx="588623" cy="261610"/>
          </a:xfrm>
          <a:prstGeom prst="rect">
            <a:avLst/>
          </a:prstGeom>
          <a:solidFill>
            <a:schemeClr val="bg1"/>
          </a:solidFill>
        </p:spPr>
        <p:txBody>
          <a:bodyPr wrap="none" rtlCol="0">
            <a:spAutoFit/>
          </a:bodyPr>
          <a:lstStyle/>
          <a:p>
            <a:r>
              <a:rPr lang="de-DE" sz="1100" dirty="0"/>
              <a:t>500°  C</a:t>
            </a:r>
          </a:p>
        </p:txBody>
      </p:sp>
      <p:sp>
        <p:nvSpPr>
          <p:cNvPr id="14" name="Rechteck 13">
            <a:extLst>
              <a:ext uri="{FF2B5EF4-FFF2-40B4-BE49-F238E27FC236}">
                <a16:creationId xmlns:a16="http://schemas.microsoft.com/office/drawing/2014/main" id="{A8D5C786-C9BC-4210-8229-54CAB2D3B65A}"/>
              </a:ext>
            </a:extLst>
          </p:cNvPr>
          <p:cNvSpPr/>
          <p:nvPr/>
        </p:nvSpPr>
        <p:spPr>
          <a:xfrm>
            <a:off x="18360" y="6275657"/>
            <a:ext cx="9077620" cy="338554"/>
          </a:xfrm>
          <a:prstGeom prst="rect">
            <a:avLst/>
          </a:prstGeom>
          <a:ln w="28575">
            <a:noFill/>
          </a:ln>
        </p:spPr>
        <p:txBody>
          <a:bodyPr wrap="square">
            <a:spAutoFit/>
          </a:bodyPr>
          <a:lstStyle/>
          <a:p>
            <a:r>
              <a:rPr lang="de-DE" sz="800" dirty="0">
                <a:latin typeface="Arial" panose="020B0604020202020204" pitchFamily="34" charset="0"/>
                <a:cs typeface="Arial" panose="020B0604020202020204" pitchFamily="34" charset="0"/>
              </a:rPr>
              <a:t>Schaber, J.; </a:t>
            </a:r>
            <a:r>
              <a:rPr lang="de-DE" sz="800" dirty="0" err="1">
                <a:latin typeface="Arial" panose="020B0604020202020204" pitchFamily="34" charset="0"/>
                <a:cs typeface="Arial" panose="020B0604020202020204" pitchFamily="34" charset="0"/>
              </a:rPr>
              <a:t>Xiang</a:t>
            </a:r>
            <a:r>
              <a:rPr lang="de-DE" sz="800" dirty="0">
                <a:latin typeface="Arial" panose="020B0604020202020204" pitchFamily="34" charset="0"/>
                <a:cs typeface="Arial" panose="020B0604020202020204" pitchFamily="34" charset="0"/>
              </a:rPr>
              <a:t>, R</a:t>
            </a:r>
            <a:r>
              <a:rPr lang="fr-FR" sz="800" dirty="0">
                <a:latin typeface="Arial" panose="020B0604020202020204" pitchFamily="34" charset="0"/>
                <a:cs typeface="Arial" panose="020B0604020202020204" pitchFamily="34" charset="0"/>
              </a:rPr>
              <a:t>.; et al. </a:t>
            </a:r>
            <a:r>
              <a:rPr lang="en-US" sz="800" dirty="0">
                <a:latin typeface="Arial" panose="020B0604020202020204" pitchFamily="34" charset="0"/>
                <a:cs typeface="Arial" panose="020B0604020202020204" pitchFamily="34" charset="0"/>
              </a:rPr>
              <a:t>Influence of Surface Cleaning on </a:t>
            </a:r>
            <a:r>
              <a:rPr lang="de-DE" sz="800" dirty="0">
                <a:latin typeface="Arial" panose="020B0604020202020204" pitchFamily="34" charset="0"/>
                <a:cs typeface="Arial" panose="020B0604020202020204" pitchFamily="34" charset="0"/>
              </a:rPr>
              <a:t>Quantum Efficiency, </a:t>
            </a:r>
            <a:r>
              <a:rPr lang="de-DE" sz="800" dirty="0" err="1">
                <a:latin typeface="Arial" panose="020B0604020202020204" pitchFamily="34" charset="0"/>
                <a:cs typeface="Arial" panose="020B0604020202020204" pitchFamily="34" charset="0"/>
              </a:rPr>
              <a:t>Lifetime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and</a:t>
            </a:r>
            <a:r>
              <a:rPr lang="de-DE" sz="800" dirty="0">
                <a:latin typeface="Arial" panose="020B0604020202020204" pitchFamily="34" charset="0"/>
                <a:cs typeface="Arial" panose="020B0604020202020204" pitchFamily="34" charset="0"/>
              </a:rPr>
              <a:t> Surface </a:t>
            </a:r>
            <a:r>
              <a:rPr lang="de-DE" sz="800" dirty="0" err="1">
                <a:latin typeface="Arial" panose="020B0604020202020204" pitchFamily="34" charset="0"/>
                <a:cs typeface="Arial" panose="020B0604020202020204" pitchFamily="34" charset="0"/>
              </a:rPr>
              <a:t>Morphology</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of</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p-GaN:Cs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Photocathodes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Micromachines</a:t>
            </a:r>
            <a:r>
              <a:rPr lang="de-DE" sz="800" dirty="0">
                <a:latin typeface="Arial" panose="020B0604020202020204" pitchFamily="34" charset="0"/>
                <a:cs typeface="Arial" panose="020B0604020202020204" pitchFamily="34" charset="0"/>
              </a:rPr>
              <a:t> </a:t>
            </a:r>
            <a:r>
              <a:rPr lang="de-DE" sz="800" b="1" dirty="0">
                <a:latin typeface="Arial" panose="020B0604020202020204" pitchFamily="34" charset="0"/>
                <a:cs typeface="Arial" panose="020B0604020202020204" pitchFamily="34" charset="0"/>
              </a:rPr>
              <a:t>2022</a:t>
            </a:r>
            <a:r>
              <a:rPr lang="de-DE" sz="800" dirty="0">
                <a:latin typeface="Arial" panose="020B0604020202020204" pitchFamily="34" charset="0"/>
                <a:cs typeface="Arial" panose="020B0604020202020204" pitchFamily="34" charset="0"/>
              </a:rPr>
              <a:t>, 13, 849. https://doi.org/10.3390/mi13060849</a:t>
            </a:r>
            <a:endParaRPr lang="en-US" sz="800" dirty="0">
              <a:latin typeface="Arial" panose="020B0604020202020204" pitchFamily="34" charset="0"/>
              <a:cs typeface="Arial" panose="020B0604020202020204" pitchFamily="34" charset="0"/>
            </a:endParaRPr>
          </a:p>
        </p:txBody>
      </p:sp>
      <p:sp>
        <p:nvSpPr>
          <p:cNvPr id="29" name="Rectangle 8">
            <a:extLst>
              <a:ext uri="{FF2B5EF4-FFF2-40B4-BE49-F238E27FC236}">
                <a16:creationId xmlns:a16="http://schemas.microsoft.com/office/drawing/2014/main" id="{F74F3833-DAC5-47D5-BD24-D0CF59909C51}"/>
              </a:ext>
            </a:extLst>
          </p:cNvPr>
          <p:cNvSpPr>
            <a:spLocks noChangeArrowheads="1"/>
          </p:cNvSpPr>
          <p:nvPr/>
        </p:nvSpPr>
        <p:spPr bwMode="auto">
          <a:xfrm>
            <a:off x="485593" y="413066"/>
            <a:ext cx="7584259" cy="576064"/>
          </a:xfrm>
          <a:prstGeom prst="rect">
            <a:avLst/>
          </a:prstGeom>
          <a:noFill/>
          <a:ln w="9525">
            <a:noFill/>
            <a:miter lim="800000"/>
            <a:headEnd/>
            <a:tailEnd/>
          </a:ln>
        </p:spPr>
        <p:txBody>
          <a:bodyPr anchor="ctr"/>
          <a:lstStyle/>
          <a:p>
            <a:pPr lvl="0">
              <a:defRPr/>
            </a:pPr>
            <a:r>
              <a:rPr lang="en-US" altLang="de-DE" sz="2400" b="1" dirty="0">
                <a:solidFill>
                  <a:srgbClr val="F79646">
                    <a:lumMod val="75000"/>
                  </a:srgbClr>
                </a:solidFill>
              </a:rPr>
              <a:t>p-</a:t>
            </a:r>
            <a:r>
              <a:rPr lang="en-US" altLang="de-DE" sz="2400" b="1" dirty="0" err="1">
                <a:solidFill>
                  <a:srgbClr val="F79646">
                    <a:lumMod val="75000"/>
                  </a:srgbClr>
                </a:solidFill>
              </a:rPr>
              <a:t>GaN</a:t>
            </a:r>
            <a:r>
              <a:rPr lang="en-US" altLang="de-DE" sz="2400" b="1" dirty="0">
                <a:solidFill>
                  <a:srgbClr val="F79646">
                    <a:lumMod val="75000"/>
                  </a:srgbClr>
                </a:solidFill>
              </a:rPr>
              <a:t>(Cs) as potential new cathode-spectral response</a:t>
            </a:r>
          </a:p>
        </p:txBody>
      </p:sp>
      <p:sp>
        <p:nvSpPr>
          <p:cNvPr id="30" name="Textfeld 1">
            <a:extLst>
              <a:ext uri="{FF2B5EF4-FFF2-40B4-BE49-F238E27FC236}">
                <a16:creationId xmlns:a16="http://schemas.microsoft.com/office/drawing/2014/main" id="{7177FF3F-E8C6-42B5-96A3-93B8CBEA1B9C}"/>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Tree>
    <p:extLst>
      <p:ext uri="{BB962C8B-B14F-4D97-AF65-F5344CB8AC3E}">
        <p14:creationId xmlns:p14="http://schemas.microsoft.com/office/powerpoint/2010/main" val="80064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20">
            <a:extLst>
              <a:ext uri="{FF2B5EF4-FFF2-40B4-BE49-F238E27FC236}">
                <a16:creationId xmlns:a16="http://schemas.microsoft.com/office/drawing/2014/main" id="{98D9C990-A14B-48DB-81D1-ED6B48FA482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5121" y="1031311"/>
            <a:ext cx="6577827" cy="4458095"/>
          </a:xfrm>
        </p:spPr>
      </p:pic>
      <p:sp>
        <p:nvSpPr>
          <p:cNvPr id="8" name="Untertitel 16">
            <a:extLst>
              <a:ext uri="{FF2B5EF4-FFF2-40B4-BE49-F238E27FC236}">
                <a16:creationId xmlns:a16="http://schemas.microsoft.com/office/drawing/2014/main" id="{77C43C94-C766-441F-A260-685DEF6BF21C}"/>
              </a:ext>
            </a:extLst>
          </p:cNvPr>
          <p:cNvSpPr txBox="1">
            <a:spLocks/>
          </p:cNvSpPr>
          <p:nvPr/>
        </p:nvSpPr>
        <p:spPr>
          <a:xfrm>
            <a:off x="677863" y="5735829"/>
            <a:ext cx="4247222" cy="4086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QE decays in general exponentially</a:t>
            </a:r>
          </a:p>
        </p:txBody>
      </p:sp>
      <p:sp>
        <p:nvSpPr>
          <p:cNvPr id="9" name="Untertitel 16">
            <a:extLst>
              <a:ext uri="{FF2B5EF4-FFF2-40B4-BE49-F238E27FC236}">
                <a16:creationId xmlns:a16="http://schemas.microsoft.com/office/drawing/2014/main" id="{EF09D4A2-7180-4620-B599-87758B824400}"/>
              </a:ext>
            </a:extLst>
          </p:cNvPr>
          <p:cNvSpPr txBox="1">
            <a:spLocks/>
          </p:cNvSpPr>
          <p:nvPr/>
        </p:nvSpPr>
        <p:spPr>
          <a:xfrm>
            <a:off x="5521217" y="3636649"/>
            <a:ext cx="3622783" cy="231506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Peaks shift toward lower BE: </a:t>
            </a:r>
          </a:p>
          <a:p>
            <a:pPr marL="342900" indent="-342900" algn="l">
              <a:buFont typeface="Wingdings" pitchFamily="2" charset="2"/>
              <a:buChar char="à"/>
            </a:pPr>
            <a:r>
              <a:rPr lang="en-US" dirty="0">
                <a:solidFill>
                  <a:srgbClr val="99BAEB"/>
                </a:solidFill>
                <a:latin typeface="Calibri" panose="020F0502020204030204" pitchFamily="34" charset="0"/>
                <a:cs typeface="Calibri" panose="020F0502020204030204" pitchFamily="34" charset="0"/>
                <a:sym typeface="Wingdings" pitchFamily="2" charset="2"/>
              </a:rPr>
              <a:t>Charging effects ?</a:t>
            </a:r>
          </a:p>
          <a:p>
            <a:pPr marL="342900" indent="-342900" algn="l">
              <a:buFont typeface="Wingdings" pitchFamily="2" charset="2"/>
              <a:buChar char="à"/>
            </a:pPr>
            <a:r>
              <a:rPr lang="en-US" dirty="0">
                <a:solidFill>
                  <a:srgbClr val="99BAEB"/>
                </a:solidFill>
                <a:latin typeface="Calibri" panose="020F0502020204030204" pitchFamily="34" charset="0"/>
                <a:cs typeface="Calibri" panose="020F0502020204030204" pitchFamily="34" charset="0"/>
                <a:sym typeface="Wingdings" pitchFamily="2" charset="2"/>
              </a:rPr>
              <a:t>X-Ray influence ?</a:t>
            </a:r>
          </a:p>
          <a:p>
            <a:pPr marL="342900" indent="-342900">
              <a:buFont typeface="Wingdings" pitchFamily="2" charset="2"/>
              <a:buChar char="à"/>
            </a:pPr>
            <a:r>
              <a:rPr lang="en-US" dirty="0" err="1">
                <a:solidFill>
                  <a:srgbClr val="025298"/>
                </a:solidFill>
                <a:latin typeface="Calibri" panose="020F0502020204030204" pitchFamily="34" charset="0"/>
                <a:cs typeface="Calibri" panose="020F0502020204030204" pitchFamily="34" charset="0"/>
              </a:rPr>
              <a:t>Cs</a:t>
            </a:r>
            <a:r>
              <a:rPr lang="en-US" baseline="-25000" dirty="0" err="1">
                <a:solidFill>
                  <a:srgbClr val="025298"/>
                </a:solidFill>
                <a:latin typeface="Calibri" panose="020F0502020204030204" pitchFamily="34" charset="0"/>
                <a:cs typeface="Calibri" panose="020F0502020204030204" pitchFamily="34" charset="0"/>
              </a:rPr>
              <a:t>x</a:t>
            </a:r>
            <a:r>
              <a:rPr lang="en-US" dirty="0" err="1">
                <a:solidFill>
                  <a:srgbClr val="025298"/>
                </a:solidFill>
                <a:latin typeface="Calibri" panose="020F0502020204030204" pitchFamily="34" charset="0"/>
                <a:cs typeface="Calibri" panose="020F0502020204030204" pitchFamily="34" charset="0"/>
              </a:rPr>
              <a:t>C</a:t>
            </a:r>
            <a:r>
              <a:rPr lang="en-US" baseline="-25000" dirty="0" err="1">
                <a:solidFill>
                  <a:srgbClr val="025298"/>
                </a:solidFill>
                <a:latin typeface="Calibri" panose="020F0502020204030204" pitchFamily="34" charset="0"/>
                <a:cs typeface="Calibri" panose="020F0502020204030204" pitchFamily="34" charset="0"/>
              </a:rPr>
              <a:t>y</a:t>
            </a:r>
            <a:r>
              <a:rPr lang="en-US" dirty="0">
                <a:solidFill>
                  <a:srgbClr val="025298"/>
                </a:solidFill>
                <a:latin typeface="Calibri" panose="020F0502020204030204" pitchFamily="34" charset="0"/>
                <a:cs typeface="Calibri" panose="020F0502020204030204" pitchFamily="34" charset="0"/>
                <a:sym typeface="Wingdings" pitchFamily="2" charset="2"/>
              </a:rPr>
              <a:t> intensity increased during decay </a:t>
            </a:r>
            <a:br>
              <a:rPr lang="en-US" dirty="0">
                <a:solidFill>
                  <a:srgbClr val="FF0000"/>
                </a:solidFill>
                <a:latin typeface="Calibri" panose="020F0502020204030204" pitchFamily="34" charset="0"/>
                <a:cs typeface="Calibri" panose="020F0502020204030204" pitchFamily="34" charset="0"/>
                <a:sym typeface="Wingdings" pitchFamily="2" charset="2"/>
              </a:rPr>
            </a:br>
            <a:r>
              <a:rPr lang="en-US" dirty="0">
                <a:latin typeface="Calibri" panose="020F0502020204030204" pitchFamily="34" charset="0"/>
                <a:cs typeface="Calibri" panose="020F0502020204030204" pitchFamily="34" charset="0"/>
                <a:sym typeface="Wingdings" pitchFamily="2" charset="2"/>
              </a:rPr>
              <a:t> responsible for the natural lifetime</a:t>
            </a:r>
            <a:endParaRPr lang="en-US" dirty="0">
              <a:latin typeface="Calibri" panose="020F0502020204030204" pitchFamily="34" charset="0"/>
              <a:cs typeface="Calibri" panose="020F0502020204030204" pitchFamily="34" charset="0"/>
            </a:endParaRPr>
          </a:p>
        </p:txBody>
      </p:sp>
      <p:grpSp>
        <p:nvGrpSpPr>
          <p:cNvPr id="10" name="Gruppieren 9">
            <a:extLst>
              <a:ext uri="{FF2B5EF4-FFF2-40B4-BE49-F238E27FC236}">
                <a16:creationId xmlns:a16="http://schemas.microsoft.com/office/drawing/2014/main" id="{8F18103B-8835-47CF-8988-FD5A0F8E8A58}"/>
              </a:ext>
            </a:extLst>
          </p:cNvPr>
          <p:cNvGrpSpPr/>
          <p:nvPr/>
        </p:nvGrpSpPr>
        <p:grpSpPr>
          <a:xfrm>
            <a:off x="5097627" y="1008785"/>
            <a:ext cx="3130641" cy="2361396"/>
            <a:chOff x="6962270" y="398650"/>
            <a:chExt cx="4625675" cy="3370537"/>
          </a:xfrm>
        </p:grpSpPr>
        <p:pic>
          <p:nvPicPr>
            <p:cNvPr id="11" name="Grafik 10">
              <a:extLst>
                <a:ext uri="{FF2B5EF4-FFF2-40B4-BE49-F238E27FC236}">
                  <a16:creationId xmlns:a16="http://schemas.microsoft.com/office/drawing/2014/main" id="{DB970B0A-BE0E-4A01-8AE0-8917C7FFDB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2270" y="398650"/>
              <a:ext cx="4625675" cy="3370537"/>
            </a:xfrm>
            <a:prstGeom prst="rect">
              <a:avLst/>
            </a:prstGeom>
          </p:spPr>
        </p:pic>
        <p:sp>
          <p:nvSpPr>
            <p:cNvPr id="12" name="Rechteck 11">
              <a:extLst>
                <a:ext uri="{FF2B5EF4-FFF2-40B4-BE49-F238E27FC236}">
                  <a16:creationId xmlns:a16="http://schemas.microsoft.com/office/drawing/2014/main" id="{010230B1-1D00-4C1C-9B2E-CF65AD39B1EE}"/>
                </a:ext>
              </a:extLst>
            </p:cNvPr>
            <p:cNvSpPr/>
            <p:nvPr/>
          </p:nvSpPr>
          <p:spPr>
            <a:xfrm>
              <a:off x="6962270" y="398650"/>
              <a:ext cx="301172" cy="20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grpSp>
      <p:sp>
        <p:nvSpPr>
          <p:cNvPr id="18" name="Rechteck 17">
            <a:extLst>
              <a:ext uri="{FF2B5EF4-FFF2-40B4-BE49-F238E27FC236}">
                <a16:creationId xmlns:a16="http://schemas.microsoft.com/office/drawing/2014/main" id="{B16AA6D9-1374-4E32-8AEE-FBD4C4AF9AA9}"/>
              </a:ext>
            </a:extLst>
          </p:cNvPr>
          <p:cNvSpPr/>
          <p:nvPr/>
        </p:nvSpPr>
        <p:spPr>
          <a:xfrm>
            <a:off x="246002" y="6324090"/>
            <a:ext cx="8286624" cy="230832"/>
          </a:xfrm>
          <a:prstGeom prst="rect">
            <a:avLst/>
          </a:prstGeom>
          <a:ln w="28575">
            <a:solidFill>
              <a:schemeClr val="bg1"/>
            </a:solidFill>
          </a:ln>
        </p:spPr>
        <p:txBody>
          <a:bodyPr wrap="square">
            <a:spAutoFit/>
          </a:bodyPr>
          <a:lstStyle/>
          <a:p>
            <a:pPr algn="l"/>
            <a:r>
              <a:rPr lang="en-US" sz="900" dirty="0"/>
              <a:t>Schaber, J., Xiang, R. </a:t>
            </a:r>
            <a:r>
              <a:rPr lang="en-US" sz="900" i="1" dirty="0"/>
              <a:t>et al.</a:t>
            </a:r>
            <a:r>
              <a:rPr lang="en-US" sz="900" dirty="0"/>
              <a:t> Influence of surface carbon on the performance of </a:t>
            </a:r>
            <a:r>
              <a:rPr lang="en-US" sz="900" dirty="0" err="1"/>
              <a:t>cesiated</a:t>
            </a:r>
            <a:r>
              <a:rPr lang="en-US" sz="900" dirty="0"/>
              <a:t> p-</a:t>
            </a:r>
            <a:r>
              <a:rPr lang="en-US" sz="900" dirty="0" err="1"/>
              <a:t>GaN</a:t>
            </a:r>
            <a:r>
              <a:rPr lang="en-US" sz="900" dirty="0"/>
              <a:t> photocathodes with high quantum efficiency. </a:t>
            </a:r>
            <a:r>
              <a:rPr lang="en-US" sz="900" i="1" dirty="0"/>
              <a:t>Sci Rep</a:t>
            </a:r>
            <a:r>
              <a:rPr lang="en-US" sz="900" dirty="0"/>
              <a:t> </a:t>
            </a:r>
            <a:r>
              <a:rPr lang="en-US" sz="900" b="1" dirty="0"/>
              <a:t>13</a:t>
            </a:r>
            <a:r>
              <a:rPr lang="en-US" sz="900" dirty="0"/>
              <a:t>, 3188 (2023). </a:t>
            </a:r>
            <a:endParaRPr lang="en-US" sz="800" dirty="0">
              <a:cs typeface="Arial" panose="020B0604020202020204" pitchFamily="34" charset="0"/>
            </a:endParaRPr>
          </a:p>
        </p:txBody>
      </p:sp>
      <p:sp>
        <p:nvSpPr>
          <p:cNvPr id="19" name="Pfeil: nach unten 18">
            <a:extLst>
              <a:ext uri="{FF2B5EF4-FFF2-40B4-BE49-F238E27FC236}">
                <a16:creationId xmlns:a16="http://schemas.microsoft.com/office/drawing/2014/main" id="{4648FFB7-7C34-4682-A95F-14549F5FB443}"/>
              </a:ext>
            </a:extLst>
          </p:cNvPr>
          <p:cNvSpPr/>
          <p:nvPr/>
        </p:nvSpPr>
        <p:spPr>
          <a:xfrm rot="645782" flipH="1" flipV="1">
            <a:off x="2292501" y="1320873"/>
            <a:ext cx="192291" cy="531455"/>
          </a:xfrm>
          <a:prstGeom prst="downArrow">
            <a:avLst/>
          </a:prstGeom>
          <a:solidFill>
            <a:schemeClr val="bg1">
              <a:lumMod val="75000"/>
              <a:alpha val="5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sp>
        <p:nvSpPr>
          <p:cNvPr id="20" name="Pfeil: nach unten 19">
            <a:extLst>
              <a:ext uri="{FF2B5EF4-FFF2-40B4-BE49-F238E27FC236}">
                <a16:creationId xmlns:a16="http://schemas.microsoft.com/office/drawing/2014/main" id="{03290C6D-F95C-49F1-97AF-27498D9A94CD}"/>
              </a:ext>
            </a:extLst>
          </p:cNvPr>
          <p:cNvSpPr/>
          <p:nvPr/>
        </p:nvSpPr>
        <p:spPr>
          <a:xfrm rot="593618" flipV="1">
            <a:off x="3995426" y="1265342"/>
            <a:ext cx="175549" cy="430396"/>
          </a:xfrm>
          <a:prstGeom prst="downArrow">
            <a:avLst/>
          </a:prstGeom>
          <a:solidFill>
            <a:schemeClr val="bg1">
              <a:lumMod val="75000"/>
              <a:alpha val="5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sp>
        <p:nvSpPr>
          <p:cNvPr id="21" name="Pfeil: nach unten 20">
            <a:extLst>
              <a:ext uri="{FF2B5EF4-FFF2-40B4-BE49-F238E27FC236}">
                <a16:creationId xmlns:a16="http://schemas.microsoft.com/office/drawing/2014/main" id="{AB59DAE3-D790-4FE9-802B-3BC699A1FFEB}"/>
              </a:ext>
            </a:extLst>
          </p:cNvPr>
          <p:cNvSpPr/>
          <p:nvPr/>
        </p:nvSpPr>
        <p:spPr>
          <a:xfrm rot="645782" flipH="1" flipV="1">
            <a:off x="6190233" y="1371615"/>
            <a:ext cx="168990" cy="531455"/>
          </a:xfrm>
          <a:prstGeom prst="downArrow">
            <a:avLst/>
          </a:prstGeom>
          <a:solidFill>
            <a:schemeClr val="bg1">
              <a:lumMod val="75000"/>
              <a:alpha val="5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pic>
        <p:nvPicPr>
          <p:cNvPr id="23" name="Grafik 22">
            <a:extLst>
              <a:ext uri="{FF2B5EF4-FFF2-40B4-BE49-F238E27FC236}">
                <a16:creationId xmlns:a16="http://schemas.microsoft.com/office/drawing/2014/main" id="{77BA02E4-E17A-4AB0-B58A-97C2A31CD2C6}"/>
              </a:ext>
            </a:extLst>
          </p:cNvPr>
          <p:cNvPicPr>
            <a:picLocks noChangeAspect="1"/>
          </p:cNvPicPr>
          <p:nvPr/>
        </p:nvPicPr>
        <p:blipFill>
          <a:blip r:embed="rId5"/>
          <a:stretch>
            <a:fillRect/>
          </a:stretch>
        </p:blipFill>
        <p:spPr>
          <a:xfrm>
            <a:off x="79328" y="2588152"/>
            <a:ext cx="337150" cy="770221"/>
          </a:xfrm>
          <a:prstGeom prst="rect">
            <a:avLst/>
          </a:prstGeom>
        </p:spPr>
      </p:pic>
      <p:pic>
        <p:nvPicPr>
          <p:cNvPr id="24" name="Grafik 23">
            <a:extLst>
              <a:ext uri="{FF2B5EF4-FFF2-40B4-BE49-F238E27FC236}">
                <a16:creationId xmlns:a16="http://schemas.microsoft.com/office/drawing/2014/main" id="{C5B0A70D-9C13-46E2-8D37-1049A1425F73}"/>
              </a:ext>
            </a:extLst>
          </p:cNvPr>
          <p:cNvPicPr>
            <a:picLocks noChangeAspect="1"/>
          </p:cNvPicPr>
          <p:nvPr/>
        </p:nvPicPr>
        <p:blipFill>
          <a:blip r:embed="rId6"/>
          <a:stretch>
            <a:fillRect/>
          </a:stretch>
        </p:blipFill>
        <p:spPr>
          <a:xfrm>
            <a:off x="2532724" y="5195846"/>
            <a:ext cx="798651" cy="297537"/>
          </a:xfrm>
          <a:prstGeom prst="rect">
            <a:avLst/>
          </a:prstGeom>
        </p:spPr>
      </p:pic>
      <p:sp>
        <p:nvSpPr>
          <p:cNvPr id="25" name="Rectangle 8">
            <a:extLst>
              <a:ext uri="{FF2B5EF4-FFF2-40B4-BE49-F238E27FC236}">
                <a16:creationId xmlns:a16="http://schemas.microsoft.com/office/drawing/2014/main" id="{D88C17AF-573E-44DC-B92E-1BA89A406D7D}"/>
              </a:ext>
            </a:extLst>
          </p:cNvPr>
          <p:cNvSpPr>
            <a:spLocks noChangeArrowheads="1"/>
          </p:cNvSpPr>
          <p:nvPr/>
        </p:nvSpPr>
        <p:spPr bwMode="auto">
          <a:xfrm>
            <a:off x="485593" y="413066"/>
            <a:ext cx="7584259" cy="576064"/>
          </a:xfrm>
          <a:prstGeom prst="rect">
            <a:avLst/>
          </a:prstGeom>
          <a:noFill/>
          <a:ln w="9525">
            <a:noFill/>
            <a:miter lim="800000"/>
            <a:headEnd/>
            <a:tailEnd/>
          </a:ln>
        </p:spPr>
        <p:txBody>
          <a:bodyPr anchor="ctr"/>
          <a:lstStyle/>
          <a:p>
            <a:pPr lvl="0">
              <a:defRPr/>
            </a:pPr>
            <a:r>
              <a:rPr lang="en-US" altLang="de-DE" sz="2400" b="1" dirty="0">
                <a:solidFill>
                  <a:srgbClr val="F79646">
                    <a:lumMod val="75000"/>
                  </a:srgbClr>
                </a:solidFill>
              </a:rPr>
              <a:t>p-</a:t>
            </a:r>
            <a:r>
              <a:rPr lang="en-US" altLang="de-DE" sz="2400" b="1" dirty="0" err="1">
                <a:solidFill>
                  <a:srgbClr val="F79646">
                    <a:lumMod val="75000"/>
                  </a:srgbClr>
                </a:solidFill>
              </a:rPr>
              <a:t>GaN</a:t>
            </a:r>
            <a:r>
              <a:rPr lang="en-US" altLang="de-DE" sz="2400" b="1" dirty="0">
                <a:solidFill>
                  <a:srgbClr val="F79646">
                    <a:lumMod val="75000"/>
                  </a:srgbClr>
                </a:solidFill>
              </a:rPr>
              <a:t>(Cs) as potential new cathode-degradation</a:t>
            </a:r>
          </a:p>
        </p:txBody>
      </p:sp>
      <p:sp>
        <p:nvSpPr>
          <p:cNvPr id="26" name="Textfeld 1">
            <a:extLst>
              <a:ext uri="{FF2B5EF4-FFF2-40B4-BE49-F238E27FC236}">
                <a16:creationId xmlns:a16="http://schemas.microsoft.com/office/drawing/2014/main" id="{D5B6A64E-9E39-4E48-8A9B-FD797AAC0141}"/>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Tree>
    <p:extLst>
      <p:ext uri="{BB962C8B-B14F-4D97-AF65-F5344CB8AC3E}">
        <p14:creationId xmlns:p14="http://schemas.microsoft.com/office/powerpoint/2010/main" val="280149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05CB10E-D885-4F17-BA00-F6F815F6C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29" y="936286"/>
            <a:ext cx="5918750" cy="4767489"/>
          </a:xfrm>
          <a:prstGeom prst="rect">
            <a:avLst/>
          </a:prstGeom>
        </p:spPr>
      </p:pic>
      <p:sp>
        <p:nvSpPr>
          <p:cNvPr id="5" name="Untertitel 16">
            <a:extLst>
              <a:ext uri="{FF2B5EF4-FFF2-40B4-BE49-F238E27FC236}">
                <a16:creationId xmlns:a16="http://schemas.microsoft.com/office/drawing/2014/main" id="{F4191F3F-8120-4A45-94D8-AB2EA2850481}"/>
              </a:ext>
            </a:extLst>
          </p:cNvPr>
          <p:cNvSpPr txBox="1">
            <a:spLocks/>
          </p:cNvSpPr>
          <p:nvPr/>
        </p:nvSpPr>
        <p:spPr>
          <a:xfrm>
            <a:off x="6193924" y="3513726"/>
            <a:ext cx="2952022" cy="28269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1800" dirty="0">
                <a:latin typeface="Calibri" panose="020F0502020204030204" pitchFamily="34" charset="0"/>
                <a:cs typeface="Calibri" panose="020F0502020204030204" pitchFamily="34" charset="0"/>
              </a:rPr>
              <a:t>Remaining Cs is beneficial for QE</a:t>
            </a:r>
          </a:p>
          <a:p>
            <a:pPr algn="l"/>
            <a:r>
              <a:rPr lang="en-US" sz="1800" dirty="0">
                <a:latin typeface="Calibri" panose="020F0502020204030204" pitchFamily="34" charset="0"/>
                <a:cs typeface="Calibri" panose="020F0502020204030204" pitchFamily="34" charset="0"/>
                <a:sym typeface="Wingdings" pitchFamily="2" charset="2"/>
              </a:rPr>
              <a:t> Achieving higher QE after new Cs deposition</a:t>
            </a:r>
            <a:endParaRPr lang="en-US" sz="18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1800" b="0" i="0" u="none" strike="noStrike" baseline="0" dirty="0">
                <a:latin typeface="Calibri" panose="020F0502020204030204" pitchFamily="34" charset="0"/>
                <a:cs typeface="Calibri" panose="020F0502020204030204" pitchFamily="34" charset="0"/>
              </a:rPr>
              <a:t>QE</a:t>
            </a:r>
            <a:r>
              <a:rPr lang="en-US" sz="1800" b="0" i="0" u="none" strike="noStrike" dirty="0">
                <a:latin typeface="Calibri" panose="020F0502020204030204" pitchFamily="34" charset="0"/>
                <a:cs typeface="Calibri" panose="020F0502020204030204" pitchFamily="34" charset="0"/>
              </a:rPr>
              <a:t> decays exponentially &amp; longer lifetime</a:t>
            </a:r>
          </a:p>
          <a:p>
            <a:pPr marL="342900" indent="-342900" algn="l">
              <a:buFont typeface="Arial" panose="020B0604020202020204" pitchFamily="34" charset="0"/>
              <a:buChar char="•"/>
            </a:pPr>
            <a:r>
              <a:rPr lang="en-US" sz="1800" baseline="0" dirty="0">
                <a:latin typeface="Calibri" panose="020F0502020204030204" pitchFamily="34" charset="0"/>
                <a:cs typeface="Calibri" panose="020F0502020204030204" pitchFamily="34" charset="0"/>
              </a:rPr>
              <a:t>Same</a:t>
            </a:r>
            <a:r>
              <a:rPr lang="en-US" sz="1800" dirty="0">
                <a:latin typeface="Calibri" panose="020F0502020204030204" pitchFamily="34" charset="0"/>
                <a:cs typeface="Calibri" panose="020F0502020204030204" pitchFamily="34" charset="0"/>
              </a:rPr>
              <a:t> effects in the degradation process were observed as before</a:t>
            </a:r>
            <a:endParaRPr lang="en-US" sz="1800" b="0" i="0" u="none" strike="noStrike" baseline="0" dirty="0">
              <a:latin typeface="Calibri" panose="020F0502020204030204" pitchFamily="34" charset="0"/>
              <a:cs typeface="Calibri" panose="020F0502020204030204" pitchFamily="34" charset="0"/>
            </a:endParaRPr>
          </a:p>
        </p:txBody>
      </p:sp>
      <p:graphicFrame>
        <p:nvGraphicFramePr>
          <p:cNvPr id="6" name="Diagramm 5">
            <a:extLst>
              <a:ext uri="{FF2B5EF4-FFF2-40B4-BE49-F238E27FC236}">
                <a16:creationId xmlns:a16="http://schemas.microsoft.com/office/drawing/2014/main" id="{CAF61C9C-0D54-4EA7-A405-79FF5D8E2B23}"/>
              </a:ext>
            </a:extLst>
          </p:cNvPr>
          <p:cNvGraphicFramePr/>
          <p:nvPr>
            <p:extLst>
              <p:ext uri="{D42A27DB-BD31-4B8C-83A1-F6EECF244321}">
                <p14:modId xmlns:p14="http://schemas.microsoft.com/office/powerpoint/2010/main" val="3306614375"/>
              </p:ext>
            </p:extLst>
          </p:nvPr>
        </p:nvGraphicFramePr>
        <p:xfrm>
          <a:off x="6124353" y="1074636"/>
          <a:ext cx="3083881" cy="1975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feil: nach unten 6">
            <a:extLst>
              <a:ext uri="{FF2B5EF4-FFF2-40B4-BE49-F238E27FC236}">
                <a16:creationId xmlns:a16="http://schemas.microsoft.com/office/drawing/2014/main" id="{D71F6B39-3EAD-4DEC-9A5E-DB5774204222}"/>
              </a:ext>
            </a:extLst>
          </p:cNvPr>
          <p:cNvSpPr/>
          <p:nvPr/>
        </p:nvSpPr>
        <p:spPr>
          <a:xfrm rot="593618" flipV="1">
            <a:off x="2519438" y="1119798"/>
            <a:ext cx="175549" cy="430396"/>
          </a:xfrm>
          <a:prstGeom prst="downArrow">
            <a:avLst/>
          </a:prstGeom>
          <a:solidFill>
            <a:schemeClr val="bg1">
              <a:lumMod val="75000"/>
              <a:alpha val="5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sp>
        <p:nvSpPr>
          <p:cNvPr id="8" name="Pfeil: nach unten 7">
            <a:extLst>
              <a:ext uri="{FF2B5EF4-FFF2-40B4-BE49-F238E27FC236}">
                <a16:creationId xmlns:a16="http://schemas.microsoft.com/office/drawing/2014/main" id="{B4F83662-588F-4D8E-84C9-1B427A99124B}"/>
              </a:ext>
            </a:extLst>
          </p:cNvPr>
          <p:cNvSpPr/>
          <p:nvPr/>
        </p:nvSpPr>
        <p:spPr>
          <a:xfrm rot="593618" flipV="1">
            <a:off x="4762178" y="1152965"/>
            <a:ext cx="175549" cy="430396"/>
          </a:xfrm>
          <a:prstGeom prst="downArrow">
            <a:avLst/>
          </a:prstGeom>
          <a:solidFill>
            <a:schemeClr val="bg1">
              <a:lumMod val="75000"/>
              <a:alpha val="5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sp>
        <p:nvSpPr>
          <p:cNvPr id="9" name="Pfeil: nach unten 8">
            <a:extLst>
              <a:ext uri="{FF2B5EF4-FFF2-40B4-BE49-F238E27FC236}">
                <a16:creationId xmlns:a16="http://schemas.microsoft.com/office/drawing/2014/main" id="{6FA7C5F1-C8E6-479C-8E0F-E22C119DA12F}"/>
              </a:ext>
            </a:extLst>
          </p:cNvPr>
          <p:cNvSpPr/>
          <p:nvPr/>
        </p:nvSpPr>
        <p:spPr>
          <a:xfrm rot="593618" flipV="1">
            <a:off x="2681347" y="2627358"/>
            <a:ext cx="175549" cy="493864"/>
          </a:xfrm>
          <a:prstGeom prst="downArrow">
            <a:avLst/>
          </a:prstGeom>
          <a:solidFill>
            <a:schemeClr val="bg1">
              <a:lumMod val="75000"/>
              <a:alpha val="5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sp>
        <p:nvSpPr>
          <p:cNvPr id="10" name="Pfeil: nach unten 9">
            <a:extLst>
              <a:ext uri="{FF2B5EF4-FFF2-40B4-BE49-F238E27FC236}">
                <a16:creationId xmlns:a16="http://schemas.microsoft.com/office/drawing/2014/main" id="{D134D87A-4ECA-47FA-A5AC-D2242E16A190}"/>
              </a:ext>
            </a:extLst>
          </p:cNvPr>
          <p:cNvSpPr/>
          <p:nvPr/>
        </p:nvSpPr>
        <p:spPr>
          <a:xfrm rot="593618" flipV="1">
            <a:off x="4615454" y="2608790"/>
            <a:ext cx="175549" cy="701374"/>
          </a:xfrm>
          <a:prstGeom prst="downArrow">
            <a:avLst/>
          </a:prstGeom>
          <a:solidFill>
            <a:schemeClr val="bg1">
              <a:lumMod val="75000"/>
              <a:alpha val="5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pic>
        <p:nvPicPr>
          <p:cNvPr id="11" name="Grafik 10">
            <a:extLst>
              <a:ext uri="{FF2B5EF4-FFF2-40B4-BE49-F238E27FC236}">
                <a16:creationId xmlns:a16="http://schemas.microsoft.com/office/drawing/2014/main" id="{6897AFB4-6C49-488D-8238-56877E5AB176}"/>
              </a:ext>
            </a:extLst>
          </p:cNvPr>
          <p:cNvPicPr>
            <a:picLocks noChangeAspect="1"/>
          </p:cNvPicPr>
          <p:nvPr/>
        </p:nvPicPr>
        <p:blipFill>
          <a:blip r:embed="rId8"/>
          <a:stretch>
            <a:fillRect/>
          </a:stretch>
        </p:blipFill>
        <p:spPr>
          <a:xfrm>
            <a:off x="2730657" y="5406238"/>
            <a:ext cx="798651" cy="297537"/>
          </a:xfrm>
          <a:prstGeom prst="rect">
            <a:avLst/>
          </a:prstGeom>
        </p:spPr>
      </p:pic>
      <p:pic>
        <p:nvPicPr>
          <p:cNvPr id="13" name="Grafik 12">
            <a:extLst>
              <a:ext uri="{FF2B5EF4-FFF2-40B4-BE49-F238E27FC236}">
                <a16:creationId xmlns:a16="http://schemas.microsoft.com/office/drawing/2014/main" id="{16EB2762-1382-43AD-BC31-CF9E55E03FF1}"/>
              </a:ext>
            </a:extLst>
          </p:cNvPr>
          <p:cNvPicPr>
            <a:picLocks noChangeAspect="1"/>
          </p:cNvPicPr>
          <p:nvPr/>
        </p:nvPicPr>
        <p:blipFill>
          <a:blip r:embed="rId9"/>
          <a:stretch>
            <a:fillRect/>
          </a:stretch>
        </p:blipFill>
        <p:spPr>
          <a:xfrm>
            <a:off x="206884" y="2707517"/>
            <a:ext cx="337150" cy="721107"/>
          </a:xfrm>
          <a:prstGeom prst="rect">
            <a:avLst/>
          </a:prstGeom>
        </p:spPr>
      </p:pic>
      <p:sp>
        <p:nvSpPr>
          <p:cNvPr id="14" name="Rectangle 8">
            <a:extLst>
              <a:ext uri="{FF2B5EF4-FFF2-40B4-BE49-F238E27FC236}">
                <a16:creationId xmlns:a16="http://schemas.microsoft.com/office/drawing/2014/main" id="{58A2767E-DBD5-4961-BDCD-C4227B1B03E2}"/>
              </a:ext>
            </a:extLst>
          </p:cNvPr>
          <p:cNvSpPr>
            <a:spLocks noChangeArrowheads="1"/>
          </p:cNvSpPr>
          <p:nvPr/>
        </p:nvSpPr>
        <p:spPr bwMode="auto">
          <a:xfrm>
            <a:off x="485593" y="413066"/>
            <a:ext cx="7584259" cy="576064"/>
          </a:xfrm>
          <a:prstGeom prst="rect">
            <a:avLst/>
          </a:prstGeom>
          <a:noFill/>
          <a:ln w="9525">
            <a:noFill/>
            <a:miter lim="800000"/>
            <a:headEnd/>
            <a:tailEnd/>
          </a:ln>
        </p:spPr>
        <p:txBody>
          <a:bodyPr anchor="ctr"/>
          <a:lstStyle/>
          <a:p>
            <a:pPr lvl="0">
              <a:defRPr/>
            </a:pPr>
            <a:r>
              <a:rPr lang="en-US" altLang="de-DE" sz="2400" b="1" dirty="0">
                <a:solidFill>
                  <a:srgbClr val="F79646">
                    <a:lumMod val="75000"/>
                  </a:srgbClr>
                </a:solidFill>
              </a:rPr>
              <a:t>p-</a:t>
            </a:r>
            <a:r>
              <a:rPr lang="en-US" altLang="de-DE" sz="2400" b="1" dirty="0" err="1">
                <a:solidFill>
                  <a:srgbClr val="F79646">
                    <a:lumMod val="75000"/>
                  </a:srgbClr>
                </a:solidFill>
              </a:rPr>
              <a:t>GaN</a:t>
            </a:r>
            <a:r>
              <a:rPr lang="en-US" altLang="de-DE" sz="2400" b="1" dirty="0">
                <a:solidFill>
                  <a:srgbClr val="F79646">
                    <a:lumMod val="75000"/>
                  </a:srgbClr>
                </a:solidFill>
              </a:rPr>
              <a:t>(Cs) as potential new cathode-degradation</a:t>
            </a:r>
          </a:p>
        </p:txBody>
      </p:sp>
      <p:sp>
        <p:nvSpPr>
          <p:cNvPr id="15" name="Textfeld 1">
            <a:extLst>
              <a:ext uri="{FF2B5EF4-FFF2-40B4-BE49-F238E27FC236}">
                <a16:creationId xmlns:a16="http://schemas.microsoft.com/office/drawing/2014/main" id="{D62A4959-377B-4541-97CC-609CFC0D7C17}"/>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Tree>
    <p:extLst>
      <p:ext uri="{BB962C8B-B14F-4D97-AF65-F5344CB8AC3E}">
        <p14:creationId xmlns:p14="http://schemas.microsoft.com/office/powerpoint/2010/main" val="396086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0">
            <a:extLst>
              <a:ext uri="{FF2B5EF4-FFF2-40B4-BE49-F238E27FC236}">
                <a16:creationId xmlns:a16="http://schemas.microsoft.com/office/drawing/2014/main" id="{87918C3B-68DF-4DEE-B64B-53F7AC88C9FB}"/>
              </a:ext>
            </a:extLst>
          </p:cNvPr>
          <p:cNvPicPr>
            <a:picLocks noChangeAspect="1"/>
          </p:cNvPicPr>
          <p:nvPr/>
        </p:nvPicPr>
        <p:blipFill rotWithShape="1">
          <a:blip r:embed="rId2">
            <a:extLst>
              <a:ext uri="{28A0092B-C50C-407E-A947-70E740481C1C}">
                <a14:useLocalDpi xmlns:a14="http://schemas.microsoft.com/office/drawing/2010/main" val="0"/>
              </a:ext>
            </a:extLst>
          </a:blip>
          <a:srcRect l="51175" r="779"/>
          <a:stretch/>
        </p:blipFill>
        <p:spPr>
          <a:xfrm>
            <a:off x="325437" y="1900211"/>
            <a:ext cx="3951193" cy="3476386"/>
          </a:xfrm>
          <a:prstGeom prst="rect">
            <a:avLst/>
          </a:prstGeom>
        </p:spPr>
      </p:pic>
      <p:sp>
        <p:nvSpPr>
          <p:cNvPr id="5" name="Untertitel 16">
            <a:extLst>
              <a:ext uri="{FF2B5EF4-FFF2-40B4-BE49-F238E27FC236}">
                <a16:creationId xmlns:a16="http://schemas.microsoft.com/office/drawing/2014/main" id="{C7AB575F-E86F-4C57-A8FB-2D4D02ABA742}"/>
              </a:ext>
            </a:extLst>
          </p:cNvPr>
          <p:cNvSpPr txBox="1">
            <a:spLocks/>
          </p:cNvSpPr>
          <p:nvPr/>
        </p:nvSpPr>
        <p:spPr>
          <a:xfrm>
            <a:off x="1110438" y="1122690"/>
            <a:ext cx="4823331" cy="33274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Under static conditions:</a:t>
            </a:r>
            <a:endParaRPr lang="en-US" b="0" i="0" u="none" strike="noStrike" baseline="0" dirty="0">
              <a:latin typeface="Calibri" panose="020F0502020204030204" pitchFamily="34" charset="0"/>
              <a:cs typeface="Calibri" panose="020F0502020204030204" pitchFamily="34" charset="0"/>
            </a:endParaRPr>
          </a:p>
        </p:txBody>
      </p:sp>
      <p:sp>
        <p:nvSpPr>
          <p:cNvPr id="6" name="Untertitel 16">
            <a:extLst>
              <a:ext uri="{FF2B5EF4-FFF2-40B4-BE49-F238E27FC236}">
                <a16:creationId xmlns:a16="http://schemas.microsoft.com/office/drawing/2014/main" id="{EDA39175-CB2A-46A8-86E6-FE10FFB500BB}"/>
              </a:ext>
            </a:extLst>
          </p:cNvPr>
          <p:cNvSpPr txBox="1">
            <a:spLocks/>
          </p:cNvSpPr>
          <p:nvPr/>
        </p:nvSpPr>
        <p:spPr>
          <a:xfrm>
            <a:off x="547802" y="5643961"/>
            <a:ext cx="4823331" cy="69030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0" i="0" u="none" strike="noStrike" baseline="0" dirty="0">
                <a:latin typeface="Calibri" panose="020F0502020204030204" pitchFamily="34" charset="0"/>
                <a:cs typeface="Calibri" panose="020F0502020204030204" pitchFamily="34" charset="0"/>
              </a:rPr>
              <a:t>QE decays exponentially</a:t>
            </a:r>
          </a:p>
        </p:txBody>
      </p:sp>
      <p:sp>
        <p:nvSpPr>
          <p:cNvPr id="7" name="Untertitel 16">
            <a:extLst>
              <a:ext uri="{FF2B5EF4-FFF2-40B4-BE49-F238E27FC236}">
                <a16:creationId xmlns:a16="http://schemas.microsoft.com/office/drawing/2014/main" id="{DB364C9C-E643-438F-8087-0AAEE15B3CC1}"/>
              </a:ext>
            </a:extLst>
          </p:cNvPr>
          <p:cNvSpPr txBox="1">
            <a:spLocks/>
          </p:cNvSpPr>
          <p:nvPr/>
        </p:nvSpPr>
        <p:spPr>
          <a:xfrm>
            <a:off x="5933769" y="1128604"/>
            <a:ext cx="4823331" cy="33274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With XPS:</a:t>
            </a:r>
            <a:endParaRPr lang="en-US" b="0" i="0" u="none" strike="noStrike" baseline="0" dirty="0">
              <a:latin typeface="Calibri" panose="020F0502020204030204" pitchFamily="34" charset="0"/>
              <a:cs typeface="Calibri" panose="020F0502020204030204" pitchFamily="34" charset="0"/>
            </a:endParaRPr>
          </a:p>
        </p:txBody>
      </p:sp>
      <p:sp>
        <p:nvSpPr>
          <p:cNvPr id="8" name="Untertitel 16">
            <a:extLst>
              <a:ext uri="{FF2B5EF4-FFF2-40B4-BE49-F238E27FC236}">
                <a16:creationId xmlns:a16="http://schemas.microsoft.com/office/drawing/2014/main" id="{43DF7B93-B0FB-4449-A01A-F2E7F95C1BE9}"/>
              </a:ext>
            </a:extLst>
          </p:cNvPr>
          <p:cNvSpPr txBox="1">
            <a:spLocks/>
          </p:cNvSpPr>
          <p:nvPr/>
        </p:nvSpPr>
        <p:spPr>
          <a:xfrm>
            <a:off x="4386723" y="5604816"/>
            <a:ext cx="6175492" cy="65035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0" i="0" u="none" strike="noStrike" baseline="0" dirty="0">
                <a:latin typeface="Calibri" panose="020F0502020204030204" pitchFamily="34" charset="0"/>
                <a:cs typeface="Calibri" panose="020F0502020204030204" pitchFamily="34" charset="0"/>
              </a:rPr>
              <a:t>XPS accelerates the QE decay</a:t>
            </a:r>
          </a:p>
          <a:p>
            <a:pPr marL="342900" indent="-342900" algn="l">
              <a:buFont typeface="Arial" panose="020B0604020202020204" pitchFamily="34" charset="0"/>
              <a:buChar char="•"/>
            </a:pPr>
            <a:r>
              <a:rPr lang="en-US" b="0" i="0" u="none" strike="noStrike" baseline="0" dirty="0">
                <a:latin typeface="Calibri" panose="020F0502020204030204" pitchFamily="34" charset="0"/>
                <a:cs typeface="Calibri" panose="020F0502020204030204" pitchFamily="34" charset="0"/>
                <a:sym typeface="Wingdings" panose="05000000000000000000" pitchFamily="2" charset="2"/>
              </a:rPr>
              <a:t></a:t>
            </a:r>
            <a:r>
              <a:rPr lang="en-US" b="0" i="0" u="none" strike="noStrike" baseline="0" dirty="0">
                <a:latin typeface="Calibri" panose="020F0502020204030204" pitchFamily="34" charset="0"/>
                <a:cs typeface="Calibri" panose="020F0502020204030204" pitchFamily="34" charset="0"/>
              </a:rPr>
              <a:t> thermalization and Cs melting</a:t>
            </a:r>
          </a:p>
        </p:txBody>
      </p:sp>
      <p:pic>
        <p:nvPicPr>
          <p:cNvPr id="10" name="Grafik 9">
            <a:extLst>
              <a:ext uri="{FF2B5EF4-FFF2-40B4-BE49-F238E27FC236}">
                <a16:creationId xmlns:a16="http://schemas.microsoft.com/office/drawing/2014/main" id="{6C68DAF7-3D66-4888-AF57-95E24F85B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313" y="1997868"/>
            <a:ext cx="4823331" cy="3273301"/>
          </a:xfrm>
          <a:prstGeom prst="rect">
            <a:avLst/>
          </a:prstGeom>
        </p:spPr>
      </p:pic>
      <p:sp>
        <p:nvSpPr>
          <p:cNvPr id="11" name="Rechteck 10">
            <a:extLst>
              <a:ext uri="{FF2B5EF4-FFF2-40B4-BE49-F238E27FC236}">
                <a16:creationId xmlns:a16="http://schemas.microsoft.com/office/drawing/2014/main" id="{CF9B3AF1-E5F1-4E9E-A69E-F96191D31B5B}"/>
              </a:ext>
            </a:extLst>
          </p:cNvPr>
          <p:cNvSpPr/>
          <p:nvPr/>
        </p:nvSpPr>
        <p:spPr>
          <a:xfrm>
            <a:off x="8212179" y="1830268"/>
            <a:ext cx="1194938" cy="2059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pic>
        <p:nvPicPr>
          <p:cNvPr id="12" name="Grafik 11">
            <a:extLst>
              <a:ext uri="{FF2B5EF4-FFF2-40B4-BE49-F238E27FC236}">
                <a16:creationId xmlns:a16="http://schemas.microsoft.com/office/drawing/2014/main" id="{5484DD5F-B573-48A9-BF9F-435F30D0108D}"/>
              </a:ext>
            </a:extLst>
          </p:cNvPr>
          <p:cNvPicPr>
            <a:picLocks noChangeAspect="1"/>
          </p:cNvPicPr>
          <p:nvPr/>
        </p:nvPicPr>
        <p:blipFill>
          <a:blip r:embed="rId4"/>
          <a:stretch>
            <a:fillRect/>
          </a:stretch>
        </p:blipFill>
        <p:spPr>
          <a:xfrm>
            <a:off x="4386723" y="3066840"/>
            <a:ext cx="337150" cy="681181"/>
          </a:xfrm>
          <a:prstGeom prst="rect">
            <a:avLst/>
          </a:prstGeom>
        </p:spPr>
      </p:pic>
      <p:pic>
        <p:nvPicPr>
          <p:cNvPr id="13" name="Grafik 12">
            <a:extLst>
              <a:ext uri="{FF2B5EF4-FFF2-40B4-BE49-F238E27FC236}">
                <a16:creationId xmlns:a16="http://schemas.microsoft.com/office/drawing/2014/main" id="{4F1CC661-4DA7-4D94-8E64-9185B78A17B0}"/>
              </a:ext>
            </a:extLst>
          </p:cNvPr>
          <p:cNvPicPr>
            <a:picLocks noChangeAspect="1"/>
          </p:cNvPicPr>
          <p:nvPr/>
        </p:nvPicPr>
        <p:blipFill>
          <a:blip r:embed="rId5"/>
          <a:stretch>
            <a:fillRect/>
          </a:stretch>
        </p:blipFill>
        <p:spPr>
          <a:xfrm>
            <a:off x="6302135" y="5052117"/>
            <a:ext cx="608843" cy="226824"/>
          </a:xfrm>
          <a:prstGeom prst="rect">
            <a:avLst/>
          </a:prstGeom>
        </p:spPr>
      </p:pic>
      <p:sp>
        <p:nvSpPr>
          <p:cNvPr id="16" name="Rectangle 8">
            <a:extLst>
              <a:ext uri="{FF2B5EF4-FFF2-40B4-BE49-F238E27FC236}">
                <a16:creationId xmlns:a16="http://schemas.microsoft.com/office/drawing/2014/main" id="{8DB828A4-47C9-46EE-99EF-D837CF39E548}"/>
              </a:ext>
            </a:extLst>
          </p:cNvPr>
          <p:cNvSpPr>
            <a:spLocks noChangeArrowheads="1"/>
          </p:cNvSpPr>
          <p:nvPr/>
        </p:nvSpPr>
        <p:spPr bwMode="auto">
          <a:xfrm>
            <a:off x="547802" y="413500"/>
            <a:ext cx="7584259" cy="576064"/>
          </a:xfrm>
          <a:prstGeom prst="rect">
            <a:avLst/>
          </a:prstGeom>
          <a:noFill/>
          <a:ln w="9525">
            <a:noFill/>
            <a:miter lim="800000"/>
            <a:headEnd/>
            <a:tailEnd/>
          </a:ln>
        </p:spPr>
        <p:txBody>
          <a:bodyPr anchor="ctr"/>
          <a:lstStyle/>
          <a:p>
            <a:pPr lvl="0">
              <a:defRPr/>
            </a:pPr>
            <a:r>
              <a:rPr lang="en-US" altLang="de-DE" sz="2400" b="1" dirty="0">
                <a:solidFill>
                  <a:srgbClr val="F79646">
                    <a:lumMod val="75000"/>
                  </a:srgbClr>
                </a:solidFill>
              </a:rPr>
              <a:t>p-</a:t>
            </a:r>
            <a:r>
              <a:rPr lang="en-US" altLang="de-DE" sz="2400" b="1" dirty="0" err="1">
                <a:solidFill>
                  <a:srgbClr val="F79646">
                    <a:lumMod val="75000"/>
                  </a:srgbClr>
                </a:solidFill>
              </a:rPr>
              <a:t>GaN</a:t>
            </a:r>
            <a:r>
              <a:rPr lang="en-US" altLang="de-DE" sz="2400" b="1" dirty="0">
                <a:solidFill>
                  <a:srgbClr val="F79646">
                    <a:lumMod val="75000"/>
                  </a:srgbClr>
                </a:solidFill>
              </a:rPr>
              <a:t>(Cs) as potential new cathode-degradation</a:t>
            </a:r>
          </a:p>
        </p:txBody>
      </p:sp>
      <p:sp>
        <p:nvSpPr>
          <p:cNvPr id="17" name="Textfeld 1">
            <a:extLst>
              <a:ext uri="{FF2B5EF4-FFF2-40B4-BE49-F238E27FC236}">
                <a16:creationId xmlns:a16="http://schemas.microsoft.com/office/drawing/2014/main" id="{AA40BE42-1F96-4EC1-86D3-81AF27A8D11A}"/>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Tree>
    <p:extLst>
      <p:ext uri="{BB962C8B-B14F-4D97-AF65-F5344CB8AC3E}">
        <p14:creationId xmlns:p14="http://schemas.microsoft.com/office/powerpoint/2010/main" val="1922775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24">
            <a:extLst>
              <a:ext uri="{FF2B5EF4-FFF2-40B4-BE49-F238E27FC236}">
                <a16:creationId xmlns:a16="http://schemas.microsoft.com/office/drawing/2014/main" id="{7BE15D08-D700-4712-BBC7-6D498DC65753}"/>
              </a:ext>
            </a:extLst>
          </p:cNvPr>
          <p:cNvGrpSpPr>
            <a:grpSpLocks noChangeAspect="1"/>
          </p:cNvGrpSpPr>
          <p:nvPr/>
        </p:nvGrpSpPr>
        <p:grpSpPr>
          <a:xfrm>
            <a:off x="1691680" y="1026164"/>
            <a:ext cx="5377063" cy="3896646"/>
            <a:chOff x="8361559" y="4091945"/>
            <a:chExt cx="3326538" cy="2422235"/>
          </a:xfrm>
        </p:grpSpPr>
        <p:pic>
          <p:nvPicPr>
            <p:cNvPr id="5" name="Grafik 6">
              <a:extLst>
                <a:ext uri="{FF2B5EF4-FFF2-40B4-BE49-F238E27FC236}">
                  <a16:creationId xmlns:a16="http://schemas.microsoft.com/office/drawing/2014/main" id="{7D3C92EB-EE0D-41CC-8C7F-A5F4D36674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61559" y="4091945"/>
              <a:ext cx="3326538" cy="2422235"/>
            </a:xfrm>
            <a:prstGeom prst="rect">
              <a:avLst/>
            </a:prstGeom>
            <a:ln>
              <a:solidFill>
                <a:schemeClr val="tx1"/>
              </a:solidFill>
            </a:ln>
          </p:spPr>
        </p:pic>
        <p:sp>
          <p:nvSpPr>
            <p:cNvPr id="6" name="Rechteck 22">
              <a:extLst>
                <a:ext uri="{FF2B5EF4-FFF2-40B4-BE49-F238E27FC236}">
                  <a16:creationId xmlns:a16="http://schemas.microsoft.com/office/drawing/2014/main" id="{A9C6DC03-A50D-480F-B5D2-D6E5AB56BB17}"/>
                </a:ext>
              </a:extLst>
            </p:cNvPr>
            <p:cNvSpPr/>
            <p:nvPr/>
          </p:nvSpPr>
          <p:spPr>
            <a:xfrm>
              <a:off x="8989142" y="4225413"/>
              <a:ext cx="1777181" cy="154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8">
            <a:extLst>
              <a:ext uri="{FF2B5EF4-FFF2-40B4-BE49-F238E27FC236}">
                <a16:creationId xmlns:a16="http://schemas.microsoft.com/office/drawing/2014/main" id="{EE5729B8-F103-4BB1-A2BB-DEC649265C3A}"/>
              </a:ext>
            </a:extLst>
          </p:cNvPr>
          <p:cNvSpPr>
            <a:spLocks noChangeArrowheads="1"/>
          </p:cNvSpPr>
          <p:nvPr/>
        </p:nvSpPr>
        <p:spPr bwMode="auto">
          <a:xfrm>
            <a:off x="485593" y="413066"/>
            <a:ext cx="7584259" cy="576064"/>
          </a:xfrm>
          <a:prstGeom prst="rect">
            <a:avLst/>
          </a:prstGeom>
          <a:noFill/>
          <a:ln w="9525">
            <a:noFill/>
            <a:miter lim="800000"/>
            <a:headEnd/>
            <a:tailEnd/>
          </a:ln>
        </p:spPr>
        <p:txBody>
          <a:bodyPr anchor="ctr"/>
          <a:lstStyle/>
          <a:p>
            <a:pPr lvl="0">
              <a:defRPr/>
            </a:pPr>
            <a:r>
              <a:rPr lang="en-US" altLang="de-DE" sz="2400" b="1" dirty="0">
                <a:solidFill>
                  <a:srgbClr val="F79646">
                    <a:lumMod val="75000"/>
                  </a:srgbClr>
                </a:solidFill>
              </a:rPr>
              <a:t>p-</a:t>
            </a:r>
            <a:r>
              <a:rPr lang="en-US" altLang="de-DE" sz="2400" b="1" dirty="0" err="1">
                <a:solidFill>
                  <a:srgbClr val="F79646">
                    <a:lumMod val="75000"/>
                  </a:srgbClr>
                </a:solidFill>
              </a:rPr>
              <a:t>GaN</a:t>
            </a:r>
            <a:r>
              <a:rPr lang="en-US" altLang="de-DE" sz="2400" b="1" dirty="0">
                <a:solidFill>
                  <a:srgbClr val="F79646">
                    <a:lumMod val="75000"/>
                  </a:srgbClr>
                </a:solidFill>
              </a:rPr>
              <a:t>(Cs) as potential new cathode-spectral response</a:t>
            </a:r>
          </a:p>
        </p:txBody>
      </p:sp>
      <p:sp>
        <p:nvSpPr>
          <p:cNvPr id="8" name="Textfeld 1">
            <a:extLst>
              <a:ext uri="{FF2B5EF4-FFF2-40B4-BE49-F238E27FC236}">
                <a16:creationId xmlns:a16="http://schemas.microsoft.com/office/drawing/2014/main" id="{D30541CC-950D-4950-B8DC-1581562EAA0A}"/>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9" name="Untertitel 16">
            <a:extLst>
              <a:ext uri="{FF2B5EF4-FFF2-40B4-BE49-F238E27FC236}">
                <a16:creationId xmlns:a16="http://schemas.microsoft.com/office/drawing/2014/main" id="{C258460D-375E-4635-9CE0-5A6FAE1D167C}"/>
              </a:ext>
            </a:extLst>
          </p:cNvPr>
          <p:cNvSpPr txBox="1">
            <a:spLocks/>
          </p:cNvSpPr>
          <p:nvPr/>
        </p:nvSpPr>
        <p:spPr>
          <a:xfrm>
            <a:off x="1259632" y="5141514"/>
            <a:ext cx="7617663" cy="194421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Using </a:t>
            </a:r>
            <a:r>
              <a:rPr lang="en-US" sz="1600" dirty="0" err="1">
                <a:solidFill>
                  <a:schemeClr val="tx1"/>
                </a:solidFill>
                <a:latin typeface="Arial" panose="020B0604020202020204" pitchFamily="34" charset="0"/>
                <a:cs typeface="Arial" panose="020B0604020202020204" pitchFamily="34" charset="0"/>
              </a:rPr>
              <a:t>halogenlamp</a:t>
            </a:r>
            <a:r>
              <a:rPr lang="en-US" sz="1600" dirty="0">
                <a:solidFill>
                  <a:schemeClr val="tx1"/>
                </a:solidFill>
                <a:latin typeface="Arial" panose="020B0604020202020204" pitchFamily="34" charset="0"/>
                <a:cs typeface="Arial" panose="020B0604020202020204" pitchFamily="34" charset="0"/>
              </a:rPr>
              <a:t> with broad wavelength spectrum plus monochromator</a:t>
            </a:r>
          </a:p>
          <a:p>
            <a:pPr marL="342900" indent="-34290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sym typeface="Wingdings" pitchFamily="2" charset="2"/>
              </a:rPr>
              <a:t>Cut-off wavelength is at 360 nm for </a:t>
            </a:r>
            <a:r>
              <a:rPr lang="en-US" sz="1600" dirty="0" err="1">
                <a:solidFill>
                  <a:schemeClr val="tx1"/>
                </a:solidFill>
                <a:latin typeface="Arial" panose="020B0604020202020204" pitchFamily="34" charset="0"/>
                <a:cs typeface="Arial" panose="020B0604020202020204" pitchFamily="34" charset="0"/>
                <a:sym typeface="Wingdings" pitchFamily="2" charset="2"/>
              </a:rPr>
              <a:t>p-GaN:Cs</a:t>
            </a:r>
            <a:r>
              <a:rPr lang="en-US" sz="1600" dirty="0">
                <a:solidFill>
                  <a:schemeClr val="tx1"/>
                </a:solidFill>
                <a:latin typeface="Arial" panose="020B0604020202020204" pitchFamily="34" charset="0"/>
                <a:cs typeface="Arial" panose="020B0604020202020204" pitchFamily="34" charset="0"/>
                <a:sym typeface="Wingdings" pitchFamily="2" charset="2"/>
              </a:rPr>
              <a:t> photocathodes</a:t>
            </a:r>
          </a:p>
          <a:p>
            <a:pPr marL="342900" indent="-342900" algn="l">
              <a:buFont typeface="Arial" panose="020B0604020202020204" pitchFamily="34" charset="0"/>
              <a:buChar char="•"/>
            </a:pPr>
            <a:r>
              <a:rPr lang="en-US" sz="1600" dirty="0" err="1">
                <a:solidFill>
                  <a:schemeClr val="tx1"/>
                </a:solidFill>
                <a:latin typeface="Arial" panose="020B0604020202020204" pitchFamily="34" charset="0"/>
                <a:cs typeface="Arial" panose="020B0604020202020204" pitchFamily="34" charset="0"/>
                <a:sym typeface="Wingdings" pitchFamily="2" charset="2"/>
              </a:rPr>
              <a:t>P-GaN:Cs</a:t>
            </a:r>
            <a:r>
              <a:rPr lang="en-US" sz="1600" dirty="0">
                <a:solidFill>
                  <a:schemeClr val="tx1"/>
                </a:solidFill>
                <a:latin typeface="Arial" panose="020B0604020202020204" pitchFamily="34" charset="0"/>
                <a:cs typeface="Arial" panose="020B0604020202020204" pitchFamily="34" charset="0"/>
                <a:sym typeface="Wingdings" pitchFamily="2" charset="2"/>
              </a:rPr>
              <a:t> reached max. 21 % at 290 nm</a:t>
            </a:r>
          </a:p>
        </p:txBody>
      </p:sp>
    </p:spTree>
    <p:extLst>
      <p:ext uri="{BB962C8B-B14F-4D97-AF65-F5344CB8AC3E}">
        <p14:creationId xmlns:p14="http://schemas.microsoft.com/office/powerpoint/2010/main" val="4283722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FC9FB52B-BD70-4A1D-905D-A334066B08D7}"/>
              </a:ext>
            </a:extLst>
          </p:cNvPr>
          <p:cNvGrpSpPr/>
          <p:nvPr/>
        </p:nvGrpSpPr>
        <p:grpSpPr>
          <a:xfrm>
            <a:off x="103504" y="747063"/>
            <a:ext cx="8501693" cy="3790216"/>
            <a:chOff x="103504" y="747063"/>
            <a:chExt cx="8501693" cy="3790216"/>
          </a:xfrm>
        </p:grpSpPr>
        <p:pic>
          <p:nvPicPr>
            <p:cNvPr id="10" name="Grafik 9">
              <a:extLst>
                <a:ext uri="{FF2B5EF4-FFF2-40B4-BE49-F238E27FC236}">
                  <a16:creationId xmlns:a16="http://schemas.microsoft.com/office/drawing/2014/main" id="{96212CF4-0A43-4E44-A7CD-7D6C6EFCF5A7}"/>
                </a:ext>
              </a:extLst>
            </p:cNvPr>
            <p:cNvPicPr>
              <a:picLocks noChangeAspect="1"/>
            </p:cNvPicPr>
            <p:nvPr/>
          </p:nvPicPr>
          <p:blipFill rotWithShape="1">
            <a:blip r:embed="rId2"/>
            <a:srcRect b="52361"/>
            <a:stretch/>
          </p:blipFill>
          <p:spPr>
            <a:xfrm>
              <a:off x="103504" y="829448"/>
              <a:ext cx="5681804" cy="3707831"/>
            </a:xfrm>
            <a:prstGeom prst="rect">
              <a:avLst/>
            </a:prstGeom>
          </p:spPr>
        </p:pic>
        <p:pic>
          <p:nvPicPr>
            <p:cNvPr id="11" name="Grafik 10">
              <a:extLst>
                <a:ext uri="{FF2B5EF4-FFF2-40B4-BE49-F238E27FC236}">
                  <a16:creationId xmlns:a16="http://schemas.microsoft.com/office/drawing/2014/main" id="{E1A8ADAB-9AD2-4623-8A7E-27F58C4B8471}"/>
                </a:ext>
              </a:extLst>
            </p:cNvPr>
            <p:cNvPicPr>
              <a:picLocks noChangeAspect="1"/>
            </p:cNvPicPr>
            <p:nvPr/>
          </p:nvPicPr>
          <p:blipFill rotWithShape="1">
            <a:blip r:embed="rId2"/>
            <a:srcRect l="49630" t="46389" b="5278"/>
            <a:stretch/>
          </p:blipFill>
          <p:spPr>
            <a:xfrm>
              <a:off x="5721713" y="747063"/>
              <a:ext cx="2883484" cy="3790216"/>
            </a:xfrm>
            <a:prstGeom prst="rect">
              <a:avLst/>
            </a:prstGeom>
          </p:spPr>
        </p:pic>
        <p:sp>
          <p:nvSpPr>
            <p:cNvPr id="23" name="Textfeld 22">
              <a:extLst>
                <a:ext uri="{FF2B5EF4-FFF2-40B4-BE49-F238E27FC236}">
                  <a16:creationId xmlns:a16="http://schemas.microsoft.com/office/drawing/2014/main" id="{86119928-88EA-4A2D-949D-B915AEC8F092}"/>
                </a:ext>
              </a:extLst>
            </p:cNvPr>
            <p:cNvSpPr txBox="1"/>
            <p:nvPr/>
          </p:nvSpPr>
          <p:spPr>
            <a:xfrm>
              <a:off x="1279136" y="3330350"/>
              <a:ext cx="484645" cy="278733"/>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O</a:t>
              </a:r>
              <a:r>
                <a:rPr lang="de-DE" sz="1200" b="1" baseline="30000" dirty="0">
                  <a:latin typeface="Arial" panose="020B0604020202020204" pitchFamily="34" charset="0"/>
                  <a:cs typeface="Arial" panose="020B0604020202020204" pitchFamily="34" charset="0"/>
                </a:rPr>
                <a:t>s</a:t>
              </a:r>
            </a:p>
          </p:txBody>
        </p:sp>
        <p:sp>
          <p:nvSpPr>
            <p:cNvPr id="25" name="Textfeld 24">
              <a:extLst>
                <a:ext uri="{FF2B5EF4-FFF2-40B4-BE49-F238E27FC236}">
                  <a16:creationId xmlns:a16="http://schemas.microsoft.com/office/drawing/2014/main" id="{8ACE2CD4-D701-4FE1-856E-090E3BBBF47C}"/>
                </a:ext>
              </a:extLst>
            </p:cNvPr>
            <p:cNvSpPr txBox="1"/>
            <p:nvPr/>
          </p:nvSpPr>
          <p:spPr>
            <a:xfrm>
              <a:off x="1747499" y="2403889"/>
              <a:ext cx="367408" cy="276999"/>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O</a:t>
              </a:r>
              <a:r>
                <a:rPr lang="de-DE" sz="1200" b="1" baseline="30000" dirty="0">
                  <a:latin typeface="Arial" panose="020B0604020202020204" pitchFamily="34" charset="0"/>
                  <a:cs typeface="Arial" panose="020B0604020202020204" pitchFamily="34" charset="0"/>
                </a:rPr>
                <a:t>b</a:t>
              </a:r>
            </a:p>
          </p:txBody>
        </p:sp>
        <p:sp>
          <p:nvSpPr>
            <p:cNvPr id="31" name="Textfeld 30">
              <a:extLst>
                <a:ext uri="{FF2B5EF4-FFF2-40B4-BE49-F238E27FC236}">
                  <a16:creationId xmlns:a16="http://schemas.microsoft.com/office/drawing/2014/main" id="{AEC524A1-5134-4619-A64C-87F83F57A2B5}"/>
                </a:ext>
              </a:extLst>
            </p:cNvPr>
            <p:cNvSpPr txBox="1"/>
            <p:nvPr/>
          </p:nvSpPr>
          <p:spPr>
            <a:xfrm>
              <a:off x="4270137" y="3654806"/>
              <a:ext cx="505267" cy="276999"/>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C=O</a:t>
              </a:r>
              <a:endParaRPr lang="de-DE" sz="1200" b="1" baseline="30000" dirty="0">
                <a:latin typeface="Arial" panose="020B0604020202020204" pitchFamily="34" charset="0"/>
                <a:cs typeface="Arial" panose="020B0604020202020204" pitchFamily="34" charset="0"/>
              </a:endParaRPr>
            </a:p>
          </p:txBody>
        </p:sp>
        <p:sp>
          <p:nvSpPr>
            <p:cNvPr id="32" name="Textfeld 31">
              <a:extLst>
                <a:ext uri="{FF2B5EF4-FFF2-40B4-BE49-F238E27FC236}">
                  <a16:creationId xmlns:a16="http://schemas.microsoft.com/office/drawing/2014/main" id="{1A165FB3-7784-412A-BE8F-5B5C9751AE55}"/>
                </a:ext>
              </a:extLst>
            </p:cNvPr>
            <p:cNvSpPr txBox="1"/>
            <p:nvPr/>
          </p:nvSpPr>
          <p:spPr>
            <a:xfrm>
              <a:off x="4441456" y="2892870"/>
              <a:ext cx="577402" cy="276999"/>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CO-R</a:t>
              </a:r>
              <a:endParaRPr lang="de-DE" sz="1200" b="1" baseline="30000" dirty="0">
                <a:latin typeface="Arial" panose="020B0604020202020204" pitchFamily="34" charset="0"/>
                <a:cs typeface="Arial" panose="020B0604020202020204" pitchFamily="34" charset="0"/>
              </a:endParaRPr>
            </a:p>
          </p:txBody>
        </p:sp>
        <p:sp>
          <p:nvSpPr>
            <p:cNvPr id="34" name="Textfeld 33">
              <a:extLst>
                <a:ext uri="{FF2B5EF4-FFF2-40B4-BE49-F238E27FC236}">
                  <a16:creationId xmlns:a16="http://schemas.microsoft.com/office/drawing/2014/main" id="{1509AC72-A3B2-441A-AC5A-A40151395D06}"/>
                </a:ext>
              </a:extLst>
            </p:cNvPr>
            <p:cNvSpPr txBox="1"/>
            <p:nvPr/>
          </p:nvSpPr>
          <p:spPr>
            <a:xfrm>
              <a:off x="4975436" y="2533486"/>
              <a:ext cx="457176" cy="276999"/>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C-C</a:t>
              </a:r>
              <a:endParaRPr lang="de-DE" sz="1200" b="1" baseline="30000" dirty="0">
                <a:latin typeface="Arial" panose="020B0604020202020204" pitchFamily="34" charset="0"/>
                <a:cs typeface="Arial" panose="020B0604020202020204" pitchFamily="34" charset="0"/>
              </a:endParaRPr>
            </a:p>
          </p:txBody>
        </p:sp>
        <p:sp>
          <p:nvSpPr>
            <p:cNvPr id="36" name="Textfeld 35">
              <a:extLst>
                <a:ext uri="{FF2B5EF4-FFF2-40B4-BE49-F238E27FC236}">
                  <a16:creationId xmlns:a16="http://schemas.microsoft.com/office/drawing/2014/main" id="{D05D22EC-5AF7-40F3-B40E-5EA52E29766C}"/>
                </a:ext>
              </a:extLst>
            </p:cNvPr>
            <p:cNvSpPr txBox="1"/>
            <p:nvPr/>
          </p:nvSpPr>
          <p:spPr>
            <a:xfrm>
              <a:off x="6831753" y="3597166"/>
              <a:ext cx="726999" cy="276999"/>
            </a:xfrm>
            <a:prstGeom prst="rect">
              <a:avLst/>
            </a:prstGeom>
            <a:noFill/>
          </p:spPr>
          <p:txBody>
            <a:bodyPr wrap="square" rtlCol="0">
              <a:spAutoFit/>
            </a:bodyPr>
            <a:lstStyle/>
            <a:p>
              <a:r>
                <a:rPr lang="de-DE" sz="1200" b="1" dirty="0" err="1">
                  <a:latin typeface="Arial" panose="020B0604020202020204" pitchFamily="34" charset="0"/>
                  <a:cs typeface="Arial" panose="020B0604020202020204" pitchFamily="34" charset="0"/>
                </a:rPr>
                <a:t>MgCO</a:t>
              </a:r>
              <a:r>
                <a:rPr lang="de-DE" sz="1200" b="1" baseline="-25000" dirty="0" err="1">
                  <a:latin typeface="Arial" panose="020B0604020202020204" pitchFamily="34" charset="0"/>
                  <a:cs typeface="Arial" panose="020B0604020202020204" pitchFamily="34" charset="0"/>
                </a:rPr>
                <a:t>x</a:t>
              </a:r>
              <a:endParaRPr lang="de-DE" sz="1200" b="1" baseline="30000" dirty="0">
                <a:latin typeface="Arial" panose="020B0604020202020204" pitchFamily="34" charset="0"/>
                <a:cs typeface="Arial" panose="020B0604020202020204" pitchFamily="34" charset="0"/>
              </a:endParaRPr>
            </a:p>
          </p:txBody>
        </p:sp>
        <p:sp>
          <p:nvSpPr>
            <p:cNvPr id="37" name="Textfeld 36">
              <a:extLst>
                <a:ext uri="{FF2B5EF4-FFF2-40B4-BE49-F238E27FC236}">
                  <a16:creationId xmlns:a16="http://schemas.microsoft.com/office/drawing/2014/main" id="{B1CC0AF8-DA0A-4E58-8D3C-FD763356157C}"/>
                </a:ext>
              </a:extLst>
            </p:cNvPr>
            <p:cNvSpPr txBox="1"/>
            <p:nvPr/>
          </p:nvSpPr>
          <p:spPr>
            <a:xfrm>
              <a:off x="7629667" y="1589037"/>
              <a:ext cx="726999"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Mg</a:t>
              </a:r>
              <a:r>
                <a:rPr lang="de-DE" sz="1200" b="1" baseline="30000" dirty="0">
                  <a:latin typeface="Arial" panose="020B0604020202020204" pitchFamily="34" charset="0"/>
                  <a:cs typeface="Arial" panose="020B0604020202020204" pitchFamily="34" charset="0"/>
                </a:rPr>
                <a:t>0</a:t>
              </a:r>
            </a:p>
          </p:txBody>
        </p:sp>
        <p:sp>
          <p:nvSpPr>
            <p:cNvPr id="38" name="Textfeld 37">
              <a:extLst>
                <a:ext uri="{FF2B5EF4-FFF2-40B4-BE49-F238E27FC236}">
                  <a16:creationId xmlns:a16="http://schemas.microsoft.com/office/drawing/2014/main" id="{831ED184-9A83-4B69-9684-C2351DA261D0}"/>
                </a:ext>
              </a:extLst>
            </p:cNvPr>
            <p:cNvSpPr txBox="1"/>
            <p:nvPr/>
          </p:nvSpPr>
          <p:spPr>
            <a:xfrm>
              <a:off x="6943258" y="2533485"/>
              <a:ext cx="726999"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MgO-R</a:t>
              </a:r>
              <a:endParaRPr lang="de-DE" sz="1200" b="1" baseline="30000" dirty="0">
                <a:latin typeface="Arial" panose="020B0604020202020204" pitchFamily="34" charset="0"/>
                <a:cs typeface="Arial" panose="020B0604020202020204" pitchFamily="34" charset="0"/>
              </a:endParaRPr>
            </a:p>
          </p:txBody>
        </p:sp>
      </p:grpSp>
      <p:pic>
        <p:nvPicPr>
          <p:cNvPr id="4" name="Grafik 3">
            <a:extLst>
              <a:ext uri="{FF2B5EF4-FFF2-40B4-BE49-F238E27FC236}">
                <a16:creationId xmlns:a16="http://schemas.microsoft.com/office/drawing/2014/main" id="{B7A381FF-1465-4E0D-A2BE-686E89DB64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47" t="21415" r="33149" b="23650"/>
          <a:stretch/>
        </p:blipFill>
        <p:spPr>
          <a:xfrm>
            <a:off x="8168023" y="4725915"/>
            <a:ext cx="874348" cy="785322"/>
          </a:xfrm>
          <a:prstGeom prst="rect">
            <a:avLst/>
          </a:prstGeom>
        </p:spPr>
      </p:pic>
      <p:pic>
        <p:nvPicPr>
          <p:cNvPr id="5" name="Grafik 4">
            <a:extLst>
              <a:ext uri="{FF2B5EF4-FFF2-40B4-BE49-F238E27FC236}">
                <a16:creationId xmlns:a16="http://schemas.microsoft.com/office/drawing/2014/main" id="{ED9EFC96-0377-4886-A7DF-8EB3D6855B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427" t="23563" r="40320" b="42558"/>
          <a:stretch/>
        </p:blipFill>
        <p:spPr>
          <a:xfrm>
            <a:off x="6943258" y="4725915"/>
            <a:ext cx="915606" cy="784091"/>
          </a:xfrm>
          <a:prstGeom prst="rect">
            <a:avLst/>
          </a:prstGeom>
        </p:spPr>
      </p:pic>
      <p:pic>
        <p:nvPicPr>
          <p:cNvPr id="6" name="Grafik 5">
            <a:extLst>
              <a:ext uri="{FF2B5EF4-FFF2-40B4-BE49-F238E27FC236}">
                <a16:creationId xmlns:a16="http://schemas.microsoft.com/office/drawing/2014/main" id="{F4745544-8CDC-4D5D-BF65-C7735596F6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525" t="37062" r="36308" b="17962"/>
          <a:stretch/>
        </p:blipFill>
        <p:spPr>
          <a:xfrm>
            <a:off x="5776815" y="4728461"/>
            <a:ext cx="870145" cy="781545"/>
          </a:xfrm>
          <a:prstGeom prst="rect">
            <a:avLst/>
          </a:prstGeom>
        </p:spPr>
      </p:pic>
      <p:sp>
        <p:nvSpPr>
          <p:cNvPr id="7" name="Textfeld 6">
            <a:extLst>
              <a:ext uri="{FF2B5EF4-FFF2-40B4-BE49-F238E27FC236}">
                <a16:creationId xmlns:a16="http://schemas.microsoft.com/office/drawing/2014/main" id="{7CDB2C64-D1A6-4D00-B699-8CDFCE4D826E}"/>
              </a:ext>
            </a:extLst>
          </p:cNvPr>
          <p:cNvSpPr txBox="1"/>
          <p:nvPr/>
        </p:nvSpPr>
        <p:spPr>
          <a:xfrm>
            <a:off x="8059218" y="5505927"/>
            <a:ext cx="1149482" cy="338554"/>
          </a:xfrm>
          <a:prstGeom prst="rect">
            <a:avLst/>
          </a:prstGeom>
          <a:noFill/>
        </p:spPr>
        <p:txBody>
          <a:bodyPr wrap="none" rtlCol="0">
            <a:spAutoFit/>
          </a:bodyPr>
          <a:lstStyle/>
          <a:p>
            <a:r>
              <a:rPr lang="de-DE" sz="1600" dirty="0"/>
              <a:t>after 25.5 h</a:t>
            </a:r>
          </a:p>
        </p:txBody>
      </p:sp>
      <p:sp>
        <p:nvSpPr>
          <p:cNvPr id="8" name="Textfeld 7">
            <a:extLst>
              <a:ext uri="{FF2B5EF4-FFF2-40B4-BE49-F238E27FC236}">
                <a16:creationId xmlns:a16="http://schemas.microsoft.com/office/drawing/2014/main" id="{ABDBC534-FC3B-49E5-A10B-0C3DA791FEBB}"/>
              </a:ext>
            </a:extLst>
          </p:cNvPr>
          <p:cNvSpPr txBox="1"/>
          <p:nvPr/>
        </p:nvSpPr>
        <p:spPr>
          <a:xfrm>
            <a:off x="6849512" y="5505927"/>
            <a:ext cx="1149482" cy="338554"/>
          </a:xfrm>
          <a:prstGeom prst="rect">
            <a:avLst/>
          </a:prstGeom>
          <a:noFill/>
        </p:spPr>
        <p:txBody>
          <a:bodyPr wrap="none" rtlCol="0">
            <a:spAutoFit/>
          </a:bodyPr>
          <a:lstStyle/>
          <a:p>
            <a:r>
              <a:rPr lang="de-DE" sz="1600" dirty="0"/>
              <a:t>after 19.5 h</a:t>
            </a:r>
          </a:p>
        </p:txBody>
      </p:sp>
      <p:sp>
        <p:nvSpPr>
          <p:cNvPr id="9" name="Textfeld 8">
            <a:extLst>
              <a:ext uri="{FF2B5EF4-FFF2-40B4-BE49-F238E27FC236}">
                <a16:creationId xmlns:a16="http://schemas.microsoft.com/office/drawing/2014/main" id="{60132BB9-85A1-4884-A771-1067BC1B151D}"/>
              </a:ext>
            </a:extLst>
          </p:cNvPr>
          <p:cNvSpPr txBox="1"/>
          <p:nvPr/>
        </p:nvSpPr>
        <p:spPr>
          <a:xfrm>
            <a:off x="5860558" y="5520948"/>
            <a:ext cx="491738" cy="338554"/>
          </a:xfrm>
          <a:prstGeom prst="rect">
            <a:avLst/>
          </a:prstGeom>
          <a:noFill/>
        </p:spPr>
        <p:txBody>
          <a:bodyPr wrap="none" rtlCol="0">
            <a:spAutoFit/>
          </a:bodyPr>
          <a:lstStyle/>
          <a:p>
            <a:r>
              <a:rPr lang="de-DE" sz="1600" dirty="0"/>
              <a:t> IPA</a:t>
            </a:r>
          </a:p>
        </p:txBody>
      </p:sp>
      <p:sp>
        <p:nvSpPr>
          <p:cNvPr id="12" name="Textfeld 11">
            <a:extLst>
              <a:ext uri="{FF2B5EF4-FFF2-40B4-BE49-F238E27FC236}">
                <a16:creationId xmlns:a16="http://schemas.microsoft.com/office/drawing/2014/main" id="{2B644D40-8ABC-4D8F-A47E-CEB19D85195F}"/>
              </a:ext>
            </a:extLst>
          </p:cNvPr>
          <p:cNvSpPr txBox="1"/>
          <p:nvPr/>
        </p:nvSpPr>
        <p:spPr>
          <a:xfrm>
            <a:off x="8168023" y="3609083"/>
            <a:ext cx="276038" cy="307777"/>
          </a:xfrm>
          <a:prstGeom prst="rect">
            <a:avLst/>
          </a:prstGeom>
          <a:noFill/>
        </p:spPr>
        <p:txBody>
          <a:bodyPr wrap="none" rtlCol="0">
            <a:spAutoFit/>
          </a:bodyPr>
          <a:lstStyle/>
          <a:p>
            <a:r>
              <a:rPr lang="de-DE" sz="1400" b="1" dirty="0">
                <a:solidFill>
                  <a:srgbClr val="8C8C8C"/>
                </a:solidFill>
              </a:rPr>
              <a:t>0</a:t>
            </a:r>
          </a:p>
        </p:txBody>
      </p:sp>
      <p:sp>
        <p:nvSpPr>
          <p:cNvPr id="13" name="Textfeld 12">
            <a:extLst>
              <a:ext uri="{FF2B5EF4-FFF2-40B4-BE49-F238E27FC236}">
                <a16:creationId xmlns:a16="http://schemas.microsoft.com/office/drawing/2014/main" id="{913C1BF0-1929-4DD3-A397-61C5E85AB345}"/>
              </a:ext>
            </a:extLst>
          </p:cNvPr>
          <p:cNvSpPr txBox="1"/>
          <p:nvPr/>
        </p:nvSpPr>
        <p:spPr>
          <a:xfrm>
            <a:off x="8201545" y="2696185"/>
            <a:ext cx="276038" cy="307777"/>
          </a:xfrm>
          <a:prstGeom prst="rect">
            <a:avLst/>
          </a:prstGeom>
          <a:noFill/>
        </p:spPr>
        <p:txBody>
          <a:bodyPr wrap="none" rtlCol="0">
            <a:spAutoFit/>
          </a:bodyPr>
          <a:lstStyle/>
          <a:p>
            <a:r>
              <a:rPr lang="de-DE" sz="1400" b="1" dirty="0">
                <a:solidFill>
                  <a:srgbClr val="696969"/>
                </a:solidFill>
              </a:rPr>
              <a:t>1</a:t>
            </a:r>
          </a:p>
        </p:txBody>
      </p:sp>
      <p:sp>
        <p:nvSpPr>
          <p:cNvPr id="14" name="Textfeld 13">
            <a:extLst>
              <a:ext uri="{FF2B5EF4-FFF2-40B4-BE49-F238E27FC236}">
                <a16:creationId xmlns:a16="http://schemas.microsoft.com/office/drawing/2014/main" id="{E2301E14-4FD5-484D-AE94-4D5FECDFE2C7}"/>
              </a:ext>
            </a:extLst>
          </p:cNvPr>
          <p:cNvSpPr txBox="1"/>
          <p:nvPr/>
        </p:nvSpPr>
        <p:spPr>
          <a:xfrm>
            <a:off x="8201545" y="1747516"/>
            <a:ext cx="276038" cy="307777"/>
          </a:xfrm>
          <a:prstGeom prst="rect">
            <a:avLst/>
          </a:prstGeom>
          <a:noFill/>
        </p:spPr>
        <p:txBody>
          <a:bodyPr wrap="none" rtlCol="0">
            <a:spAutoFit/>
          </a:bodyPr>
          <a:lstStyle/>
          <a:p>
            <a:r>
              <a:rPr lang="de-DE" sz="1400" b="1" dirty="0">
                <a:solidFill>
                  <a:srgbClr val="464646"/>
                </a:solidFill>
              </a:rPr>
              <a:t>2</a:t>
            </a:r>
          </a:p>
        </p:txBody>
      </p:sp>
      <p:sp>
        <p:nvSpPr>
          <p:cNvPr id="18" name="Rechteck 17">
            <a:extLst>
              <a:ext uri="{FF2B5EF4-FFF2-40B4-BE49-F238E27FC236}">
                <a16:creationId xmlns:a16="http://schemas.microsoft.com/office/drawing/2014/main" id="{82BE255E-2ADF-4AF5-9A3F-09363B598F96}"/>
              </a:ext>
            </a:extLst>
          </p:cNvPr>
          <p:cNvSpPr/>
          <p:nvPr/>
        </p:nvSpPr>
        <p:spPr>
          <a:xfrm>
            <a:off x="5749303" y="2420888"/>
            <a:ext cx="72008"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7F6C79B8-C5BB-45A3-831E-8FEFD4177758}"/>
              </a:ext>
            </a:extLst>
          </p:cNvPr>
          <p:cNvSpPr/>
          <p:nvPr/>
        </p:nvSpPr>
        <p:spPr>
          <a:xfrm>
            <a:off x="5713299" y="2560070"/>
            <a:ext cx="7200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72D6236E-6D7C-43D8-8AD1-BB00AE15D3F2}"/>
              </a:ext>
            </a:extLst>
          </p:cNvPr>
          <p:cNvSpPr/>
          <p:nvPr/>
        </p:nvSpPr>
        <p:spPr>
          <a:xfrm>
            <a:off x="5722809" y="1480801"/>
            <a:ext cx="108012" cy="61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AA53F1DA-D9E8-41AF-A4AB-7F2BB736BDA3}"/>
              </a:ext>
            </a:extLst>
          </p:cNvPr>
          <p:cNvSpPr txBox="1"/>
          <p:nvPr/>
        </p:nvSpPr>
        <p:spPr>
          <a:xfrm>
            <a:off x="2732543" y="5965579"/>
            <a:ext cx="3302507" cy="369332"/>
          </a:xfrm>
          <a:prstGeom prst="rect">
            <a:avLst/>
          </a:prstGeom>
          <a:noFill/>
          <a:ln w="28575">
            <a:solidFill>
              <a:srgbClr val="C00000"/>
            </a:solidFill>
          </a:ln>
        </p:spPr>
        <p:txBody>
          <a:bodyPr wrap="none" rtlCol="0">
            <a:spAutoFit/>
          </a:bodyPr>
          <a:lstStyle/>
          <a:p>
            <a:r>
              <a:rPr lang="de-DE" b="1" dirty="0"/>
              <a:t>0.1</a:t>
            </a:r>
            <a:r>
              <a:rPr lang="de-DE" dirty="0"/>
              <a:t> % QE @ 275 </a:t>
            </a:r>
            <a:r>
              <a:rPr lang="de-DE" dirty="0" err="1"/>
              <a:t>nm</a:t>
            </a:r>
            <a:r>
              <a:rPr lang="de-DE" dirty="0"/>
              <a:t> UV (102 µW)</a:t>
            </a:r>
          </a:p>
        </p:txBody>
      </p:sp>
      <p:sp>
        <p:nvSpPr>
          <p:cNvPr id="27" name="Textfeld 1">
            <a:extLst>
              <a:ext uri="{FF2B5EF4-FFF2-40B4-BE49-F238E27FC236}">
                <a16:creationId xmlns:a16="http://schemas.microsoft.com/office/drawing/2014/main" id="{1CB76319-9BB9-4246-B58D-6C892F7203C3}"/>
              </a:ext>
            </a:extLst>
          </p:cNvPr>
          <p:cNvSpPr txBox="1">
            <a:spLocks noChangeArrowheads="1"/>
          </p:cNvSpPr>
          <p:nvPr/>
        </p:nvSpPr>
        <p:spPr bwMode="auto">
          <a:xfrm>
            <a:off x="375504" y="-5871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28" name="TextBox 1">
            <a:extLst>
              <a:ext uri="{FF2B5EF4-FFF2-40B4-BE49-F238E27FC236}">
                <a16:creationId xmlns:a16="http://schemas.microsoft.com/office/drawing/2014/main" id="{EC5221DD-BE7C-4A36-AB86-6E1077D4BF82}"/>
              </a:ext>
            </a:extLst>
          </p:cNvPr>
          <p:cNvSpPr txBox="1"/>
          <p:nvPr/>
        </p:nvSpPr>
        <p:spPr>
          <a:xfrm>
            <a:off x="611560" y="357042"/>
            <a:ext cx="4208844" cy="400110"/>
          </a:xfrm>
          <a:prstGeom prst="rect">
            <a:avLst/>
          </a:prstGeom>
          <a:noFill/>
        </p:spPr>
        <p:txBody>
          <a:bodyPr wrap="none" rtlCol="0">
            <a:spAutoFit/>
          </a:bodyPr>
          <a:lstStyle/>
          <a:p>
            <a:r>
              <a:rPr lang="de-DE" sz="2000" b="1" dirty="0">
                <a:solidFill>
                  <a:srgbClr val="00589C"/>
                </a:solidFill>
              </a:rPr>
              <a:t>2.1 </a:t>
            </a:r>
            <a:r>
              <a:rPr lang="en-US" altLang="de-DE" sz="2000" b="1" dirty="0">
                <a:solidFill>
                  <a:srgbClr val="00589C"/>
                </a:solidFill>
              </a:rPr>
              <a:t>Metal photocathodes in SRF Guns </a:t>
            </a:r>
            <a:endParaRPr lang="de-DE" altLang="de-DE" sz="2000" b="1" dirty="0">
              <a:solidFill>
                <a:srgbClr val="00589C"/>
              </a:solidFill>
            </a:endParaRPr>
          </a:p>
        </p:txBody>
      </p:sp>
      <p:sp>
        <p:nvSpPr>
          <p:cNvPr id="24" name="Textfeld 23">
            <a:extLst>
              <a:ext uri="{FF2B5EF4-FFF2-40B4-BE49-F238E27FC236}">
                <a16:creationId xmlns:a16="http://schemas.microsoft.com/office/drawing/2014/main" id="{2165EC7C-8B61-4047-BE73-A2AB358AAB88}"/>
              </a:ext>
            </a:extLst>
          </p:cNvPr>
          <p:cNvSpPr txBox="1"/>
          <p:nvPr/>
        </p:nvSpPr>
        <p:spPr>
          <a:xfrm>
            <a:off x="157203" y="4537279"/>
            <a:ext cx="5453283" cy="1477328"/>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Surface O </a:t>
            </a:r>
            <a:r>
              <a:rPr lang="de-DE" dirty="0" err="1">
                <a:latin typeface="Arial" panose="020B0604020202020204" pitchFamily="34" charset="0"/>
                <a:cs typeface="Arial" panose="020B0604020202020204" pitchFamily="34" charset="0"/>
              </a:rPr>
              <a:t>is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reduced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while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bulk</a:t>
            </a:r>
            <a:r>
              <a:rPr lang="de-DE" dirty="0">
                <a:latin typeface="Arial" panose="020B0604020202020204" pitchFamily="34" charset="0"/>
                <a:cs typeface="Arial" panose="020B0604020202020204" pitchFamily="34" charset="0"/>
              </a:rPr>
              <a:t> O </a:t>
            </a:r>
            <a:r>
              <a:rPr lang="de-DE" dirty="0" err="1">
                <a:latin typeface="Arial" panose="020B0604020202020204" pitchFamily="34" charset="0"/>
                <a:cs typeface="Arial" panose="020B0604020202020204" pitchFamily="34" charset="0"/>
              </a:rPr>
              <a:t>shows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up</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C </a:t>
            </a:r>
            <a:r>
              <a:rPr lang="de-DE" dirty="0" err="1">
                <a:latin typeface="Arial" panose="020B0604020202020204" pitchFamily="34" charset="0"/>
                <a:cs typeface="Arial" panose="020B0604020202020204" pitchFamily="34" charset="0"/>
              </a:rPr>
              <a:t>cannot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be</a:t>
            </a:r>
            <a:r>
              <a:rPr lang="de-DE" dirty="0">
                <a:latin typeface="Arial" panose="020B0604020202020204" pitchFamily="34" charset="0"/>
                <a:cs typeface="Arial" panose="020B0604020202020204" pitchFamily="34" charset="0"/>
              </a:rPr>
              <a:t> fully </a:t>
            </a:r>
            <a:r>
              <a:rPr lang="de-DE" dirty="0" err="1">
                <a:latin typeface="Arial" panose="020B0604020202020204" pitchFamily="34" charset="0"/>
                <a:cs typeface="Arial" panose="020B0604020202020204" pitchFamily="34" charset="0"/>
              </a:rPr>
              <a:t>removed</a:t>
            </a:r>
            <a:r>
              <a:rPr lang="de-DE" dirty="0">
                <a:latin typeface="Arial" panose="020B0604020202020204" pitchFamily="34" charset="0"/>
                <a:cs typeface="Arial" panose="020B0604020202020204" pitchFamily="34" charset="0"/>
              </a:rPr>
              <a:t> but </a:t>
            </a:r>
            <a:r>
              <a:rPr lang="de-DE" dirty="0" err="1">
                <a:latin typeface="Arial" panose="020B0604020202020204" pitchFamily="34" charset="0"/>
                <a:cs typeface="Arial" panose="020B0604020202020204" pitchFamily="34" charset="0"/>
              </a:rPr>
              <a:t>lowered</a:t>
            </a:r>
            <a:r>
              <a:rPr lang="de-DE" dirty="0">
                <a:latin typeface="Arial" panose="020B0604020202020204" pitchFamily="34" charset="0"/>
                <a:cs typeface="Arial" panose="020B0604020202020204" pitchFamily="34" charset="0"/>
              </a:rPr>
              <a:t> in ist </a:t>
            </a:r>
            <a:r>
              <a:rPr lang="de-DE" dirty="0" err="1">
                <a:latin typeface="Arial" panose="020B0604020202020204" pitchFamily="34" charset="0"/>
                <a:cs typeface="Arial" panose="020B0604020202020204" pitchFamily="34" charset="0"/>
              </a:rPr>
              <a:t>concentrations</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err="1">
                <a:latin typeface="Arial" panose="020B0604020202020204" pitchFamily="34" charset="0"/>
                <a:cs typeface="Arial" panose="020B0604020202020204" pitchFamily="34" charset="0"/>
              </a:rPr>
              <a:t>MgCOx</a:t>
            </a:r>
            <a:r>
              <a:rPr lang="de-DE" dirty="0">
                <a:latin typeface="Arial" panose="020B0604020202020204" pitchFamily="34" charset="0"/>
                <a:cs typeface="Arial" panose="020B0604020202020204" pitchFamily="34" charset="0"/>
              </a:rPr>
              <a:t>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beginning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transforms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into</a:t>
            </a:r>
            <a:r>
              <a:rPr lang="de-DE" dirty="0">
                <a:latin typeface="Arial" panose="020B0604020202020204" pitchFamily="34" charset="0"/>
                <a:cs typeface="Arial" panose="020B0604020202020204" pitchFamily="34" charset="0"/>
              </a:rPr>
              <a:t> MgO-R and MgO</a:t>
            </a:r>
          </a:p>
        </p:txBody>
      </p:sp>
      <p:sp>
        <p:nvSpPr>
          <p:cNvPr id="26" name="Textfeld 25">
            <a:extLst>
              <a:ext uri="{FF2B5EF4-FFF2-40B4-BE49-F238E27FC236}">
                <a16:creationId xmlns:a16="http://schemas.microsoft.com/office/drawing/2014/main" id="{69347E9F-554F-4E34-933E-6C519101C2FE}"/>
              </a:ext>
            </a:extLst>
          </p:cNvPr>
          <p:cNvSpPr txBox="1"/>
          <p:nvPr/>
        </p:nvSpPr>
        <p:spPr>
          <a:xfrm>
            <a:off x="538803" y="2967726"/>
            <a:ext cx="413511" cy="307777"/>
          </a:xfrm>
          <a:prstGeom prst="rect">
            <a:avLst/>
          </a:prstGeom>
          <a:noFill/>
        </p:spPr>
        <p:txBody>
          <a:bodyPr wrap="none" rtlCol="0">
            <a:spAutoFit/>
          </a:bodyPr>
          <a:lstStyle/>
          <a:p>
            <a:r>
              <a:rPr lang="de-DE" sz="1400" dirty="0"/>
              <a:t>IPA</a:t>
            </a:r>
          </a:p>
        </p:txBody>
      </p:sp>
      <p:sp>
        <p:nvSpPr>
          <p:cNvPr id="29" name="Textfeld 28">
            <a:extLst>
              <a:ext uri="{FF2B5EF4-FFF2-40B4-BE49-F238E27FC236}">
                <a16:creationId xmlns:a16="http://schemas.microsoft.com/office/drawing/2014/main" id="{2971B70D-D043-43EE-BEEC-39C671101ADE}"/>
              </a:ext>
            </a:extLst>
          </p:cNvPr>
          <p:cNvSpPr txBox="1"/>
          <p:nvPr/>
        </p:nvSpPr>
        <p:spPr>
          <a:xfrm>
            <a:off x="542489" y="2013727"/>
            <a:ext cx="1205010" cy="307777"/>
          </a:xfrm>
          <a:prstGeom prst="rect">
            <a:avLst/>
          </a:prstGeom>
          <a:noFill/>
        </p:spPr>
        <p:txBody>
          <a:bodyPr wrap="none" rtlCol="0">
            <a:spAutoFit/>
          </a:bodyPr>
          <a:lstStyle/>
          <a:p>
            <a:r>
              <a:rPr lang="de-DE" sz="1400" dirty="0"/>
              <a:t>200 °C, 19.5 h</a:t>
            </a:r>
          </a:p>
        </p:txBody>
      </p:sp>
      <p:sp>
        <p:nvSpPr>
          <p:cNvPr id="30" name="Textfeld 29">
            <a:extLst>
              <a:ext uri="{FF2B5EF4-FFF2-40B4-BE49-F238E27FC236}">
                <a16:creationId xmlns:a16="http://schemas.microsoft.com/office/drawing/2014/main" id="{2092E352-40C5-45E9-A3B7-9362DB222C0C}"/>
              </a:ext>
            </a:extLst>
          </p:cNvPr>
          <p:cNvSpPr txBox="1"/>
          <p:nvPr/>
        </p:nvSpPr>
        <p:spPr>
          <a:xfrm>
            <a:off x="542489" y="1054849"/>
            <a:ext cx="1205010" cy="307777"/>
          </a:xfrm>
          <a:prstGeom prst="rect">
            <a:avLst/>
          </a:prstGeom>
          <a:noFill/>
        </p:spPr>
        <p:txBody>
          <a:bodyPr wrap="none" rtlCol="0">
            <a:spAutoFit/>
          </a:bodyPr>
          <a:lstStyle/>
          <a:p>
            <a:r>
              <a:rPr lang="de-DE" sz="1400" dirty="0"/>
              <a:t>220 °C, 25.5 h</a:t>
            </a:r>
          </a:p>
        </p:txBody>
      </p:sp>
    </p:spTree>
    <p:extLst>
      <p:ext uri="{BB962C8B-B14F-4D97-AF65-F5344CB8AC3E}">
        <p14:creationId xmlns:p14="http://schemas.microsoft.com/office/powerpoint/2010/main" val="2898868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CC0A34E-FFA8-41F2-94FD-E80B6552E6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504" y="897239"/>
            <a:ext cx="3586596" cy="2689947"/>
          </a:xfrm>
          <a:prstGeom prst="rect">
            <a:avLst/>
          </a:prstGeom>
        </p:spPr>
      </p:pic>
      <p:pic>
        <p:nvPicPr>
          <p:cNvPr id="3" name="Grafik 2">
            <a:extLst>
              <a:ext uri="{FF2B5EF4-FFF2-40B4-BE49-F238E27FC236}">
                <a16:creationId xmlns:a16="http://schemas.microsoft.com/office/drawing/2014/main" id="{423C034F-80D6-4561-9FE2-7AA7CEFFA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0200" y="897238"/>
            <a:ext cx="3586596" cy="2689947"/>
          </a:xfrm>
          <a:prstGeom prst="rect">
            <a:avLst/>
          </a:prstGeom>
        </p:spPr>
      </p:pic>
      <p:pic>
        <p:nvPicPr>
          <p:cNvPr id="4" name="Grafik 3">
            <a:extLst>
              <a:ext uri="{FF2B5EF4-FFF2-40B4-BE49-F238E27FC236}">
                <a16:creationId xmlns:a16="http://schemas.microsoft.com/office/drawing/2014/main" id="{AFDA8395-654F-45CE-AAD9-5BBBB0354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504" y="3962948"/>
            <a:ext cx="2880320" cy="2251887"/>
          </a:xfrm>
          <a:prstGeom prst="rect">
            <a:avLst/>
          </a:prstGeom>
        </p:spPr>
      </p:pic>
      <p:pic>
        <p:nvPicPr>
          <p:cNvPr id="5" name="Grafik 4">
            <a:extLst>
              <a:ext uri="{FF2B5EF4-FFF2-40B4-BE49-F238E27FC236}">
                <a16:creationId xmlns:a16="http://schemas.microsoft.com/office/drawing/2014/main" id="{B686B307-8351-481C-BFF8-925F937E4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7961" y="3906393"/>
            <a:ext cx="2880320" cy="1614621"/>
          </a:xfrm>
          <a:prstGeom prst="rect">
            <a:avLst/>
          </a:prstGeom>
        </p:spPr>
      </p:pic>
      <p:sp>
        <p:nvSpPr>
          <p:cNvPr id="6" name="Textfeld 5">
            <a:extLst>
              <a:ext uri="{FF2B5EF4-FFF2-40B4-BE49-F238E27FC236}">
                <a16:creationId xmlns:a16="http://schemas.microsoft.com/office/drawing/2014/main" id="{3BDC504E-18A5-458A-A6F4-C8664A972099}"/>
              </a:ext>
            </a:extLst>
          </p:cNvPr>
          <p:cNvSpPr txBox="1"/>
          <p:nvPr/>
        </p:nvSpPr>
        <p:spPr>
          <a:xfrm>
            <a:off x="6427729" y="3727271"/>
            <a:ext cx="2716271" cy="923330"/>
          </a:xfrm>
          <a:prstGeom prst="rect">
            <a:avLst/>
          </a:prstGeom>
          <a:noFill/>
        </p:spPr>
        <p:txBody>
          <a:bodyPr wrap="square" rtlCol="0">
            <a:spAutoFit/>
          </a:bodyPr>
          <a:lstStyle/>
          <a:p>
            <a:r>
              <a:rPr lang="de-DE" dirty="0"/>
              <a:t>RMS </a:t>
            </a:r>
            <a:r>
              <a:rPr lang="de-DE" dirty="0" err="1"/>
              <a:t>roughness</a:t>
            </a:r>
            <a:r>
              <a:rPr lang="de-DE" dirty="0"/>
              <a:t> = 5.95 </a:t>
            </a:r>
            <a:r>
              <a:rPr lang="de-DE" dirty="0" err="1"/>
              <a:t>nm</a:t>
            </a:r>
            <a:r>
              <a:rPr lang="de-DE" dirty="0"/>
              <a:t> </a:t>
            </a:r>
            <a:r>
              <a:rPr lang="de-DE" dirty="0" err="1"/>
              <a:t>for</a:t>
            </a:r>
            <a:r>
              <a:rPr lang="de-DE" dirty="0"/>
              <a:t> 10 x 10 µm sample </a:t>
            </a:r>
            <a:r>
              <a:rPr lang="de-DE" dirty="0" err="1"/>
              <a:t>surface</a:t>
            </a:r>
            <a:endParaRPr lang="de-DE" dirty="0"/>
          </a:p>
        </p:txBody>
      </p:sp>
      <p:sp>
        <p:nvSpPr>
          <p:cNvPr id="7" name="Textfeld 1">
            <a:extLst>
              <a:ext uri="{FF2B5EF4-FFF2-40B4-BE49-F238E27FC236}">
                <a16:creationId xmlns:a16="http://schemas.microsoft.com/office/drawing/2014/main" id="{17D69A01-A1C4-465A-8406-625CC6D06C91}"/>
              </a:ext>
            </a:extLst>
          </p:cNvPr>
          <p:cNvSpPr txBox="1">
            <a:spLocks noChangeArrowheads="1"/>
          </p:cNvSpPr>
          <p:nvPr/>
        </p:nvSpPr>
        <p:spPr bwMode="auto">
          <a:xfrm>
            <a:off x="375504" y="-5871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8" name="TextBox 1">
            <a:extLst>
              <a:ext uri="{FF2B5EF4-FFF2-40B4-BE49-F238E27FC236}">
                <a16:creationId xmlns:a16="http://schemas.microsoft.com/office/drawing/2014/main" id="{0A83268B-8A7B-4C39-9769-1F84CFA45806}"/>
              </a:ext>
            </a:extLst>
          </p:cNvPr>
          <p:cNvSpPr txBox="1"/>
          <p:nvPr/>
        </p:nvSpPr>
        <p:spPr>
          <a:xfrm>
            <a:off x="611560" y="357042"/>
            <a:ext cx="4208844" cy="400110"/>
          </a:xfrm>
          <a:prstGeom prst="rect">
            <a:avLst/>
          </a:prstGeom>
          <a:noFill/>
        </p:spPr>
        <p:txBody>
          <a:bodyPr wrap="none" rtlCol="0">
            <a:spAutoFit/>
          </a:bodyPr>
          <a:lstStyle/>
          <a:p>
            <a:r>
              <a:rPr lang="de-DE" sz="2000" b="1" dirty="0">
                <a:solidFill>
                  <a:srgbClr val="00589C"/>
                </a:solidFill>
              </a:rPr>
              <a:t>2.1 </a:t>
            </a:r>
            <a:r>
              <a:rPr lang="en-US" altLang="de-DE" sz="2000" b="1" dirty="0">
                <a:solidFill>
                  <a:srgbClr val="00589C"/>
                </a:solidFill>
              </a:rPr>
              <a:t>Metal photocathodes in SRF Guns </a:t>
            </a:r>
            <a:endParaRPr lang="de-DE" altLang="de-DE" sz="2000" b="1" dirty="0">
              <a:solidFill>
                <a:srgbClr val="00589C"/>
              </a:solidFill>
            </a:endParaRPr>
          </a:p>
        </p:txBody>
      </p:sp>
      <p:sp>
        <p:nvSpPr>
          <p:cNvPr id="9" name="Textfeld 8">
            <a:extLst>
              <a:ext uri="{FF2B5EF4-FFF2-40B4-BE49-F238E27FC236}">
                <a16:creationId xmlns:a16="http://schemas.microsoft.com/office/drawing/2014/main" id="{06B9F1D5-9977-4FA6-A5BA-B13C050CB43D}"/>
              </a:ext>
            </a:extLst>
          </p:cNvPr>
          <p:cNvSpPr txBox="1"/>
          <p:nvPr/>
        </p:nvSpPr>
        <p:spPr>
          <a:xfrm>
            <a:off x="5436096" y="5499097"/>
            <a:ext cx="3782470" cy="923330"/>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Thermal </a:t>
            </a:r>
            <a:r>
              <a:rPr lang="de-DE" dirty="0" err="1">
                <a:latin typeface="Arial" panose="020B0604020202020204" pitchFamily="34" charset="0"/>
                <a:cs typeface="Arial" panose="020B0604020202020204" pitchFamily="34" charset="0"/>
              </a:rPr>
              <a:t>cleaning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is</a:t>
            </a:r>
            <a:r>
              <a:rPr lang="de-DE" dirty="0">
                <a:latin typeface="Arial" panose="020B0604020202020204" pitchFamily="34" charset="0"/>
                <a:cs typeface="Arial" panose="020B0604020202020204" pitchFamily="34" charset="0"/>
              </a:rPr>
              <a:t> not </a:t>
            </a:r>
            <a:r>
              <a:rPr lang="de-DE" dirty="0" err="1">
                <a:latin typeface="Arial" panose="020B0604020202020204" pitchFamily="34" charset="0"/>
                <a:cs typeface="Arial" panose="020B0604020202020204" pitchFamily="34" charset="0"/>
              </a:rPr>
              <a:t>able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remove</a:t>
            </a:r>
            <a:r>
              <a:rPr lang="de-DE" dirty="0">
                <a:latin typeface="Arial" panose="020B0604020202020204" pitchFamily="34" charset="0"/>
                <a:cs typeface="Arial" panose="020B0604020202020204" pitchFamily="34" charset="0"/>
              </a:rPr>
              <a:t> all C and O </a:t>
            </a:r>
          </a:p>
          <a:p>
            <a:pPr marL="285750" indent="-285750">
              <a:buFont typeface="Arial" panose="020B0604020202020204" pitchFamily="34" charset="0"/>
              <a:buChar char="•"/>
            </a:pPr>
            <a:r>
              <a:rPr lang="de-DE" dirty="0" err="1">
                <a:latin typeface="Arial" panose="020B0604020202020204" pitchFamily="34" charset="0"/>
                <a:cs typeface="Arial" panose="020B0604020202020204" pitchFamily="34" charset="0"/>
              </a:rPr>
              <a:t>shows</a:t>
            </a:r>
            <a:r>
              <a:rPr lang="de-DE" dirty="0">
                <a:latin typeface="Arial" panose="020B0604020202020204" pitchFamily="34" charset="0"/>
                <a:cs typeface="Arial" panose="020B0604020202020204" pitchFamily="34" charset="0"/>
              </a:rPr>
              <a:t> a smooth </a:t>
            </a:r>
            <a:r>
              <a:rPr lang="de-DE" dirty="0" err="1">
                <a:latin typeface="Arial" panose="020B0604020202020204" pitchFamily="34" charset="0"/>
                <a:cs typeface="Arial" panose="020B0604020202020204" pitchFamily="34" charset="0"/>
              </a:rPr>
              <a:t>surface</a:t>
            </a:r>
            <a:endParaRPr lang="de-DE"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DB68AA82-0F5A-4C96-8D20-B0AAE58D5FAD}"/>
              </a:ext>
            </a:extLst>
          </p:cNvPr>
          <p:cNvSpPr txBox="1"/>
          <p:nvPr/>
        </p:nvSpPr>
        <p:spPr>
          <a:xfrm>
            <a:off x="2056824" y="1812414"/>
            <a:ext cx="5030351" cy="646331"/>
          </a:xfrm>
          <a:prstGeom prst="rect">
            <a:avLst/>
          </a:prstGeom>
          <a:solidFill>
            <a:schemeClr val="bg1"/>
          </a:solidFill>
          <a:ln>
            <a:solidFill>
              <a:srgbClr val="C00000"/>
            </a:solidFill>
          </a:ln>
        </p:spPr>
        <p:txBody>
          <a:bodyPr wrap="none" rtlCol="0">
            <a:spAutoFit/>
          </a:bodyPr>
          <a:lstStyle/>
          <a:p>
            <a:r>
              <a:rPr lang="de-DE" dirty="0"/>
              <a:t>ex-situ SEM and AFM </a:t>
            </a:r>
            <a:r>
              <a:rPr lang="de-DE" dirty="0" err="1"/>
              <a:t>measurements</a:t>
            </a:r>
            <a:br>
              <a:rPr lang="de-DE" dirty="0"/>
            </a:br>
            <a:r>
              <a:rPr lang="de-DE" dirty="0">
                <a:sym typeface="Wingdings" panose="05000000000000000000" pitchFamily="2" charset="2"/>
              </a:rPr>
              <a:t> </a:t>
            </a:r>
            <a:r>
              <a:rPr lang="de-DE" dirty="0" err="1">
                <a:sym typeface="Wingdings" panose="05000000000000000000" pitchFamily="2" charset="2"/>
              </a:rPr>
              <a:t>might</a:t>
            </a:r>
            <a:r>
              <a:rPr lang="de-DE" dirty="0">
                <a:sym typeface="Wingdings" panose="05000000000000000000" pitchFamily="2" charset="2"/>
              </a:rPr>
              <a:t> not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the</a:t>
            </a:r>
            <a:r>
              <a:rPr lang="de-DE" dirty="0">
                <a:sym typeface="Wingdings" panose="05000000000000000000" pitchFamily="2" charset="2"/>
              </a:rPr>
              <a:t> „real“ </a:t>
            </a:r>
            <a:r>
              <a:rPr lang="de-DE" dirty="0" err="1">
                <a:sym typeface="Wingdings" panose="05000000000000000000" pitchFamily="2" charset="2"/>
              </a:rPr>
              <a:t>surface</a:t>
            </a:r>
            <a:r>
              <a:rPr lang="de-DE" dirty="0">
                <a:sym typeface="Wingdings" panose="05000000000000000000" pitchFamily="2" charset="2"/>
              </a:rPr>
              <a:t> </a:t>
            </a:r>
            <a:r>
              <a:rPr lang="de-DE" dirty="0" err="1">
                <a:sym typeface="Wingdings" panose="05000000000000000000" pitchFamily="2" charset="2"/>
              </a:rPr>
              <a:t>as</a:t>
            </a:r>
            <a:r>
              <a:rPr lang="de-DE" dirty="0">
                <a:sym typeface="Wingdings" panose="05000000000000000000" pitchFamily="2" charset="2"/>
              </a:rPr>
              <a:t> </a:t>
            </a:r>
            <a:r>
              <a:rPr lang="de-DE" dirty="0" err="1">
                <a:sym typeface="Wingdings" panose="05000000000000000000" pitchFamily="2" charset="2"/>
              </a:rPr>
              <a:t>under</a:t>
            </a:r>
            <a:r>
              <a:rPr lang="de-DE" dirty="0">
                <a:sym typeface="Wingdings" panose="05000000000000000000" pitchFamily="2" charset="2"/>
              </a:rPr>
              <a:t> </a:t>
            </a:r>
            <a:r>
              <a:rPr lang="de-DE" dirty="0" err="1">
                <a:sym typeface="Wingdings" panose="05000000000000000000" pitchFamily="2" charset="2"/>
              </a:rPr>
              <a:t>vacuum</a:t>
            </a:r>
            <a:endParaRPr lang="de-DE" dirty="0"/>
          </a:p>
        </p:txBody>
      </p:sp>
    </p:spTree>
    <p:extLst>
      <p:ext uri="{BB962C8B-B14F-4D97-AF65-F5344CB8AC3E}">
        <p14:creationId xmlns:p14="http://schemas.microsoft.com/office/powerpoint/2010/main" val="30891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421105F-0112-4622-A595-5478E2D13926}"/>
              </a:ext>
            </a:extLst>
          </p:cNvPr>
          <p:cNvSpPr>
            <a:spLocks noGrp="1"/>
          </p:cNvSpPr>
          <p:nvPr>
            <p:ph type="body" sz="quarter" idx="10"/>
          </p:nvPr>
        </p:nvSpPr>
        <p:spPr>
          <a:xfrm>
            <a:off x="900114" y="548680"/>
            <a:ext cx="6767512" cy="504602"/>
          </a:xfrm>
          <a:effectLst>
            <a:outerShdw blurRad="50800" dist="38100" dir="5400000" algn="t" rotWithShape="0">
              <a:prstClr val="black">
                <a:alpha val="40000"/>
              </a:prstClr>
            </a:outerShdw>
          </a:effectLst>
        </p:spPr>
        <p:txBody>
          <a:bodyPr/>
          <a:lstStyle/>
          <a:p>
            <a:pPr algn="ctr"/>
            <a:r>
              <a:rPr lang="de-DE" sz="3600" dirty="0">
                <a:solidFill>
                  <a:srgbClr val="F88A28"/>
                </a:solidFill>
              </a:rPr>
              <a:t>Outline</a:t>
            </a:r>
          </a:p>
        </p:txBody>
      </p:sp>
      <p:sp>
        <p:nvSpPr>
          <p:cNvPr id="3" name="Textplatzhalter 2">
            <a:extLst>
              <a:ext uri="{FF2B5EF4-FFF2-40B4-BE49-F238E27FC236}">
                <a16:creationId xmlns:a16="http://schemas.microsoft.com/office/drawing/2014/main" id="{C9E24321-D986-4C78-8128-1E762CF7C448}"/>
              </a:ext>
            </a:extLst>
          </p:cNvPr>
          <p:cNvSpPr>
            <a:spLocks noGrp="1"/>
          </p:cNvSpPr>
          <p:nvPr>
            <p:ph type="body" sz="quarter" idx="11"/>
          </p:nvPr>
        </p:nvSpPr>
        <p:spPr>
          <a:xfrm>
            <a:off x="900114" y="1412602"/>
            <a:ext cx="6767512" cy="4032796"/>
          </a:xfrm>
        </p:spPr>
        <p:txBody>
          <a:bodyPr/>
          <a:lstStyle/>
          <a:p>
            <a:pPr marL="457200" indent="-457200">
              <a:buAutoNum type="arabicPeriod"/>
            </a:pPr>
            <a:r>
              <a:rPr lang="de-DE" sz="2400" dirty="0" err="1"/>
              <a:t>Introduction</a:t>
            </a:r>
            <a:br>
              <a:rPr lang="de-DE" sz="2400" dirty="0"/>
            </a:br>
            <a:r>
              <a:rPr lang="de-DE" sz="2400" dirty="0"/>
              <a:t>1.1 SRF </a:t>
            </a:r>
            <a:r>
              <a:rPr lang="de-DE" sz="2400" dirty="0" err="1"/>
              <a:t>Guns</a:t>
            </a:r>
            <a:br>
              <a:rPr lang="de-DE" sz="2400" dirty="0"/>
            </a:br>
            <a:r>
              <a:rPr lang="de-DE" sz="2400" dirty="0"/>
              <a:t>1.2 </a:t>
            </a:r>
            <a:r>
              <a:rPr lang="de-DE" sz="2400" dirty="0" err="1"/>
              <a:t>Requirements</a:t>
            </a:r>
            <a:r>
              <a:rPr lang="de-DE" sz="2400" dirty="0"/>
              <a:t> on </a:t>
            </a:r>
            <a:r>
              <a:rPr lang="de-DE" sz="2400" dirty="0" err="1"/>
              <a:t>Photocathodes</a:t>
            </a:r>
            <a:endParaRPr lang="de-DE" sz="2400" dirty="0"/>
          </a:p>
          <a:p>
            <a:pPr marL="457200" indent="-457200">
              <a:buAutoNum type="arabicPeriod"/>
            </a:pPr>
            <a:r>
              <a:rPr lang="de-DE" sz="2400" dirty="0"/>
              <a:t>ELBE SRF </a:t>
            </a:r>
            <a:r>
              <a:rPr lang="de-DE" sz="2400" dirty="0" err="1"/>
              <a:t>Gun</a:t>
            </a:r>
            <a:r>
              <a:rPr lang="de-DE" sz="2400" dirty="0"/>
              <a:t> II</a:t>
            </a:r>
          </a:p>
          <a:p>
            <a:pPr marL="457200" indent="-457200">
              <a:buAutoNum type="arabicPeriod"/>
            </a:pPr>
            <a:r>
              <a:rPr lang="de-DE" sz="2400" dirty="0" err="1"/>
              <a:t>Photocathodes</a:t>
            </a:r>
            <a:r>
              <a:rPr lang="de-DE" sz="2400" dirty="0"/>
              <a:t> </a:t>
            </a:r>
            <a:r>
              <a:rPr lang="de-DE" sz="2400" dirty="0" err="1"/>
              <a:t>for</a:t>
            </a:r>
            <a:r>
              <a:rPr lang="de-DE" sz="2400" dirty="0"/>
              <a:t> SRF </a:t>
            </a:r>
            <a:r>
              <a:rPr lang="de-DE" sz="2400" dirty="0" err="1"/>
              <a:t>Gun</a:t>
            </a:r>
            <a:r>
              <a:rPr lang="de-DE" sz="2400" dirty="0"/>
              <a:t> II</a:t>
            </a:r>
            <a:br>
              <a:rPr lang="de-DE" sz="2400" dirty="0"/>
            </a:br>
            <a:r>
              <a:rPr lang="de-DE" sz="2400" dirty="0"/>
              <a:t>3.1 Cs</a:t>
            </a:r>
            <a:r>
              <a:rPr lang="de-DE" sz="2400" baseline="-25000" dirty="0"/>
              <a:t>2</a:t>
            </a:r>
            <a:r>
              <a:rPr lang="de-DE" sz="2400" dirty="0"/>
              <a:t>Te</a:t>
            </a:r>
            <a:br>
              <a:rPr lang="de-DE" sz="2400" dirty="0"/>
            </a:br>
            <a:r>
              <a:rPr lang="de-DE" sz="2400" dirty="0"/>
              <a:t>3.2 </a:t>
            </a:r>
            <a:r>
              <a:rPr lang="de-DE" sz="2400" dirty="0" err="1"/>
              <a:t>p-GaN:Cs</a:t>
            </a:r>
            <a:br>
              <a:rPr lang="de-DE" sz="2400" dirty="0"/>
            </a:br>
            <a:r>
              <a:rPr lang="de-DE" sz="2400" dirty="0"/>
              <a:t>3.3 Mg </a:t>
            </a:r>
            <a:r>
              <a:rPr lang="de-DE" sz="2400" dirty="0" err="1"/>
              <a:t>studies</a:t>
            </a:r>
            <a:r>
              <a:rPr lang="de-DE" sz="2400" dirty="0"/>
              <a:t> </a:t>
            </a:r>
          </a:p>
          <a:p>
            <a:pPr marL="457200" indent="-457200">
              <a:buAutoNum type="arabicPeriod"/>
            </a:pPr>
            <a:r>
              <a:rPr lang="de-DE" sz="2400" dirty="0"/>
              <a:t>Summary &amp; Outlook</a:t>
            </a:r>
          </a:p>
        </p:txBody>
      </p:sp>
    </p:spTree>
    <p:extLst>
      <p:ext uri="{BB962C8B-B14F-4D97-AF65-F5344CB8AC3E}">
        <p14:creationId xmlns:p14="http://schemas.microsoft.com/office/powerpoint/2010/main" val="197311440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8C5494CC-36FB-4094-BFA2-A96565468DD7}"/>
              </a:ext>
            </a:extLst>
          </p:cNvPr>
          <p:cNvSpPr txBox="1"/>
          <p:nvPr/>
        </p:nvSpPr>
        <p:spPr>
          <a:xfrm>
            <a:off x="368614" y="5892891"/>
            <a:ext cx="3419526" cy="369332"/>
          </a:xfrm>
          <a:prstGeom prst="rect">
            <a:avLst/>
          </a:prstGeom>
          <a:noFill/>
          <a:ln w="28575">
            <a:solidFill>
              <a:srgbClr val="C00000"/>
            </a:solidFill>
          </a:ln>
        </p:spPr>
        <p:txBody>
          <a:bodyPr wrap="none" rtlCol="0">
            <a:spAutoFit/>
          </a:bodyPr>
          <a:lstStyle/>
          <a:p>
            <a:r>
              <a:rPr lang="de-DE" b="1" dirty="0"/>
              <a:t>0.35</a:t>
            </a:r>
            <a:r>
              <a:rPr lang="de-DE" dirty="0"/>
              <a:t> % QE @ 275 </a:t>
            </a:r>
            <a:r>
              <a:rPr lang="de-DE" dirty="0" err="1"/>
              <a:t>nm</a:t>
            </a:r>
            <a:r>
              <a:rPr lang="de-DE" dirty="0"/>
              <a:t> UV (102 µW)</a:t>
            </a:r>
          </a:p>
        </p:txBody>
      </p:sp>
      <p:sp>
        <p:nvSpPr>
          <p:cNvPr id="10" name="Textfeld 1">
            <a:extLst>
              <a:ext uri="{FF2B5EF4-FFF2-40B4-BE49-F238E27FC236}">
                <a16:creationId xmlns:a16="http://schemas.microsoft.com/office/drawing/2014/main" id="{A52933A1-654B-4CD3-BDE3-A6E66D7AEEF7}"/>
              </a:ext>
            </a:extLst>
          </p:cNvPr>
          <p:cNvSpPr txBox="1">
            <a:spLocks noChangeArrowheads="1"/>
          </p:cNvSpPr>
          <p:nvPr/>
        </p:nvSpPr>
        <p:spPr bwMode="auto">
          <a:xfrm>
            <a:off x="375504" y="-5871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11" name="TextBox 1">
            <a:extLst>
              <a:ext uri="{FF2B5EF4-FFF2-40B4-BE49-F238E27FC236}">
                <a16:creationId xmlns:a16="http://schemas.microsoft.com/office/drawing/2014/main" id="{43F2A4A1-9DB8-493A-8DA8-8E9DC4A7E20C}"/>
              </a:ext>
            </a:extLst>
          </p:cNvPr>
          <p:cNvSpPr txBox="1"/>
          <p:nvPr/>
        </p:nvSpPr>
        <p:spPr>
          <a:xfrm>
            <a:off x="611560" y="357042"/>
            <a:ext cx="4208844" cy="400110"/>
          </a:xfrm>
          <a:prstGeom prst="rect">
            <a:avLst/>
          </a:prstGeom>
          <a:noFill/>
        </p:spPr>
        <p:txBody>
          <a:bodyPr wrap="none" rtlCol="0">
            <a:spAutoFit/>
          </a:bodyPr>
          <a:lstStyle/>
          <a:p>
            <a:r>
              <a:rPr lang="de-DE" sz="2000" b="1" dirty="0">
                <a:solidFill>
                  <a:srgbClr val="00589C"/>
                </a:solidFill>
              </a:rPr>
              <a:t>2.1 </a:t>
            </a:r>
            <a:r>
              <a:rPr lang="en-US" altLang="de-DE" sz="2000" b="1" dirty="0">
                <a:solidFill>
                  <a:srgbClr val="00589C"/>
                </a:solidFill>
              </a:rPr>
              <a:t>Metal photocathodes in SRF Guns </a:t>
            </a:r>
            <a:endParaRPr lang="de-DE" altLang="de-DE" sz="2000" b="1" dirty="0">
              <a:solidFill>
                <a:srgbClr val="00589C"/>
              </a:solidFill>
            </a:endParaRPr>
          </a:p>
        </p:txBody>
      </p:sp>
      <p:pic>
        <p:nvPicPr>
          <p:cNvPr id="18" name="Grafik 17">
            <a:extLst>
              <a:ext uri="{FF2B5EF4-FFF2-40B4-BE49-F238E27FC236}">
                <a16:creationId xmlns:a16="http://schemas.microsoft.com/office/drawing/2014/main" id="{F0263913-7710-42E8-8BD9-C46A7B38FBAB}"/>
              </a:ext>
            </a:extLst>
          </p:cNvPr>
          <p:cNvPicPr>
            <a:picLocks noChangeAspect="1"/>
          </p:cNvPicPr>
          <p:nvPr/>
        </p:nvPicPr>
        <p:blipFill rotWithShape="1">
          <a:blip r:embed="rId2">
            <a:extLst>
              <a:ext uri="{28A0092B-C50C-407E-A947-70E740481C1C}">
                <a14:useLocalDpi xmlns:a14="http://schemas.microsoft.com/office/drawing/2010/main" val="0"/>
              </a:ext>
            </a:extLst>
          </a:blip>
          <a:srcRect l="32990" t="34880" r="43402" b="26828"/>
          <a:stretch/>
        </p:blipFill>
        <p:spPr>
          <a:xfrm>
            <a:off x="240158" y="4275718"/>
            <a:ext cx="1043120" cy="951743"/>
          </a:xfrm>
          <a:prstGeom prst="rect">
            <a:avLst/>
          </a:prstGeom>
        </p:spPr>
      </p:pic>
      <p:pic>
        <p:nvPicPr>
          <p:cNvPr id="20" name="Grafik 19">
            <a:extLst>
              <a:ext uri="{FF2B5EF4-FFF2-40B4-BE49-F238E27FC236}">
                <a16:creationId xmlns:a16="http://schemas.microsoft.com/office/drawing/2014/main" id="{24E47AC8-30C2-4A98-9AFC-88E3B14D35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80" t="15864" r="34875" b="19476"/>
          <a:stretch/>
        </p:blipFill>
        <p:spPr>
          <a:xfrm>
            <a:off x="1815368" y="4334509"/>
            <a:ext cx="990528" cy="892952"/>
          </a:xfrm>
          <a:prstGeom prst="rect">
            <a:avLst/>
          </a:prstGeom>
        </p:spPr>
      </p:pic>
      <p:sp>
        <p:nvSpPr>
          <p:cNvPr id="21" name="Textfeld 20">
            <a:extLst>
              <a:ext uri="{FF2B5EF4-FFF2-40B4-BE49-F238E27FC236}">
                <a16:creationId xmlns:a16="http://schemas.microsoft.com/office/drawing/2014/main" id="{59536B05-A439-42D0-A1DA-84E6CAE06CEB}"/>
              </a:ext>
            </a:extLst>
          </p:cNvPr>
          <p:cNvSpPr txBox="1"/>
          <p:nvPr/>
        </p:nvSpPr>
        <p:spPr>
          <a:xfrm>
            <a:off x="1658655" y="5228175"/>
            <a:ext cx="1539417" cy="30777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After </a:t>
            </a:r>
            <a:r>
              <a:rPr lang="de-DE" sz="1400" dirty="0" err="1">
                <a:latin typeface="Arial" panose="020B0604020202020204" pitchFamily="34" charset="0"/>
                <a:cs typeface="Arial" panose="020B0604020202020204" pitchFamily="34" charset="0"/>
              </a:rPr>
              <a:t>sputtering</a:t>
            </a:r>
            <a:endParaRPr lang="de-DE" sz="1400" dirty="0">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id="{FC2318F5-3678-4853-858F-AC5CE409933B}"/>
              </a:ext>
            </a:extLst>
          </p:cNvPr>
          <p:cNvSpPr txBox="1"/>
          <p:nvPr/>
        </p:nvSpPr>
        <p:spPr>
          <a:xfrm>
            <a:off x="119238" y="5249384"/>
            <a:ext cx="1539417" cy="307777"/>
          </a:xfrm>
          <a:prstGeom prst="rect">
            <a:avLst/>
          </a:prstGeom>
          <a:noFill/>
        </p:spPr>
        <p:txBody>
          <a:bodyPr wrap="square" rtlCol="0">
            <a:spAutoFit/>
          </a:bodyPr>
          <a:lstStyle/>
          <a:p>
            <a:r>
              <a:rPr lang="de-DE" sz="1400" dirty="0" err="1">
                <a:latin typeface="Arial" panose="020B0604020202020204" pitchFamily="34" charset="0"/>
                <a:cs typeface="Arial" panose="020B0604020202020204" pitchFamily="34" charset="0"/>
              </a:rPr>
              <a:t>Before</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sputtering</a:t>
            </a:r>
            <a:endParaRPr lang="de-DE" sz="1400" dirty="0">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E69DB2AC-4D6E-4F26-B162-FDBDF756F26F}"/>
              </a:ext>
            </a:extLst>
          </p:cNvPr>
          <p:cNvSpPr txBox="1"/>
          <p:nvPr/>
        </p:nvSpPr>
        <p:spPr>
          <a:xfrm>
            <a:off x="3981040" y="4464374"/>
            <a:ext cx="5284209" cy="2031325"/>
          </a:xfrm>
          <a:prstGeom prst="rect">
            <a:avLst/>
          </a:prstGeom>
          <a:noFill/>
        </p:spPr>
        <p:txBody>
          <a:bodyPr wrap="square" rtlCol="0">
            <a:spAutoFit/>
          </a:bodyPr>
          <a:lstStyle/>
          <a:p>
            <a:pPr marL="285750" indent="-285750">
              <a:buFont typeface="Arial" panose="020B0604020202020204" pitchFamily="34" charset="0"/>
              <a:buChar char="•"/>
            </a:pPr>
            <a:r>
              <a:rPr lang="de-DE" dirty="0"/>
              <a:t>Original </a:t>
            </a:r>
            <a:r>
              <a:rPr lang="de-DE" dirty="0" err="1"/>
              <a:t>surface</a:t>
            </a:r>
            <a:r>
              <a:rPr lang="de-DE" dirty="0"/>
              <a:t> </a:t>
            </a:r>
            <a:r>
              <a:rPr lang="de-DE" dirty="0" err="1"/>
              <a:t>showed</a:t>
            </a:r>
            <a:r>
              <a:rPr lang="de-DE" dirty="0"/>
              <a:t> a </a:t>
            </a:r>
            <a:r>
              <a:rPr lang="de-DE" dirty="0" err="1"/>
              <a:t>a</a:t>
            </a:r>
            <a:r>
              <a:rPr lang="de-DE" dirty="0"/>
              <a:t> </a:t>
            </a:r>
            <a:r>
              <a:rPr lang="de-DE" dirty="0" err="1"/>
              <a:t>lot</a:t>
            </a:r>
            <a:r>
              <a:rPr lang="de-DE" dirty="0"/>
              <a:t> </a:t>
            </a:r>
            <a:r>
              <a:rPr lang="de-DE" dirty="0" err="1"/>
              <a:t>of</a:t>
            </a:r>
            <a:r>
              <a:rPr lang="de-DE" dirty="0"/>
              <a:t> </a:t>
            </a:r>
            <a:r>
              <a:rPr lang="de-DE" dirty="0" err="1"/>
              <a:t>surface</a:t>
            </a:r>
            <a:r>
              <a:rPr lang="de-DE" dirty="0"/>
              <a:t> O (O</a:t>
            </a:r>
            <a:r>
              <a:rPr lang="de-DE" baseline="30000" dirty="0"/>
              <a:t>s</a:t>
            </a:r>
            <a:r>
              <a:rPr lang="de-DE" dirty="0"/>
              <a:t>)</a:t>
            </a:r>
          </a:p>
          <a:p>
            <a:pPr marL="285750" indent="-285750">
              <a:buFont typeface="Arial" panose="020B0604020202020204" pitchFamily="34" charset="0"/>
              <a:buChar char="•"/>
            </a:pPr>
            <a:r>
              <a:rPr lang="de-DE" dirty="0"/>
              <a:t>A </a:t>
            </a:r>
            <a:r>
              <a:rPr lang="de-DE" dirty="0" err="1"/>
              <a:t>lot</a:t>
            </a:r>
            <a:r>
              <a:rPr lang="de-DE" dirty="0"/>
              <a:t> </a:t>
            </a:r>
            <a:r>
              <a:rPr lang="de-DE" dirty="0" err="1"/>
              <a:t>of</a:t>
            </a:r>
            <a:r>
              <a:rPr lang="de-DE" dirty="0"/>
              <a:t> C </a:t>
            </a:r>
            <a:r>
              <a:rPr lang="de-DE" dirty="0" err="1"/>
              <a:t>from</a:t>
            </a:r>
            <a:r>
              <a:rPr lang="de-DE" dirty="0"/>
              <a:t> </a:t>
            </a:r>
            <a:r>
              <a:rPr lang="de-DE" dirty="0" err="1"/>
              <a:t>air</a:t>
            </a:r>
            <a:r>
              <a:rPr lang="de-DE" dirty="0"/>
              <a:t> </a:t>
            </a:r>
            <a:r>
              <a:rPr lang="de-DE" dirty="0" err="1"/>
              <a:t>environment</a:t>
            </a:r>
            <a:r>
              <a:rPr lang="de-DE" dirty="0"/>
              <a:t> and IPA</a:t>
            </a:r>
          </a:p>
          <a:p>
            <a:pPr marL="285750" indent="-285750">
              <a:buFont typeface="Arial" panose="020B0604020202020204" pitchFamily="34" charset="0"/>
              <a:buChar char="•"/>
            </a:pPr>
            <a:r>
              <a:rPr lang="de-DE" dirty="0"/>
              <a:t>Mg </a:t>
            </a:r>
            <a:r>
              <a:rPr lang="de-DE" dirty="0" err="1"/>
              <a:t>showed</a:t>
            </a:r>
            <a:r>
              <a:rPr lang="de-DE" dirty="0"/>
              <a:t> a </a:t>
            </a:r>
            <a:r>
              <a:rPr lang="de-DE" dirty="0" err="1"/>
              <a:t>lot</a:t>
            </a:r>
            <a:r>
              <a:rPr lang="de-DE" dirty="0"/>
              <a:t> </a:t>
            </a:r>
            <a:r>
              <a:rPr lang="de-DE" dirty="0" err="1"/>
              <a:t>of</a:t>
            </a:r>
            <a:r>
              <a:rPr lang="de-DE" dirty="0"/>
              <a:t> </a:t>
            </a:r>
            <a:r>
              <a:rPr lang="de-DE" dirty="0" err="1"/>
              <a:t>MgCO</a:t>
            </a:r>
            <a:r>
              <a:rPr lang="de-DE" baseline="-25000" dirty="0" err="1"/>
              <a:t>x</a:t>
            </a:r>
            <a:endParaRPr lang="de-DE" baseline="-25000" dirty="0"/>
          </a:p>
          <a:p>
            <a:pPr marL="285750" indent="-285750">
              <a:buFont typeface="Arial" panose="020B0604020202020204" pitchFamily="34" charset="0"/>
              <a:buChar char="•"/>
            </a:pPr>
            <a:r>
              <a:rPr lang="de-DE" dirty="0"/>
              <a:t>After 300 s: (O</a:t>
            </a:r>
            <a:r>
              <a:rPr lang="de-DE" baseline="30000" dirty="0"/>
              <a:t>s</a:t>
            </a:r>
            <a:r>
              <a:rPr lang="de-DE" dirty="0"/>
              <a:t>) </a:t>
            </a:r>
            <a:r>
              <a:rPr lang="de-DE" dirty="0" err="1"/>
              <a:t>peak</a:t>
            </a:r>
            <a:r>
              <a:rPr lang="de-DE" dirty="0"/>
              <a:t> </a:t>
            </a:r>
            <a:r>
              <a:rPr lang="de-DE" dirty="0" err="1"/>
              <a:t>decreased</a:t>
            </a:r>
            <a:r>
              <a:rPr lang="de-DE" dirty="0"/>
              <a:t> and O in </a:t>
            </a:r>
            <a:r>
              <a:rPr lang="de-DE" dirty="0" err="1"/>
              <a:t>bulk</a:t>
            </a:r>
            <a:r>
              <a:rPr lang="de-DE" dirty="0"/>
              <a:t> </a:t>
            </a:r>
            <a:r>
              <a:rPr lang="de-DE" dirty="0" err="1"/>
              <a:t>showed</a:t>
            </a:r>
            <a:r>
              <a:rPr lang="de-DE" dirty="0"/>
              <a:t> </a:t>
            </a:r>
            <a:r>
              <a:rPr lang="de-DE" dirty="0" err="1"/>
              <a:t>up</a:t>
            </a:r>
            <a:r>
              <a:rPr lang="de-DE" dirty="0"/>
              <a:t> (O</a:t>
            </a:r>
            <a:r>
              <a:rPr lang="de-DE" baseline="30000" dirty="0"/>
              <a:t>b</a:t>
            </a:r>
            <a:r>
              <a:rPr lang="de-DE" dirty="0"/>
              <a:t>)</a:t>
            </a:r>
          </a:p>
          <a:p>
            <a:pPr marL="285750" indent="-285750">
              <a:buFont typeface="Arial" panose="020B0604020202020204" pitchFamily="34" charset="0"/>
              <a:buChar char="•"/>
            </a:pPr>
            <a:r>
              <a:rPr lang="de-DE" dirty="0" err="1"/>
              <a:t>Continued</a:t>
            </a:r>
            <a:r>
              <a:rPr lang="de-DE" dirty="0"/>
              <a:t> </a:t>
            </a:r>
            <a:r>
              <a:rPr lang="de-DE" dirty="0" err="1"/>
              <a:t>sputtering</a:t>
            </a:r>
            <a:r>
              <a:rPr lang="de-DE" dirty="0"/>
              <a:t>: O </a:t>
            </a:r>
            <a:r>
              <a:rPr lang="de-DE" dirty="0" err="1"/>
              <a:t>almost</a:t>
            </a:r>
            <a:r>
              <a:rPr lang="de-DE" dirty="0"/>
              <a:t> </a:t>
            </a:r>
            <a:r>
              <a:rPr lang="de-DE" dirty="0" err="1"/>
              <a:t>disappeared</a:t>
            </a:r>
            <a:endParaRPr lang="de-DE" dirty="0"/>
          </a:p>
          <a:p>
            <a:pPr marL="285750" indent="-285750">
              <a:buFont typeface="Arial" panose="020B0604020202020204" pitchFamily="34" charset="0"/>
              <a:buChar char="•"/>
            </a:pPr>
            <a:r>
              <a:rPr lang="de-DE" dirty="0"/>
              <a:t>Still MgO-R in </a:t>
            </a:r>
            <a:r>
              <a:rPr lang="de-DE" dirty="0" err="1"/>
              <a:t>spectrum</a:t>
            </a:r>
            <a:r>
              <a:rPr lang="de-DE" dirty="0"/>
              <a:t> and intensive Mg</a:t>
            </a:r>
            <a:r>
              <a:rPr lang="de-DE" baseline="30000" dirty="0"/>
              <a:t>0</a:t>
            </a:r>
          </a:p>
        </p:txBody>
      </p:sp>
      <p:grpSp>
        <p:nvGrpSpPr>
          <p:cNvPr id="26" name="Gruppieren 25">
            <a:extLst>
              <a:ext uri="{FF2B5EF4-FFF2-40B4-BE49-F238E27FC236}">
                <a16:creationId xmlns:a16="http://schemas.microsoft.com/office/drawing/2014/main" id="{0DD160AA-130D-423F-8448-2B7E4B3BAFA6}"/>
              </a:ext>
            </a:extLst>
          </p:cNvPr>
          <p:cNvGrpSpPr/>
          <p:nvPr/>
        </p:nvGrpSpPr>
        <p:grpSpPr>
          <a:xfrm>
            <a:off x="233945" y="733728"/>
            <a:ext cx="7650422" cy="3366179"/>
            <a:chOff x="233945" y="733728"/>
            <a:chExt cx="7650422" cy="3366179"/>
          </a:xfrm>
        </p:grpSpPr>
        <p:grpSp>
          <p:nvGrpSpPr>
            <p:cNvPr id="3" name="Gruppieren 2">
              <a:extLst>
                <a:ext uri="{FF2B5EF4-FFF2-40B4-BE49-F238E27FC236}">
                  <a16:creationId xmlns:a16="http://schemas.microsoft.com/office/drawing/2014/main" id="{F9BF20F6-2C6E-498A-932F-258FA8CC455C}"/>
                </a:ext>
              </a:extLst>
            </p:cNvPr>
            <p:cNvGrpSpPr/>
            <p:nvPr/>
          </p:nvGrpSpPr>
          <p:grpSpPr>
            <a:xfrm>
              <a:off x="233945" y="733728"/>
              <a:ext cx="7650422" cy="3366179"/>
              <a:chOff x="233945" y="733728"/>
              <a:chExt cx="7650422" cy="3366179"/>
            </a:xfrm>
          </p:grpSpPr>
          <p:pic>
            <p:nvPicPr>
              <p:cNvPr id="13" name="Grafik 12">
                <a:extLst>
                  <a:ext uri="{FF2B5EF4-FFF2-40B4-BE49-F238E27FC236}">
                    <a16:creationId xmlns:a16="http://schemas.microsoft.com/office/drawing/2014/main" id="{0A55D46B-3EF7-42C8-9BC5-D922F5DD10E8}"/>
                  </a:ext>
                </a:extLst>
              </p:cNvPr>
              <p:cNvPicPr>
                <a:picLocks noChangeAspect="1"/>
              </p:cNvPicPr>
              <p:nvPr/>
            </p:nvPicPr>
            <p:blipFill rotWithShape="1">
              <a:blip r:embed="rId4"/>
              <a:srcRect b="52100"/>
              <a:stretch/>
            </p:blipFill>
            <p:spPr>
              <a:xfrm>
                <a:off x="233945" y="733728"/>
                <a:ext cx="5130143" cy="3366179"/>
              </a:xfrm>
              <a:prstGeom prst="rect">
                <a:avLst/>
              </a:prstGeom>
            </p:spPr>
          </p:pic>
          <p:pic>
            <p:nvPicPr>
              <p:cNvPr id="14" name="Grafik 13">
                <a:extLst>
                  <a:ext uri="{FF2B5EF4-FFF2-40B4-BE49-F238E27FC236}">
                    <a16:creationId xmlns:a16="http://schemas.microsoft.com/office/drawing/2014/main" id="{526EDD57-CC10-46DC-816C-5A815F158B40}"/>
                  </a:ext>
                </a:extLst>
              </p:cNvPr>
              <p:cNvPicPr>
                <a:picLocks noChangeAspect="1"/>
              </p:cNvPicPr>
              <p:nvPr/>
            </p:nvPicPr>
            <p:blipFill rotWithShape="1">
              <a:blip r:embed="rId4"/>
              <a:srcRect t="47899" r="47397" b="5207"/>
              <a:stretch/>
            </p:blipFill>
            <p:spPr>
              <a:xfrm>
                <a:off x="5198018" y="757152"/>
                <a:ext cx="2686349" cy="3280482"/>
              </a:xfrm>
              <a:prstGeom prst="rect">
                <a:avLst/>
              </a:prstGeom>
            </p:spPr>
          </p:pic>
        </p:grpSp>
        <p:sp>
          <p:nvSpPr>
            <p:cNvPr id="24" name="Textfeld 23">
              <a:extLst>
                <a:ext uri="{FF2B5EF4-FFF2-40B4-BE49-F238E27FC236}">
                  <a16:creationId xmlns:a16="http://schemas.microsoft.com/office/drawing/2014/main" id="{964402A4-B306-4B52-836F-82AE9112CA77}"/>
                </a:ext>
              </a:extLst>
            </p:cNvPr>
            <p:cNvSpPr txBox="1"/>
            <p:nvPr/>
          </p:nvSpPr>
          <p:spPr>
            <a:xfrm>
              <a:off x="611560" y="1824264"/>
              <a:ext cx="413511" cy="307777"/>
            </a:xfrm>
            <a:prstGeom prst="rect">
              <a:avLst/>
            </a:prstGeom>
            <a:noFill/>
          </p:spPr>
          <p:txBody>
            <a:bodyPr wrap="none" rtlCol="0">
              <a:spAutoFit/>
            </a:bodyPr>
            <a:lstStyle/>
            <a:p>
              <a:r>
                <a:rPr lang="de-DE" sz="1400" dirty="0"/>
                <a:t>IPA</a:t>
              </a:r>
            </a:p>
          </p:txBody>
        </p:sp>
        <p:sp>
          <p:nvSpPr>
            <p:cNvPr id="25" name="Textfeld 24">
              <a:extLst>
                <a:ext uri="{FF2B5EF4-FFF2-40B4-BE49-F238E27FC236}">
                  <a16:creationId xmlns:a16="http://schemas.microsoft.com/office/drawing/2014/main" id="{B6BA23B1-5854-4027-A973-FEE8A34F129C}"/>
                </a:ext>
              </a:extLst>
            </p:cNvPr>
            <p:cNvSpPr txBox="1"/>
            <p:nvPr/>
          </p:nvSpPr>
          <p:spPr>
            <a:xfrm>
              <a:off x="611560" y="956255"/>
              <a:ext cx="1026884" cy="523220"/>
            </a:xfrm>
            <a:prstGeom prst="rect">
              <a:avLst/>
            </a:prstGeom>
            <a:noFill/>
          </p:spPr>
          <p:txBody>
            <a:bodyPr wrap="none" rtlCol="0">
              <a:spAutoFit/>
            </a:bodyPr>
            <a:lstStyle/>
            <a:p>
              <a:r>
                <a:rPr lang="de-DE" sz="1400" dirty="0"/>
                <a:t>1.5 keV Ar</a:t>
              </a:r>
              <a:r>
                <a:rPr lang="de-DE" sz="1400" baseline="30000" dirty="0"/>
                <a:t>+</a:t>
              </a:r>
              <a:r>
                <a:rPr lang="de-DE" sz="1400" dirty="0"/>
                <a:t> </a:t>
              </a:r>
              <a:br>
                <a:rPr lang="de-DE" sz="1400" dirty="0"/>
              </a:br>
              <a:r>
                <a:rPr lang="de-DE" sz="1400" dirty="0"/>
                <a:t>(300 s)</a:t>
              </a:r>
              <a:r>
                <a:rPr lang="de-DE" sz="1400" baseline="30000" dirty="0"/>
                <a:t> </a:t>
              </a:r>
            </a:p>
          </p:txBody>
        </p:sp>
      </p:grpSp>
      <p:grpSp>
        <p:nvGrpSpPr>
          <p:cNvPr id="29" name="Gruppieren 28">
            <a:extLst>
              <a:ext uri="{FF2B5EF4-FFF2-40B4-BE49-F238E27FC236}">
                <a16:creationId xmlns:a16="http://schemas.microsoft.com/office/drawing/2014/main" id="{38D3D40A-8573-48F1-87BF-8215918F4EA2}"/>
              </a:ext>
            </a:extLst>
          </p:cNvPr>
          <p:cNvGrpSpPr/>
          <p:nvPr/>
        </p:nvGrpSpPr>
        <p:grpSpPr>
          <a:xfrm>
            <a:off x="266704" y="618069"/>
            <a:ext cx="7617663" cy="3524988"/>
            <a:chOff x="233944" y="628550"/>
            <a:chExt cx="8154479" cy="3707222"/>
          </a:xfrm>
        </p:grpSpPr>
        <p:grpSp>
          <p:nvGrpSpPr>
            <p:cNvPr id="2" name="Gruppieren 1">
              <a:extLst>
                <a:ext uri="{FF2B5EF4-FFF2-40B4-BE49-F238E27FC236}">
                  <a16:creationId xmlns:a16="http://schemas.microsoft.com/office/drawing/2014/main" id="{3D7DF272-4F63-4B9A-BDF1-B5F5B88EAEDE}"/>
                </a:ext>
              </a:extLst>
            </p:cNvPr>
            <p:cNvGrpSpPr/>
            <p:nvPr/>
          </p:nvGrpSpPr>
          <p:grpSpPr>
            <a:xfrm>
              <a:off x="233944" y="628550"/>
              <a:ext cx="8154479" cy="3707222"/>
              <a:chOff x="33938" y="650616"/>
              <a:chExt cx="8016056" cy="3682403"/>
            </a:xfrm>
          </p:grpSpPr>
          <p:pic>
            <p:nvPicPr>
              <p:cNvPr id="15" name="Grafik 14">
                <a:extLst>
                  <a:ext uri="{FF2B5EF4-FFF2-40B4-BE49-F238E27FC236}">
                    <a16:creationId xmlns:a16="http://schemas.microsoft.com/office/drawing/2014/main" id="{F348B767-8F8E-4D5B-8AD3-CCBF34C4BCB3}"/>
                  </a:ext>
                </a:extLst>
              </p:cNvPr>
              <p:cNvPicPr>
                <a:picLocks noChangeAspect="1"/>
              </p:cNvPicPr>
              <p:nvPr/>
            </p:nvPicPr>
            <p:blipFill rotWithShape="1">
              <a:blip r:embed="rId5"/>
              <a:srcRect b="52361"/>
              <a:stretch/>
            </p:blipFill>
            <p:spPr>
              <a:xfrm>
                <a:off x="33938" y="769778"/>
                <a:ext cx="5364088" cy="3500495"/>
              </a:xfrm>
              <a:prstGeom prst="rect">
                <a:avLst/>
              </a:prstGeom>
            </p:spPr>
          </p:pic>
          <p:pic>
            <p:nvPicPr>
              <p:cNvPr id="16" name="Grafik 15">
                <a:extLst>
                  <a:ext uri="{FF2B5EF4-FFF2-40B4-BE49-F238E27FC236}">
                    <a16:creationId xmlns:a16="http://schemas.microsoft.com/office/drawing/2014/main" id="{12A66AAE-34EB-433E-93B7-DD14798CCBA2}"/>
                  </a:ext>
                </a:extLst>
              </p:cNvPr>
              <p:cNvPicPr>
                <a:picLocks noChangeAspect="1"/>
              </p:cNvPicPr>
              <p:nvPr/>
            </p:nvPicPr>
            <p:blipFill rotWithShape="1">
              <a:blip r:embed="rId5"/>
              <a:srcRect l="49337" t="46389" b="5139"/>
              <a:stretch/>
            </p:blipFill>
            <p:spPr>
              <a:xfrm>
                <a:off x="5240343" y="650616"/>
                <a:ext cx="2809651" cy="3682403"/>
              </a:xfrm>
              <a:prstGeom prst="rect">
                <a:avLst/>
              </a:prstGeom>
            </p:spPr>
          </p:pic>
        </p:grpSp>
        <p:sp>
          <p:nvSpPr>
            <p:cNvPr id="27" name="Textfeld 26">
              <a:extLst>
                <a:ext uri="{FF2B5EF4-FFF2-40B4-BE49-F238E27FC236}">
                  <a16:creationId xmlns:a16="http://schemas.microsoft.com/office/drawing/2014/main" id="{E5303513-F240-45C9-9587-CB0D9DFDF1D1}"/>
                </a:ext>
              </a:extLst>
            </p:cNvPr>
            <p:cNvSpPr txBox="1"/>
            <p:nvPr/>
          </p:nvSpPr>
          <p:spPr>
            <a:xfrm>
              <a:off x="611560" y="982953"/>
              <a:ext cx="1026884" cy="523220"/>
            </a:xfrm>
            <a:prstGeom prst="rect">
              <a:avLst/>
            </a:prstGeom>
            <a:noFill/>
          </p:spPr>
          <p:txBody>
            <a:bodyPr wrap="none" rtlCol="0">
              <a:spAutoFit/>
            </a:bodyPr>
            <a:lstStyle/>
            <a:p>
              <a:r>
                <a:rPr lang="de-DE" sz="1400" dirty="0"/>
                <a:t>1.5 keV Ar</a:t>
              </a:r>
              <a:r>
                <a:rPr lang="de-DE" sz="1400" baseline="30000" dirty="0"/>
                <a:t>+</a:t>
              </a:r>
              <a:r>
                <a:rPr lang="de-DE" sz="1400" dirty="0"/>
                <a:t> </a:t>
              </a:r>
              <a:br>
                <a:rPr lang="de-DE" sz="1400" dirty="0"/>
              </a:br>
              <a:r>
                <a:rPr lang="de-DE" sz="1400" dirty="0"/>
                <a:t>(300 s)</a:t>
              </a:r>
              <a:r>
                <a:rPr lang="de-DE" sz="1400" baseline="30000" dirty="0"/>
                <a:t> </a:t>
              </a:r>
            </a:p>
          </p:txBody>
        </p:sp>
        <p:sp>
          <p:nvSpPr>
            <p:cNvPr id="28" name="Textfeld 27">
              <a:extLst>
                <a:ext uri="{FF2B5EF4-FFF2-40B4-BE49-F238E27FC236}">
                  <a16:creationId xmlns:a16="http://schemas.microsoft.com/office/drawing/2014/main" id="{4AA3938E-B53B-42DF-9854-EB9D0A9E0A37}"/>
                </a:ext>
              </a:extLst>
            </p:cNvPr>
            <p:cNvSpPr txBox="1"/>
            <p:nvPr/>
          </p:nvSpPr>
          <p:spPr>
            <a:xfrm>
              <a:off x="631770" y="1671700"/>
              <a:ext cx="1026884" cy="523220"/>
            </a:xfrm>
            <a:prstGeom prst="rect">
              <a:avLst/>
            </a:prstGeom>
            <a:noFill/>
          </p:spPr>
          <p:txBody>
            <a:bodyPr wrap="none" rtlCol="0">
              <a:spAutoFit/>
            </a:bodyPr>
            <a:lstStyle/>
            <a:p>
              <a:r>
                <a:rPr lang="de-DE" sz="1400" dirty="0"/>
                <a:t>1.5 keV Ar</a:t>
              </a:r>
              <a:r>
                <a:rPr lang="de-DE" sz="1400" baseline="30000" dirty="0"/>
                <a:t>+</a:t>
              </a:r>
              <a:r>
                <a:rPr lang="de-DE" sz="1400" dirty="0"/>
                <a:t> </a:t>
              </a:r>
              <a:br>
                <a:rPr lang="de-DE" sz="1400" dirty="0"/>
              </a:br>
              <a:r>
                <a:rPr lang="de-DE" sz="1400" dirty="0"/>
                <a:t>(480 s)</a:t>
              </a:r>
              <a:r>
                <a:rPr lang="de-DE" sz="1400" baseline="30000" dirty="0"/>
                <a:t> </a:t>
              </a:r>
            </a:p>
          </p:txBody>
        </p:sp>
      </p:grpSp>
      <p:sp>
        <p:nvSpPr>
          <p:cNvPr id="30" name="Textfeld 29">
            <a:extLst>
              <a:ext uri="{FF2B5EF4-FFF2-40B4-BE49-F238E27FC236}">
                <a16:creationId xmlns:a16="http://schemas.microsoft.com/office/drawing/2014/main" id="{4BAE5422-B060-4CF5-ABF0-75FC5A0E6170}"/>
              </a:ext>
            </a:extLst>
          </p:cNvPr>
          <p:cNvSpPr txBox="1"/>
          <p:nvPr/>
        </p:nvSpPr>
        <p:spPr>
          <a:xfrm>
            <a:off x="1258703" y="2835021"/>
            <a:ext cx="484645" cy="278733"/>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O</a:t>
            </a:r>
            <a:r>
              <a:rPr lang="de-DE" sz="1200" b="1" baseline="30000" dirty="0">
                <a:latin typeface="Arial" panose="020B0604020202020204" pitchFamily="34" charset="0"/>
                <a:cs typeface="Arial" panose="020B0604020202020204" pitchFamily="34" charset="0"/>
              </a:rPr>
              <a:t>s</a:t>
            </a:r>
          </a:p>
        </p:txBody>
      </p:sp>
      <p:sp>
        <p:nvSpPr>
          <p:cNvPr id="31" name="Textfeld 30">
            <a:extLst>
              <a:ext uri="{FF2B5EF4-FFF2-40B4-BE49-F238E27FC236}">
                <a16:creationId xmlns:a16="http://schemas.microsoft.com/office/drawing/2014/main" id="{02B3F1D9-0F15-45FC-A891-4D9ED1E9A9A5}"/>
              </a:ext>
            </a:extLst>
          </p:cNvPr>
          <p:cNvSpPr txBox="1"/>
          <p:nvPr/>
        </p:nvSpPr>
        <p:spPr>
          <a:xfrm>
            <a:off x="1658655" y="1260684"/>
            <a:ext cx="367408" cy="276999"/>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O</a:t>
            </a:r>
            <a:r>
              <a:rPr lang="de-DE" sz="1200" b="1" baseline="30000" dirty="0">
                <a:latin typeface="Arial" panose="020B0604020202020204" pitchFamily="34" charset="0"/>
                <a:cs typeface="Arial" panose="020B0604020202020204" pitchFamily="34" charset="0"/>
              </a:rPr>
              <a:t>b</a:t>
            </a:r>
          </a:p>
        </p:txBody>
      </p:sp>
      <p:sp>
        <p:nvSpPr>
          <p:cNvPr id="32" name="Textfeld 31">
            <a:extLst>
              <a:ext uri="{FF2B5EF4-FFF2-40B4-BE49-F238E27FC236}">
                <a16:creationId xmlns:a16="http://schemas.microsoft.com/office/drawing/2014/main" id="{6BACC7DD-4A19-4CB5-8131-77A7F5D68602}"/>
              </a:ext>
            </a:extLst>
          </p:cNvPr>
          <p:cNvSpPr txBox="1"/>
          <p:nvPr/>
        </p:nvSpPr>
        <p:spPr>
          <a:xfrm>
            <a:off x="4051569" y="3113754"/>
            <a:ext cx="505267" cy="276999"/>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C=O</a:t>
            </a:r>
            <a:endParaRPr lang="de-DE" sz="1200" b="1" baseline="30000" dirty="0">
              <a:latin typeface="Arial" panose="020B0604020202020204" pitchFamily="34" charset="0"/>
              <a:cs typeface="Arial" panose="020B0604020202020204" pitchFamily="34" charset="0"/>
            </a:endParaRPr>
          </a:p>
        </p:txBody>
      </p:sp>
      <p:sp>
        <p:nvSpPr>
          <p:cNvPr id="33" name="Textfeld 32">
            <a:extLst>
              <a:ext uri="{FF2B5EF4-FFF2-40B4-BE49-F238E27FC236}">
                <a16:creationId xmlns:a16="http://schemas.microsoft.com/office/drawing/2014/main" id="{8F1228F3-FF63-4D91-BF02-E6D518B93E7C}"/>
              </a:ext>
            </a:extLst>
          </p:cNvPr>
          <p:cNvSpPr txBox="1"/>
          <p:nvPr/>
        </p:nvSpPr>
        <p:spPr>
          <a:xfrm>
            <a:off x="4187239" y="2601257"/>
            <a:ext cx="577402" cy="276999"/>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CO-R</a:t>
            </a:r>
            <a:endParaRPr lang="de-DE" sz="1200" b="1" baseline="30000" dirty="0">
              <a:latin typeface="Arial" panose="020B0604020202020204" pitchFamily="34" charset="0"/>
              <a:cs typeface="Arial" panose="020B0604020202020204" pitchFamily="34" charset="0"/>
            </a:endParaRPr>
          </a:p>
        </p:txBody>
      </p:sp>
      <p:sp>
        <p:nvSpPr>
          <p:cNvPr id="34" name="Textfeld 33">
            <a:extLst>
              <a:ext uri="{FF2B5EF4-FFF2-40B4-BE49-F238E27FC236}">
                <a16:creationId xmlns:a16="http://schemas.microsoft.com/office/drawing/2014/main" id="{D15B74DA-8A04-4B46-9591-585B9651EBC9}"/>
              </a:ext>
            </a:extLst>
          </p:cNvPr>
          <p:cNvSpPr txBox="1"/>
          <p:nvPr/>
        </p:nvSpPr>
        <p:spPr>
          <a:xfrm>
            <a:off x="4413626" y="3190249"/>
            <a:ext cx="457176" cy="276999"/>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C-C</a:t>
            </a:r>
            <a:endParaRPr lang="de-DE" sz="1200" b="1" baseline="30000" dirty="0">
              <a:latin typeface="Arial" panose="020B0604020202020204" pitchFamily="34" charset="0"/>
              <a:cs typeface="Arial" panose="020B0604020202020204" pitchFamily="34" charset="0"/>
            </a:endParaRPr>
          </a:p>
        </p:txBody>
      </p:sp>
      <p:sp>
        <p:nvSpPr>
          <p:cNvPr id="35" name="Textfeld 34">
            <a:extLst>
              <a:ext uri="{FF2B5EF4-FFF2-40B4-BE49-F238E27FC236}">
                <a16:creationId xmlns:a16="http://schemas.microsoft.com/office/drawing/2014/main" id="{82AAA656-F0ED-4D28-8A0C-CEC4C912AFB2}"/>
              </a:ext>
            </a:extLst>
          </p:cNvPr>
          <p:cNvSpPr txBox="1"/>
          <p:nvPr/>
        </p:nvSpPr>
        <p:spPr>
          <a:xfrm>
            <a:off x="6323041" y="3220036"/>
            <a:ext cx="726999" cy="276999"/>
          </a:xfrm>
          <a:prstGeom prst="rect">
            <a:avLst/>
          </a:prstGeom>
          <a:noFill/>
        </p:spPr>
        <p:txBody>
          <a:bodyPr wrap="square" rtlCol="0">
            <a:spAutoFit/>
          </a:bodyPr>
          <a:lstStyle/>
          <a:p>
            <a:r>
              <a:rPr lang="de-DE" sz="1200" b="1" dirty="0" err="1">
                <a:latin typeface="Arial" panose="020B0604020202020204" pitchFamily="34" charset="0"/>
                <a:cs typeface="Arial" panose="020B0604020202020204" pitchFamily="34" charset="0"/>
              </a:rPr>
              <a:t>MgCO</a:t>
            </a:r>
            <a:r>
              <a:rPr lang="de-DE" sz="1200" b="1" baseline="-25000" dirty="0" err="1">
                <a:latin typeface="Arial" panose="020B0604020202020204" pitchFamily="34" charset="0"/>
                <a:cs typeface="Arial" panose="020B0604020202020204" pitchFamily="34" charset="0"/>
              </a:rPr>
              <a:t>x</a:t>
            </a:r>
            <a:endParaRPr lang="de-DE" sz="1200" b="1" baseline="30000" dirty="0">
              <a:latin typeface="Arial" panose="020B0604020202020204" pitchFamily="34" charset="0"/>
              <a:cs typeface="Arial" panose="020B0604020202020204" pitchFamily="34" charset="0"/>
            </a:endParaRPr>
          </a:p>
        </p:txBody>
      </p:sp>
      <p:sp>
        <p:nvSpPr>
          <p:cNvPr id="36" name="Textfeld 35">
            <a:extLst>
              <a:ext uri="{FF2B5EF4-FFF2-40B4-BE49-F238E27FC236}">
                <a16:creationId xmlns:a16="http://schemas.microsoft.com/office/drawing/2014/main" id="{1106DCEF-B7E1-4709-BD9E-1E623828AD4B}"/>
              </a:ext>
            </a:extLst>
          </p:cNvPr>
          <p:cNvSpPr txBox="1"/>
          <p:nvPr/>
        </p:nvSpPr>
        <p:spPr>
          <a:xfrm>
            <a:off x="6947979" y="1366895"/>
            <a:ext cx="726999"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Mg</a:t>
            </a:r>
            <a:r>
              <a:rPr lang="de-DE" sz="1200" b="1" baseline="30000" dirty="0">
                <a:latin typeface="Arial" panose="020B0604020202020204" pitchFamily="34" charset="0"/>
                <a:cs typeface="Arial" panose="020B0604020202020204" pitchFamily="34" charset="0"/>
              </a:rPr>
              <a:t>0</a:t>
            </a:r>
          </a:p>
        </p:txBody>
      </p:sp>
      <p:sp>
        <p:nvSpPr>
          <p:cNvPr id="37" name="Textfeld 36">
            <a:extLst>
              <a:ext uri="{FF2B5EF4-FFF2-40B4-BE49-F238E27FC236}">
                <a16:creationId xmlns:a16="http://schemas.microsoft.com/office/drawing/2014/main" id="{55A9DDEF-94EF-40E5-844B-EB16125DF580}"/>
              </a:ext>
            </a:extLst>
          </p:cNvPr>
          <p:cNvSpPr txBox="1"/>
          <p:nvPr/>
        </p:nvSpPr>
        <p:spPr>
          <a:xfrm>
            <a:off x="6360063" y="1902150"/>
            <a:ext cx="726999"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MgO-R</a:t>
            </a:r>
            <a:endParaRPr lang="de-DE" sz="1200" b="1" baseline="30000" dirty="0">
              <a:latin typeface="Arial" panose="020B0604020202020204" pitchFamily="34" charset="0"/>
              <a:cs typeface="Arial" panose="020B0604020202020204" pitchFamily="34" charset="0"/>
            </a:endParaRPr>
          </a:p>
        </p:txBody>
      </p:sp>
      <p:sp>
        <p:nvSpPr>
          <p:cNvPr id="38" name="Textfeld 37">
            <a:extLst>
              <a:ext uri="{FF2B5EF4-FFF2-40B4-BE49-F238E27FC236}">
                <a16:creationId xmlns:a16="http://schemas.microsoft.com/office/drawing/2014/main" id="{A8252CD0-1FC2-4E5A-94C1-5CE7FAE47EAC}"/>
              </a:ext>
            </a:extLst>
          </p:cNvPr>
          <p:cNvSpPr txBox="1"/>
          <p:nvPr/>
        </p:nvSpPr>
        <p:spPr>
          <a:xfrm>
            <a:off x="3623321" y="3190249"/>
            <a:ext cx="726999" cy="276999"/>
          </a:xfrm>
          <a:prstGeom prst="rect">
            <a:avLst/>
          </a:prstGeom>
          <a:noFill/>
        </p:spPr>
        <p:txBody>
          <a:bodyPr wrap="square" rtlCol="0">
            <a:spAutoFit/>
          </a:bodyPr>
          <a:lstStyle/>
          <a:p>
            <a:r>
              <a:rPr lang="de-DE" sz="1200" b="1" dirty="0" err="1">
                <a:latin typeface="Arial" panose="020B0604020202020204" pitchFamily="34" charset="0"/>
                <a:cs typeface="Arial" panose="020B0604020202020204" pitchFamily="34" charset="0"/>
              </a:rPr>
              <a:t>CO</a:t>
            </a:r>
            <a:r>
              <a:rPr lang="de-DE" sz="1200" b="1" baseline="-25000" dirty="0" err="1">
                <a:latin typeface="Arial" panose="020B0604020202020204" pitchFamily="34" charset="0"/>
                <a:cs typeface="Arial" panose="020B0604020202020204" pitchFamily="34" charset="0"/>
              </a:rPr>
              <a:t>x</a:t>
            </a:r>
            <a:endParaRPr lang="de-DE" sz="1200" b="1" baseline="30000" dirty="0">
              <a:latin typeface="Arial" panose="020B0604020202020204" pitchFamily="34" charset="0"/>
              <a:cs typeface="Arial" panose="020B0604020202020204" pitchFamily="34" charset="0"/>
            </a:endParaRPr>
          </a:p>
        </p:txBody>
      </p:sp>
      <p:sp>
        <p:nvSpPr>
          <p:cNvPr id="4" name="Rechteck 3">
            <a:extLst>
              <a:ext uri="{FF2B5EF4-FFF2-40B4-BE49-F238E27FC236}">
                <a16:creationId xmlns:a16="http://schemas.microsoft.com/office/drawing/2014/main" id="{42BD9022-C258-4A9A-89B2-487C5D40415E}"/>
              </a:ext>
            </a:extLst>
          </p:cNvPr>
          <p:cNvSpPr/>
          <p:nvPr/>
        </p:nvSpPr>
        <p:spPr>
          <a:xfrm>
            <a:off x="2483768" y="2492896"/>
            <a:ext cx="11969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BBA0A32C-1E31-4055-B911-E8BA56335B18}"/>
              </a:ext>
            </a:extLst>
          </p:cNvPr>
          <p:cNvSpPr/>
          <p:nvPr/>
        </p:nvSpPr>
        <p:spPr>
          <a:xfrm>
            <a:off x="2480450" y="3280738"/>
            <a:ext cx="11969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A1D6D9B3-260F-42CB-BE34-BD19F58631DB}"/>
              </a:ext>
            </a:extLst>
          </p:cNvPr>
          <p:cNvSpPr/>
          <p:nvPr/>
        </p:nvSpPr>
        <p:spPr>
          <a:xfrm>
            <a:off x="2459440" y="1410168"/>
            <a:ext cx="11969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320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4A91BF5-FD6B-4252-AEB4-558B9B9CE8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504" y="791068"/>
            <a:ext cx="3656520" cy="2742390"/>
          </a:xfrm>
          <a:prstGeom prst="rect">
            <a:avLst/>
          </a:prstGeom>
        </p:spPr>
      </p:pic>
      <p:pic>
        <p:nvPicPr>
          <p:cNvPr id="5" name="Grafik 4">
            <a:extLst>
              <a:ext uri="{FF2B5EF4-FFF2-40B4-BE49-F238E27FC236}">
                <a16:creationId xmlns:a16="http://schemas.microsoft.com/office/drawing/2014/main" id="{758C02FD-8049-4122-AF63-F2420EBC8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4335" y="791068"/>
            <a:ext cx="3656520" cy="2742390"/>
          </a:xfrm>
          <a:prstGeom prst="rect">
            <a:avLst/>
          </a:prstGeom>
        </p:spPr>
      </p:pic>
      <p:pic>
        <p:nvPicPr>
          <p:cNvPr id="6" name="Grafik 5">
            <a:extLst>
              <a:ext uri="{FF2B5EF4-FFF2-40B4-BE49-F238E27FC236}">
                <a16:creationId xmlns:a16="http://schemas.microsoft.com/office/drawing/2014/main" id="{30817523-76C2-480D-BE4F-B076B4022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504" y="3860018"/>
            <a:ext cx="2987470" cy="2349900"/>
          </a:xfrm>
          <a:prstGeom prst="rect">
            <a:avLst/>
          </a:prstGeom>
        </p:spPr>
      </p:pic>
      <p:pic>
        <p:nvPicPr>
          <p:cNvPr id="7" name="Grafik 6">
            <a:extLst>
              <a:ext uri="{FF2B5EF4-FFF2-40B4-BE49-F238E27FC236}">
                <a16:creationId xmlns:a16="http://schemas.microsoft.com/office/drawing/2014/main" id="{2BD22D68-7EC0-4C54-A87E-92118343B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0917" y="4106496"/>
            <a:ext cx="2880320" cy="1493268"/>
          </a:xfrm>
          <a:prstGeom prst="rect">
            <a:avLst/>
          </a:prstGeom>
        </p:spPr>
      </p:pic>
      <p:sp>
        <p:nvSpPr>
          <p:cNvPr id="8" name="Textfeld 7">
            <a:extLst>
              <a:ext uri="{FF2B5EF4-FFF2-40B4-BE49-F238E27FC236}">
                <a16:creationId xmlns:a16="http://schemas.microsoft.com/office/drawing/2014/main" id="{F1BA2C55-3CB9-487F-9943-D4DB29B213CC}"/>
              </a:ext>
            </a:extLst>
          </p:cNvPr>
          <p:cNvSpPr txBox="1"/>
          <p:nvPr/>
        </p:nvSpPr>
        <p:spPr>
          <a:xfrm>
            <a:off x="5490584" y="3567374"/>
            <a:ext cx="3461204"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RMS </a:t>
            </a:r>
            <a:r>
              <a:rPr lang="de-DE" dirty="0" err="1">
                <a:latin typeface="Arial" panose="020B0604020202020204" pitchFamily="34" charset="0"/>
                <a:cs typeface="Arial" panose="020B0604020202020204" pitchFamily="34" charset="0"/>
              </a:rPr>
              <a:t>roughness</a:t>
            </a:r>
            <a:r>
              <a:rPr lang="de-DE" dirty="0">
                <a:latin typeface="Arial" panose="020B0604020202020204" pitchFamily="34" charset="0"/>
                <a:cs typeface="Arial" panose="020B0604020202020204" pitchFamily="34" charset="0"/>
              </a:rPr>
              <a:t>: 8.35 +- 2.1 </a:t>
            </a:r>
            <a:r>
              <a:rPr lang="de-DE" dirty="0" err="1">
                <a:latin typeface="Arial" panose="020B0604020202020204" pitchFamily="34" charset="0"/>
                <a:cs typeface="Arial" panose="020B0604020202020204" pitchFamily="34" charset="0"/>
              </a:rPr>
              <a:t>nm</a:t>
            </a:r>
            <a:endParaRPr lang="de-DE" dirty="0">
              <a:latin typeface="Arial" panose="020B0604020202020204" pitchFamily="34" charset="0"/>
              <a:cs typeface="Arial" panose="020B0604020202020204" pitchFamily="34" charset="0"/>
            </a:endParaRPr>
          </a:p>
        </p:txBody>
      </p:sp>
      <p:sp>
        <p:nvSpPr>
          <p:cNvPr id="9" name="Textfeld 1">
            <a:extLst>
              <a:ext uri="{FF2B5EF4-FFF2-40B4-BE49-F238E27FC236}">
                <a16:creationId xmlns:a16="http://schemas.microsoft.com/office/drawing/2014/main" id="{215338BD-E43E-427E-8587-467FD63F6143}"/>
              </a:ext>
            </a:extLst>
          </p:cNvPr>
          <p:cNvSpPr txBox="1">
            <a:spLocks noChangeArrowheads="1"/>
          </p:cNvSpPr>
          <p:nvPr/>
        </p:nvSpPr>
        <p:spPr bwMode="auto">
          <a:xfrm>
            <a:off x="375504" y="-5871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10" name="TextBox 1">
            <a:extLst>
              <a:ext uri="{FF2B5EF4-FFF2-40B4-BE49-F238E27FC236}">
                <a16:creationId xmlns:a16="http://schemas.microsoft.com/office/drawing/2014/main" id="{379E4310-720E-43C9-9296-4D6A5B95498E}"/>
              </a:ext>
            </a:extLst>
          </p:cNvPr>
          <p:cNvSpPr txBox="1"/>
          <p:nvPr/>
        </p:nvSpPr>
        <p:spPr>
          <a:xfrm>
            <a:off x="611560" y="357042"/>
            <a:ext cx="4208844" cy="400110"/>
          </a:xfrm>
          <a:prstGeom prst="rect">
            <a:avLst/>
          </a:prstGeom>
          <a:noFill/>
        </p:spPr>
        <p:txBody>
          <a:bodyPr wrap="none" rtlCol="0">
            <a:spAutoFit/>
          </a:bodyPr>
          <a:lstStyle/>
          <a:p>
            <a:r>
              <a:rPr lang="de-DE" sz="2000" b="1" dirty="0">
                <a:solidFill>
                  <a:srgbClr val="00589C"/>
                </a:solidFill>
              </a:rPr>
              <a:t>2.1 </a:t>
            </a:r>
            <a:r>
              <a:rPr lang="en-US" altLang="de-DE" sz="2000" b="1" dirty="0">
                <a:solidFill>
                  <a:srgbClr val="00589C"/>
                </a:solidFill>
              </a:rPr>
              <a:t>Metal photocathodes in SRF Guns </a:t>
            </a:r>
            <a:endParaRPr lang="de-DE" altLang="de-DE" sz="2000" b="1" dirty="0">
              <a:solidFill>
                <a:srgbClr val="00589C"/>
              </a:solidFill>
            </a:endParaRPr>
          </a:p>
        </p:txBody>
      </p:sp>
      <p:sp>
        <p:nvSpPr>
          <p:cNvPr id="2" name="Textfeld 1">
            <a:extLst>
              <a:ext uri="{FF2B5EF4-FFF2-40B4-BE49-F238E27FC236}">
                <a16:creationId xmlns:a16="http://schemas.microsoft.com/office/drawing/2014/main" id="{3A38781B-E15A-4CD1-93D3-C7A4C97DD27C}"/>
              </a:ext>
            </a:extLst>
          </p:cNvPr>
          <p:cNvSpPr txBox="1"/>
          <p:nvPr/>
        </p:nvSpPr>
        <p:spPr>
          <a:xfrm flipH="1">
            <a:off x="4863782" y="5599764"/>
            <a:ext cx="4280218" cy="923330"/>
          </a:xfrm>
          <a:prstGeom prst="rect">
            <a:avLst/>
          </a:prstGeom>
          <a:noFill/>
        </p:spPr>
        <p:txBody>
          <a:bodyPr wrap="square" rtlCol="0">
            <a:spAutoFit/>
          </a:bodyPr>
          <a:lstStyle/>
          <a:p>
            <a:pPr marL="285750" indent="-285750">
              <a:buFont typeface="Arial" panose="020B0604020202020204" pitchFamily="34" charset="0"/>
              <a:buChar char="•"/>
            </a:pPr>
            <a:r>
              <a:rPr lang="de-DE" dirty="0" err="1">
                <a:latin typeface="Arial" panose="020B0604020202020204" pitchFamily="34" charset="0"/>
                <a:cs typeface="Arial" panose="020B0604020202020204" pitchFamily="34" charset="0"/>
              </a:rPr>
              <a:t>Sputtering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causes</a:t>
            </a:r>
            <a:r>
              <a:rPr lang="de-DE" dirty="0">
                <a:latin typeface="Arial" panose="020B0604020202020204" pitchFamily="34" charset="0"/>
                <a:cs typeface="Arial" panose="020B0604020202020204" pitchFamily="34" charset="0"/>
              </a:rPr>
              <a:t> a </a:t>
            </a:r>
            <a:r>
              <a:rPr lang="de-DE" dirty="0" err="1">
                <a:latin typeface="Arial" panose="020B0604020202020204" pitchFamily="34" charset="0"/>
                <a:cs typeface="Arial" panose="020B0604020202020204" pitchFamily="34" charset="0"/>
              </a:rPr>
              <a:t>rough</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surface</a:t>
            </a:r>
            <a:r>
              <a:rPr lang="de-DE"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Spikes </a:t>
            </a:r>
            <a:r>
              <a:rPr lang="de-DE" dirty="0" err="1">
                <a:latin typeface="Arial" panose="020B0604020202020204" pitchFamily="34" charset="0"/>
                <a:cs typeface="Arial" panose="020B0604020202020204" pitchFamily="34" charset="0"/>
              </a:rPr>
              <a:t>might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act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field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emitter</a:t>
            </a:r>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sym typeface="Wingdings" panose="05000000000000000000" pitchFamily="2" charset="2"/>
              </a:rPr>
              <a:t> More </a:t>
            </a:r>
            <a:r>
              <a:rPr lang="de-DE" dirty="0" err="1">
                <a:latin typeface="Arial" panose="020B0604020202020204" pitchFamily="34" charset="0"/>
                <a:cs typeface="Arial" panose="020B0604020202020204" pitchFamily="34" charset="0"/>
                <a:sym typeface="Wingdings" panose="05000000000000000000" pitchFamily="2" charset="2"/>
              </a:rPr>
              <a:t>studies</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are</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needed</a:t>
            </a:r>
            <a:endParaRPr lang="de-DE"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504486E7-1F67-46DF-9D0B-504CB993F04B}"/>
              </a:ext>
            </a:extLst>
          </p:cNvPr>
          <p:cNvSpPr txBox="1"/>
          <p:nvPr/>
        </p:nvSpPr>
        <p:spPr>
          <a:xfrm>
            <a:off x="2056824" y="1812414"/>
            <a:ext cx="5030351" cy="646331"/>
          </a:xfrm>
          <a:prstGeom prst="rect">
            <a:avLst/>
          </a:prstGeom>
          <a:solidFill>
            <a:schemeClr val="bg1"/>
          </a:solidFill>
          <a:ln>
            <a:solidFill>
              <a:srgbClr val="C00000"/>
            </a:solidFill>
          </a:ln>
        </p:spPr>
        <p:txBody>
          <a:bodyPr wrap="none" rtlCol="0">
            <a:spAutoFit/>
          </a:bodyPr>
          <a:lstStyle/>
          <a:p>
            <a:r>
              <a:rPr lang="de-DE" dirty="0"/>
              <a:t>ex-situ SEM and AFM </a:t>
            </a:r>
            <a:r>
              <a:rPr lang="de-DE" dirty="0" err="1"/>
              <a:t>measurements</a:t>
            </a:r>
            <a:br>
              <a:rPr lang="de-DE" dirty="0"/>
            </a:br>
            <a:r>
              <a:rPr lang="de-DE" dirty="0">
                <a:sym typeface="Wingdings" panose="05000000000000000000" pitchFamily="2" charset="2"/>
              </a:rPr>
              <a:t> </a:t>
            </a:r>
            <a:r>
              <a:rPr lang="de-DE" dirty="0" err="1">
                <a:sym typeface="Wingdings" panose="05000000000000000000" pitchFamily="2" charset="2"/>
              </a:rPr>
              <a:t>might</a:t>
            </a:r>
            <a:r>
              <a:rPr lang="de-DE" dirty="0">
                <a:sym typeface="Wingdings" panose="05000000000000000000" pitchFamily="2" charset="2"/>
              </a:rPr>
              <a:t> not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the</a:t>
            </a:r>
            <a:r>
              <a:rPr lang="de-DE" dirty="0">
                <a:sym typeface="Wingdings" panose="05000000000000000000" pitchFamily="2" charset="2"/>
              </a:rPr>
              <a:t> „real“ </a:t>
            </a:r>
            <a:r>
              <a:rPr lang="de-DE" dirty="0" err="1">
                <a:sym typeface="Wingdings" panose="05000000000000000000" pitchFamily="2" charset="2"/>
              </a:rPr>
              <a:t>surface</a:t>
            </a:r>
            <a:r>
              <a:rPr lang="de-DE" dirty="0">
                <a:sym typeface="Wingdings" panose="05000000000000000000" pitchFamily="2" charset="2"/>
              </a:rPr>
              <a:t> </a:t>
            </a:r>
            <a:r>
              <a:rPr lang="de-DE" dirty="0" err="1">
                <a:sym typeface="Wingdings" panose="05000000000000000000" pitchFamily="2" charset="2"/>
              </a:rPr>
              <a:t>as</a:t>
            </a:r>
            <a:r>
              <a:rPr lang="de-DE" dirty="0">
                <a:sym typeface="Wingdings" panose="05000000000000000000" pitchFamily="2" charset="2"/>
              </a:rPr>
              <a:t> </a:t>
            </a:r>
            <a:r>
              <a:rPr lang="de-DE" dirty="0" err="1">
                <a:sym typeface="Wingdings" panose="05000000000000000000" pitchFamily="2" charset="2"/>
              </a:rPr>
              <a:t>under</a:t>
            </a:r>
            <a:r>
              <a:rPr lang="de-DE" dirty="0">
                <a:sym typeface="Wingdings" panose="05000000000000000000" pitchFamily="2" charset="2"/>
              </a:rPr>
              <a:t> </a:t>
            </a:r>
            <a:r>
              <a:rPr lang="de-DE" dirty="0" err="1">
                <a:sym typeface="Wingdings" panose="05000000000000000000" pitchFamily="2" charset="2"/>
              </a:rPr>
              <a:t>vacuum</a:t>
            </a:r>
            <a:endParaRPr lang="de-DE" dirty="0"/>
          </a:p>
        </p:txBody>
      </p:sp>
    </p:spTree>
    <p:extLst>
      <p:ext uri="{BB962C8B-B14F-4D97-AF65-F5344CB8AC3E}">
        <p14:creationId xmlns:p14="http://schemas.microsoft.com/office/powerpoint/2010/main" val="123606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B4BB1-9C3C-4B04-B79E-CC4035B8C61C}"/>
              </a:ext>
            </a:extLst>
          </p:cNvPr>
          <p:cNvPicPr>
            <a:picLocks noChangeAspect="1"/>
          </p:cNvPicPr>
          <p:nvPr/>
        </p:nvPicPr>
        <p:blipFill rotWithShape="1">
          <a:blip r:embed="rId2"/>
          <a:srcRect b="51805"/>
          <a:stretch/>
        </p:blipFill>
        <p:spPr>
          <a:xfrm>
            <a:off x="12148" y="786630"/>
            <a:ext cx="4572000" cy="3018389"/>
          </a:xfrm>
          <a:prstGeom prst="rect">
            <a:avLst/>
          </a:prstGeom>
        </p:spPr>
      </p:pic>
      <p:pic>
        <p:nvPicPr>
          <p:cNvPr id="5" name="Grafik 4">
            <a:extLst>
              <a:ext uri="{FF2B5EF4-FFF2-40B4-BE49-F238E27FC236}">
                <a16:creationId xmlns:a16="http://schemas.microsoft.com/office/drawing/2014/main" id="{99D3CFA6-D121-41BE-92A7-A1EDFD4D9136}"/>
              </a:ext>
            </a:extLst>
          </p:cNvPr>
          <p:cNvPicPr>
            <a:picLocks noChangeAspect="1"/>
          </p:cNvPicPr>
          <p:nvPr/>
        </p:nvPicPr>
        <p:blipFill rotWithShape="1">
          <a:blip r:embed="rId2"/>
          <a:srcRect l="50377" t="47304" b="5695"/>
          <a:stretch/>
        </p:blipFill>
        <p:spPr>
          <a:xfrm>
            <a:off x="4564904" y="733488"/>
            <a:ext cx="2366356" cy="3070266"/>
          </a:xfrm>
          <a:prstGeom prst="rect">
            <a:avLst/>
          </a:prstGeom>
        </p:spPr>
      </p:pic>
      <p:sp>
        <p:nvSpPr>
          <p:cNvPr id="7" name="Textfeld 6">
            <a:extLst>
              <a:ext uri="{FF2B5EF4-FFF2-40B4-BE49-F238E27FC236}">
                <a16:creationId xmlns:a16="http://schemas.microsoft.com/office/drawing/2014/main" id="{4F20E785-966D-4E61-99EF-EA8721528088}"/>
              </a:ext>
            </a:extLst>
          </p:cNvPr>
          <p:cNvSpPr txBox="1"/>
          <p:nvPr/>
        </p:nvSpPr>
        <p:spPr>
          <a:xfrm>
            <a:off x="1342918" y="2784703"/>
            <a:ext cx="780983" cy="276999"/>
          </a:xfrm>
          <a:prstGeom prst="rect">
            <a:avLst/>
          </a:prstGeom>
          <a:noFill/>
        </p:spPr>
        <p:txBody>
          <a:bodyPr wrap="none" rtlCol="0">
            <a:spAutoFit/>
          </a:bodyPr>
          <a:lstStyle/>
          <a:p>
            <a:r>
              <a:rPr lang="de-DE" sz="1200" dirty="0" err="1"/>
              <a:t>citric</a:t>
            </a:r>
            <a:r>
              <a:rPr lang="de-DE" sz="1200" dirty="0"/>
              <a:t> </a:t>
            </a:r>
            <a:r>
              <a:rPr lang="de-DE" sz="1200" dirty="0" err="1"/>
              <a:t>acid</a:t>
            </a:r>
            <a:endParaRPr lang="de-DE" sz="1200" dirty="0"/>
          </a:p>
        </p:txBody>
      </p:sp>
      <p:sp>
        <p:nvSpPr>
          <p:cNvPr id="8" name="Textfeld 7">
            <a:extLst>
              <a:ext uri="{FF2B5EF4-FFF2-40B4-BE49-F238E27FC236}">
                <a16:creationId xmlns:a16="http://schemas.microsoft.com/office/drawing/2014/main" id="{2892F858-7430-409B-B544-F359FE911A38}"/>
              </a:ext>
            </a:extLst>
          </p:cNvPr>
          <p:cNvSpPr txBox="1"/>
          <p:nvPr/>
        </p:nvSpPr>
        <p:spPr>
          <a:xfrm>
            <a:off x="352704" y="2041387"/>
            <a:ext cx="1366271" cy="276999"/>
          </a:xfrm>
          <a:prstGeom prst="rect">
            <a:avLst/>
          </a:prstGeom>
          <a:noFill/>
        </p:spPr>
        <p:txBody>
          <a:bodyPr wrap="none" rtlCol="0">
            <a:spAutoFit/>
          </a:bodyPr>
          <a:lstStyle/>
          <a:p>
            <a:r>
              <a:rPr lang="de-DE" sz="1200" dirty="0"/>
              <a:t>Ar</a:t>
            </a:r>
            <a:r>
              <a:rPr lang="de-DE" sz="1200" baseline="30000" dirty="0"/>
              <a:t>+</a:t>
            </a:r>
            <a:r>
              <a:rPr lang="de-DE" sz="1200" dirty="0"/>
              <a:t> 1.5 keV, 10 min</a:t>
            </a:r>
          </a:p>
        </p:txBody>
      </p:sp>
      <p:sp>
        <p:nvSpPr>
          <p:cNvPr id="9" name="Textfeld 8">
            <a:extLst>
              <a:ext uri="{FF2B5EF4-FFF2-40B4-BE49-F238E27FC236}">
                <a16:creationId xmlns:a16="http://schemas.microsoft.com/office/drawing/2014/main" id="{C7A34F5D-755E-4B73-B4E9-F14A2C943C49}"/>
              </a:ext>
            </a:extLst>
          </p:cNvPr>
          <p:cNvSpPr txBox="1"/>
          <p:nvPr/>
        </p:nvSpPr>
        <p:spPr>
          <a:xfrm>
            <a:off x="352705" y="1506782"/>
            <a:ext cx="1366271" cy="276999"/>
          </a:xfrm>
          <a:prstGeom prst="rect">
            <a:avLst/>
          </a:prstGeom>
          <a:noFill/>
        </p:spPr>
        <p:txBody>
          <a:bodyPr wrap="none" rtlCol="0">
            <a:spAutoFit/>
          </a:bodyPr>
          <a:lstStyle/>
          <a:p>
            <a:r>
              <a:rPr lang="de-DE" sz="1200" dirty="0"/>
              <a:t>Ar</a:t>
            </a:r>
            <a:r>
              <a:rPr lang="de-DE" sz="1200" baseline="30000" dirty="0"/>
              <a:t>+</a:t>
            </a:r>
            <a:r>
              <a:rPr lang="de-DE" sz="1200" dirty="0"/>
              <a:t> 2.5 keV, 20 min</a:t>
            </a:r>
          </a:p>
        </p:txBody>
      </p:sp>
      <p:sp>
        <p:nvSpPr>
          <p:cNvPr id="10" name="Textfeld 9">
            <a:extLst>
              <a:ext uri="{FF2B5EF4-FFF2-40B4-BE49-F238E27FC236}">
                <a16:creationId xmlns:a16="http://schemas.microsoft.com/office/drawing/2014/main" id="{25ED87DA-FB45-4BD2-B607-29C32A39AC65}"/>
              </a:ext>
            </a:extLst>
          </p:cNvPr>
          <p:cNvSpPr txBox="1"/>
          <p:nvPr/>
        </p:nvSpPr>
        <p:spPr>
          <a:xfrm>
            <a:off x="367139" y="964668"/>
            <a:ext cx="1366271" cy="276999"/>
          </a:xfrm>
          <a:prstGeom prst="rect">
            <a:avLst/>
          </a:prstGeom>
          <a:noFill/>
        </p:spPr>
        <p:txBody>
          <a:bodyPr wrap="none" rtlCol="0">
            <a:spAutoFit/>
          </a:bodyPr>
          <a:lstStyle/>
          <a:p>
            <a:r>
              <a:rPr lang="de-DE" sz="1200" dirty="0"/>
              <a:t>Ar</a:t>
            </a:r>
            <a:r>
              <a:rPr lang="de-DE" sz="1200" baseline="30000" dirty="0"/>
              <a:t>+</a:t>
            </a:r>
            <a:r>
              <a:rPr lang="de-DE" sz="1200" dirty="0"/>
              <a:t> 3.0 keV, 40 min</a:t>
            </a:r>
          </a:p>
        </p:txBody>
      </p:sp>
      <p:pic>
        <p:nvPicPr>
          <p:cNvPr id="11" name="Grafik 10">
            <a:extLst>
              <a:ext uri="{FF2B5EF4-FFF2-40B4-BE49-F238E27FC236}">
                <a16:creationId xmlns:a16="http://schemas.microsoft.com/office/drawing/2014/main" id="{B8EF927E-66AA-4AFF-9680-112DF7CF7517}"/>
              </a:ext>
            </a:extLst>
          </p:cNvPr>
          <p:cNvPicPr>
            <a:picLocks noChangeAspect="1"/>
          </p:cNvPicPr>
          <p:nvPr/>
        </p:nvPicPr>
        <p:blipFill rotWithShape="1">
          <a:blip r:embed="rId3">
            <a:extLst>
              <a:ext uri="{28A0092B-C50C-407E-A947-70E740481C1C}">
                <a14:useLocalDpi xmlns:a14="http://schemas.microsoft.com/office/drawing/2010/main" val="0"/>
              </a:ext>
            </a:extLst>
          </a:blip>
          <a:srcRect l="47995" t="38219" r="35679" b="30774"/>
          <a:stretch/>
        </p:blipFill>
        <p:spPr>
          <a:xfrm>
            <a:off x="7062606" y="953871"/>
            <a:ext cx="689342" cy="736483"/>
          </a:xfrm>
          <a:prstGeom prst="rect">
            <a:avLst/>
          </a:prstGeom>
        </p:spPr>
      </p:pic>
      <p:pic>
        <p:nvPicPr>
          <p:cNvPr id="12" name="Grafik 11">
            <a:extLst>
              <a:ext uri="{FF2B5EF4-FFF2-40B4-BE49-F238E27FC236}">
                <a16:creationId xmlns:a16="http://schemas.microsoft.com/office/drawing/2014/main" id="{03F3ED75-FA4A-4504-A766-671464B9CF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653" t="43113" r="50341" b="29991"/>
          <a:stretch/>
        </p:blipFill>
        <p:spPr>
          <a:xfrm>
            <a:off x="8077512" y="930111"/>
            <a:ext cx="787455" cy="744335"/>
          </a:xfrm>
          <a:prstGeom prst="rect">
            <a:avLst/>
          </a:prstGeom>
        </p:spPr>
      </p:pic>
      <p:sp>
        <p:nvSpPr>
          <p:cNvPr id="13" name="Textfeld 12">
            <a:extLst>
              <a:ext uri="{FF2B5EF4-FFF2-40B4-BE49-F238E27FC236}">
                <a16:creationId xmlns:a16="http://schemas.microsoft.com/office/drawing/2014/main" id="{DB6D2958-6946-4313-A407-101C99B4D1E8}"/>
              </a:ext>
            </a:extLst>
          </p:cNvPr>
          <p:cNvSpPr txBox="1"/>
          <p:nvPr/>
        </p:nvSpPr>
        <p:spPr>
          <a:xfrm>
            <a:off x="7925192" y="1667241"/>
            <a:ext cx="1112099" cy="307777"/>
          </a:xfrm>
          <a:prstGeom prst="rect">
            <a:avLst/>
          </a:prstGeom>
          <a:noFill/>
        </p:spPr>
        <p:txBody>
          <a:bodyPr wrap="none" rtlCol="0">
            <a:spAutoFit/>
          </a:bodyPr>
          <a:lstStyle/>
          <a:p>
            <a:r>
              <a:rPr lang="de-DE" sz="1400" dirty="0"/>
              <a:t>after 1.5 keV</a:t>
            </a:r>
          </a:p>
        </p:txBody>
      </p:sp>
      <p:sp>
        <p:nvSpPr>
          <p:cNvPr id="14" name="Textfeld 13">
            <a:extLst>
              <a:ext uri="{FF2B5EF4-FFF2-40B4-BE49-F238E27FC236}">
                <a16:creationId xmlns:a16="http://schemas.microsoft.com/office/drawing/2014/main" id="{2BF9035D-FD48-4FED-BF65-F451AE743F69}"/>
              </a:ext>
            </a:extLst>
          </p:cNvPr>
          <p:cNvSpPr txBox="1"/>
          <p:nvPr/>
        </p:nvSpPr>
        <p:spPr>
          <a:xfrm>
            <a:off x="6934478" y="1624293"/>
            <a:ext cx="901209" cy="307777"/>
          </a:xfrm>
          <a:prstGeom prst="rect">
            <a:avLst/>
          </a:prstGeom>
          <a:noFill/>
        </p:spPr>
        <p:txBody>
          <a:bodyPr wrap="none" rtlCol="0">
            <a:spAutoFit/>
          </a:bodyPr>
          <a:lstStyle/>
          <a:p>
            <a:r>
              <a:rPr lang="de-DE" sz="1400" dirty="0" err="1"/>
              <a:t>Citric</a:t>
            </a:r>
            <a:r>
              <a:rPr lang="de-DE" sz="1400" dirty="0"/>
              <a:t> </a:t>
            </a:r>
            <a:r>
              <a:rPr lang="de-DE" sz="1400" dirty="0" err="1"/>
              <a:t>acid</a:t>
            </a:r>
            <a:endParaRPr lang="de-DE" sz="1400" dirty="0"/>
          </a:p>
        </p:txBody>
      </p:sp>
      <p:pic>
        <p:nvPicPr>
          <p:cNvPr id="15" name="Grafik 14">
            <a:extLst>
              <a:ext uri="{FF2B5EF4-FFF2-40B4-BE49-F238E27FC236}">
                <a16:creationId xmlns:a16="http://schemas.microsoft.com/office/drawing/2014/main" id="{5B3CB3D9-9862-4476-9454-6E1EBB5FCE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684" t="26144" r="42931" b="35315"/>
          <a:stretch/>
        </p:blipFill>
        <p:spPr>
          <a:xfrm>
            <a:off x="7062606" y="2021006"/>
            <a:ext cx="689342" cy="812812"/>
          </a:xfrm>
          <a:prstGeom prst="rect">
            <a:avLst/>
          </a:prstGeom>
        </p:spPr>
      </p:pic>
      <p:sp>
        <p:nvSpPr>
          <p:cNvPr id="16" name="Textfeld 15">
            <a:extLst>
              <a:ext uri="{FF2B5EF4-FFF2-40B4-BE49-F238E27FC236}">
                <a16:creationId xmlns:a16="http://schemas.microsoft.com/office/drawing/2014/main" id="{FF6BC1D4-8481-4F21-8DB5-6D8BA2456864}"/>
              </a:ext>
            </a:extLst>
          </p:cNvPr>
          <p:cNvSpPr txBox="1"/>
          <p:nvPr/>
        </p:nvSpPr>
        <p:spPr>
          <a:xfrm>
            <a:off x="6851227" y="2783253"/>
            <a:ext cx="1112099" cy="307777"/>
          </a:xfrm>
          <a:prstGeom prst="rect">
            <a:avLst/>
          </a:prstGeom>
          <a:noFill/>
        </p:spPr>
        <p:txBody>
          <a:bodyPr wrap="none" rtlCol="0">
            <a:spAutoFit/>
          </a:bodyPr>
          <a:lstStyle/>
          <a:p>
            <a:r>
              <a:rPr lang="de-DE" sz="1400" dirty="0"/>
              <a:t>after 2.5 keV</a:t>
            </a:r>
          </a:p>
        </p:txBody>
      </p:sp>
      <p:sp>
        <p:nvSpPr>
          <p:cNvPr id="17" name="Textfeld 16">
            <a:extLst>
              <a:ext uri="{FF2B5EF4-FFF2-40B4-BE49-F238E27FC236}">
                <a16:creationId xmlns:a16="http://schemas.microsoft.com/office/drawing/2014/main" id="{EF00A2D6-07CE-439B-AD06-2D290C7F0946}"/>
              </a:ext>
            </a:extLst>
          </p:cNvPr>
          <p:cNvSpPr txBox="1"/>
          <p:nvPr/>
        </p:nvSpPr>
        <p:spPr>
          <a:xfrm>
            <a:off x="7925191" y="2783252"/>
            <a:ext cx="1112099" cy="307777"/>
          </a:xfrm>
          <a:prstGeom prst="rect">
            <a:avLst/>
          </a:prstGeom>
          <a:noFill/>
        </p:spPr>
        <p:txBody>
          <a:bodyPr wrap="none" rtlCol="0">
            <a:spAutoFit/>
          </a:bodyPr>
          <a:lstStyle/>
          <a:p>
            <a:r>
              <a:rPr lang="de-DE" sz="1400" dirty="0"/>
              <a:t>after 3.0 keV</a:t>
            </a:r>
          </a:p>
        </p:txBody>
      </p:sp>
      <p:pic>
        <p:nvPicPr>
          <p:cNvPr id="18" name="Grafik 17">
            <a:extLst>
              <a:ext uri="{FF2B5EF4-FFF2-40B4-BE49-F238E27FC236}">
                <a16:creationId xmlns:a16="http://schemas.microsoft.com/office/drawing/2014/main" id="{A4DC2CD2-6E67-4BFE-9B32-188D89534F74}"/>
              </a:ext>
            </a:extLst>
          </p:cNvPr>
          <p:cNvPicPr>
            <a:picLocks noChangeAspect="1"/>
          </p:cNvPicPr>
          <p:nvPr/>
        </p:nvPicPr>
        <p:blipFill rotWithShape="1">
          <a:blip r:embed="rId6">
            <a:extLst>
              <a:ext uri="{28A0092B-C50C-407E-A947-70E740481C1C}">
                <a14:useLocalDpi xmlns:a14="http://schemas.microsoft.com/office/drawing/2010/main" val="0"/>
              </a:ext>
            </a:extLst>
          </a:blip>
          <a:srcRect l="35873" t="32898" r="48567" b="38532"/>
          <a:stretch/>
        </p:blipFill>
        <p:spPr>
          <a:xfrm>
            <a:off x="8058108" y="2023330"/>
            <a:ext cx="787455" cy="813364"/>
          </a:xfrm>
          <a:prstGeom prst="rect">
            <a:avLst/>
          </a:prstGeom>
        </p:spPr>
      </p:pic>
      <p:pic>
        <p:nvPicPr>
          <p:cNvPr id="20" name="Grafik 19">
            <a:extLst>
              <a:ext uri="{FF2B5EF4-FFF2-40B4-BE49-F238E27FC236}">
                <a16:creationId xmlns:a16="http://schemas.microsoft.com/office/drawing/2014/main" id="{7BFD1ADB-5A49-4AEC-A3A2-C47D1E1FDE96}"/>
              </a:ext>
            </a:extLst>
          </p:cNvPr>
          <p:cNvPicPr>
            <a:picLocks noChangeAspect="1"/>
          </p:cNvPicPr>
          <p:nvPr/>
        </p:nvPicPr>
        <p:blipFill rotWithShape="1">
          <a:blip r:embed="rId7">
            <a:extLst>
              <a:ext uri="{28A0092B-C50C-407E-A947-70E740481C1C}">
                <a14:useLocalDpi xmlns:a14="http://schemas.microsoft.com/office/drawing/2010/main" val="0"/>
              </a:ext>
            </a:extLst>
          </a:blip>
          <a:srcRect l="37119" t="31831" r="37051" b="28034"/>
          <a:stretch/>
        </p:blipFill>
        <p:spPr>
          <a:xfrm>
            <a:off x="7835687" y="3335065"/>
            <a:ext cx="1027149" cy="897745"/>
          </a:xfrm>
          <a:prstGeom prst="rect">
            <a:avLst/>
          </a:prstGeom>
        </p:spPr>
      </p:pic>
      <p:sp>
        <p:nvSpPr>
          <p:cNvPr id="21" name="Textfeld 20">
            <a:extLst>
              <a:ext uri="{FF2B5EF4-FFF2-40B4-BE49-F238E27FC236}">
                <a16:creationId xmlns:a16="http://schemas.microsoft.com/office/drawing/2014/main" id="{A40A0405-1750-4BD1-9B07-02641F24FF4A}"/>
              </a:ext>
            </a:extLst>
          </p:cNvPr>
          <p:cNvSpPr txBox="1"/>
          <p:nvPr/>
        </p:nvSpPr>
        <p:spPr>
          <a:xfrm>
            <a:off x="7744721" y="4214111"/>
            <a:ext cx="1327608" cy="338554"/>
          </a:xfrm>
          <a:prstGeom prst="rect">
            <a:avLst/>
          </a:prstGeom>
          <a:noFill/>
        </p:spPr>
        <p:txBody>
          <a:bodyPr wrap="none" rtlCol="0">
            <a:spAutoFit/>
          </a:bodyPr>
          <a:lstStyle/>
          <a:p>
            <a:r>
              <a:rPr lang="de-DE" sz="1600" dirty="0"/>
              <a:t>QE = 0.134 % </a:t>
            </a:r>
          </a:p>
        </p:txBody>
      </p:sp>
      <p:sp>
        <p:nvSpPr>
          <p:cNvPr id="22" name="Textfeld 1">
            <a:extLst>
              <a:ext uri="{FF2B5EF4-FFF2-40B4-BE49-F238E27FC236}">
                <a16:creationId xmlns:a16="http://schemas.microsoft.com/office/drawing/2014/main" id="{38634993-5F61-42FB-81AF-6B7C521E444E}"/>
              </a:ext>
            </a:extLst>
          </p:cNvPr>
          <p:cNvSpPr txBox="1">
            <a:spLocks noChangeArrowheads="1"/>
          </p:cNvSpPr>
          <p:nvPr/>
        </p:nvSpPr>
        <p:spPr bwMode="auto">
          <a:xfrm>
            <a:off x="375504" y="-5871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23" name="TextBox 1">
            <a:extLst>
              <a:ext uri="{FF2B5EF4-FFF2-40B4-BE49-F238E27FC236}">
                <a16:creationId xmlns:a16="http://schemas.microsoft.com/office/drawing/2014/main" id="{1690AC39-28F8-4F9D-A542-4F7919257391}"/>
              </a:ext>
            </a:extLst>
          </p:cNvPr>
          <p:cNvSpPr txBox="1"/>
          <p:nvPr/>
        </p:nvSpPr>
        <p:spPr>
          <a:xfrm>
            <a:off x="611560" y="357042"/>
            <a:ext cx="4208844" cy="400110"/>
          </a:xfrm>
          <a:prstGeom prst="rect">
            <a:avLst/>
          </a:prstGeom>
          <a:noFill/>
        </p:spPr>
        <p:txBody>
          <a:bodyPr wrap="none" rtlCol="0">
            <a:spAutoFit/>
          </a:bodyPr>
          <a:lstStyle/>
          <a:p>
            <a:r>
              <a:rPr lang="de-DE" sz="2000" b="1" dirty="0">
                <a:solidFill>
                  <a:srgbClr val="00589C"/>
                </a:solidFill>
              </a:rPr>
              <a:t>2.1 </a:t>
            </a:r>
            <a:r>
              <a:rPr lang="en-US" altLang="de-DE" sz="2000" b="1" dirty="0">
                <a:solidFill>
                  <a:srgbClr val="00589C"/>
                </a:solidFill>
              </a:rPr>
              <a:t>Metal photocathodes in SRF Guns </a:t>
            </a:r>
            <a:endParaRPr lang="de-DE" altLang="de-DE" sz="2000" b="1" dirty="0">
              <a:solidFill>
                <a:srgbClr val="00589C"/>
              </a:solidFill>
            </a:endParaRPr>
          </a:p>
        </p:txBody>
      </p:sp>
      <p:sp>
        <p:nvSpPr>
          <p:cNvPr id="2" name="Textfeld 1">
            <a:extLst>
              <a:ext uri="{FF2B5EF4-FFF2-40B4-BE49-F238E27FC236}">
                <a16:creationId xmlns:a16="http://schemas.microsoft.com/office/drawing/2014/main" id="{1F6537BB-E645-4486-8AEE-0B9B13576D73}"/>
              </a:ext>
            </a:extLst>
          </p:cNvPr>
          <p:cNvSpPr txBox="1"/>
          <p:nvPr/>
        </p:nvSpPr>
        <p:spPr>
          <a:xfrm>
            <a:off x="231418" y="3990672"/>
            <a:ext cx="8385501" cy="1754326"/>
          </a:xfrm>
          <a:prstGeom prst="rect">
            <a:avLst/>
          </a:prstGeom>
          <a:noFill/>
        </p:spPr>
        <p:txBody>
          <a:bodyPr wrap="none" rtlCol="0">
            <a:spAutoFit/>
          </a:bodyPr>
          <a:lstStyle/>
          <a:p>
            <a:pPr marL="285750" indent="-285750">
              <a:buFont typeface="Arial" panose="020B0604020202020204" pitchFamily="34" charset="0"/>
              <a:buChar char="•"/>
            </a:pPr>
            <a:r>
              <a:rPr lang="de-DE" dirty="0" err="1"/>
              <a:t>Cleaning</a:t>
            </a:r>
            <a:r>
              <a:rPr lang="de-DE" dirty="0"/>
              <a:t> </a:t>
            </a:r>
            <a:r>
              <a:rPr lang="de-DE" dirty="0" err="1"/>
              <a:t>with</a:t>
            </a:r>
            <a:r>
              <a:rPr lang="de-DE" dirty="0"/>
              <a:t> a </a:t>
            </a:r>
            <a:r>
              <a:rPr lang="de-DE" dirty="0" err="1"/>
              <a:t>citric</a:t>
            </a:r>
            <a:r>
              <a:rPr lang="de-DE" dirty="0"/>
              <a:t> </a:t>
            </a:r>
            <a:r>
              <a:rPr lang="de-DE" dirty="0" err="1"/>
              <a:t>acid</a:t>
            </a:r>
            <a:r>
              <a:rPr lang="de-DE" dirty="0"/>
              <a:t> </a:t>
            </a:r>
            <a:r>
              <a:rPr lang="de-DE" dirty="0" err="1"/>
              <a:t>solution</a:t>
            </a:r>
            <a:r>
              <a:rPr lang="de-DE" dirty="0"/>
              <a:t> </a:t>
            </a:r>
            <a:r>
              <a:rPr lang="de-DE" dirty="0" err="1"/>
              <a:t>does</a:t>
            </a:r>
            <a:r>
              <a:rPr lang="de-DE" dirty="0"/>
              <a:t> not </a:t>
            </a:r>
            <a:r>
              <a:rPr lang="de-DE" dirty="0" err="1"/>
              <a:t>result</a:t>
            </a:r>
            <a:r>
              <a:rPr lang="de-DE" dirty="0"/>
              <a:t> in a </a:t>
            </a:r>
            <a:r>
              <a:rPr lang="de-DE" dirty="0" err="1"/>
              <a:t>homogenous</a:t>
            </a:r>
            <a:r>
              <a:rPr lang="de-DE" dirty="0"/>
              <a:t> </a:t>
            </a:r>
            <a:r>
              <a:rPr lang="de-DE" dirty="0" err="1"/>
              <a:t>surface</a:t>
            </a:r>
            <a:r>
              <a:rPr lang="de-DE" dirty="0"/>
              <a:t> </a:t>
            </a:r>
          </a:p>
          <a:p>
            <a:pPr marL="285750" indent="-285750">
              <a:buFont typeface="Arial" panose="020B0604020202020204" pitchFamily="34" charset="0"/>
              <a:buChar char="•"/>
            </a:pPr>
            <a:r>
              <a:rPr lang="de-DE" dirty="0"/>
              <a:t>Different </a:t>
            </a:r>
            <a:r>
              <a:rPr lang="de-DE" dirty="0" err="1"/>
              <a:t>phases</a:t>
            </a:r>
            <a:r>
              <a:rPr lang="de-DE" dirty="0"/>
              <a:t> </a:t>
            </a:r>
            <a:r>
              <a:rPr lang="de-DE" dirty="0" err="1"/>
              <a:t>of</a:t>
            </a:r>
            <a:r>
              <a:rPr lang="de-DE" dirty="0"/>
              <a:t> </a:t>
            </a:r>
            <a:r>
              <a:rPr lang="de-DE" dirty="0" err="1"/>
              <a:t>citrate</a:t>
            </a:r>
            <a:r>
              <a:rPr lang="de-DE" dirty="0"/>
              <a:t> on </a:t>
            </a:r>
            <a:r>
              <a:rPr lang="de-DE" dirty="0" err="1"/>
              <a:t>the</a:t>
            </a:r>
            <a:r>
              <a:rPr lang="de-DE" dirty="0"/>
              <a:t> Mg </a:t>
            </a:r>
            <a:r>
              <a:rPr lang="de-DE" dirty="0" err="1"/>
              <a:t>plug</a:t>
            </a:r>
            <a:endParaRPr lang="de-DE" dirty="0"/>
          </a:p>
          <a:p>
            <a:pPr marL="285750" indent="-285750">
              <a:buFont typeface="Arial" panose="020B0604020202020204" pitchFamily="34" charset="0"/>
              <a:buChar char="•"/>
            </a:pPr>
            <a:r>
              <a:rPr lang="de-DE" dirty="0" err="1"/>
              <a:t>Sputtering</a:t>
            </a:r>
            <a:r>
              <a:rPr lang="de-DE" dirty="0"/>
              <a:t> </a:t>
            </a:r>
            <a:r>
              <a:rPr lang="de-DE" dirty="0" err="1"/>
              <a:t>takes</a:t>
            </a:r>
            <a:r>
              <a:rPr lang="de-DE" dirty="0"/>
              <a:t> a </a:t>
            </a:r>
            <a:r>
              <a:rPr lang="de-DE" dirty="0" err="1"/>
              <a:t>lot</a:t>
            </a:r>
            <a:r>
              <a:rPr lang="de-DE" dirty="0"/>
              <a:t> </a:t>
            </a:r>
            <a:r>
              <a:rPr lang="de-DE" dirty="0" err="1"/>
              <a:t>of</a:t>
            </a:r>
            <a:r>
              <a:rPr lang="de-DE" dirty="0"/>
              <a:t> time </a:t>
            </a:r>
            <a:r>
              <a:rPr lang="de-DE" dirty="0">
                <a:sym typeface="Wingdings" panose="05000000000000000000" pitchFamily="2" charset="2"/>
              </a:rPr>
              <a:t> </a:t>
            </a:r>
            <a:r>
              <a:rPr lang="de-DE" dirty="0" err="1">
                <a:sym typeface="Wingdings" panose="05000000000000000000" pitchFamily="2" charset="2"/>
              </a:rPr>
              <a:t>thick</a:t>
            </a:r>
            <a:r>
              <a:rPr lang="de-DE" dirty="0">
                <a:sym typeface="Wingdings" panose="05000000000000000000" pitchFamily="2" charset="2"/>
              </a:rPr>
              <a:t> </a:t>
            </a:r>
            <a:r>
              <a:rPr lang="de-DE" dirty="0" err="1">
                <a:sym typeface="Wingdings" panose="05000000000000000000" pitchFamily="2" charset="2"/>
              </a:rPr>
              <a:t>citrate</a:t>
            </a:r>
            <a:r>
              <a:rPr lang="de-DE" dirty="0">
                <a:sym typeface="Wingdings" panose="05000000000000000000" pitchFamily="2" charset="2"/>
              </a:rPr>
              <a:t> </a:t>
            </a:r>
            <a:r>
              <a:rPr lang="de-DE" dirty="0" err="1">
                <a:sym typeface="Wingdings" panose="05000000000000000000" pitchFamily="2" charset="2"/>
              </a:rPr>
              <a:t>layer</a:t>
            </a:r>
            <a:r>
              <a:rPr lang="de-DE" dirty="0">
                <a:sym typeface="Wingdings" panose="05000000000000000000" pitchFamily="2" charset="2"/>
              </a:rPr>
              <a:t> </a:t>
            </a:r>
          </a:p>
          <a:p>
            <a:pPr marL="285750" indent="-285750">
              <a:buFont typeface="Arial" panose="020B0604020202020204" pitchFamily="34" charset="0"/>
              <a:buChar char="•"/>
            </a:pPr>
            <a:r>
              <a:rPr lang="de-DE" dirty="0" err="1"/>
              <a:t>Some</a:t>
            </a:r>
            <a:r>
              <a:rPr lang="de-DE" dirty="0"/>
              <a:t> QE </a:t>
            </a:r>
            <a:r>
              <a:rPr lang="de-DE" dirty="0" err="1"/>
              <a:t>received</a:t>
            </a:r>
            <a:endParaRPr lang="de-DE" dirty="0"/>
          </a:p>
          <a:p>
            <a:endParaRPr lang="de-DE" dirty="0"/>
          </a:p>
          <a:p>
            <a:r>
              <a:rPr lang="de-DE" dirty="0">
                <a:sym typeface="Wingdings" panose="05000000000000000000" pitchFamily="2" charset="2"/>
              </a:rPr>
              <a:t> </a:t>
            </a:r>
            <a:r>
              <a:rPr lang="de-DE" dirty="0" err="1"/>
              <a:t>Cleaning</a:t>
            </a:r>
            <a:r>
              <a:rPr lang="de-DE" dirty="0"/>
              <a:t> </a:t>
            </a:r>
            <a:r>
              <a:rPr lang="de-DE" dirty="0" err="1"/>
              <a:t>with</a:t>
            </a:r>
            <a:r>
              <a:rPr lang="de-DE" dirty="0"/>
              <a:t> </a:t>
            </a:r>
            <a:r>
              <a:rPr lang="de-DE" dirty="0" err="1"/>
              <a:t>citric</a:t>
            </a:r>
            <a:r>
              <a:rPr lang="de-DE" dirty="0"/>
              <a:t> </a:t>
            </a:r>
            <a:r>
              <a:rPr lang="de-DE" dirty="0" err="1"/>
              <a:t>acid</a:t>
            </a:r>
            <a:r>
              <a:rPr lang="de-DE" dirty="0"/>
              <a:t> and </a:t>
            </a:r>
            <a:r>
              <a:rPr lang="de-DE" dirty="0" err="1"/>
              <a:t>sputtering</a:t>
            </a:r>
            <a:r>
              <a:rPr lang="de-DE" dirty="0"/>
              <a:t> </a:t>
            </a:r>
            <a:r>
              <a:rPr lang="de-DE" dirty="0" err="1"/>
              <a:t>does</a:t>
            </a:r>
            <a:r>
              <a:rPr lang="de-DE" dirty="0"/>
              <a:t> not </a:t>
            </a:r>
            <a:r>
              <a:rPr lang="de-DE" dirty="0" err="1"/>
              <a:t>result</a:t>
            </a:r>
            <a:r>
              <a:rPr lang="de-DE" dirty="0"/>
              <a:t> in </a:t>
            </a:r>
            <a:r>
              <a:rPr lang="de-DE" dirty="0" err="1"/>
              <a:t>the</a:t>
            </a:r>
            <a:r>
              <a:rPr lang="de-DE" dirty="0"/>
              <a:t> </a:t>
            </a:r>
            <a:r>
              <a:rPr lang="de-DE" dirty="0" err="1"/>
              <a:t>best</a:t>
            </a:r>
            <a:r>
              <a:rPr lang="de-DE" dirty="0"/>
              <a:t> </a:t>
            </a:r>
            <a:r>
              <a:rPr lang="de-DE" dirty="0" err="1"/>
              <a:t>surface</a:t>
            </a:r>
            <a:r>
              <a:rPr lang="de-DE" dirty="0"/>
              <a:t> </a:t>
            </a:r>
            <a:r>
              <a:rPr lang="de-DE" dirty="0" err="1"/>
              <a:t>conditions</a:t>
            </a:r>
            <a:endParaRPr lang="de-DE" dirty="0"/>
          </a:p>
        </p:txBody>
      </p:sp>
      <p:sp>
        <p:nvSpPr>
          <p:cNvPr id="24" name="Textfeld 23">
            <a:extLst>
              <a:ext uri="{FF2B5EF4-FFF2-40B4-BE49-F238E27FC236}">
                <a16:creationId xmlns:a16="http://schemas.microsoft.com/office/drawing/2014/main" id="{6E7575C6-E3E4-4298-AFB9-B8DE65587B1B}"/>
              </a:ext>
            </a:extLst>
          </p:cNvPr>
          <p:cNvSpPr txBox="1"/>
          <p:nvPr/>
        </p:nvSpPr>
        <p:spPr>
          <a:xfrm>
            <a:off x="938351" y="2841836"/>
            <a:ext cx="484645" cy="278733"/>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O</a:t>
            </a:r>
            <a:r>
              <a:rPr lang="de-DE" sz="1200" b="1" baseline="30000" dirty="0">
                <a:latin typeface="Arial" panose="020B0604020202020204" pitchFamily="34" charset="0"/>
                <a:cs typeface="Arial" panose="020B0604020202020204" pitchFamily="34" charset="0"/>
              </a:rPr>
              <a:t>s</a:t>
            </a:r>
          </a:p>
        </p:txBody>
      </p:sp>
      <p:sp>
        <p:nvSpPr>
          <p:cNvPr id="25" name="Textfeld 24">
            <a:extLst>
              <a:ext uri="{FF2B5EF4-FFF2-40B4-BE49-F238E27FC236}">
                <a16:creationId xmlns:a16="http://schemas.microsoft.com/office/drawing/2014/main" id="{DAB034A4-5141-4894-AFFF-41E8F5DC1167}"/>
              </a:ext>
            </a:extLst>
          </p:cNvPr>
          <p:cNvSpPr txBox="1"/>
          <p:nvPr/>
        </p:nvSpPr>
        <p:spPr>
          <a:xfrm>
            <a:off x="1290039" y="2406424"/>
            <a:ext cx="367408" cy="276999"/>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O</a:t>
            </a:r>
            <a:r>
              <a:rPr lang="de-DE" sz="1200" b="1" baseline="30000" dirty="0">
                <a:latin typeface="Arial" panose="020B0604020202020204" pitchFamily="34" charset="0"/>
                <a:cs typeface="Arial" panose="020B0604020202020204" pitchFamily="34" charset="0"/>
              </a:rPr>
              <a:t>b</a:t>
            </a:r>
          </a:p>
        </p:txBody>
      </p:sp>
      <p:sp>
        <p:nvSpPr>
          <p:cNvPr id="26" name="Textfeld 25">
            <a:extLst>
              <a:ext uri="{FF2B5EF4-FFF2-40B4-BE49-F238E27FC236}">
                <a16:creationId xmlns:a16="http://schemas.microsoft.com/office/drawing/2014/main" id="{4D025252-EA84-4E11-804E-CA97A015BA09}"/>
              </a:ext>
            </a:extLst>
          </p:cNvPr>
          <p:cNvSpPr txBox="1"/>
          <p:nvPr/>
        </p:nvSpPr>
        <p:spPr>
          <a:xfrm>
            <a:off x="3262535" y="3004321"/>
            <a:ext cx="478016" cy="261610"/>
          </a:xfrm>
          <a:prstGeom prst="rect">
            <a:avLst/>
          </a:prstGeom>
          <a:noFill/>
        </p:spPr>
        <p:txBody>
          <a:bodyPr wrap="none" rtlCol="0">
            <a:spAutoFit/>
          </a:bodyPr>
          <a:lstStyle/>
          <a:p>
            <a:r>
              <a:rPr lang="de-DE" sz="1050" b="1" dirty="0">
                <a:latin typeface="Arial" panose="020B0604020202020204" pitchFamily="34" charset="0"/>
                <a:cs typeface="Arial" panose="020B0604020202020204" pitchFamily="34" charset="0"/>
              </a:rPr>
              <a:t>C=O</a:t>
            </a:r>
            <a:endParaRPr lang="de-DE" sz="1050" b="1" baseline="30000" dirty="0">
              <a:latin typeface="Arial" panose="020B0604020202020204" pitchFamily="34" charset="0"/>
              <a:cs typeface="Arial" panose="020B0604020202020204" pitchFamily="34" charset="0"/>
            </a:endParaRPr>
          </a:p>
        </p:txBody>
      </p:sp>
      <p:sp>
        <p:nvSpPr>
          <p:cNvPr id="27" name="Textfeld 26">
            <a:extLst>
              <a:ext uri="{FF2B5EF4-FFF2-40B4-BE49-F238E27FC236}">
                <a16:creationId xmlns:a16="http://schemas.microsoft.com/office/drawing/2014/main" id="{BB11F321-C65D-4A70-9061-4A552DF43FE9}"/>
              </a:ext>
            </a:extLst>
          </p:cNvPr>
          <p:cNvSpPr txBox="1"/>
          <p:nvPr/>
        </p:nvSpPr>
        <p:spPr>
          <a:xfrm>
            <a:off x="3547858" y="2923202"/>
            <a:ext cx="545342" cy="261610"/>
          </a:xfrm>
          <a:prstGeom prst="rect">
            <a:avLst/>
          </a:prstGeom>
          <a:noFill/>
        </p:spPr>
        <p:txBody>
          <a:bodyPr wrap="none" rtlCol="0">
            <a:spAutoFit/>
          </a:bodyPr>
          <a:lstStyle/>
          <a:p>
            <a:r>
              <a:rPr lang="de-DE" sz="1050" b="1" dirty="0">
                <a:latin typeface="Arial" panose="020B0604020202020204" pitchFamily="34" charset="0"/>
                <a:cs typeface="Arial" panose="020B0604020202020204" pitchFamily="34" charset="0"/>
              </a:rPr>
              <a:t>CO-R</a:t>
            </a:r>
            <a:endParaRPr lang="de-DE" sz="1050" b="1" baseline="30000" dirty="0">
              <a:latin typeface="Arial" panose="020B0604020202020204" pitchFamily="34" charset="0"/>
              <a:cs typeface="Arial" panose="020B0604020202020204" pitchFamily="34" charset="0"/>
            </a:endParaRPr>
          </a:p>
        </p:txBody>
      </p:sp>
      <p:sp>
        <p:nvSpPr>
          <p:cNvPr id="28" name="Textfeld 27">
            <a:extLst>
              <a:ext uri="{FF2B5EF4-FFF2-40B4-BE49-F238E27FC236}">
                <a16:creationId xmlns:a16="http://schemas.microsoft.com/office/drawing/2014/main" id="{0DE5BD56-1C03-4369-8BCA-EA766CA25E0F}"/>
              </a:ext>
            </a:extLst>
          </p:cNvPr>
          <p:cNvSpPr txBox="1"/>
          <p:nvPr/>
        </p:nvSpPr>
        <p:spPr>
          <a:xfrm>
            <a:off x="3740551" y="1135760"/>
            <a:ext cx="457176" cy="276999"/>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C-C</a:t>
            </a:r>
            <a:endParaRPr lang="de-DE" sz="1200" b="1" baseline="30000" dirty="0">
              <a:latin typeface="Arial" panose="020B0604020202020204" pitchFamily="34" charset="0"/>
              <a:cs typeface="Arial" panose="020B0604020202020204" pitchFamily="34" charset="0"/>
            </a:endParaRPr>
          </a:p>
        </p:txBody>
      </p:sp>
      <p:sp>
        <p:nvSpPr>
          <p:cNvPr id="29" name="Textfeld 28">
            <a:extLst>
              <a:ext uri="{FF2B5EF4-FFF2-40B4-BE49-F238E27FC236}">
                <a16:creationId xmlns:a16="http://schemas.microsoft.com/office/drawing/2014/main" id="{CAD68CC5-1233-4B0F-9163-E0BD67991D3B}"/>
              </a:ext>
            </a:extLst>
          </p:cNvPr>
          <p:cNvSpPr txBox="1"/>
          <p:nvPr/>
        </p:nvSpPr>
        <p:spPr>
          <a:xfrm>
            <a:off x="5359282" y="3004321"/>
            <a:ext cx="726999" cy="276999"/>
          </a:xfrm>
          <a:prstGeom prst="rect">
            <a:avLst/>
          </a:prstGeom>
          <a:noFill/>
        </p:spPr>
        <p:txBody>
          <a:bodyPr wrap="square" rtlCol="0">
            <a:spAutoFit/>
          </a:bodyPr>
          <a:lstStyle/>
          <a:p>
            <a:r>
              <a:rPr lang="de-DE" sz="1200" b="1" dirty="0" err="1">
                <a:latin typeface="Arial" panose="020B0604020202020204" pitchFamily="34" charset="0"/>
                <a:cs typeface="Arial" panose="020B0604020202020204" pitchFamily="34" charset="0"/>
              </a:rPr>
              <a:t>MgCO</a:t>
            </a:r>
            <a:r>
              <a:rPr lang="de-DE" sz="1200" b="1" baseline="-25000" dirty="0" err="1">
                <a:latin typeface="Arial" panose="020B0604020202020204" pitchFamily="34" charset="0"/>
                <a:cs typeface="Arial" panose="020B0604020202020204" pitchFamily="34" charset="0"/>
              </a:rPr>
              <a:t>x</a:t>
            </a:r>
            <a:endParaRPr lang="de-DE" sz="1200" b="1" baseline="30000" dirty="0">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4D17B9C7-8663-4285-94A7-458FAA80C49D}"/>
              </a:ext>
            </a:extLst>
          </p:cNvPr>
          <p:cNvSpPr txBox="1"/>
          <p:nvPr/>
        </p:nvSpPr>
        <p:spPr>
          <a:xfrm>
            <a:off x="6074013" y="1543641"/>
            <a:ext cx="726999" cy="261610"/>
          </a:xfrm>
          <a:prstGeom prst="rect">
            <a:avLst/>
          </a:prstGeom>
          <a:noFill/>
        </p:spPr>
        <p:txBody>
          <a:bodyPr wrap="square" rtlCol="0">
            <a:spAutoFit/>
          </a:bodyPr>
          <a:lstStyle/>
          <a:p>
            <a:r>
              <a:rPr lang="de-DE" sz="1050" b="1" dirty="0">
                <a:latin typeface="Arial" panose="020B0604020202020204" pitchFamily="34" charset="0"/>
                <a:cs typeface="Arial" panose="020B0604020202020204" pitchFamily="34" charset="0"/>
              </a:rPr>
              <a:t>Mg</a:t>
            </a:r>
            <a:r>
              <a:rPr lang="de-DE" sz="1050" b="1" baseline="30000" dirty="0">
                <a:latin typeface="Arial" panose="020B0604020202020204" pitchFamily="34" charset="0"/>
                <a:cs typeface="Arial" panose="020B0604020202020204" pitchFamily="34" charset="0"/>
              </a:rPr>
              <a:t>0</a:t>
            </a:r>
          </a:p>
        </p:txBody>
      </p:sp>
      <p:sp>
        <p:nvSpPr>
          <p:cNvPr id="31" name="Textfeld 30">
            <a:extLst>
              <a:ext uri="{FF2B5EF4-FFF2-40B4-BE49-F238E27FC236}">
                <a16:creationId xmlns:a16="http://schemas.microsoft.com/office/drawing/2014/main" id="{32F55FE8-B635-4C59-BDBC-F2872DCBDB27}"/>
              </a:ext>
            </a:extLst>
          </p:cNvPr>
          <p:cNvSpPr txBox="1"/>
          <p:nvPr/>
        </p:nvSpPr>
        <p:spPr>
          <a:xfrm>
            <a:off x="5722781" y="1289648"/>
            <a:ext cx="726999" cy="246221"/>
          </a:xfrm>
          <a:prstGeom prst="rect">
            <a:avLst/>
          </a:prstGeom>
          <a:noFill/>
        </p:spPr>
        <p:txBody>
          <a:bodyPr wrap="square" rtlCol="0">
            <a:spAutoFit/>
          </a:bodyPr>
          <a:lstStyle/>
          <a:p>
            <a:r>
              <a:rPr lang="de-DE" sz="1000" b="1" dirty="0">
                <a:latin typeface="Arial" panose="020B0604020202020204" pitchFamily="34" charset="0"/>
                <a:cs typeface="Arial" panose="020B0604020202020204" pitchFamily="34" charset="0"/>
              </a:rPr>
              <a:t>MgO-R</a:t>
            </a:r>
            <a:endParaRPr lang="de-DE" sz="1000" b="1" baseline="30000" dirty="0">
              <a:latin typeface="Arial" panose="020B0604020202020204" pitchFamily="34" charset="0"/>
              <a:cs typeface="Arial" panose="020B0604020202020204" pitchFamily="34" charset="0"/>
            </a:endParaRPr>
          </a:p>
        </p:txBody>
      </p:sp>
      <p:sp>
        <p:nvSpPr>
          <p:cNvPr id="32" name="Textfeld 31">
            <a:extLst>
              <a:ext uri="{FF2B5EF4-FFF2-40B4-BE49-F238E27FC236}">
                <a16:creationId xmlns:a16="http://schemas.microsoft.com/office/drawing/2014/main" id="{BB2A8AF4-36A2-4EA0-BC73-F31C29FB2072}"/>
              </a:ext>
            </a:extLst>
          </p:cNvPr>
          <p:cNvSpPr txBox="1"/>
          <p:nvPr/>
        </p:nvSpPr>
        <p:spPr>
          <a:xfrm>
            <a:off x="2980903" y="2975620"/>
            <a:ext cx="726999" cy="261610"/>
          </a:xfrm>
          <a:prstGeom prst="rect">
            <a:avLst/>
          </a:prstGeom>
          <a:noFill/>
        </p:spPr>
        <p:txBody>
          <a:bodyPr wrap="square" rtlCol="0">
            <a:spAutoFit/>
          </a:bodyPr>
          <a:lstStyle/>
          <a:p>
            <a:r>
              <a:rPr lang="de-DE" sz="1050" b="1" dirty="0" err="1">
                <a:latin typeface="Arial" panose="020B0604020202020204" pitchFamily="34" charset="0"/>
                <a:cs typeface="Arial" panose="020B0604020202020204" pitchFamily="34" charset="0"/>
              </a:rPr>
              <a:t>CO</a:t>
            </a:r>
            <a:r>
              <a:rPr lang="de-DE" sz="1050" b="1" baseline="-25000" dirty="0" err="1">
                <a:latin typeface="Arial" panose="020B0604020202020204" pitchFamily="34" charset="0"/>
                <a:cs typeface="Arial" panose="020B0604020202020204" pitchFamily="34" charset="0"/>
              </a:rPr>
              <a:t>x</a:t>
            </a:r>
            <a:endParaRPr lang="de-DE" sz="1050" b="1"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2062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519752" y="188640"/>
            <a:ext cx="8208143" cy="476250"/>
          </a:xfrm>
          <a:prstGeom prst="rect">
            <a:avLst/>
          </a:prstGeom>
          <a:noFill/>
          <a:ln w="9525">
            <a:noFill/>
            <a:miter lim="800000"/>
            <a:headEnd/>
            <a:tailEnd/>
          </a:ln>
        </p:spPr>
        <p:txBody>
          <a:bodyPr anchor="ctr"/>
          <a:lstStyle/>
          <a:p>
            <a:pPr eaLnBrk="0" hangingPunct="0"/>
            <a:r>
              <a:rPr lang="en-US" altLang="de-DE" sz="2800" b="1" dirty="0">
                <a:solidFill>
                  <a:srgbClr val="00589C"/>
                </a:solidFill>
                <a:latin typeface="+mj-lt"/>
              </a:rPr>
              <a:t>4. Summary and outlook</a:t>
            </a:r>
          </a:p>
        </p:txBody>
      </p:sp>
      <p:sp>
        <p:nvSpPr>
          <p:cNvPr id="3" name="Textfeld 2"/>
          <p:cNvSpPr txBox="1"/>
          <p:nvPr/>
        </p:nvSpPr>
        <p:spPr>
          <a:xfrm>
            <a:off x="625475" y="611667"/>
            <a:ext cx="8281800" cy="492443"/>
          </a:xfrm>
          <a:prstGeom prst="rect">
            <a:avLst/>
          </a:prstGeom>
          <a:noFill/>
        </p:spPr>
        <p:txBody>
          <a:bodyPr wrap="square" rtlCol="0">
            <a:spAutoFit/>
          </a:bodyPr>
          <a:lstStyle/>
          <a:p>
            <a:r>
              <a:rPr lang="en-US" dirty="0">
                <a:solidFill>
                  <a:srgbClr val="003E89"/>
                </a:solidFill>
              </a:rPr>
              <a:t>Both metal and semiconductor cathodes can be safe in SRF guns </a:t>
            </a:r>
          </a:p>
          <a:p>
            <a:pPr marL="171450" indent="-171450">
              <a:buFont typeface="Arial" panose="020B0604020202020204" pitchFamily="34" charset="0"/>
              <a:buChar char="•"/>
            </a:pPr>
            <a:endParaRPr lang="en-US" sz="800" dirty="0">
              <a:solidFill>
                <a:srgbClr val="003E89"/>
              </a:solidFill>
            </a:endParaRPr>
          </a:p>
        </p:txBody>
      </p:sp>
      <p:sp>
        <p:nvSpPr>
          <p:cNvPr id="5" name="Rectangle 4"/>
          <p:cNvSpPr/>
          <p:nvPr/>
        </p:nvSpPr>
        <p:spPr>
          <a:xfrm>
            <a:off x="625474" y="2708919"/>
            <a:ext cx="8102420" cy="1631216"/>
          </a:xfrm>
          <a:prstGeom prst="rect">
            <a:avLst/>
          </a:prstGeom>
          <a:solidFill>
            <a:schemeClr val="bg1"/>
          </a:solidFill>
        </p:spPr>
        <p:txBody>
          <a:bodyPr wrap="square">
            <a:spAutoFit/>
          </a:bodyPr>
          <a:lstStyle/>
          <a:p>
            <a:r>
              <a:rPr lang="en-US" altLang="de-DE" sz="2000" b="1" dirty="0" err="1">
                <a:solidFill>
                  <a:srgbClr val="003E89"/>
                </a:solidFill>
              </a:rPr>
              <a:t>P-GaN:Cs</a:t>
            </a:r>
            <a:r>
              <a:rPr lang="en-US" altLang="de-DE" sz="2000" b="1" dirty="0">
                <a:solidFill>
                  <a:srgbClr val="003E89"/>
                </a:solidFill>
              </a:rPr>
              <a:t> shows high potential to be a future electron source</a:t>
            </a:r>
          </a:p>
          <a:p>
            <a:r>
              <a:rPr lang="en-US" altLang="de-DE" sz="2000" dirty="0">
                <a:solidFill>
                  <a:schemeClr val="accent6">
                    <a:lumMod val="75000"/>
                  </a:schemeClr>
                </a:solidFill>
              </a:rPr>
              <a:t>	</a:t>
            </a:r>
            <a:r>
              <a:rPr lang="en-US" altLang="de-DE" sz="2000" dirty="0"/>
              <a:t>21 % QE @ 260 nm; 11.5 % QE @ 310 nm UV-LED</a:t>
            </a:r>
          </a:p>
          <a:p>
            <a:r>
              <a:rPr lang="en-US" altLang="de-DE" sz="2000" dirty="0"/>
              <a:t>	commercially available p-</a:t>
            </a:r>
            <a:r>
              <a:rPr lang="en-US" altLang="de-DE" sz="2000" dirty="0" err="1"/>
              <a:t>GaN</a:t>
            </a:r>
            <a:endParaRPr lang="en-US" altLang="de-DE" sz="2000" dirty="0"/>
          </a:p>
          <a:p>
            <a:r>
              <a:rPr lang="en-US" altLang="de-DE" sz="2000" dirty="0"/>
              <a:t>	only Cs required to form a photocathode</a:t>
            </a:r>
          </a:p>
          <a:p>
            <a:r>
              <a:rPr lang="en-US" altLang="de-DE" sz="2000" dirty="0"/>
              <a:t>	p-</a:t>
            </a:r>
            <a:r>
              <a:rPr lang="en-US" altLang="de-DE" sz="2000" dirty="0" err="1"/>
              <a:t>GaN</a:t>
            </a:r>
            <a:r>
              <a:rPr lang="en-US" altLang="de-DE" sz="2000" dirty="0"/>
              <a:t> quality, especially C, is the limiting factor </a:t>
            </a:r>
            <a:endParaRPr lang="en-US" altLang="de-DE" sz="2000" dirty="0">
              <a:solidFill>
                <a:srgbClr val="C00000"/>
              </a:solidFill>
            </a:endParaRPr>
          </a:p>
        </p:txBody>
      </p:sp>
      <p:sp>
        <p:nvSpPr>
          <p:cNvPr id="6" name="Rectangle 4">
            <a:extLst>
              <a:ext uri="{FF2B5EF4-FFF2-40B4-BE49-F238E27FC236}">
                <a16:creationId xmlns:a16="http://schemas.microsoft.com/office/drawing/2014/main" id="{81914346-AF4C-40F4-84F6-71FB64FF6BC2}"/>
              </a:ext>
            </a:extLst>
          </p:cNvPr>
          <p:cNvSpPr/>
          <p:nvPr/>
        </p:nvSpPr>
        <p:spPr>
          <a:xfrm>
            <a:off x="642654" y="4735872"/>
            <a:ext cx="7893052" cy="1631216"/>
          </a:xfrm>
          <a:prstGeom prst="rect">
            <a:avLst/>
          </a:prstGeom>
          <a:solidFill>
            <a:schemeClr val="bg1"/>
          </a:solidFill>
        </p:spPr>
        <p:txBody>
          <a:bodyPr wrap="square">
            <a:spAutoFit/>
          </a:bodyPr>
          <a:lstStyle/>
          <a:p>
            <a:r>
              <a:rPr lang="en-US" altLang="de-DE" sz="2000" b="1" dirty="0">
                <a:solidFill>
                  <a:srgbClr val="003E89"/>
                </a:solidFill>
              </a:rPr>
              <a:t>Mg photocathode research</a:t>
            </a:r>
          </a:p>
          <a:p>
            <a:r>
              <a:rPr lang="en-US" altLang="de-DE" sz="2000" b="1" dirty="0">
                <a:solidFill>
                  <a:srgbClr val="003E89"/>
                </a:solidFill>
              </a:rPr>
              <a:t>	</a:t>
            </a:r>
            <a:r>
              <a:rPr lang="en-US" altLang="de-DE" sz="2000" dirty="0"/>
              <a:t>surface </a:t>
            </a:r>
            <a:r>
              <a:rPr lang="en-US" altLang="de-DE" sz="2000" dirty="0" err="1"/>
              <a:t>behaviour</a:t>
            </a:r>
            <a:r>
              <a:rPr lang="en-US" altLang="de-DE" sz="2000" dirty="0"/>
              <a:t> can be followed by in-situ XPS</a:t>
            </a:r>
          </a:p>
          <a:p>
            <a:r>
              <a:rPr lang="en-US" altLang="de-DE" sz="2000" dirty="0"/>
              <a:t>	O at surface decreased while O in bulk appeared</a:t>
            </a:r>
          </a:p>
          <a:p>
            <a:r>
              <a:rPr lang="en-US" altLang="de-DE" sz="2000" dirty="0"/>
              <a:t>	cleaning with IPA works best</a:t>
            </a:r>
          </a:p>
          <a:p>
            <a:r>
              <a:rPr lang="en-US" altLang="de-DE" sz="2000" dirty="0"/>
              <a:t>	</a:t>
            </a:r>
            <a:r>
              <a:rPr lang="en-US" altLang="de-DE" sz="2000" dirty="0" err="1"/>
              <a:t>Ar</a:t>
            </a:r>
            <a:r>
              <a:rPr lang="en-US" altLang="de-DE" sz="2000" baseline="30000" dirty="0"/>
              <a:t>+</a:t>
            </a:r>
            <a:r>
              <a:rPr lang="en-US" altLang="de-DE" sz="2000" dirty="0"/>
              <a:t> works but roughens the surface</a:t>
            </a:r>
          </a:p>
        </p:txBody>
      </p:sp>
      <p:sp>
        <p:nvSpPr>
          <p:cNvPr id="7" name="Rounded Rectangle 5">
            <a:extLst>
              <a:ext uri="{FF2B5EF4-FFF2-40B4-BE49-F238E27FC236}">
                <a16:creationId xmlns:a16="http://schemas.microsoft.com/office/drawing/2014/main" id="{5AB69512-F22D-4C70-99E3-4F5814E024EE}"/>
              </a:ext>
            </a:extLst>
          </p:cNvPr>
          <p:cNvSpPr/>
          <p:nvPr/>
        </p:nvSpPr>
        <p:spPr>
          <a:xfrm>
            <a:off x="625473" y="2708919"/>
            <a:ext cx="8411021" cy="1938992"/>
          </a:xfrm>
          <a:prstGeom prst="round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ounded Rectangle 25">
            <a:extLst>
              <a:ext uri="{FF2B5EF4-FFF2-40B4-BE49-F238E27FC236}">
                <a16:creationId xmlns:a16="http://schemas.microsoft.com/office/drawing/2014/main" id="{9FE8EB63-F53A-415C-AC82-FD70E0DC895F}"/>
              </a:ext>
            </a:extLst>
          </p:cNvPr>
          <p:cNvSpPr/>
          <p:nvPr/>
        </p:nvSpPr>
        <p:spPr>
          <a:xfrm>
            <a:off x="642654" y="4735871"/>
            <a:ext cx="7978973" cy="1789473"/>
          </a:xfrm>
          <a:prstGeom prst="roundRect">
            <a:avLst>
              <a:gd name="adj" fmla="val 7683"/>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Rectangle 4">
            <a:extLst>
              <a:ext uri="{FF2B5EF4-FFF2-40B4-BE49-F238E27FC236}">
                <a16:creationId xmlns:a16="http://schemas.microsoft.com/office/drawing/2014/main" id="{7BCFFBDE-5170-47C3-BDBC-CD1CA12D2A6B}"/>
              </a:ext>
            </a:extLst>
          </p:cNvPr>
          <p:cNvSpPr/>
          <p:nvPr/>
        </p:nvSpPr>
        <p:spPr>
          <a:xfrm>
            <a:off x="625475" y="908720"/>
            <a:ext cx="7690941" cy="1631216"/>
          </a:xfrm>
          <a:prstGeom prst="rect">
            <a:avLst/>
          </a:prstGeom>
          <a:solidFill>
            <a:schemeClr val="bg1"/>
          </a:solidFill>
        </p:spPr>
        <p:txBody>
          <a:bodyPr wrap="square">
            <a:spAutoFit/>
          </a:bodyPr>
          <a:lstStyle/>
          <a:p>
            <a:r>
              <a:rPr lang="en-US" altLang="de-DE" sz="2000" b="1" dirty="0">
                <a:solidFill>
                  <a:schemeClr val="accent1">
                    <a:lumMod val="75000"/>
                  </a:schemeClr>
                </a:solidFill>
              </a:rPr>
              <a:t>Cs</a:t>
            </a:r>
            <a:r>
              <a:rPr lang="en-US" altLang="de-DE" sz="2000" b="1" baseline="-25000" dirty="0">
                <a:solidFill>
                  <a:schemeClr val="accent1">
                    <a:lumMod val="75000"/>
                  </a:schemeClr>
                </a:solidFill>
              </a:rPr>
              <a:t>2</a:t>
            </a:r>
            <a:r>
              <a:rPr lang="en-US" altLang="de-DE" sz="2000" b="1" dirty="0">
                <a:solidFill>
                  <a:schemeClr val="accent1">
                    <a:lumMod val="75000"/>
                  </a:schemeClr>
                </a:solidFill>
              </a:rPr>
              <a:t>Te</a:t>
            </a:r>
          </a:p>
          <a:p>
            <a:r>
              <a:rPr lang="en-US" altLang="de-DE" sz="2000" dirty="0">
                <a:solidFill>
                  <a:srgbClr val="7030A0"/>
                </a:solidFill>
              </a:rPr>
              <a:t>	</a:t>
            </a:r>
            <a:r>
              <a:rPr lang="en-US" altLang="de-DE" sz="2000" dirty="0"/>
              <a:t>5-6 % QE after preparation on Cu substrate</a:t>
            </a:r>
          </a:p>
          <a:p>
            <a:r>
              <a:rPr lang="en-US" altLang="de-DE" sz="2000" dirty="0"/>
              <a:t>	1-2 % QE in SRF Gun II</a:t>
            </a:r>
          </a:p>
          <a:p>
            <a:r>
              <a:rPr lang="en-US" altLang="de-DE" sz="2000" dirty="0"/>
              <a:t>	loss of QE under RF field and operation</a:t>
            </a:r>
          </a:p>
          <a:p>
            <a:r>
              <a:rPr lang="en-US" altLang="de-DE" sz="2000" dirty="0"/>
              <a:t>	2-3 months used in SRF Gun II</a:t>
            </a:r>
          </a:p>
        </p:txBody>
      </p:sp>
      <p:sp>
        <p:nvSpPr>
          <p:cNvPr id="10" name="Rounded Rectangle 5">
            <a:extLst>
              <a:ext uri="{FF2B5EF4-FFF2-40B4-BE49-F238E27FC236}">
                <a16:creationId xmlns:a16="http://schemas.microsoft.com/office/drawing/2014/main" id="{8287FA70-B1A8-42BC-98DB-09F8E9261DDF}"/>
              </a:ext>
            </a:extLst>
          </p:cNvPr>
          <p:cNvSpPr/>
          <p:nvPr/>
        </p:nvSpPr>
        <p:spPr>
          <a:xfrm>
            <a:off x="625474" y="908720"/>
            <a:ext cx="7330901" cy="1712239"/>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443BDE56-46A7-4282-82CD-984C0646C253}"/>
              </a:ext>
            </a:extLst>
          </p:cNvPr>
          <p:cNvSpPr txBox="1"/>
          <p:nvPr/>
        </p:nvSpPr>
        <p:spPr>
          <a:xfrm>
            <a:off x="6037516" y="2220849"/>
            <a:ext cx="1918859" cy="369332"/>
          </a:xfrm>
          <a:prstGeom prst="rect">
            <a:avLst/>
          </a:prstGeom>
          <a:noFill/>
        </p:spPr>
        <p:txBody>
          <a:bodyPr wrap="none" rtlCol="0">
            <a:spAutoFit/>
          </a:bodyPr>
          <a:lstStyle/>
          <a:p>
            <a:r>
              <a:rPr lang="en-US" altLang="de-DE" sz="1800" dirty="0">
                <a:sym typeface="Wingdings" panose="05000000000000000000" pitchFamily="2" charset="2"/>
              </a:rPr>
              <a:t> </a:t>
            </a:r>
            <a:r>
              <a:rPr lang="en-US" altLang="de-DE" sz="1800" dirty="0">
                <a:solidFill>
                  <a:srgbClr val="C00000"/>
                </a:solidFill>
                <a:sym typeface="Wingdings" panose="05000000000000000000" pitchFamily="2" charset="2"/>
              </a:rPr>
              <a:t> Mo substrate ?</a:t>
            </a:r>
            <a:endParaRPr lang="de-DE" dirty="0">
              <a:solidFill>
                <a:srgbClr val="C00000"/>
              </a:solidFill>
            </a:endParaRPr>
          </a:p>
        </p:txBody>
      </p:sp>
      <p:sp>
        <p:nvSpPr>
          <p:cNvPr id="11" name="Textfeld 10">
            <a:extLst>
              <a:ext uri="{FF2B5EF4-FFF2-40B4-BE49-F238E27FC236}">
                <a16:creationId xmlns:a16="http://schemas.microsoft.com/office/drawing/2014/main" id="{4B6502B1-99DF-4A61-8EEC-97DBB71D1D83}"/>
              </a:ext>
            </a:extLst>
          </p:cNvPr>
          <p:cNvSpPr txBox="1"/>
          <p:nvPr/>
        </p:nvSpPr>
        <p:spPr>
          <a:xfrm>
            <a:off x="6122247" y="4236492"/>
            <a:ext cx="2815194" cy="369332"/>
          </a:xfrm>
          <a:prstGeom prst="rect">
            <a:avLst/>
          </a:prstGeom>
          <a:noFill/>
        </p:spPr>
        <p:txBody>
          <a:bodyPr wrap="none" rtlCol="0">
            <a:spAutoFit/>
          </a:bodyPr>
          <a:lstStyle/>
          <a:p>
            <a:r>
              <a:rPr lang="en-US" altLang="de-DE" sz="1800" dirty="0">
                <a:solidFill>
                  <a:srgbClr val="C00000"/>
                </a:solidFill>
                <a:sym typeface="Wingdings" panose="05000000000000000000" pitchFamily="2" charset="2"/>
              </a:rPr>
              <a:t> higher quality of p-</a:t>
            </a:r>
            <a:r>
              <a:rPr lang="en-US" altLang="de-DE" sz="1800" dirty="0" err="1">
                <a:solidFill>
                  <a:srgbClr val="C00000"/>
                </a:solidFill>
                <a:sym typeface="Wingdings" panose="05000000000000000000" pitchFamily="2" charset="2"/>
              </a:rPr>
              <a:t>GaN</a:t>
            </a:r>
            <a:r>
              <a:rPr lang="en-US" altLang="de-DE" sz="1800" dirty="0">
                <a:solidFill>
                  <a:srgbClr val="C00000"/>
                </a:solidFill>
                <a:sym typeface="Wingdings" panose="05000000000000000000" pitchFamily="2" charset="2"/>
              </a:rPr>
              <a:t> ?</a:t>
            </a:r>
            <a:endParaRPr lang="de-DE" dirty="0"/>
          </a:p>
        </p:txBody>
      </p:sp>
      <p:sp>
        <p:nvSpPr>
          <p:cNvPr id="12" name="Textfeld 11">
            <a:extLst>
              <a:ext uri="{FF2B5EF4-FFF2-40B4-BE49-F238E27FC236}">
                <a16:creationId xmlns:a16="http://schemas.microsoft.com/office/drawing/2014/main" id="{D80E5C78-B2FE-48B1-B903-5FD8E2775C7F}"/>
              </a:ext>
            </a:extLst>
          </p:cNvPr>
          <p:cNvSpPr txBox="1"/>
          <p:nvPr/>
        </p:nvSpPr>
        <p:spPr>
          <a:xfrm>
            <a:off x="6119295" y="5806152"/>
            <a:ext cx="2863142" cy="369332"/>
          </a:xfrm>
          <a:prstGeom prst="rect">
            <a:avLst/>
          </a:prstGeom>
          <a:noFill/>
        </p:spPr>
        <p:txBody>
          <a:bodyPr wrap="square" rtlCol="0">
            <a:spAutoFit/>
          </a:bodyPr>
          <a:lstStyle/>
          <a:p>
            <a:r>
              <a:rPr lang="en-US" altLang="de-DE" dirty="0">
                <a:solidFill>
                  <a:srgbClr val="C00000"/>
                </a:solidFill>
                <a:sym typeface="Wingdings" panose="05000000000000000000" pitchFamily="2" charset="2"/>
              </a:rPr>
              <a:t> </a:t>
            </a:r>
            <a:r>
              <a:rPr lang="en-US" altLang="de-DE" dirty="0">
                <a:solidFill>
                  <a:srgbClr val="C00000"/>
                </a:solidFill>
              </a:rPr>
              <a:t>Softer method (</a:t>
            </a:r>
            <a:r>
              <a:rPr lang="en-US" altLang="de-DE" dirty="0" err="1">
                <a:solidFill>
                  <a:srgbClr val="C00000"/>
                </a:solidFill>
              </a:rPr>
              <a:t>H</a:t>
            </a:r>
            <a:r>
              <a:rPr lang="en-US" altLang="de-DE" baseline="-25000" dirty="0" err="1">
                <a:solidFill>
                  <a:srgbClr val="C00000"/>
                </a:solidFill>
              </a:rPr>
              <a:t>atomic</a:t>
            </a:r>
            <a:r>
              <a:rPr lang="en-US" altLang="de-DE" dirty="0">
                <a:solidFill>
                  <a:srgbClr val="C00000"/>
                </a:solidFill>
              </a:rPr>
              <a:t>) </a:t>
            </a:r>
            <a:endParaRPr lang="de-DE" dirty="0"/>
          </a:p>
        </p:txBody>
      </p:sp>
      <p:sp>
        <p:nvSpPr>
          <p:cNvPr id="14" name="Textfeld 13">
            <a:extLst>
              <a:ext uri="{FF2B5EF4-FFF2-40B4-BE49-F238E27FC236}">
                <a16:creationId xmlns:a16="http://schemas.microsoft.com/office/drawing/2014/main" id="{F2D9C7A1-A7E6-4D85-9DC6-FBFBE5102747}"/>
              </a:ext>
            </a:extLst>
          </p:cNvPr>
          <p:cNvSpPr txBox="1"/>
          <p:nvPr/>
        </p:nvSpPr>
        <p:spPr>
          <a:xfrm>
            <a:off x="6119295" y="6108425"/>
            <a:ext cx="4593166" cy="369332"/>
          </a:xfrm>
          <a:prstGeom prst="rect">
            <a:avLst/>
          </a:prstGeom>
          <a:noFill/>
        </p:spPr>
        <p:txBody>
          <a:bodyPr wrap="square">
            <a:spAutoFit/>
          </a:bodyPr>
          <a:lstStyle/>
          <a:p>
            <a:r>
              <a:rPr lang="en-US" altLang="de-DE" dirty="0">
                <a:solidFill>
                  <a:srgbClr val="C00000"/>
                </a:solidFill>
                <a:sym typeface="Wingdings" panose="05000000000000000000" pitchFamily="2" charset="2"/>
              </a:rPr>
              <a:t> laser cleaning ?</a:t>
            </a:r>
            <a:endParaRPr lang="de-DE" dirty="0"/>
          </a:p>
        </p:txBody>
      </p:sp>
    </p:spTree>
    <p:extLst>
      <p:ext uri="{BB962C8B-B14F-4D97-AF65-F5344CB8AC3E}">
        <p14:creationId xmlns:p14="http://schemas.microsoft.com/office/powerpoint/2010/main" val="2088871134"/>
      </p:ext>
    </p:extLst>
  </p:cSld>
  <p:clrMapOvr>
    <a:masterClrMapping/>
  </p:clrMapOvr>
  <p:transition advTm="43928">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1885904-0301-4910-9B88-B60EF4612BFC}"/>
              </a:ext>
            </a:extLst>
          </p:cNvPr>
          <p:cNvPicPr>
            <a:picLocks noChangeAspect="1"/>
          </p:cNvPicPr>
          <p:nvPr/>
        </p:nvPicPr>
        <p:blipFill>
          <a:blip r:embed="rId2"/>
          <a:stretch>
            <a:fillRect/>
          </a:stretch>
        </p:blipFill>
        <p:spPr>
          <a:xfrm>
            <a:off x="7014278" y="2069500"/>
            <a:ext cx="1904585" cy="722765"/>
          </a:xfrm>
          <a:prstGeom prst="rect">
            <a:avLst/>
          </a:prstGeom>
        </p:spPr>
      </p:pic>
      <p:pic>
        <p:nvPicPr>
          <p:cNvPr id="8" name="Grafik 7">
            <a:extLst>
              <a:ext uri="{FF2B5EF4-FFF2-40B4-BE49-F238E27FC236}">
                <a16:creationId xmlns:a16="http://schemas.microsoft.com/office/drawing/2014/main" id="{9BFD3FE6-B19B-44B9-8831-17938FE9C489}"/>
              </a:ext>
            </a:extLst>
          </p:cNvPr>
          <p:cNvPicPr>
            <a:picLocks noChangeAspect="1"/>
          </p:cNvPicPr>
          <p:nvPr/>
        </p:nvPicPr>
        <p:blipFill>
          <a:blip r:embed="rId3"/>
          <a:stretch>
            <a:fillRect/>
          </a:stretch>
        </p:blipFill>
        <p:spPr>
          <a:xfrm>
            <a:off x="418259" y="2273043"/>
            <a:ext cx="2146663" cy="1083855"/>
          </a:xfrm>
          <a:prstGeom prst="rect">
            <a:avLst/>
          </a:prstGeom>
        </p:spPr>
      </p:pic>
      <p:pic>
        <p:nvPicPr>
          <p:cNvPr id="9" name="Grafik 8">
            <a:extLst>
              <a:ext uri="{FF2B5EF4-FFF2-40B4-BE49-F238E27FC236}">
                <a16:creationId xmlns:a16="http://schemas.microsoft.com/office/drawing/2014/main" id="{0C47253D-A7E7-4891-A7BD-82D2F78D5125}"/>
              </a:ext>
            </a:extLst>
          </p:cNvPr>
          <p:cNvPicPr>
            <a:picLocks noChangeAspect="1"/>
          </p:cNvPicPr>
          <p:nvPr/>
        </p:nvPicPr>
        <p:blipFill>
          <a:blip r:embed="rId4"/>
          <a:stretch>
            <a:fillRect/>
          </a:stretch>
        </p:blipFill>
        <p:spPr>
          <a:xfrm>
            <a:off x="418259" y="641164"/>
            <a:ext cx="1293820" cy="1162244"/>
          </a:xfrm>
          <a:prstGeom prst="rect">
            <a:avLst/>
          </a:prstGeom>
        </p:spPr>
      </p:pic>
      <p:pic>
        <p:nvPicPr>
          <p:cNvPr id="10" name="Grafik 9">
            <a:extLst>
              <a:ext uri="{FF2B5EF4-FFF2-40B4-BE49-F238E27FC236}">
                <a16:creationId xmlns:a16="http://schemas.microsoft.com/office/drawing/2014/main" id="{B2F2D26A-8785-4C9A-B10B-9E1437F9AAE6}"/>
              </a:ext>
            </a:extLst>
          </p:cNvPr>
          <p:cNvPicPr>
            <a:picLocks noChangeAspect="1"/>
          </p:cNvPicPr>
          <p:nvPr/>
        </p:nvPicPr>
        <p:blipFill>
          <a:blip r:embed="rId5"/>
          <a:stretch>
            <a:fillRect/>
          </a:stretch>
        </p:blipFill>
        <p:spPr>
          <a:xfrm>
            <a:off x="7099005" y="871596"/>
            <a:ext cx="1969897" cy="893325"/>
          </a:xfrm>
          <a:prstGeom prst="rect">
            <a:avLst/>
          </a:prstGeom>
        </p:spPr>
      </p:pic>
      <p:pic>
        <p:nvPicPr>
          <p:cNvPr id="12" name="Grafik 11">
            <a:extLst>
              <a:ext uri="{FF2B5EF4-FFF2-40B4-BE49-F238E27FC236}">
                <a16:creationId xmlns:a16="http://schemas.microsoft.com/office/drawing/2014/main" id="{ADFE11C6-463D-449E-8DD0-D37ECD184ED9}"/>
              </a:ext>
            </a:extLst>
          </p:cNvPr>
          <p:cNvPicPr>
            <a:picLocks noChangeAspect="1"/>
          </p:cNvPicPr>
          <p:nvPr/>
        </p:nvPicPr>
        <p:blipFill>
          <a:blip r:embed="rId6"/>
          <a:stretch>
            <a:fillRect/>
          </a:stretch>
        </p:blipFill>
        <p:spPr>
          <a:xfrm>
            <a:off x="7444372" y="183964"/>
            <a:ext cx="1685925" cy="457200"/>
          </a:xfrm>
          <a:prstGeom prst="rect">
            <a:avLst/>
          </a:prstGeom>
        </p:spPr>
      </p:pic>
      <p:sp>
        <p:nvSpPr>
          <p:cNvPr id="15" name="Rechteck 12">
            <a:extLst>
              <a:ext uri="{FF2B5EF4-FFF2-40B4-BE49-F238E27FC236}">
                <a16:creationId xmlns:a16="http://schemas.microsoft.com/office/drawing/2014/main" id="{F8497F78-88C4-4C91-A083-855ECFD86698}"/>
              </a:ext>
            </a:extLst>
          </p:cNvPr>
          <p:cNvSpPr>
            <a:spLocks noChangeArrowheads="1"/>
          </p:cNvSpPr>
          <p:nvPr/>
        </p:nvSpPr>
        <p:spPr bwMode="auto">
          <a:xfrm>
            <a:off x="418259" y="4118613"/>
            <a:ext cx="835292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de-DE" b="1" dirty="0"/>
              <a:t>from the ELBE </a:t>
            </a:r>
            <a:r>
              <a:rPr lang="en-US" altLang="de-DE" b="1" u="sng" dirty="0"/>
              <a:t>SRF Group</a:t>
            </a:r>
            <a:r>
              <a:rPr lang="en-US" altLang="de-DE" b="1" dirty="0"/>
              <a:t>:</a:t>
            </a:r>
          </a:p>
          <a:p>
            <a:pPr algn="ctr" eaLnBrk="1" hangingPunct="1"/>
            <a:r>
              <a:rPr lang="en-US" altLang="de-DE" sz="1600" dirty="0"/>
              <a:t>A. Arnold, P. Zwartek, S. Ma, P. Murcek, R. Xiang, J. Teichert, A. Ryzhov, A. Hoffmann, </a:t>
            </a:r>
            <a:br>
              <a:rPr lang="en-US" altLang="de-DE" sz="1600" dirty="0"/>
            </a:br>
            <a:r>
              <a:rPr lang="en-US" altLang="de-DE" sz="1600" dirty="0"/>
              <a:t>R. </a:t>
            </a:r>
            <a:r>
              <a:rPr lang="en-US" altLang="de-DE" sz="1600" dirty="0" err="1"/>
              <a:t>Niemcyk</a:t>
            </a:r>
            <a:r>
              <a:rPr lang="en-US" altLang="de-DE" sz="1600" dirty="0"/>
              <a:t>, S. Gatzmaga </a:t>
            </a:r>
          </a:p>
        </p:txBody>
      </p:sp>
      <p:pic>
        <p:nvPicPr>
          <p:cNvPr id="18" name="Grafik 17">
            <a:extLst>
              <a:ext uri="{FF2B5EF4-FFF2-40B4-BE49-F238E27FC236}">
                <a16:creationId xmlns:a16="http://schemas.microsoft.com/office/drawing/2014/main" id="{3E246A30-177A-4852-8B44-75A4D875EC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57" t="6586"/>
          <a:stretch/>
        </p:blipFill>
        <p:spPr>
          <a:xfrm>
            <a:off x="2564922" y="680608"/>
            <a:ext cx="4356709" cy="3240449"/>
          </a:xfrm>
          <a:prstGeom prst="rect">
            <a:avLst/>
          </a:prstGeom>
        </p:spPr>
      </p:pic>
      <p:sp>
        <p:nvSpPr>
          <p:cNvPr id="19" name="Textfeld 18">
            <a:extLst>
              <a:ext uri="{FF2B5EF4-FFF2-40B4-BE49-F238E27FC236}">
                <a16:creationId xmlns:a16="http://schemas.microsoft.com/office/drawing/2014/main" id="{EB5D29A4-8460-428E-B35A-547C8FD4FB17}"/>
              </a:ext>
            </a:extLst>
          </p:cNvPr>
          <p:cNvSpPr txBox="1"/>
          <p:nvPr/>
        </p:nvSpPr>
        <p:spPr>
          <a:xfrm>
            <a:off x="2016280" y="4000"/>
            <a:ext cx="5092291" cy="584775"/>
          </a:xfrm>
          <a:prstGeom prst="rect">
            <a:avLst/>
          </a:prstGeom>
          <a:noFill/>
        </p:spPr>
        <p:txBody>
          <a:bodyPr wrap="none" rtlCol="0">
            <a:spAutoFit/>
          </a:bodyPr>
          <a:lstStyle/>
          <a:p>
            <a:r>
              <a:rPr lang="de-DE" sz="3200" u="sng" dirty="0" err="1">
                <a:effectLst>
                  <a:outerShdw blurRad="38100" dist="38100" dir="2700000" algn="tl">
                    <a:srgbClr val="000000">
                      <a:alpha val="43137"/>
                    </a:srgbClr>
                  </a:outerShdw>
                </a:effectLst>
              </a:rPr>
              <a:t>Thank</a:t>
            </a:r>
            <a:r>
              <a:rPr lang="de-DE" sz="3200" u="sng" dirty="0">
                <a:effectLst>
                  <a:outerShdw blurRad="38100" dist="38100" dir="2700000" algn="tl">
                    <a:srgbClr val="000000">
                      <a:alpha val="43137"/>
                    </a:srgbClr>
                  </a:outerShdw>
                </a:effectLst>
              </a:rPr>
              <a:t> </a:t>
            </a:r>
            <a:r>
              <a:rPr lang="de-DE" sz="3200" u="sng" dirty="0" err="1">
                <a:effectLst>
                  <a:outerShdw blurRad="38100" dist="38100" dir="2700000" algn="tl">
                    <a:srgbClr val="000000">
                      <a:alpha val="43137"/>
                    </a:srgbClr>
                  </a:outerShdw>
                </a:effectLst>
              </a:rPr>
              <a:t>you</a:t>
            </a:r>
            <a:r>
              <a:rPr lang="de-DE" sz="3200" u="sng" dirty="0">
                <a:effectLst>
                  <a:outerShdw blurRad="38100" dist="38100" dir="2700000" algn="tl">
                    <a:srgbClr val="000000">
                      <a:alpha val="43137"/>
                    </a:srgbClr>
                  </a:outerShdw>
                </a:effectLst>
              </a:rPr>
              <a:t> </a:t>
            </a:r>
            <a:r>
              <a:rPr lang="de-DE" sz="3200" u="sng" dirty="0" err="1">
                <a:effectLst>
                  <a:outerShdw blurRad="38100" dist="38100" dir="2700000" algn="tl">
                    <a:srgbClr val="000000">
                      <a:alpha val="43137"/>
                    </a:srgbClr>
                  </a:outerShdw>
                </a:effectLst>
              </a:rPr>
              <a:t>for</a:t>
            </a:r>
            <a:r>
              <a:rPr lang="de-DE" sz="3200" u="sng" dirty="0">
                <a:effectLst>
                  <a:outerShdw blurRad="38100" dist="38100" dir="2700000" algn="tl">
                    <a:srgbClr val="000000">
                      <a:alpha val="43137"/>
                    </a:srgbClr>
                  </a:outerShdw>
                </a:effectLst>
              </a:rPr>
              <a:t> </a:t>
            </a:r>
            <a:r>
              <a:rPr lang="de-DE" sz="3200" u="sng" dirty="0" err="1">
                <a:effectLst>
                  <a:outerShdw blurRad="38100" dist="38100" dir="2700000" algn="tl">
                    <a:srgbClr val="000000">
                      <a:alpha val="43137"/>
                    </a:srgbClr>
                  </a:outerShdw>
                </a:effectLst>
              </a:rPr>
              <a:t>your</a:t>
            </a:r>
            <a:r>
              <a:rPr lang="de-DE" sz="3200" u="sng" dirty="0">
                <a:effectLst>
                  <a:outerShdw blurRad="38100" dist="38100" dir="2700000" algn="tl">
                    <a:srgbClr val="000000">
                      <a:alpha val="43137"/>
                    </a:srgbClr>
                  </a:outerShdw>
                </a:effectLst>
              </a:rPr>
              <a:t> </a:t>
            </a:r>
            <a:r>
              <a:rPr lang="de-DE" sz="3200" u="sng" dirty="0" err="1">
                <a:effectLst>
                  <a:outerShdw blurRad="38100" dist="38100" dir="2700000" algn="tl">
                    <a:srgbClr val="000000">
                      <a:alpha val="43137"/>
                    </a:srgbClr>
                  </a:outerShdw>
                </a:effectLst>
              </a:rPr>
              <a:t>attention</a:t>
            </a:r>
            <a:r>
              <a:rPr lang="de-DE" sz="3200" u="sng" dirty="0">
                <a:effectLst>
                  <a:outerShdw blurRad="38100" dist="38100" dir="2700000" algn="tl">
                    <a:srgbClr val="000000">
                      <a:alpha val="43137"/>
                    </a:srgbClr>
                  </a:outerShdw>
                </a:effectLst>
              </a:rPr>
              <a:t>!</a:t>
            </a:r>
          </a:p>
        </p:txBody>
      </p:sp>
      <p:sp>
        <p:nvSpPr>
          <p:cNvPr id="11" name="Rechteck 12">
            <a:extLst>
              <a:ext uri="{FF2B5EF4-FFF2-40B4-BE49-F238E27FC236}">
                <a16:creationId xmlns:a16="http://schemas.microsoft.com/office/drawing/2014/main" id="{F9EAAA71-E3D5-4BF5-A522-2E64C58187C4}"/>
              </a:ext>
            </a:extLst>
          </p:cNvPr>
          <p:cNvSpPr>
            <a:spLocks noChangeArrowheads="1"/>
          </p:cNvSpPr>
          <p:nvPr/>
        </p:nvSpPr>
        <p:spPr bwMode="auto">
          <a:xfrm>
            <a:off x="2437263" y="4979917"/>
            <a:ext cx="4320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de-DE" b="1" dirty="0"/>
              <a:t>Thanks to all of our project partners !</a:t>
            </a:r>
            <a:endParaRPr lang="en-US" altLang="de-DE" sz="1600" dirty="0"/>
          </a:p>
        </p:txBody>
      </p:sp>
      <p:sp>
        <p:nvSpPr>
          <p:cNvPr id="2" name="Textfeld 1">
            <a:extLst>
              <a:ext uri="{FF2B5EF4-FFF2-40B4-BE49-F238E27FC236}">
                <a16:creationId xmlns:a16="http://schemas.microsoft.com/office/drawing/2014/main" id="{BDB7B448-4AED-4174-8771-B6866659CD76}"/>
              </a:ext>
            </a:extLst>
          </p:cNvPr>
          <p:cNvSpPr txBox="1"/>
          <p:nvPr/>
        </p:nvSpPr>
        <p:spPr>
          <a:xfrm flipH="1">
            <a:off x="1017319" y="5687537"/>
            <a:ext cx="6427053" cy="523220"/>
          </a:xfrm>
          <a:prstGeom prst="rect">
            <a:avLst/>
          </a:prstGeom>
          <a:noFill/>
        </p:spPr>
        <p:txBody>
          <a:bodyPr wrap="square" rtlCol="0">
            <a:spAutoFit/>
          </a:bodyPr>
          <a:lstStyle/>
          <a:p>
            <a:pPr algn="ctr"/>
            <a:r>
              <a:rPr lang="de-DE" sz="2800" b="1" dirty="0" err="1">
                <a:solidFill>
                  <a:srgbClr val="FF0000"/>
                </a:solidFill>
              </a:rPr>
              <a:t>Visit</a:t>
            </a:r>
            <a:r>
              <a:rPr lang="de-DE" sz="2800" b="1" dirty="0">
                <a:solidFill>
                  <a:srgbClr val="FF0000"/>
                </a:solidFill>
              </a:rPr>
              <a:t> </a:t>
            </a:r>
            <a:r>
              <a:rPr lang="de-DE" sz="2800" b="1" dirty="0" err="1">
                <a:solidFill>
                  <a:srgbClr val="FF0000"/>
                </a:solidFill>
              </a:rPr>
              <a:t>us</a:t>
            </a:r>
            <a:r>
              <a:rPr lang="de-DE" sz="2800" b="1" dirty="0">
                <a:solidFill>
                  <a:srgbClr val="FF0000"/>
                </a:solidFill>
              </a:rPr>
              <a:t> @ EWPAA 2024 !</a:t>
            </a:r>
          </a:p>
        </p:txBody>
      </p:sp>
    </p:spTree>
    <p:extLst>
      <p:ext uri="{BB962C8B-B14F-4D97-AF65-F5344CB8AC3E}">
        <p14:creationId xmlns:p14="http://schemas.microsoft.com/office/powerpoint/2010/main" val="2397754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319DAEB3-08B0-4582-900B-05E07769602E}"/>
              </a:ext>
            </a:extLst>
          </p:cNvPr>
          <p:cNvSpPr txBox="1">
            <a:spLocks/>
          </p:cNvSpPr>
          <p:nvPr/>
        </p:nvSpPr>
        <p:spPr>
          <a:xfrm>
            <a:off x="5193260" y="1130659"/>
            <a:ext cx="3791541" cy="365495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3pPr>
            <a:lvl4pPr marL="5334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4pPr>
            <a:lvl5pPr marL="9017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AutoNum type="arabicParenR"/>
            </a:pPr>
            <a:r>
              <a:rPr lang="en-US" sz="1400" b="1" dirty="0"/>
              <a:t>Wet chemical cleaning </a:t>
            </a:r>
            <a:r>
              <a:rPr lang="en-US" sz="1400" dirty="0">
                <a:solidFill>
                  <a:schemeClr val="bg1">
                    <a:lumMod val="65000"/>
                  </a:schemeClr>
                </a:solidFill>
              </a:rPr>
              <a:t>using simple solvents or acidic solutions to minimize surface contaminations</a:t>
            </a:r>
          </a:p>
          <a:p>
            <a:pPr marL="342900" indent="-342900">
              <a:spcAft>
                <a:spcPts val="0"/>
              </a:spcAft>
              <a:buFont typeface="Arial" panose="020B0604020202020204" pitchFamily="34" charset="0"/>
              <a:buAutoNum type="arabicParenR"/>
            </a:pPr>
            <a:endParaRPr lang="en-US" sz="1400" dirty="0"/>
          </a:p>
          <a:p>
            <a:pPr marL="342900" indent="-342900">
              <a:spcAft>
                <a:spcPts val="0"/>
              </a:spcAft>
              <a:buFont typeface="Arial" panose="020B0604020202020204" pitchFamily="34" charset="0"/>
              <a:buAutoNum type="arabicParenR"/>
            </a:pPr>
            <a:r>
              <a:rPr lang="en-US" sz="1400" b="1" dirty="0">
                <a:solidFill>
                  <a:schemeClr val="bg1">
                    <a:lumMod val="65000"/>
                  </a:schemeClr>
                </a:solidFill>
              </a:rPr>
              <a:t>Thermal cleaning </a:t>
            </a:r>
            <a:r>
              <a:rPr lang="en-US" sz="1400" dirty="0">
                <a:solidFill>
                  <a:schemeClr val="bg1">
                    <a:lumMod val="65000"/>
                  </a:schemeClr>
                </a:solidFill>
              </a:rPr>
              <a:t>using black body or thermo-coupler to heat the surface and create an atomically clean surface</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Cs activation </a:t>
            </a:r>
            <a:r>
              <a:rPr lang="en-US" sz="1400" dirty="0">
                <a:solidFill>
                  <a:schemeClr val="bg1">
                    <a:lumMod val="65000"/>
                  </a:schemeClr>
                </a:solidFill>
              </a:rPr>
              <a:t>by the deposition of a thin Cs layer on the cleaned surface</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Degradation </a:t>
            </a:r>
            <a:r>
              <a:rPr lang="en-US" sz="1400" dirty="0">
                <a:solidFill>
                  <a:schemeClr val="bg1">
                    <a:lumMod val="65000"/>
                  </a:schemeClr>
                </a:solidFill>
              </a:rPr>
              <a:t>QE decay examination in a certain period; reaching 1 % </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Re-activation </a:t>
            </a:r>
            <a:r>
              <a:rPr lang="en-US" sz="1400" dirty="0">
                <a:solidFill>
                  <a:schemeClr val="bg1">
                    <a:lumMod val="65000"/>
                  </a:schemeClr>
                </a:solidFill>
              </a:rPr>
              <a:t>of the same sample starting again at step 2</a:t>
            </a:r>
          </a:p>
          <a:p>
            <a:pPr>
              <a:spcAft>
                <a:spcPts val="0"/>
              </a:spcAft>
            </a:pPr>
            <a:endParaRPr lang="en-US" sz="1400" dirty="0"/>
          </a:p>
        </p:txBody>
      </p:sp>
      <p:sp>
        <p:nvSpPr>
          <p:cNvPr id="7" name="Inhaltsplatzhalter 2">
            <a:extLst>
              <a:ext uri="{FF2B5EF4-FFF2-40B4-BE49-F238E27FC236}">
                <a16:creationId xmlns:a16="http://schemas.microsoft.com/office/drawing/2014/main" id="{54B95E21-81BA-4C12-8FF2-721680CC6428}"/>
              </a:ext>
            </a:extLst>
          </p:cNvPr>
          <p:cNvSpPr txBox="1">
            <a:spLocks/>
          </p:cNvSpPr>
          <p:nvPr/>
        </p:nvSpPr>
        <p:spPr>
          <a:xfrm>
            <a:off x="5197871" y="1139506"/>
            <a:ext cx="3791541" cy="379338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3pPr>
            <a:lvl4pPr marL="5334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4pPr>
            <a:lvl5pPr marL="9017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AutoNum type="arabicParenR"/>
            </a:pPr>
            <a:r>
              <a:rPr lang="en-US" sz="1400" b="1" dirty="0">
                <a:solidFill>
                  <a:schemeClr val="bg1">
                    <a:lumMod val="65000"/>
                  </a:schemeClr>
                </a:solidFill>
              </a:rPr>
              <a:t>Wet chemical cleaning </a:t>
            </a:r>
            <a:r>
              <a:rPr lang="en-US" sz="1400" dirty="0">
                <a:solidFill>
                  <a:schemeClr val="bg1">
                    <a:lumMod val="65000"/>
                  </a:schemeClr>
                </a:solidFill>
              </a:rPr>
              <a:t>using simple solvents or acidic solutions to minimize surface contaminations</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t>Thermal cleaning </a:t>
            </a:r>
            <a:r>
              <a:rPr lang="en-US" sz="1400" dirty="0"/>
              <a:t>using black body or thermo-coupler to heat the surface and create an atomically clean surface</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Cs activation </a:t>
            </a:r>
            <a:r>
              <a:rPr lang="en-US" sz="1400" dirty="0">
                <a:solidFill>
                  <a:schemeClr val="bg1">
                    <a:lumMod val="65000"/>
                  </a:schemeClr>
                </a:solidFill>
              </a:rPr>
              <a:t>by the deposition of a thin Cs layer on the cleaned surface</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Degradation </a:t>
            </a:r>
            <a:r>
              <a:rPr lang="en-US" sz="1400" dirty="0">
                <a:solidFill>
                  <a:schemeClr val="bg1">
                    <a:lumMod val="65000"/>
                  </a:schemeClr>
                </a:solidFill>
              </a:rPr>
              <a:t>QE decay examination in a certain period; reaching 1 % </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Re-activation </a:t>
            </a:r>
            <a:r>
              <a:rPr lang="en-US" sz="1400" dirty="0">
                <a:solidFill>
                  <a:schemeClr val="bg1">
                    <a:lumMod val="65000"/>
                  </a:schemeClr>
                </a:solidFill>
              </a:rPr>
              <a:t>of the same sample starting again at step 2</a:t>
            </a:r>
          </a:p>
          <a:p>
            <a:pPr>
              <a:spcAft>
                <a:spcPts val="0"/>
              </a:spcAft>
            </a:pPr>
            <a:endParaRPr lang="en-US" sz="1400" dirty="0"/>
          </a:p>
        </p:txBody>
      </p:sp>
      <p:sp>
        <p:nvSpPr>
          <p:cNvPr id="8" name="Inhaltsplatzhalter 2">
            <a:extLst>
              <a:ext uri="{FF2B5EF4-FFF2-40B4-BE49-F238E27FC236}">
                <a16:creationId xmlns:a16="http://schemas.microsoft.com/office/drawing/2014/main" id="{0D475A23-CEE5-4FCE-AE01-09C5049818E3}"/>
              </a:ext>
            </a:extLst>
          </p:cNvPr>
          <p:cNvSpPr txBox="1">
            <a:spLocks/>
          </p:cNvSpPr>
          <p:nvPr/>
        </p:nvSpPr>
        <p:spPr>
          <a:xfrm>
            <a:off x="5198953" y="1130659"/>
            <a:ext cx="3791541" cy="352839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3pPr>
            <a:lvl4pPr marL="5334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4pPr>
            <a:lvl5pPr marL="9017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AutoNum type="arabicParenR"/>
            </a:pPr>
            <a:r>
              <a:rPr lang="en-US" sz="1400" b="1" dirty="0">
                <a:solidFill>
                  <a:schemeClr val="bg1">
                    <a:lumMod val="65000"/>
                  </a:schemeClr>
                </a:solidFill>
              </a:rPr>
              <a:t>Wet chemical cleaning </a:t>
            </a:r>
            <a:r>
              <a:rPr lang="en-US" sz="1400" dirty="0">
                <a:solidFill>
                  <a:schemeClr val="bg1">
                    <a:lumMod val="65000"/>
                  </a:schemeClr>
                </a:solidFill>
              </a:rPr>
              <a:t>using simple solvents or acidic solutions to minimize surface contaminations</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Thermal cleaning </a:t>
            </a:r>
            <a:r>
              <a:rPr lang="en-US" sz="1400" dirty="0">
                <a:solidFill>
                  <a:schemeClr val="bg1">
                    <a:lumMod val="65000"/>
                  </a:schemeClr>
                </a:solidFill>
              </a:rPr>
              <a:t>using black body or thermo-coupler to heat the surface and create an atomically clean surface</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t>Cs activation </a:t>
            </a:r>
            <a:r>
              <a:rPr lang="en-US" sz="1400" dirty="0"/>
              <a:t>by the deposition of a thin Cs layer on the cleaned surface</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Degradation </a:t>
            </a:r>
            <a:r>
              <a:rPr lang="en-US" sz="1400" dirty="0">
                <a:solidFill>
                  <a:schemeClr val="bg1">
                    <a:lumMod val="65000"/>
                  </a:schemeClr>
                </a:solidFill>
              </a:rPr>
              <a:t>QE decay examination in a certain period; reaching 1 % </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Re-activation </a:t>
            </a:r>
            <a:r>
              <a:rPr lang="en-US" sz="1400" dirty="0">
                <a:solidFill>
                  <a:schemeClr val="bg1">
                    <a:lumMod val="65000"/>
                  </a:schemeClr>
                </a:solidFill>
              </a:rPr>
              <a:t>of the same sample starting again at step 2</a:t>
            </a:r>
          </a:p>
          <a:p>
            <a:pPr>
              <a:spcAft>
                <a:spcPts val="0"/>
              </a:spcAft>
            </a:pPr>
            <a:endParaRPr lang="en-US" sz="1400" dirty="0"/>
          </a:p>
        </p:txBody>
      </p:sp>
      <p:sp>
        <p:nvSpPr>
          <p:cNvPr id="9" name="Inhaltsplatzhalter 2">
            <a:extLst>
              <a:ext uri="{FF2B5EF4-FFF2-40B4-BE49-F238E27FC236}">
                <a16:creationId xmlns:a16="http://schemas.microsoft.com/office/drawing/2014/main" id="{6B85CFCA-BA2A-46B3-A808-39868DC33D0E}"/>
              </a:ext>
            </a:extLst>
          </p:cNvPr>
          <p:cNvSpPr txBox="1">
            <a:spLocks/>
          </p:cNvSpPr>
          <p:nvPr/>
        </p:nvSpPr>
        <p:spPr>
          <a:xfrm>
            <a:off x="5196789" y="1143247"/>
            <a:ext cx="3791541" cy="365272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3pPr>
            <a:lvl4pPr marL="5334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4pPr>
            <a:lvl5pPr marL="9017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AutoNum type="arabicParenR"/>
            </a:pPr>
            <a:r>
              <a:rPr lang="en-US" sz="1400" b="1" dirty="0">
                <a:solidFill>
                  <a:schemeClr val="bg1">
                    <a:lumMod val="65000"/>
                  </a:schemeClr>
                </a:solidFill>
              </a:rPr>
              <a:t>Wet chemical cleaning </a:t>
            </a:r>
            <a:r>
              <a:rPr lang="en-US" sz="1400" dirty="0">
                <a:solidFill>
                  <a:schemeClr val="bg1">
                    <a:lumMod val="65000"/>
                  </a:schemeClr>
                </a:solidFill>
              </a:rPr>
              <a:t>using simple solvents or acidic solutions to minimize surface contaminations</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Thermal cleaning </a:t>
            </a:r>
            <a:r>
              <a:rPr lang="en-US" sz="1400" dirty="0">
                <a:solidFill>
                  <a:schemeClr val="bg1">
                    <a:lumMod val="65000"/>
                  </a:schemeClr>
                </a:solidFill>
              </a:rPr>
              <a:t>using black body or thermo-coupler to heat the surface and create an atomically clean surface</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Cs activation </a:t>
            </a:r>
            <a:r>
              <a:rPr lang="en-US" sz="1400" dirty="0">
                <a:solidFill>
                  <a:schemeClr val="bg1">
                    <a:lumMod val="65000"/>
                  </a:schemeClr>
                </a:solidFill>
              </a:rPr>
              <a:t>by the deposition of a thin Cs layer on the cleaned surface</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t>Degradation </a:t>
            </a:r>
            <a:r>
              <a:rPr lang="en-US" sz="1400" dirty="0"/>
              <a:t>QE decay examination in a certain period; reaching 1 % </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Re-activation </a:t>
            </a:r>
            <a:r>
              <a:rPr lang="en-US" sz="1400" dirty="0">
                <a:solidFill>
                  <a:schemeClr val="bg1">
                    <a:lumMod val="65000"/>
                  </a:schemeClr>
                </a:solidFill>
              </a:rPr>
              <a:t>of the same sample starting again at step 2</a:t>
            </a:r>
          </a:p>
          <a:p>
            <a:pPr>
              <a:spcAft>
                <a:spcPts val="0"/>
              </a:spcAft>
            </a:pPr>
            <a:endParaRPr lang="en-US" sz="1400" dirty="0"/>
          </a:p>
        </p:txBody>
      </p:sp>
      <p:sp>
        <p:nvSpPr>
          <p:cNvPr id="10" name="Inhaltsplatzhalter 2">
            <a:extLst>
              <a:ext uri="{FF2B5EF4-FFF2-40B4-BE49-F238E27FC236}">
                <a16:creationId xmlns:a16="http://schemas.microsoft.com/office/drawing/2014/main" id="{1D7F133E-03FF-4953-AD55-308B44A0D0AC}"/>
              </a:ext>
            </a:extLst>
          </p:cNvPr>
          <p:cNvSpPr txBox="1">
            <a:spLocks/>
          </p:cNvSpPr>
          <p:nvPr/>
        </p:nvSpPr>
        <p:spPr>
          <a:xfrm>
            <a:off x="5200035" y="1139505"/>
            <a:ext cx="3791541" cy="352839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3pPr>
            <a:lvl4pPr marL="5334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4pPr>
            <a:lvl5pPr marL="9017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AutoNum type="arabicParenR"/>
            </a:pPr>
            <a:r>
              <a:rPr lang="en-US" sz="1400" b="1" dirty="0">
                <a:solidFill>
                  <a:schemeClr val="bg1">
                    <a:lumMod val="65000"/>
                  </a:schemeClr>
                </a:solidFill>
              </a:rPr>
              <a:t>Wet chemical cleaning </a:t>
            </a:r>
            <a:r>
              <a:rPr lang="en-US" sz="1400" dirty="0">
                <a:solidFill>
                  <a:schemeClr val="bg1">
                    <a:lumMod val="65000"/>
                  </a:schemeClr>
                </a:solidFill>
              </a:rPr>
              <a:t>using simple solvents or acidic solutions to minimize surface contaminations</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Thermal cleaning </a:t>
            </a:r>
            <a:r>
              <a:rPr lang="en-US" sz="1400" dirty="0">
                <a:solidFill>
                  <a:schemeClr val="bg1">
                    <a:lumMod val="65000"/>
                  </a:schemeClr>
                </a:solidFill>
              </a:rPr>
              <a:t>using black body or thermo-coupler to heat the surface and create an atomically clean surface</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Cs activation </a:t>
            </a:r>
            <a:r>
              <a:rPr lang="en-US" sz="1400" dirty="0">
                <a:solidFill>
                  <a:schemeClr val="bg1">
                    <a:lumMod val="65000"/>
                  </a:schemeClr>
                </a:solidFill>
              </a:rPr>
              <a:t>by the deposition of a thin Cs layer on the cleaned surface</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solidFill>
                  <a:schemeClr val="bg1">
                    <a:lumMod val="65000"/>
                  </a:schemeClr>
                </a:solidFill>
              </a:rPr>
              <a:t>Degradation </a:t>
            </a:r>
            <a:r>
              <a:rPr lang="en-US" sz="1400" dirty="0">
                <a:solidFill>
                  <a:schemeClr val="bg1">
                    <a:lumMod val="65000"/>
                  </a:schemeClr>
                </a:solidFill>
              </a:rPr>
              <a:t>QE decay examination in a certain period; reaching 1 % </a:t>
            </a:r>
          </a:p>
          <a:p>
            <a:pPr marL="342900" indent="-342900">
              <a:spcAft>
                <a:spcPts val="0"/>
              </a:spcAft>
              <a:buFont typeface="Arial" panose="020B0604020202020204" pitchFamily="34" charset="0"/>
              <a:buAutoNum type="arabicParenR"/>
            </a:pPr>
            <a:endParaRPr lang="en-US" sz="1400" dirty="0">
              <a:solidFill>
                <a:schemeClr val="bg1">
                  <a:lumMod val="65000"/>
                </a:schemeClr>
              </a:solidFill>
            </a:endParaRPr>
          </a:p>
          <a:p>
            <a:pPr marL="342900" indent="-342900">
              <a:spcAft>
                <a:spcPts val="0"/>
              </a:spcAft>
              <a:buFont typeface="Arial" panose="020B0604020202020204" pitchFamily="34" charset="0"/>
              <a:buAutoNum type="arabicParenR"/>
            </a:pPr>
            <a:r>
              <a:rPr lang="en-US" sz="1400" b="1" dirty="0"/>
              <a:t>Re-activation </a:t>
            </a:r>
            <a:r>
              <a:rPr lang="en-US" sz="1400" dirty="0"/>
              <a:t>of the same sample starting again at step 2</a:t>
            </a:r>
          </a:p>
          <a:p>
            <a:pPr>
              <a:spcAft>
                <a:spcPts val="0"/>
              </a:spcAft>
            </a:pPr>
            <a:endParaRPr lang="en-US" sz="1400" dirty="0"/>
          </a:p>
        </p:txBody>
      </p:sp>
      <p:sp>
        <p:nvSpPr>
          <p:cNvPr id="11" name="Textfeld 10">
            <a:extLst>
              <a:ext uri="{FF2B5EF4-FFF2-40B4-BE49-F238E27FC236}">
                <a16:creationId xmlns:a16="http://schemas.microsoft.com/office/drawing/2014/main" id="{EE20D321-DD75-4EB6-9CFE-6BB88B267EAF}"/>
              </a:ext>
            </a:extLst>
          </p:cNvPr>
          <p:cNvSpPr txBox="1"/>
          <p:nvPr/>
        </p:nvSpPr>
        <p:spPr>
          <a:xfrm>
            <a:off x="629046" y="-41415"/>
            <a:ext cx="1212191" cy="461665"/>
          </a:xfrm>
          <a:prstGeom prst="rect">
            <a:avLst/>
          </a:prstGeom>
          <a:noFill/>
          <a:effectLst>
            <a:outerShdw blurRad="50800" dist="38100" dir="8100000" algn="tr" rotWithShape="0">
              <a:prstClr val="black">
                <a:alpha val="40000"/>
              </a:prstClr>
            </a:outerShdw>
          </a:effectLst>
        </p:spPr>
        <p:txBody>
          <a:bodyPr wrap="none" rtlCol="0">
            <a:spAutoFit/>
          </a:bodyPr>
          <a:lstStyle/>
          <a:p>
            <a:pPr algn="l"/>
            <a:r>
              <a:rPr lang="de-DE" sz="2400" dirty="0" err="1">
                <a:solidFill>
                  <a:srgbClr val="025298"/>
                </a:solidFill>
              </a:rPr>
              <a:t>Results</a:t>
            </a:r>
            <a:endParaRPr lang="de-DE" sz="2400" dirty="0">
              <a:solidFill>
                <a:srgbClr val="025298"/>
              </a:solidFill>
            </a:endParaRPr>
          </a:p>
        </p:txBody>
      </p:sp>
      <p:pic>
        <p:nvPicPr>
          <p:cNvPr id="15" name="Grafik 14">
            <a:extLst>
              <a:ext uri="{FF2B5EF4-FFF2-40B4-BE49-F238E27FC236}">
                <a16:creationId xmlns:a16="http://schemas.microsoft.com/office/drawing/2014/main" id="{6BCD1993-2828-48B3-8087-65682E99D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757" y="750458"/>
            <a:ext cx="3498953" cy="2545150"/>
          </a:xfrm>
          <a:prstGeom prst="rect">
            <a:avLst/>
          </a:prstGeom>
        </p:spPr>
      </p:pic>
      <p:sp>
        <p:nvSpPr>
          <p:cNvPr id="17" name="Rechteck 16">
            <a:extLst>
              <a:ext uri="{FF2B5EF4-FFF2-40B4-BE49-F238E27FC236}">
                <a16:creationId xmlns:a16="http://schemas.microsoft.com/office/drawing/2014/main" id="{BC59DA56-93F0-4D59-8B47-4856D8AC9935}"/>
              </a:ext>
            </a:extLst>
          </p:cNvPr>
          <p:cNvSpPr/>
          <p:nvPr/>
        </p:nvSpPr>
        <p:spPr>
          <a:xfrm>
            <a:off x="152424" y="653607"/>
            <a:ext cx="4926532" cy="3178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pic>
        <p:nvPicPr>
          <p:cNvPr id="19" name="Grafik 18">
            <a:extLst>
              <a:ext uri="{FF2B5EF4-FFF2-40B4-BE49-F238E27FC236}">
                <a16:creationId xmlns:a16="http://schemas.microsoft.com/office/drawing/2014/main" id="{DCC2650C-8CF5-4C86-BD73-0F93612C92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62" t="2666"/>
          <a:stretch/>
        </p:blipFill>
        <p:spPr>
          <a:xfrm>
            <a:off x="419347" y="1749724"/>
            <a:ext cx="3086103" cy="1799518"/>
          </a:xfrm>
          <a:prstGeom prst="rect">
            <a:avLst/>
          </a:prstGeom>
        </p:spPr>
      </p:pic>
      <p:sp>
        <p:nvSpPr>
          <p:cNvPr id="20" name="Textfeld 19">
            <a:extLst>
              <a:ext uri="{FF2B5EF4-FFF2-40B4-BE49-F238E27FC236}">
                <a16:creationId xmlns:a16="http://schemas.microsoft.com/office/drawing/2014/main" id="{05431254-4829-4328-9E44-42A69689F338}"/>
              </a:ext>
            </a:extLst>
          </p:cNvPr>
          <p:cNvSpPr txBox="1"/>
          <p:nvPr/>
        </p:nvSpPr>
        <p:spPr>
          <a:xfrm>
            <a:off x="419347" y="3549242"/>
            <a:ext cx="2697233" cy="264766"/>
          </a:xfrm>
          <a:prstGeom prst="rect">
            <a:avLst/>
          </a:prstGeom>
          <a:noFill/>
        </p:spPr>
        <p:txBody>
          <a:bodyPr wrap="none" rtlCol="0">
            <a:spAutoFit/>
          </a:bodyPr>
          <a:lstStyle/>
          <a:p>
            <a:pPr algn="l"/>
            <a:r>
              <a:rPr lang="de-DE" sz="1500" dirty="0"/>
              <a:t>Thermal </a:t>
            </a:r>
            <a:r>
              <a:rPr lang="de-DE" sz="1500" dirty="0" err="1"/>
              <a:t>cleaning</a:t>
            </a:r>
            <a:r>
              <a:rPr lang="de-DE" sz="1500" dirty="0"/>
              <a:t> </a:t>
            </a:r>
            <a:r>
              <a:rPr lang="de-DE" sz="1500" dirty="0" err="1"/>
              <a:t>with</a:t>
            </a:r>
            <a:r>
              <a:rPr lang="de-DE" sz="1500" dirty="0"/>
              <a:t> </a:t>
            </a:r>
            <a:r>
              <a:rPr lang="de-DE" sz="1500" dirty="0" err="1"/>
              <a:t>black</a:t>
            </a:r>
            <a:r>
              <a:rPr lang="de-DE" sz="1500" dirty="0"/>
              <a:t> </a:t>
            </a:r>
            <a:r>
              <a:rPr lang="de-DE" sz="1500" dirty="0" err="1"/>
              <a:t>body</a:t>
            </a:r>
            <a:endParaRPr lang="de-DE" sz="1500" dirty="0"/>
          </a:p>
        </p:txBody>
      </p:sp>
      <p:sp>
        <p:nvSpPr>
          <p:cNvPr id="22" name="Rechteck 21">
            <a:extLst>
              <a:ext uri="{FF2B5EF4-FFF2-40B4-BE49-F238E27FC236}">
                <a16:creationId xmlns:a16="http://schemas.microsoft.com/office/drawing/2014/main" id="{AE1B9450-B97B-40A7-8C5E-85AD1BCFEEF6}"/>
              </a:ext>
            </a:extLst>
          </p:cNvPr>
          <p:cNvSpPr/>
          <p:nvPr/>
        </p:nvSpPr>
        <p:spPr>
          <a:xfrm>
            <a:off x="227528" y="2054808"/>
            <a:ext cx="4926531" cy="2772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pic>
        <p:nvPicPr>
          <p:cNvPr id="23" name="Inhaltsplatzhalter 24">
            <a:extLst>
              <a:ext uri="{FF2B5EF4-FFF2-40B4-BE49-F238E27FC236}">
                <a16:creationId xmlns:a16="http://schemas.microsoft.com/office/drawing/2014/main" id="{DC56F136-F949-46D5-8725-595A10C77653}"/>
              </a:ext>
            </a:extLst>
          </p:cNvPr>
          <p:cNvPicPr>
            <a:picLocks noChangeAspect="1"/>
          </p:cNvPicPr>
          <p:nvPr/>
        </p:nvPicPr>
        <p:blipFill rotWithShape="1">
          <a:blip r:embed="rId5">
            <a:extLst>
              <a:ext uri="{28A0092B-C50C-407E-A947-70E740481C1C}">
                <a14:useLocalDpi xmlns:a14="http://schemas.microsoft.com/office/drawing/2010/main" val="0"/>
              </a:ext>
            </a:extLst>
          </a:blip>
          <a:srcRect l="956" r="49400"/>
          <a:stretch/>
        </p:blipFill>
        <p:spPr>
          <a:xfrm>
            <a:off x="345381" y="1666966"/>
            <a:ext cx="3524412" cy="3001134"/>
          </a:xfrm>
          <a:prstGeom prst="rect">
            <a:avLst/>
          </a:prstGeom>
        </p:spPr>
      </p:pic>
      <p:pic>
        <p:nvPicPr>
          <p:cNvPr id="24" name="Grafik 23">
            <a:extLst>
              <a:ext uri="{FF2B5EF4-FFF2-40B4-BE49-F238E27FC236}">
                <a16:creationId xmlns:a16="http://schemas.microsoft.com/office/drawing/2014/main" id="{F7EBD882-65C1-44CE-BF7A-3FF13EBB8F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757" y="1699928"/>
            <a:ext cx="4029234" cy="3385062"/>
          </a:xfrm>
          <a:prstGeom prst="rect">
            <a:avLst/>
          </a:prstGeom>
        </p:spPr>
      </p:pic>
      <p:sp>
        <p:nvSpPr>
          <p:cNvPr id="25" name="Rechteck 24">
            <a:extLst>
              <a:ext uri="{FF2B5EF4-FFF2-40B4-BE49-F238E27FC236}">
                <a16:creationId xmlns:a16="http://schemas.microsoft.com/office/drawing/2014/main" id="{926D6C37-571E-40AE-86FF-48D18FF92CBD}"/>
              </a:ext>
            </a:extLst>
          </p:cNvPr>
          <p:cNvSpPr/>
          <p:nvPr/>
        </p:nvSpPr>
        <p:spPr>
          <a:xfrm>
            <a:off x="227528" y="1699928"/>
            <a:ext cx="4569483" cy="3385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graphicFrame>
        <p:nvGraphicFramePr>
          <p:cNvPr id="26" name="Diagramm 25">
            <a:extLst>
              <a:ext uri="{FF2B5EF4-FFF2-40B4-BE49-F238E27FC236}">
                <a16:creationId xmlns:a16="http://schemas.microsoft.com/office/drawing/2014/main" id="{AE768581-69E3-40BD-91E0-200BE1C385B3}"/>
              </a:ext>
            </a:extLst>
          </p:cNvPr>
          <p:cNvGraphicFramePr/>
          <p:nvPr>
            <p:extLst>
              <p:ext uri="{D42A27DB-BD31-4B8C-83A1-F6EECF244321}">
                <p14:modId xmlns:p14="http://schemas.microsoft.com/office/powerpoint/2010/main" val="2387309652"/>
              </p:ext>
            </p:extLst>
          </p:nvPr>
        </p:nvGraphicFramePr>
        <p:xfrm>
          <a:off x="1217373" y="3199605"/>
          <a:ext cx="3180468" cy="22187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7950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22" grpId="0" animBg="1"/>
      <p:bldP spid="25" grpId="0" animBg="1"/>
      <p:bldGraphic spid="2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5B77024-E8B8-4DBD-B7CB-7AC22CDF736A}"/>
              </a:ext>
            </a:extLst>
          </p:cNvPr>
          <p:cNvSpPr txBox="1"/>
          <p:nvPr/>
        </p:nvSpPr>
        <p:spPr>
          <a:xfrm>
            <a:off x="179513" y="2636912"/>
            <a:ext cx="8712968" cy="3806298"/>
          </a:xfrm>
          <a:prstGeom prst="rect">
            <a:avLst/>
          </a:prstGeom>
          <a:noFill/>
        </p:spPr>
        <p:txBody>
          <a:bodyPr wrap="square" rtlCol="0">
            <a:spAutoFit/>
          </a:bodyPr>
          <a:lstStyle/>
          <a:p>
            <a:pPr marL="171450" indent="-171450">
              <a:lnSpc>
                <a:spcPct val="107000"/>
              </a:lnSpc>
              <a:spcAft>
                <a:spcPts val="800"/>
              </a:spcAft>
              <a:buFont typeface="Arial" panose="020B0604020202020204" pitchFamily="34" charset="0"/>
              <a:buChar char="•"/>
            </a:pPr>
            <a:r>
              <a:rPr lang="de-DE" sz="1300" b="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J. Schaber</a:t>
            </a: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R. Xiang, J. Teichert, A. Arnold, P. Murcek, P. Zwartek, A. Ryzhov, S. Ma, S. Gatzmaga, P. Michel, N. Gaponik. „</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Influence of Surface Cleaning on Quantum Efficiency, Lifetime and Surface Morphology of </a:t>
            </a:r>
            <a:r>
              <a:rPr lang="en-GB" sz="1300" dirty="0" err="1">
                <a:solidFill>
                  <a:srgbClr val="025298"/>
                </a:solidFill>
                <a:effectLst/>
                <a:latin typeface="Calibri" panose="020F0502020204030204" pitchFamily="34" charset="0"/>
                <a:ea typeface="Calibri" panose="020F0502020204030204" pitchFamily="34" charset="0"/>
                <a:cs typeface="Calibri" panose="020F0502020204030204" pitchFamily="34" charset="0"/>
              </a:rPr>
              <a:t>p-GaN:Cs</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Photocathodes”. </a:t>
            </a:r>
            <a:r>
              <a:rPr lang="en-GB" sz="1300" i="1" dirty="0" err="1">
                <a:solidFill>
                  <a:srgbClr val="025298"/>
                </a:solidFill>
                <a:effectLst/>
                <a:latin typeface="Calibri" panose="020F0502020204030204" pitchFamily="34" charset="0"/>
                <a:ea typeface="Calibri" panose="020F0502020204030204" pitchFamily="34" charset="0"/>
                <a:cs typeface="Calibri" panose="020F0502020204030204" pitchFamily="34" charset="0"/>
              </a:rPr>
              <a:t>Micromashines</a:t>
            </a:r>
            <a:r>
              <a:rPr lang="en-GB" sz="1300" i="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2022, </a:t>
            </a:r>
            <a:r>
              <a:rPr lang="en-GB" sz="1300" b="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13</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849. DOI: </a:t>
            </a: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10.3390/mi13060849</a:t>
            </a:r>
          </a:p>
          <a:p>
            <a:pPr marL="171450" indent="-171450">
              <a:lnSpc>
                <a:spcPct val="107000"/>
              </a:lnSpc>
              <a:spcAft>
                <a:spcPts val="800"/>
              </a:spcAft>
              <a:buFont typeface="Arial" panose="020B0604020202020204" pitchFamily="34" charset="0"/>
              <a:buChar char="•"/>
            </a:pP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R. Xiang and J. Schaber. „</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Review of Recent Progress on Advanced Photocathodes for Superconducting RF Guns”. </a:t>
            </a:r>
            <a:r>
              <a:rPr lang="de-DE" sz="1300" i="1" dirty="0" err="1">
                <a:solidFill>
                  <a:srgbClr val="025298"/>
                </a:solidFill>
                <a:effectLst/>
                <a:latin typeface="Calibri" panose="020F0502020204030204" pitchFamily="34" charset="0"/>
                <a:ea typeface="Calibri" panose="020F0502020204030204" pitchFamily="34" charset="0"/>
                <a:cs typeface="Calibri" panose="020F0502020204030204" pitchFamily="34" charset="0"/>
              </a:rPr>
              <a:t>Micromachines</a:t>
            </a: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2022, </a:t>
            </a:r>
            <a:r>
              <a:rPr lang="de-DE" sz="1300" b="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13</a:t>
            </a: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1241. DOI: 10.3390/mi13081241</a:t>
            </a:r>
          </a:p>
          <a:p>
            <a:pPr marL="171450" indent="-171450">
              <a:lnSpc>
                <a:spcPct val="107000"/>
              </a:lnSpc>
              <a:spcAft>
                <a:spcPts val="800"/>
              </a:spcAft>
              <a:buFont typeface="Arial" panose="020B0604020202020204" pitchFamily="34" charset="0"/>
              <a:buChar char="•"/>
            </a:pP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S. Ma, A. Arnold, P. Michel, P. Murcek, A. Ryzhov, J. Schaber, R. Steinbrück, P. </a:t>
            </a:r>
            <a:r>
              <a:rPr lang="de-DE" sz="1300" dirty="0" err="1">
                <a:solidFill>
                  <a:srgbClr val="025298"/>
                </a:solidFill>
                <a:effectLst/>
                <a:latin typeface="Calibri" panose="020F0502020204030204" pitchFamily="34" charset="0"/>
                <a:ea typeface="Calibri" panose="020F0502020204030204" pitchFamily="34" charset="0"/>
                <a:cs typeface="Calibri" panose="020F0502020204030204" pitchFamily="34" charset="0"/>
              </a:rPr>
              <a:t>Evtushenko</a:t>
            </a: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J. Teichert, W. Hillert, R. Xiang, J. Zhu. „</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The application of encoder-decoder neural networks in high accuracy and efficiency slit-scan emittance measurements”. </a:t>
            </a:r>
            <a:r>
              <a:rPr lang="en-GB" sz="1300" i="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Nuclear Inst. and Methods in Physics Research, A </a:t>
            </a:r>
            <a:r>
              <a:rPr lang="en-GB" sz="1300" b="1" i="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1050</a:t>
            </a:r>
            <a:r>
              <a:rPr lang="en-GB" sz="1300" i="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2023, 168125. </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DOI: 10.1016/j.nima.2023.168125</a:t>
            </a:r>
            <a:endPar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nSpc>
                <a:spcPct val="107000"/>
              </a:lnSpc>
              <a:spcAft>
                <a:spcPts val="800"/>
              </a:spcAft>
              <a:buFont typeface="Arial" panose="020B0604020202020204" pitchFamily="34" charset="0"/>
              <a:buChar char="•"/>
            </a:pPr>
            <a:r>
              <a:rPr lang="de-DE" sz="1300" b="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J. Schaber</a:t>
            </a: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R. Xiang, N. Gaponik. „</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Review of photocathodes for electron beam sources in particle accelerators”. </a:t>
            </a:r>
            <a:r>
              <a:rPr lang="de-DE" sz="1300" i="1" dirty="0">
                <a:solidFill>
                  <a:srgbClr val="025298"/>
                </a:solidFill>
                <a:effectLst/>
                <a:latin typeface="Calibri" panose="020F0502020204030204" pitchFamily="34" charset="0"/>
                <a:ea typeface="Times New Roman" panose="02020603050405020304" pitchFamily="18" charset="0"/>
                <a:cs typeface="Calibri" panose="020F0502020204030204" pitchFamily="34" charset="0"/>
              </a:rPr>
              <a:t>J. Mater. Chem. C</a:t>
            </a:r>
            <a:r>
              <a:rPr lang="de-DE" sz="1300" dirty="0">
                <a:solidFill>
                  <a:srgbClr val="025298"/>
                </a:solidFill>
                <a:effectLst/>
                <a:latin typeface="Calibri" panose="020F0502020204030204" pitchFamily="34" charset="0"/>
                <a:ea typeface="Times New Roman" panose="02020603050405020304" pitchFamily="18" charset="0"/>
                <a:cs typeface="Calibri" panose="020F0502020204030204" pitchFamily="34" charset="0"/>
              </a:rPr>
              <a:t>, 2023,</a:t>
            </a:r>
            <a:r>
              <a:rPr lang="de-DE" sz="1300" b="1" dirty="0">
                <a:solidFill>
                  <a:srgbClr val="025298"/>
                </a:solidFill>
                <a:effectLst/>
                <a:latin typeface="Calibri" panose="020F0502020204030204" pitchFamily="34" charset="0"/>
                <a:ea typeface="Times New Roman" panose="02020603050405020304" pitchFamily="18" charset="0"/>
                <a:cs typeface="Calibri" panose="020F0502020204030204" pitchFamily="34" charset="0"/>
              </a:rPr>
              <a:t>11</a:t>
            </a:r>
            <a:r>
              <a:rPr lang="de-DE" sz="1300" dirty="0">
                <a:solidFill>
                  <a:srgbClr val="025298"/>
                </a:solidFill>
                <a:effectLst/>
                <a:latin typeface="Calibri" panose="020F0502020204030204" pitchFamily="34" charset="0"/>
                <a:ea typeface="Times New Roman" panose="02020603050405020304" pitchFamily="18" charset="0"/>
                <a:cs typeface="Calibri" panose="020F0502020204030204" pitchFamily="34" charset="0"/>
              </a:rPr>
              <a:t>, 3162-3179. DOI:10.1039/D2TC03729G </a:t>
            </a:r>
          </a:p>
          <a:p>
            <a:pPr marL="171450" indent="-171450">
              <a:lnSpc>
                <a:spcPct val="107000"/>
              </a:lnSpc>
              <a:spcAft>
                <a:spcPts val="800"/>
              </a:spcAft>
              <a:buFont typeface="Arial" panose="020B0604020202020204" pitchFamily="34" charset="0"/>
              <a:buChar char="•"/>
            </a:pPr>
            <a:r>
              <a:rPr lang="de-DE" sz="1300" b="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J. Schaber, </a:t>
            </a: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R. Xiang, A. Arnold, A. Ryzhov, J. Teichert, P. Murcek, P. Zwartek, S. Ma, P. Michel. „</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Impact of various cleaning procedures on p-</a:t>
            </a:r>
            <a:r>
              <a:rPr lang="en-GB" sz="1300" dirty="0" err="1">
                <a:solidFill>
                  <a:srgbClr val="025298"/>
                </a:solidFill>
                <a:effectLst/>
                <a:latin typeface="Calibri" panose="020F0502020204030204" pitchFamily="34" charset="0"/>
                <a:ea typeface="Calibri" panose="020F0502020204030204" pitchFamily="34" charset="0"/>
                <a:cs typeface="Calibri" panose="020F0502020204030204" pitchFamily="34" charset="0"/>
              </a:rPr>
              <a:t>GaN</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surfaces”. </a:t>
            </a:r>
            <a:r>
              <a:rPr lang="en-GB" sz="1300" i="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Surf Interface Anal</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2023;1</a:t>
            </a:r>
            <a:r>
              <a:rPr lang="en-GB" sz="1300" dirty="0">
                <a:solidFill>
                  <a:srgbClr val="025298"/>
                </a:solidFill>
                <a:effectLst/>
                <a:latin typeface="Calibri" panose="020F0502020204030204" pitchFamily="34" charset="0"/>
                <a:ea typeface="AdvTTa9c1b374+20"/>
                <a:cs typeface="Calibri" panose="020F0502020204030204" pitchFamily="34" charset="0"/>
              </a:rPr>
              <a:t>–</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8. DOI: 1</a:t>
            </a: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0.1002/sia.7207</a:t>
            </a:r>
          </a:p>
          <a:p>
            <a:pPr marL="171450" indent="-171450">
              <a:lnSpc>
                <a:spcPct val="107000"/>
              </a:lnSpc>
              <a:spcAft>
                <a:spcPts val="800"/>
              </a:spcAft>
              <a:buFont typeface="Arial" panose="020B0604020202020204" pitchFamily="34" charset="0"/>
              <a:buChar char="•"/>
            </a:pPr>
            <a:r>
              <a:rPr lang="de-DE" sz="1300" b="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J. Schaber, </a:t>
            </a: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R. Xiang, J. Teichert, A. Arnold, P. Murcek, P. Zwartek, A. Ryzhov, S. Ma, S. Gatzmaga, P. Michel. „</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Influence of surface carbon on the performance of </a:t>
            </a:r>
            <a:r>
              <a:rPr lang="en-GB" sz="1300" dirty="0" err="1">
                <a:solidFill>
                  <a:srgbClr val="025298"/>
                </a:solidFill>
                <a:effectLst/>
                <a:latin typeface="Calibri" panose="020F0502020204030204" pitchFamily="34" charset="0"/>
                <a:ea typeface="Calibri" panose="020F0502020204030204" pitchFamily="34" charset="0"/>
                <a:cs typeface="Calibri" panose="020F0502020204030204" pitchFamily="34" charset="0"/>
              </a:rPr>
              <a:t>cesiated</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p-</a:t>
            </a:r>
            <a:r>
              <a:rPr lang="en-GB" sz="1300" dirty="0" err="1">
                <a:solidFill>
                  <a:srgbClr val="025298"/>
                </a:solidFill>
                <a:effectLst/>
                <a:latin typeface="Calibri" panose="020F0502020204030204" pitchFamily="34" charset="0"/>
                <a:ea typeface="Calibri" panose="020F0502020204030204" pitchFamily="34" charset="0"/>
                <a:cs typeface="Calibri" panose="020F0502020204030204" pitchFamily="34" charset="0"/>
              </a:rPr>
              <a:t>GaN</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photocathodes with high quantum efficiency”.</a:t>
            </a:r>
            <a:r>
              <a:rPr lang="en-GB" sz="1300" i="1"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 Scientific Reports, </a:t>
            </a:r>
            <a:r>
              <a:rPr lang="en-GB"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2023, 13:3188. DOI: </a:t>
            </a:r>
            <a:r>
              <a:rPr lang="de-DE" sz="1300" dirty="0">
                <a:solidFill>
                  <a:srgbClr val="025298"/>
                </a:solidFill>
                <a:effectLst/>
                <a:latin typeface="Calibri" panose="020F0502020204030204" pitchFamily="34" charset="0"/>
                <a:ea typeface="Calibri" panose="020F0502020204030204" pitchFamily="34" charset="0"/>
                <a:cs typeface="Calibri" panose="020F0502020204030204" pitchFamily="34" charset="0"/>
              </a:rPr>
              <a:t>10.1038/s41598-023-30329-0</a:t>
            </a:r>
          </a:p>
        </p:txBody>
      </p:sp>
      <p:pic>
        <p:nvPicPr>
          <p:cNvPr id="5" name="Grafik 4">
            <a:extLst>
              <a:ext uri="{FF2B5EF4-FFF2-40B4-BE49-F238E27FC236}">
                <a16:creationId xmlns:a16="http://schemas.microsoft.com/office/drawing/2014/main" id="{9FFBEAD6-BFD6-424F-9A56-DB9A1E936D9A}"/>
              </a:ext>
            </a:extLst>
          </p:cNvPr>
          <p:cNvPicPr>
            <a:picLocks noChangeAspect="1"/>
          </p:cNvPicPr>
          <p:nvPr/>
        </p:nvPicPr>
        <p:blipFill>
          <a:blip r:embed="rId3"/>
          <a:stretch>
            <a:fillRect/>
          </a:stretch>
        </p:blipFill>
        <p:spPr>
          <a:xfrm>
            <a:off x="0" y="532069"/>
            <a:ext cx="3933825" cy="17811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Grafik 5">
            <a:extLst>
              <a:ext uri="{FF2B5EF4-FFF2-40B4-BE49-F238E27FC236}">
                <a16:creationId xmlns:a16="http://schemas.microsoft.com/office/drawing/2014/main" id="{FADDD250-274E-4F02-80DB-B2B0ADB97144}"/>
              </a:ext>
            </a:extLst>
          </p:cNvPr>
          <p:cNvPicPr>
            <a:picLocks noChangeAspect="1"/>
          </p:cNvPicPr>
          <p:nvPr/>
        </p:nvPicPr>
        <p:blipFill rotWithShape="1">
          <a:blip r:embed="rId4"/>
          <a:srcRect b="13717"/>
          <a:stretch/>
        </p:blipFill>
        <p:spPr>
          <a:xfrm>
            <a:off x="1259632" y="551439"/>
            <a:ext cx="4304124" cy="17424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Grafik 6">
            <a:extLst>
              <a:ext uri="{FF2B5EF4-FFF2-40B4-BE49-F238E27FC236}">
                <a16:creationId xmlns:a16="http://schemas.microsoft.com/office/drawing/2014/main" id="{6E5F09C0-17E6-4DCE-8090-7A5AB9FE5C35}"/>
              </a:ext>
            </a:extLst>
          </p:cNvPr>
          <p:cNvPicPr>
            <a:picLocks noChangeAspect="1"/>
          </p:cNvPicPr>
          <p:nvPr/>
        </p:nvPicPr>
        <p:blipFill>
          <a:blip r:embed="rId5"/>
          <a:stretch>
            <a:fillRect/>
          </a:stretch>
        </p:blipFill>
        <p:spPr>
          <a:xfrm>
            <a:off x="2566310" y="532069"/>
            <a:ext cx="4316413" cy="179069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Grafik 7">
            <a:extLst>
              <a:ext uri="{FF2B5EF4-FFF2-40B4-BE49-F238E27FC236}">
                <a16:creationId xmlns:a16="http://schemas.microsoft.com/office/drawing/2014/main" id="{C5DE10F3-451F-4B3C-833D-2BC53C43FB14}"/>
              </a:ext>
            </a:extLst>
          </p:cNvPr>
          <p:cNvPicPr>
            <a:picLocks noChangeAspect="1"/>
          </p:cNvPicPr>
          <p:nvPr/>
        </p:nvPicPr>
        <p:blipFill>
          <a:blip r:embed="rId6"/>
          <a:stretch>
            <a:fillRect/>
          </a:stretch>
        </p:blipFill>
        <p:spPr>
          <a:xfrm>
            <a:off x="3933825" y="482989"/>
            <a:ext cx="3741220" cy="18793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feld 8">
            <a:extLst>
              <a:ext uri="{FF2B5EF4-FFF2-40B4-BE49-F238E27FC236}">
                <a16:creationId xmlns:a16="http://schemas.microsoft.com/office/drawing/2014/main" id="{BD14CB5F-5BB9-4E2D-A60B-92D4DD5DDAF8}"/>
              </a:ext>
            </a:extLst>
          </p:cNvPr>
          <p:cNvSpPr txBox="1"/>
          <p:nvPr/>
        </p:nvSpPr>
        <p:spPr>
          <a:xfrm>
            <a:off x="629046" y="-16718"/>
            <a:ext cx="2033943" cy="461665"/>
          </a:xfrm>
          <a:prstGeom prst="rect">
            <a:avLst/>
          </a:prstGeom>
          <a:noFill/>
          <a:effectLst>
            <a:outerShdw blurRad="50800" dist="38100" dir="8100000" algn="tr" rotWithShape="0">
              <a:prstClr val="black">
                <a:alpha val="40000"/>
              </a:prstClr>
            </a:outerShdw>
          </a:effectLst>
        </p:spPr>
        <p:txBody>
          <a:bodyPr wrap="square" rtlCol="0">
            <a:spAutoFit/>
          </a:bodyPr>
          <a:lstStyle/>
          <a:p>
            <a:pPr algn="l"/>
            <a:r>
              <a:rPr lang="de-DE" sz="2400" dirty="0">
                <a:solidFill>
                  <a:srgbClr val="025298"/>
                </a:solidFill>
              </a:rPr>
              <a:t>Publications</a:t>
            </a:r>
          </a:p>
        </p:txBody>
      </p:sp>
    </p:spTree>
    <p:extLst>
      <p:ext uri="{BB962C8B-B14F-4D97-AF65-F5344CB8AC3E}">
        <p14:creationId xmlns:p14="http://schemas.microsoft.com/office/powerpoint/2010/main" val="645279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0BA479-FC0B-8D4A-95C5-F07D5AAAD1EE}"/>
              </a:ext>
            </a:extLst>
          </p:cNvPr>
          <p:cNvSpPr>
            <a:spLocks noGrp="1"/>
          </p:cNvSpPr>
          <p:nvPr>
            <p:ph type="sldNum" sz="quarter" idx="4294967295"/>
          </p:nvPr>
        </p:nvSpPr>
        <p:spPr/>
        <p:txBody>
          <a:bodyPr/>
          <a:lstStyle/>
          <a:p>
            <a:fld id="{716D9922-87B3-6043-9531-5184EA303DC1}" type="slidenum">
              <a:rPr lang="en-US" smtClean="0"/>
              <a:t>27</a:t>
            </a:fld>
            <a:endParaRPr lang="en-US" dirty="0"/>
          </a:p>
        </p:txBody>
      </p:sp>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881607126"/>
                  </p:ext>
                </p:extLst>
              </p:nvPr>
            </p:nvGraphicFramePr>
            <p:xfrm>
              <a:off x="675612" y="1556792"/>
              <a:ext cx="8271937" cy="4212000"/>
            </p:xfrm>
            <a:graphic>
              <a:graphicData uri="http://schemas.openxmlformats.org/drawingml/2006/table">
                <a:tbl>
                  <a:tblPr firstRow="1" firstCol="1" bandRow="1">
                    <a:tableStyleId>{5C22544A-7EE6-4342-B048-85BDC9FD1C3A}</a:tableStyleId>
                  </a:tblPr>
                  <a:tblGrid>
                    <a:gridCol w="1653877">
                      <a:extLst>
                        <a:ext uri="{9D8B030D-6E8A-4147-A177-3AD203B41FA5}">
                          <a16:colId xmlns:a16="http://schemas.microsoft.com/office/drawing/2014/main" val="1645221400"/>
                        </a:ext>
                      </a:extLst>
                    </a:gridCol>
                    <a:gridCol w="1653877">
                      <a:extLst>
                        <a:ext uri="{9D8B030D-6E8A-4147-A177-3AD203B41FA5}">
                          <a16:colId xmlns:a16="http://schemas.microsoft.com/office/drawing/2014/main" val="180931921"/>
                        </a:ext>
                      </a:extLst>
                    </a:gridCol>
                    <a:gridCol w="1653877">
                      <a:extLst>
                        <a:ext uri="{9D8B030D-6E8A-4147-A177-3AD203B41FA5}">
                          <a16:colId xmlns:a16="http://schemas.microsoft.com/office/drawing/2014/main" val="1066773842"/>
                        </a:ext>
                      </a:extLst>
                    </a:gridCol>
                    <a:gridCol w="1328488">
                      <a:extLst>
                        <a:ext uri="{9D8B030D-6E8A-4147-A177-3AD203B41FA5}">
                          <a16:colId xmlns:a16="http://schemas.microsoft.com/office/drawing/2014/main" val="4156226058"/>
                        </a:ext>
                      </a:extLst>
                    </a:gridCol>
                    <a:gridCol w="1981818">
                      <a:extLst>
                        <a:ext uri="{9D8B030D-6E8A-4147-A177-3AD203B41FA5}">
                          <a16:colId xmlns:a16="http://schemas.microsoft.com/office/drawing/2014/main" val="2752544330"/>
                        </a:ext>
                      </a:extLst>
                    </a:gridCol>
                  </a:tblGrid>
                  <a:tr h="1445776">
                    <a:tc>
                      <a:txBody>
                        <a:bodyPr/>
                        <a:lstStyle/>
                        <a:p>
                          <a:pPr algn="ctr">
                            <a:lnSpc>
                              <a:spcPct val="107000"/>
                            </a:lnSpc>
                            <a:spcAft>
                              <a:spcPts val="0"/>
                            </a:spcAft>
                          </a:pPr>
                          <a:r>
                            <a:rPr lang="en-US" sz="1800" dirty="0">
                              <a:effectLst/>
                            </a:rPr>
                            <a:t>Cathode</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dirty="0">
                              <a:effectLst/>
                            </a:rPr>
                            <a:t>Typical wavelength (nm)</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dirty="0">
                              <a:effectLst/>
                            </a:rPr>
                            <a:t>QE @ room</a:t>
                          </a:r>
                          <a:r>
                            <a:rPr lang="en-US" sz="1800" baseline="0" dirty="0">
                              <a:effectLst/>
                            </a:rPr>
                            <a:t> Temp.</a:t>
                          </a:r>
                          <a:endParaRPr lang="en-US" sz="1800" dirty="0">
                            <a:effectLst/>
                          </a:endParaRPr>
                        </a:p>
                      </a:txBody>
                      <a:tcPr marL="68580" marR="68580" marT="0" marB="0" anchor="ctr"/>
                    </a:tc>
                    <a:tc>
                      <a:txBody>
                        <a:bodyPr/>
                        <a:lstStyle/>
                        <a:p>
                          <a:pPr algn="ctr">
                            <a:lnSpc>
                              <a:spcPct val="107000"/>
                            </a:lnSpc>
                            <a:spcAft>
                              <a:spcPts val="0"/>
                            </a:spcAft>
                          </a:pPr>
                          <a:r>
                            <a:rPr lang="en-US" sz="1800" dirty="0">
                              <a:effectLst/>
                            </a:rPr>
                            <a:t>E</a:t>
                          </a:r>
                          <a:r>
                            <a:rPr lang="en-US" sz="1800" baseline="-25000" dirty="0">
                              <a:effectLst/>
                            </a:rPr>
                            <a:t>G</a:t>
                          </a:r>
                          <a:r>
                            <a:rPr lang="en-US" sz="1800" dirty="0">
                              <a:effectLst/>
                            </a:rPr>
                            <a:t>+E</a:t>
                          </a:r>
                          <a:r>
                            <a:rPr lang="en-US" sz="1800" baseline="-25000" dirty="0">
                              <a:effectLst/>
                            </a:rPr>
                            <a:t>A</a:t>
                          </a:r>
                          <a:r>
                            <a:rPr lang="en-US" sz="1800" dirty="0">
                              <a:effectLst/>
                            </a:rPr>
                            <a:t> (eV)</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dirty="0">
                              <a:effectLst/>
                            </a:rPr>
                            <a:t>Expected thermal emittance </a:t>
                          </a:r>
                        </a:p>
                        <a:p>
                          <a:pPr algn="ctr">
                            <a:lnSpc>
                              <a:spcPct val="107000"/>
                            </a:lnSpc>
                            <a:spcAft>
                              <a:spcPts val="0"/>
                            </a:spcAft>
                          </a:pPr>
                          <a:r>
                            <a:rPr lang="en-US" sz="1800" dirty="0">
                              <a:effectLst/>
                            </a:rPr>
                            <a:t>(µm/mm)</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1728972049"/>
                      </a:ext>
                    </a:extLst>
                  </a:tr>
                  <a:tr h="345778">
                    <a:tc>
                      <a:txBody>
                        <a:bodyPr/>
                        <a:lstStyle/>
                        <a:p>
                          <a:pPr algn="ctr">
                            <a:lnSpc>
                              <a:spcPct val="107000"/>
                            </a:lnSpc>
                            <a:spcAft>
                              <a:spcPts val="0"/>
                            </a:spcAft>
                          </a:pPr>
                          <a:r>
                            <a:rPr lang="en-US" sz="1800" dirty="0">
                              <a:solidFill>
                                <a:schemeClr val="accent6"/>
                              </a:solidFill>
                              <a:effectLst/>
                            </a:rPr>
                            <a:t>Cs</a:t>
                          </a:r>
                          <a:r>
                            <a:rPr lang="en-US" sz="1800" baseline="-25000" dirty="0">
                              <a:solidFill>
                                <a:schemeClr val="accent6"/>
                              </a:solidFill>
                              <a:effectLst/>
                            </a:rPr>
                            <a:t>2</a:t>
                          </a:r>
                          <a:r>
                            <a:rPr lang="en-US" sz="1800" dirty="0">
                              <a:solidFill>
                                <a:schemeClr val="accent6"/>
                              </a:solidFill>
                              <a:effectLst/>
                            </a:rPr>
                            <a:t>Te</a:t>
                          </a:r>
                          <a:endParaRPr lang="de-DE" sz="1800" dirty="0">
                            <a:solidFill>
                              <a:schemeClr val="accent6"/>
                            </a:solidFill>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b="1" dirty="0">
                              <a:solidFill>
                                <a:srgbClr val="A221A5"/>
                              </a:solidFill>
                              <a:effectLst/>
                            </a:rPr>
                            <a:t>266</a:t>
                          </a:r>
                          <a:endParaRPr lang="de-DE" sz="1800" b="1" dirty="0">
                            <a:solidFill>
                              <a:srgbClr val="A221A5"/>
                            </a:solidFill>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a:effectLst/>
                            </a:rPr>
                            <a:t>0.1</a:t>
                          </a:r>
                          <a:endParaRPr lang="de-DE" sz="18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a:effectLst/>
                            </a:rPr>
                            <a:t>3.5</a:t>
                          </a:r>
                          <a:endParaRPr lang="de-DE" sz="18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b="0" dirty="0">
                              <a:solidFill>
                                <a:schemeClr val="tx1"/>
                              </a:solidFill>
                              <a:effectLst/>
                            </a:rPr>
                            <a:t>0.9</a:t>
                          </a:r>
                          <a:endParaRPr lang="de-DE" sz="1800" b="0" dirty="0">
                            <a:solidFill>
                              <a:schemeClr val="tx1"/>
                            </a:solidFill>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3861239809"/>
                      </a:ext>
                    </a:extLst>
                  </a:tr>
                  <a:tr h="345778">
                    <a:tc>
                      <a:txBody>
                        <a:bodyPr/>
                        <a:lstStyle/>
                        <a:p>
                          <a:pPr algn="ctr">
                            <a:lnSpc>
                              <a:spcPct val="107000"/>
                            </a:lnSpc>
                            <a:spcAft>
                              <a:spcPts val="0"/>
                            </a:spcAft>
                          </a:pPr>
                          <a:r>
                            <a:rPr lang="en-US" sz="1800" dirty="0">
                              <a:effectLst/>
                            </a:rPr>
                            <a:t>Cs</a:t>
                          </a:r>
                          <a:r>
                            <a:rPr lang="en-US" sz="1800" baseline="-25000" dirty="0">
                              <a:effectLst/>
                            </a:rPr>
                            <a:t>3</a:t>
                          </a:r>
                          <a:r>
                            <a:rPr lang="en-US" sz="1800" dirty="0">
                              <a:effectLst/>
                            </a:rPr>
                            <a:t>Sb</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432</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0.15</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1.6+0.45</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0.7</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894701065"/>
                      </a:ext>
                    </a:extLst>
                  </a:tr>
                  <a:tr h="345778">
                    <a:tc>
                      <a:txBody>
                        <a:bodyPr/>
                        <a:lstStyle/>
                        <a:p>
                          <a:pPr algn="ctr">
                            <a:lnSpc>
                              <a:spcPct val="107000"/>
                            </a:lnSpc>
                            <a:spcAft>
                              <a:spcPts val="0"/>
                            </a:spcAft>
                          </a:pPr>
                          <a:r>
                            <a:rPr lang="en-US" sz="1800" dirty="0">
                              <a:effectLst/>
                            </a:rPr>
                            <a:t>K</a:t>
                          </a:r>
                          <a:r>
                            <a:rPr lang="en-US" sz="1800" baseline="-25000" dirty="0">
                              <a:effectLst/>
                            </a:rPr>
                            <a:t>3</a:t>
                          </a:r>
                          <a:r>
                            <a:rPr lang="en-US" sz="1800" dirty="0">
                              <a:effectLst/>
                            </a:rPr>
                            <a:t>Sb</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400</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0.07</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1.1+1.6</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0.5</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855892020"/>
                      </a:ext>
                    </a:extLst>
                  </a:tr>
                  <a:tr h="345778">
                    <a:tc>
                      <a:txBody>
                        <a:bodyPr/>
                        <a:lstStyle/>
                        <a:p>
                          <a:pPr algn="ctr">
                            <a:lnSpc>
                              <a:spcPct val="107000"/>
                            </a:lnSpc>
                            <a:spcAft>
                              <a:spcPts val="0"/>
                            </a:spcAft>
                          </a:pPr>
                          <a:r>
                            <a:rPr lang="en-US" sz="1800" dirty="0">
                              <a:effectLst/>
                            </a:rPr>
                            <a:t>Na</a:t>
                          </a:r>
                          <a:r>
                            <a:rPr lang="en-US" sz="1800" baseline="-25000" dirty="0">
                              <a:effectLst/>
                            </a:rPr>
                            <a:t>3</a:t>
                          </a:r>
                          <a:r>
                            <a:rPr lang="en-US" sz="1800" dirty="0">
                              <a:effectLst/>
                            </a:rPr>
                            <a:t>Sb</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330</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0.02</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1.1+2.44</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0.4</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1718798259"/>
                      </a:ext>
                    </a:extLst>
                  </a:tr>
                  <a:tr h="345778">
                    <a:tc>
                      <a:txBody>
                        <a:bodyPr/>
                        <a:lstStyle/>
                        <a:p>
                          <a:pPr algn="ctr">
                            <a:lnSpc>
                              <a:spcPct val="107000"/>
                            </a:lnSpc>
                            <a:spcAft>
                              <a:spcPts val="0"/>
                            </a:spcAft>
                          </a:pPr>
                          <a:r>
                            <a:rPr lang="en-US" sz="1800" dirty="0">
                              <a:solidFill>
                                <a:schemeClr val="accent6"/>
                              </a:solidFill>
                              <a:effectLst/>
                            </a:rPr>
                            <a:t>Na</a:t>
                          </a:r>
                          <a:r>
                            <a:rPr lang="en-US" sz="1800" baseline="-25000" dirty="0">
                              <a:solidFill>
                                <a:schemeClr val="accent6"/>
                              </a:solidFill>
                              <a:effectLst/>
                            </a:rPr>
                            <a:t>2</a:t>
                          </a:r>
                          <a:r>
                            <a:rPr lang="en-US" sz="1800" dirty="0">
                              <a:solidFill>
                                <a:schemeClr val="accent6"/>
                              </a:solidFill>
                              <a:effectLst/>
                            </a:rPr>
                            <a:t>KSb</a:t>
                          </a:r>
                          <a:endParaRPr lang="de-DE" sz="1800" dirty="0">
                            <a:solidFill>
                              <a:schemeClr val="accent6"/>
                            </a:solidFill>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330</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0.1</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a:effectLst/>
                            </a:rPr>
                            <a:t>1+1</a:t>
                          </a:r>
                          <a:endParaRPr lang="de-DE" sz="18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1.1</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695277902"/>
                      </a:ext>
                    </a:extLst>
                  </a:tr>
                  <a:tr h="345778">
                    <a:tc>
                      <a:txBody>
                        <a:bodyPr/>
                        <a:lstStyle/>
                        <a:p>
                          <a:pPr algn="ctr">
                            <a:lnSpc>
                              <a:spcPct val="107000"/>
                            </a:lnSpc>
                            <a:spcAft>
                              <a:spcPts val="0"/>
                            </a:spcAft>
                          </a:pPr>
                          <a:r>
                            <a:rPr lang="en-US" sz="1800" dirty="0">
                              <a:solidFill>
                                <a:schemeClr val="accent6"/>
                              </a:solidFill>
                              <a:effectLst/>
                            </a:rPr>
                            <a:t>K</a:t>
                          </a:r>
                          <a:r>
                            <a:rPr lang="en-US" sz="1800" baseline="-25000" dirty="0">
                              <a:solidFill>
                                <a:schemeClr val="accent6"/>
                              </a:solidFill>
                              <a:effectLst/>
                            </a:rPr>
                            <a:t>2</a:t>
                          </a:r>
                          <a:r>
                            <a:rPr lang="en-US" sz="1800" dirty="0">
                              <a:solidFill>
                                <a:schemeClr val="accent6"/>
                              </a:solidFill>
                              <a:effectLst/>
                            </a:rPr>
                            <a:t>CsSb</a:t>
                          </a:r>
                          <a:endParaRPr lang="de-DE" sz="1800" dirty="0">
                            <a:solidFill>
                              <a:schemeClr val="accent6"/>
                            </a:solidFill>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b="1" dirty="0">
                              <a:solidFill>
                                <a:srgbClr val="008A3E"/>
                              </a:solidFill>
                              <a:effectLst/>
                            </a:rPr>
                            <a:t>532</a:t>
                          </a:r>
                          <a:endParaRPr lang="de-DE" sz="1800" b="1" dirty="0">
                            <a:solidFill>
                              <a:srgbClr val="008A3E"/>
                            </a:solidFill>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0.1</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1+1.1</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0.4</a:t>
                          </a:r>
                        </a:p>
                      </a:txBody>
                      <a:tcPr marL="68580" marR="68580" marT="0" marB="0"/>
                    </a:tc>
                    <a:extLst>
                      <a:ext uri="{0D108BD9-81ED-4DB2-BD59-A6C34878D82A}">
                        <a16:rowId xmlns:a16="http://schemas.microsoft.com/office/drawing/2014/main" val="885636353"/>
                      </a:ext>
                    </a:extLst>
                  </a:tr>
                  <a:tr h="345778">
                    <a:tc>
                      <a:txBody>
                        <a:bodyPr/>
                        <a:lstStyle/>
                        <a:p>
                          <a:pPr algn="ctr">
                            <a:lnSpc>
                              <a:spcPct val="107000"/>
                            </a:lnSpc>
                            <a:spcAft>
                              <a:spcPts val="0"/>
                            </a:spcAft>
                          </a:pPr>
                          <a:r>
                            <a:rPr lang="de-DE" sz="1800" dirty="0">
                              <a:solidFill>
                                <a:schemeClr val="accent6"/>
                              </a:solidFill>
                              <a:effectLst/>
                              <a:latin typeface="Calibri" panose="020F0502020204030204" pitchFamily="34" charset="0"/>
                              <a:ea typeface="DengXian"/>
                              <a:cs typeface="Times New Roman" panose="02020603050405020304" pitchFamily="18" charset="0"/>
                            </a:rPr>
                            <a:t>GaAs(Cs,O)</a:t>
                          </a:r>
                        </a:p>
                      </a:txBody>
                      <a:tcPr marL="68580" marR="68580" marT="0" marB="0"/>
                    </a:tc>
                    <a:tc>
                      <a:txBody>
                        <a:bodyPr/>
                        <a:lstStyle/>
                        <a:p>
                          <a:pPr algn="ctr">
                            <a:lnSpc>
                              <a:spcPct val="107000"/>
                            </a:lnSpc>
                            <a:spcAft>
                              <a:spcPts val="0"/>
                            </a:spcAft>
                          </a:pPr>
                          <a:r>
                            <a:rPr lang="de-DE" sz="1800" b="1" dirty="0">
                              <a:solidFill>
                                <a:srgbClr val="008A3E"/>
                              </a:solidFill>
                              <a:effectLst/>
                              <a:latin typeface="Calibri" panose="020F0502020204030204" pitchFamily="34" charset="0"/>
                              <a:ea typeface="DengXian"/>
                              <a:cs typeface="Times New Roman" panose="02020603050405020304" pitchFamily="18" charset="0"/>
                            </a:rPr>
                            <a:t>532</a:t>
                          </a:r>
                        </a:p>
                      </a:txBody>
                      <a:tcPr marL="68580" marR="68580" marT="0" marB="0"/>
                    </a:tc>
                    <a:tc>
                      <a:txBody>
                        <a:bodyPr/>
                        <a:lstStyle/>
                        <a:p>
                          <a:pPr algn="ctr">
                            <a:lnSpc>
                              <a:spcPct val="107000"/>
                            </a:lnSpc>
                            <a:spcAft>
                              <a:spcPts val="0"/>
                            </a:spcAft>
                          </a:pPr>
                          <a:r>
                            <a:rPr lang="de-DE" sz="1800" dirty="0">
                              <a:effectLst/>
                              <a:latin typeface="Calibri" panose="020F0502020204030204" pitchFamily="34" charset="0"/>
                              <a:ea typeface="DengXian"/>
                              <a:cs typeface="Times New Roman" panose="02020603050405020304" pitchFamily="18" charset="0"/>
                            </a:rPr>
                            <a:t>0.1</a:t>
                          </a:r>
                        </a:p>
                      </a:txBody>
                      <a:tcPr marL="68580" marR="68580" marT="0" marB="0"/>
                    </a:tc>
                    <a:tc>
                      <a:txBody>
                        <a:bodyPr/>
                        <a:lstStyle/>
                        <a:p>
                          <a:pPr algn="ctr">
                            <a:lnSpc>
                              <a:spcPct val="107000"/>
                            </a:lnSpc>
                            <a:spcAft>
                              <a:spcPts val="0"/>
                            </a:spcAft>
                          </a:pPr>
                          <a:r>
                            <a:rPr lang="de-DE" sz="1800" dirty="0">
                              <a:effectLst/>
                              <a:latin typeface="Calibri" panose="020F0502020204030204" pitchFamily="34" charset="0"/>
                              <a:ea typeface="DengXian"/>
                              <a:cs typeface="Times New Roman" panose="02020603050405020304" pitchFamily="18" charset="0"/>
                            </a:rPr>
                            <a:t>1.4</a:t>
                          </a:r>
                          <a14:m>
                            <m:oMath xmlns:m="http://schemas.openxmlformats.org/officeDocument/2006/math">
                              <m:r>
                                <a:rPr lang="de-DE" sz="180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de-DE" sz="1800" b="0" i="1" smtClean="0">
                                  <a:effectLst/>
                                  <a:latin typeface="Cambria Math" panose="02040503050406030204" pitchFamily="18" charset="0"/>
                                  <a:ea typeface="Cambria Math" panose="02040503050406030204" pitchFamily="18" charset="0"/>
                                  <a:cs typeface="Times New Roman" panose="02020603050405020304" pitchFamily="18" charset="0"/>
                                </a:rPr>
                                <m:t>0.1</m:t>
                              </m:r>
                            </m:oMath>
                          </a14:m>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0.44</a:t>
                          </a:r>
                        </a:p>
                      </a:txBody>
                      <a:tcPr marL="68580" marR="68580" marT="0" marB="0"/>
                    </a:tc>
                    <a:extLst>
                      <a:ext uri="{0D108BD9-81ED-4DB2-BD59-A6C34878D82A}">
                        <a16:rowId xmlns:a16="http://schemas.microsoft.com/office/drawing/2014/main" val="689430808"/>
                      </a:ext>
                    </a:extLst>
                  </a:tr>
                  <a:tr h="345778">
                    <a:tc>
                      <a:txBody>
                        <a:bodyPr/>
                        <a:lstStyle/>
                        <a:p>
                          <a:pPr algn="ctr">
                            <a:lnSpc>
                              <a:spcPct val="107000"/>
                            </a:lnSpc>
                            <a:spcAft>
                              <a:spcPts val="0"/>
                            </a:spcAft>
                          </a:pPr>
                          <a:r>
                            <a:rPr lang="de-DE" sz="1800" dirty="0">
                              <a:solidFill>
                                <a:schemeClr val="accent6"/>
                              </a:solidFill>
                              <a:effectLst/>
                              <a:latin typeface="Calibri" panose="020F0502020204030204" pitchFamily="34" charset="0"/>
                              <a:ea typeface="DengXian"/>
                              <a:cs typeface="Times New Roman" panose="02020603050405020304" pitchFamily="18" charset="0"/>
                            </a:rPr>
                            <a:t>GaN(</a:t>
                          </a:r>
                          <a:r>
                            <a:rPr lang="de-DE" sz="1800" dirty="0" err="1">
                              <a:solidFill>
                                <a:schemeClr val="accent6"/>
                              </a:solidFill>
                              <a:effectLst/>
                              <a:latin typeface="Calibri" panose="020F0502020204030204" pitchFamily="34" charset="0"/>
                              <a:ea typeface="DengXian"/>
                              <a:cs typeface="Times New Roman" panose="02020603050405020304" pitchFamily="18" charset="0"/>
                            </a:rPr>
                            <a:t>Cs</a:t>
                          </a:r>
                          <a:r>
                            <a:rPr lang="de-DE" sz="1800" dirty="0">
                              <a:solidFill>
                                <a:schemeClr val="accent6"/>
                              </a:solidFill>
                              <a:effectLst/>
                              <a:latin typeface="Calibri" panose="020F0502020204030204" pitchFamily="34" charset="0"/>
                              <a:ea typeface="DengXian"/>
                              <a:cs typeface="Times New Roman" panose="02020603050405020304" pitchFamily="18" charset="0"/>
                            </a:rPr>
                            <a:t>)</a:t>
                          </a:r>
                        </a:p>
                      </a:txBody>
                      <a:tcPr marL="68580" marR="68580" marT="0" marB="0"/>
                    </a:tc>
                    <a:tc>
                      <a:txBody>
                        <a:bodyPr/>
                        <a:lstStyle/>
                        <a:p>
                          <a:pPr algn="ctr">
                            <a:lnSpc>
                              <a:spcPct val="107000"/>
                            </a:lnSpc>
                            <a:spcAft>
                              <a:spcPts val="0"/>
                            </a:spcAft>
                          </a:pPr>
                          <a:r>
                            <a:rPr lang="de-DE" sz="1800" b="1" dirty="0">
                              <a:solidFill>
                                <a:srgbClr val="7030A0"/>
                              </a:solidFill>
                              <a:effectLst/>
                              <a:latin typeface="Calibri" panose="020F0502020204030204" pitchFamily="34" charset="0"/>
                              <a:ea typeface="DengXian"/>
                              <a:cs typeface="Times New Roman" panose="02020603050405020304" pitchFamily="18" charset="0"/>
                            </a:rPr>
                            <a:t>250-360</a:t>
                          </a:r>
                        </a:p>
                      </a:txBody>
                      <a:tcPr marL="68580" marR="68580" marT="0" marB="0"/>
                    </a:tc>
                    <a:tc>
                      <a:txBody>
                        <a:bodyPr/>
                        <a:lstStyle/>
                        <a:p>
                          <a:pPr algn="ctr">
                            <a:lnSpc>
                              <a:spcPct val="107000"/>
                            </a:lnSpc>
                            <a:spcAft>
                              <a:spcPts val="0"/>
                            </a:spcAft>
                          </a:pPr>
                          <a:r>
                            <a:rPr lang="de-DE" sz="1800" dirty="0">
                              <a:effectLst/>
                              <a:latin typeface="Calibri" panose="020F0502020204030204" pitchFamily="34" charset="0"/>
                              <a:ea typeface="DengXian"/>
                              <a:cs typeface="Times New Roman" panose="02020603050405020304" pitchFamily="18" charset="0"/>
                            </a:rPr>
                            <a:t>0.2-0.3</a:t>
                          </a: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de-DE" sz="1800" dirty="0">
                              <a:effectLst/>
                              <a:latin typeface="Calibri" panose="020F0502020204030204" pitchFamily="34" charset="0"/>
                              <a:ea typeface="DengXian"/>
                              <a:cs typeface="Times New Roman" panose="02020603050405020304" pitchFamily="18" charset="0"/>
                            </a:rPr>
                            <a:t>3.4 -?</a:t>
                          </a:r>
                        </a:p>
                      </a:txBody>
                      <a:tcPr marL="68580" marR="68580" marT="0" marB="0"/>
                    </a:tc>
                    <a:tc>
                      <a:txBody>
                        <a:bodyPr/>
                        <a:lstStyle/>
                        <a:p>
                          <a:pPr algn="ctr">
                            <a:lnSpc>
                              <a:spcPct val="107000"/>
                            </a:lnSpc>
                            <a:spcAft>
                              <a:spcPts val="0"/>
                            </a:spcAft>
                          </a:pPr>
                          <a:r>
                            <a:rPr lang="en-US" sz="1800" dirty="0">
                              <a:effectLst/>
                            </a:rPr>
                            <a:t>-</a:t>
                          </a:r>
                        </a:p>
                      </a:txBody>
                      <a:tcPr marL="68580" marR="68580" marT="0" marB="0"/>
                    </a:tc>
                    <a:extLst>
                      <a:ext uri="{0D108BD9-81ED-4DB2-BD59-A6C34878D82A}">
                        <a16:rowId xmlns:a16="http://schemas.microsoft.com/office/drawing/2014/main" val="2525813790"/>
                      </a:ext>
                    </a:extLst>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881607126"/>
                  </p:ext>
                </p:extLst>
              </p:nvPr>
            </p:nvGraphicFramePr>
            <p:xfrm>
              <a:off x="675612" y="1556792"/>
              <a:ext cx="8271937" cy="4212000"/>
            </p:xfrm>
            <a:graphic>
              <a:graphicData uri="http://schemas.openxmlformats.org/drawingml/2006/table">
                <a:tbl>
                  <a:tblPr firstRow="1" firstCol="1" bandRow="1">
                    <a:tableStyleId>{5C22544A-7EE6-4342-B048-85BDC9FD1C3A}</a:tableStyleId>
                  </a:tblPr>
                  <a:tblGrid>
                    <a:gridCol w="1653877">
                      <a:extLst>
                        <a:ext uri="{9D8B030D-6E8A-4147-A177-3AD203B41FA5}">
                          <a16:colId xmlns:a16="http://schemas.microsoft.com/office/drawing/2014/main" val="1645221400"/>
                        </a:ext>
                      </a:extLst>
                    </a:gridCol>
                    <a:gridCol w="1653877">
                      <a:extLst>
                        <a:ext uri="{9D8B030D-6E8A-4147-A177-3AD203B41FA5}">
                          <a16:colId xmlns:a16="http://schemas.microsoft.com/office/drawing/2014/main" val="180931921"/>
                        </a:ext>
                      </a:extLst>
                    </a:gridCol>
                    <a:gridCol w="1653877">
                      <a:extLst>
                        <a:ext uri="{9D8B030D-6E8A-4147-A177-3AD203B41FA5}">
                          <a16:colId xmlns:a16="http://schemas.microsoft.com/office/drawing/2014/main" val="1066773842"/>
                        </a:ext>
                      </a:extLst>
                    </a:gridCol>
                    <a:gridCol w="1328488">
                      <a:extLst>
                        <a:ext uri="{9D8B030D-6E8A-4147-A177-3AD203B41FA5}">
                          <a16:colId xmlns:a16="http://schemas.microsoft.com/office/drawing/2014/main" val="4156226058"/>
                        </a:ext>
                      </a:extLst>
                    </a:gridCol>
                    <a:gridCol w="1981818">
                      <a:extLst>
                        <a:ext uri="{9D8B030D-6E8A-4147-A177-3AD203B41FA5}">
                          <a16:colId xmlns:a16="http://schemas.microsoft.com/office/drawing/2014/main" val="2752544330"/>
                        </a:ext>
                      </a:extLst>
                    </a:gridCol>
                  </a:tblGrid>
                  <a:tr h="1445776">
                    <a:tc>
                      <a:txBody>
                        <a:bodyPr/>
                        <a:lstStyle/>
                        <a:p>
                          <a:pPr algn="ctr">
                            <a:lnSpc>
                              <a:spcPct val="107000"/>
                            </a:lnSpc>
                            <a:spcAft>
                              <a:spcPts val="0"/>
                            </a:spcAft>
                          </a:pPr>
                          <a:r>
                            <a:rPr lang="en-US" sz="1800" dirty="0">
                              <a:effectLst/>
                            </a:rPr>
                            <a:t>Cathode</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dirty="0">
                              <a:effectLst/>
                            </a:rPr>
                            <a:t>Typical wavelength (nm)</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dirty="0">
                              <a:effectLst/>
                            </a:rPr>
                            <a:t>QE @ room</a:t>
                          </a:r>
                          <a:r>
                            <a:rPr lang="en-US" sz="1800" baseline="0" dirty="0">
                              <a:effectLst/>
                            </a:rPr>
                            <a:t> Temp.</a:t>
                          </a:r>
                          <a:endParaRPr lang="en-US" sz="1800" dirty="0">
                            <a:effectLst/>
                          </a:endParaRPr>
                        </a:p>
                      </a:txBody>
                      <a:tcPr marL="68580" marR="68580" marT="0" marB="0" anchor="ctr"/>
                    </a:tc>
                    <a:tc>
                      <a:txBody>
                        <a:bodyPr/>
                        <a:lstStyle/>
                        <a:p>
                          <a:pPr algn="ctr">
                            <a:lnSpc>
                              <a:spcPct val="107000"/>
                            </a:lnSpc>
                            <a:spcAft>
                              <a:spcPts val="0"/>
                            </a:spcAft>
                          </a:pPr>
                          <a:r>
                            <a:rPr lang="en-US" sz="1800" dirty="0">
                              <a:effectLst/>
                            </a:rPr>
                            <a:t>E</a:t>
                          </a:r>
                          <a:r>
                            <a:rPr lang="en-US" sz="1800" baseline="-25000" dirty="0">
                              <a:effectLst/>
                            </a:rPr>
                            <a:t>G</a:t>
                          </a:r>
                          <a:r>
                            <a:rPr lang="en-US" sz="1800" dirty="0">
                              <a:effectLst/>
                            </a:rPr>
                            <a:t>+E</a:t>
                          </a:r>
                          <a:r>
                            <a:rPr lang="en-US" sz="1800" baseline="-25000" dirty="0">
                              <a:effectLst/>
                            </a:rPr>
                            <a:t>A</a:t>
                          </a:r>
                          <a:r>
                            <a:rPr lang="en-US" sz="1800" dirty="0">
                              <a:effectLst/>
                            </a:rPr>
                            <a:t> (eV)</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dirty="0">
                              <a:effectLst/>
                            </a:rPr>
                            <a:t>Expected thermal emittance </a:t>
                          </a:r>
                        </a:p>
                        <a:p>
                          <a:pPr algn="ctr">
                            <a:lnSpc>
                              <a:spcPct val="107000"/>
                            </a:lnSpc>
                            <a:spcAft>
                              <a:spcPts val="0"/>
                            </a:spcAft>
                          </a:pPr>
                          <a:r>
                            <a:rPr lang="en-US" sz="1800" dirty="0">
                              <a:effectLst/>
                            </a:rPr>
                            <a:t>(µm/mm)</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1728972049"/>
                      </a:ext>
                    </a:extLst>
                  </a:tr>
                  <a:tr h="345778">
                    <a:tc>
                      <a:txBody>
                        <a:bodyPr/>
                        <a:lstStyle/>
                        <a:p>
                          <a:pPr algn="ctr">
                            <a:lnSpc>
                              <a:spcPct val="107000"/>
                            </a:lnSpc>
                            <a:spcAft>
                              <a:spcPts val="0"/>
                            </a:spcAft>
                          </a:pPr>
                          <a:r>
                            <a:rPr lang="en-US" sz="1800" dirty="0">
                              <a:solidFill>
                                <a:schemeClr val="accent6"/>
                              </a:solidFill>
                              <a:effectLst/>
                            </a:rPr>
                            <a:t>Cs</a:t>
                          </a:r>
                          <a:r>
                            <a:rPr lang="en-US" sz="1800" baseline="-25000" dirty="0">
                              <a:solidFill>
                                <a:schemeClr val="accent6"/>
                              </a:solidFill>
                              <a:effectLst/>
                            </a:rPr>
                            <a:t>2</a:t>
                          </a:r>
                          <a:r>
                            <a:rPr lang="en-US" sz="1800" dirty="0">
                              <a:solidFill>
                                <a:schemeClr val="accent6"/>
                              </a:solidFill>
                              <a:effectLst/>
                            </a:rPr>
                            <a:t>Te</a:t>
                          </a:r>
                          <a:endParaRPr lang="de-DE" sz="1800" dirty="0">
                            <a:solidFill>
                              <a:schemeClr val="accent6"/>
                            </a:solidFill>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b="1" dirty="0">
                              <a:solidFill>
                                <a:srgbClr val="A221A5"/>
                              </a:solidFill>
                              <a:effectLst/>
                            </a:rPr>
                            <a:t>266</a:t>
                          </a:r>
                          <a:endParaRPr lang="de-DE" sz="1800" b="1" dirty="0">
                            <a:solidFill>
                              <a:srgbClr val="A221A5"/>
                            </a:solidFill>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a:effectLst/>
                            </a:rPr>
                            <a:t>0.1</a:t>
                          </a:r>
                          <a:endParaRPr lang="de-DE" sz="18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a:effectLst/>
                            </a:rPr>
                            <a:t>3.5</a:t>
                          </a:r>
                          <a:endParaRPr lang="de-DE" sz="18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b="0" dirty="0">
                              <a:solidFill>
                                <a:schemeClr val="tx1"/>
                              </a:solidFill>
                              <a:effectLst/>
                            </a:rPr>
                            <a:t>0.9</a:t>
                          </a:r>
                          <a:endParaRPr lang="de-DE" sz="1800" b="0" dirty="0">
                            <a:solidFill>
                              <a:schemeClr val="tx1"/>
                            </a:solidFill>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3861239809"/>
                      </a:ext>
                    </a:extLst>
                  </a:tr>
                  <a:tr h="345778">
                    <a:tc>
                      <a:txBody>
                        <a:bodyPr/>
                        <a:lstStyle/>
                        <a:p>
                          <a:pPr algn="ctr">
                            <a:lnSpc>
                              <a:spcPct val="107000"/>
                            </a:lnSpc>
                            <a:spcAft>
                              <a:spcPts val="0"/>
                            </a:spcAft>
                          </a:pPr>
                          <a:r>
                            <a:rPr lang="en-US" sz="1800" dirty="0">
                              <a:effectLst/>
                            </a:rPr>
                            <a:t>Cs</a:t>
                          </a:r>
                          <a:r>
                            <a:rPr lang="en-US" sz="1800" baseline="-25000" dirty="0">
                              <a:effectLst/>
                            </a:rPr>
                            <a:t>3</a:t>
                          </a:r>
                          <a:r>
                            <a:rPr lang="en-US" sz="1800" dirty="0">
                              <a:effectLst/>
                            </a:rPr>
                            <a:t>Sb</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432</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0.15</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1.6+0.45</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0.7</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894701065"/>
                      </a:ext>
                    </a:extLst>
                  </a:tr>
                  <a:tr h="345778">
                    <a:tc>
                      <a:txBody>
                        <a:bodyPr/>
                        <a:lstStyle/>
                        <a:p>
                          <a:pPr algn="ctr">
                            <a:lnSpc>
                              <a:spcPct val="107000"/>
                            </a:lnSpc>
                            <a:spcAft>
                              <a:spcPts val="0"/>
                            </a:spcAft>
                          </a:pPr>
                          <a:r>
                            <a:rPr lang="en-US" sz="1800" dirty="0">
                              <a:effectLst/>
                            </a:rPr>
                            <a:t>K</a:t>
                          </a:r>
                          <a:r>
                            <a:rPr lang="en-US" sz="1800" baseline="-25000" dirty="0">
                              <a:effectLst/>
                            </a:rPr>
                            <a:t>3</a:t>
                          </a:r>
                          <a:r>
                            <a:rPr lang="en-US" sz="1800" dirty="0">
                              <a:effectLst/>
                            </a:rPr>
                            <a:t>Sb</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400</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0.07</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1.1+1.6</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0.5</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855892020"/>
                      </a:ext>
                    </a:extLst>
                  </a:tr>
                  <a:tr h="345778">
                    <a:tc>
                      <a:txBody>
                        <a:bodyPr/>
                        <a:lstStyle/>
                        <a:p>
                          <a:pPr algn="ctr">
                            <a:lnSpc>
                              <a:spcPct val="107000"/>
                            </a:lnSpc>
                            <a:spcAft>
                              <a:spcPts val="0"/>
                            </a:spcAft>
                          </a:pPr>
                          <a:r>
                            <a:rPr lang="en-US" sz="1800" dirty="0">
                              <a:effectLst/>
                            </a:rPr>
                            <a:t>Na</a:t>
                          </a:r>
                          <a:r>
                            <a:rPr lang="en-US" sz="1800" baseline="-25000" dirty="0">
                              <a:effectLst/>
                            </a:rPr>
                            <a:t>3</a:t>
                          </a:r>
                          <a:r>
                            <a:rPr lang="en-US" sz="1800" dirty="0">
                              <a:effectLst/>
                            </a:rPr>
                            <a:t>Sb</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330</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0.02</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1.1+2.44</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0.4</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1718798259"/>
                      </a:ext>
                    </a:extLst>
                  </a:tr>
                  <a:tr h="345778">
                    <a:tc>
                      <a:txBody>
                        <a:bodyPr/>
                        <a:lstStyle/>
                        <a:p>
                          <a:pPr algn="ctr">
                            <a:lnSpc>
                              <a:spcPct val="107000"/>
                            </a:lnSpc>
                            <a:spcAft>
                              <a:spcPts val="0"/>
                            </a:spcAft>
                          </a:pPr>
                          <a:r>
                            <a:rPr lang="en-US" sz="1800" dirty="0">
                              <a:solidFill>
                                <a:schemeClr val="accent6"/>
                              </a:solidFill>
                              <a:effectLst/>
                            </a:rPr>
                            <a:t>Na</a:t>
                          </a:r>
                          <a:r>
                            <a:rPr lang="en-US" sz="1800" baseline="-25000" dirty="0">
                              <a:solidFill>
                                <a:schemeClr val="accent6"/>
                              </a:solidFill>
                              <a:effectLst/>
                            </a:rPr>
                            <a:t>2</a:t>
                          </a:r>
                          <a:r>
                            <a:rPr lang="en-US" sz="1800" dirty="0">
                              <a:solidFill>
                                <a:schemeClr val="accent6"/>
                              </a:solidFill>
                              <a:effectLst/>
                            </a:rPr>
                            <a:t>KSb</a:t>
                          </a:r>
                          <a:endParaRPr lang="de-DE" sz="1800" dirty="0">
                            <a:solidFill>
                              <a:schemeClr val="accent6"/>
                            </a:solidFill>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330</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0.1</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a:effectLst/>
                            </a:rPr>
                            <a:t>1+1</a:t>
                          </a:r>
                          <a:endParaRPr lang="de-DE" sz="180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1.1</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695277902"/>
                      </a:ext>
                    </a:extLst>
                  </a:tr>
                  <a:tr h="345778">
                    <a:tc>
                      <a:txBody>
                        <a:bodyPr/>
                        <a:lstStyle/>
                        <a:p>
                          <a:pPr algn="ctr">
                            <a:lnSpc>
                              <a:spcPct val="107000"/>
                            </a:lnSpc>
                            <a:spcAft>
                              <a:spcPts val="0"/>
                            </a:spcAft>
                          </a:pPr>
                          <a:r>
                            <a:rPr lang="en-US" sz="1800" dirty="0">
                              <a:solidFill>
                                <a:schemeClr val="accent6"/>
                              </a:solidFill>
                              <a:effectLst/>
                            </a:rPr>
                            <a:t>K</a:t>
                          </a:r>
                          <a:r>
                            <a:rPr lang="en-US" sz="1800" baseline="-25000" dirty="0">
                              <a:solidFill>
                                <a:schemeClr val="accent6"/>
                              </a:solidFill>
                              <a:effectLst/>
                            </a:rPr>
                            <a:t>2</a:t>
                          </a:r>
                          <a:r>
                            <a:rPr lang="en-US" sz="1800" dirty="0">
                              <a:solidFill>
                                <a:schemeClr val="accent6"/>
                              </a:solidFill>
                              <a:effectLst/>
                            </a:rPr>
                            <a:t>CsSb</a:t>
                          </a:r>
                          <a:endParaRPr lang="de-DE" sz="1800" dirty="0">
                            <a:solidFill>
                              <a:schemeClr val="accent6"/>
                            </a:solidFill>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b="1" dirty="0">
                              <a:solidFill>
                                <a:srgbClr val="008A3E"/>
                              </a:solidFill>
                              <a:effectLst/>
                            </a:rPr>
                            <a:t>532</a:t>
                          </a:r>
                          <a:endParaRPr lang="de-DE" sz="1800" b="1" dirty="0">
                            <a:solidFill>
                              <a:srgbClr val="008A3E"/>
                            </a:solidFill>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0.1</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1+1.1</a:t>
                          </a:r>
                          <a:endParaRPr lang="de-DE" sz="1800" dirty="0">
                            <a:effectLst/>
                            <a:latin typeface="Calibri" panose="020F0502020204030204" pitchFamily="34" charset="0"/>
                            <a:ea typeface="DengXian"/>
                            <a:cs typeface="Times New Roman" panose="02020603050405020304" pitchFamily="18" charset="0"/>
                          </a:endParaRPr>
                        </a:p>
                      </a:txBody>
                      <a:tcPr marL="68580" marR="68580" marT="0" marB="0"/>
                    </a:tc>
                    <a:tc>
                      <a:txBody>
                        <a:bodyPr/>
                        <a:lstStyle/>
                        <a:p>
                          <a:pPr algn="ctr">
                            <a:lnSpc>
                              <a:spcPct val="107000"/>
                            </a:lnSpc>
                            <a:spcAft>
                              <a:spcPts val="0"/>
                            </a:spcAft>
                          </a:pPr>
                          <a:r>
                            <a:rPr lang="en-US" sz="1800" dirty="0">
                              <a:effectLst/>
                            </a:rPr>
                            <a:t>0.4</a:t>
                          </a:r>
                        </a:p>
                      </a:txBody>
                      <a:tcPr marL="68580" marR="68580" marT="0" marB="0"/>
                    </a:tc>
                    <a:extLst>
                      <a:ext uri="{0D108BD9-81ED-4DB2-BD59-A6C34878D82A}">
                        <a16:rowId xmlns:a16="http://schemas.microsoft.com/office/drawing/2014/main" val="885636353"/>
                      </a:ext>
                    </a:extLst>
                  </a:tr>
                  <a:tr h="345778">
                    <a:tc>
                      <a:txBody>
                        <a:bodyPr/>
                        <a:lstStyle/>
                        <a:p>
                          <a:pPr algn="ctr">
                            <a:lnSpc>
                              <a:spcPct val="107000"/>
                            </a:lnSpc>
                            <a:spcAft>
                              <a:spcPts val="0"/>
                            </a:spcAft>
                          </a:pPr>
                          <a:r>
                            <a:rPr lang="de-DE" sz="1800" dirty="0">
                              <a:solidFill>
                                <a:schemeClr val="accent6"/>
                              </a:solidFill>
                              <a:effectLst/>
                              <a:latin typeface="Calibri" panose="020F0502020204030204" pitchFamily="34" charset="0"/>
                              <a:ea typeface="DengXian"/>
                              <a:cs typeface="Times New Roman" panose="02020603050405020304" pitchFamily="18" charset="0"/>
                            </a:rPr>
                            <a:t>GaAs(Cs,O)</a:t>
                          </a:r>
                        </a:p>
                      </a:txBody>
                      <a:tcPr marL="68580" marR="68580" marT="0" marB="0"/>
                    </a:tc>
                    <a:tc>
                      <a:txBody>
                        <a:bodyPr/>
                        <a:lstStyle/>
                        <a:p>
                          <a:pPr algn="ctr">
                            <a:lnSpc>
                              <a:spcPct val="107000"/>
                            </a:lnSpc>
                            <a:spcAft>
                              <a:spcPts val="0"/>
                            </a:spcAft>
                          </a:pPr>
                          <a:r>
                            <a:rPr lang="de-DE" sz="1800" b="1" dirty="0">
                              <a:solidFill>
                                <a:srgbClr val="008A3E"/>
                              </a:solidFill>
                              <a:effectLst/>
                              <a:latin typeface="Calibri" panose="020F0502020204030204" pitchFamily="34" charset="0"/>
                              <a:ea typeface="DengXian"/>
                              <a:cs typeface="Times New Roman" panose="02020603050405020304" pitchFamily="18" charset="0"/>
                            </a:rPr>
                            <a:t>532</a:t>
                          </a:r>
                        </a:p>
                      </a:txBody>
                      <a:tcPr marL="68580" marR="68580" marT="0" marB="0"/>
                    </a:tc>
                    <a:tc>
                      <a:txBody>
                        <a:bodyPr/>
                        <a:lstStyle/>
                        <a:p>
                          <a:pPr algn="ctr">
                            <a:lnSpc>
                              <a:spcPct val="107000"/>
                            </a:lnSpc>
                            <a:spcAft>
                              <a:spcPts val="0"/>
                            </a:spcAft>
                          </a:pPr>
                          <a:r>
                            <a:rPr lang="de-DE" sz="1800" dirty="0">
                              <a:effectLst/>
                              <a:latin typeface="Calibri" panose="020F0502020204030204" pitchFamily="34" charset="0"/>
                              <a:ea typeface="DengXian"/>
                              <a:cs typeface="Times New Roman" panose="02020603050405020304" pitchFamily="18" charset="0"/>
                            </a:rPr>
                            <a:t>0.1</a:t>
                          </a:r>
                        </a:p>
                      </a:txBody>
                      <a:tcPr marL="68580" marR="68580" marT="0" marB="0"/>
                    </a:tc>
                    <a:tc>
                      <a:txBody>
                        <a:bodyPr/>
                        <a:lstStyle/>
                        <a:p>
                          <a:endParaRPr lang="en-US"/>
                        </a:p>
                      </a:txBody>
                      <a:tcPr marL="68580" marR="68580" marT="0" marB="0">
                        <a:blipFill>
                          <a:blip r:embed="rId3"/>
                          <a:stretch>
                            <a:fillRect l="-374312" t="-1015789" r="-150917" b="-121053"/>
                          </a:stretch>
                        </a:blipFill>
                      </a:tcPr>
                    </a:tc>
                    <a:tc>
                      <a:txBody>
                        <a:bodyPr/>
                        <a:lstStyle/>
                        <a:p>
                          <a:pPr algn="ctr">
                            <a:lnSpc>
                              <a:spcPct val="107000"/>
                            </a:lnSpc>
                            <a:spcAft>
                              <a:spcPts val="0"/>
                            </a:spcAft>
                          </a:pPr>
                          <a:r>
                            <a:rPr lang="en-US" sz="1800" dirty="0">
                              <a:effectLst/>
                            </a:rPr>
                            <a:t>0.44</a:t>
                          </a:r>
                        </a:p>
                      </a:txBody>
                      <a:tcPr marL="68580" marR="68580" marT="0" marB="0"/>
                    </a:tc>
                    <a:extLst>
                      <a:ext uri="{0D108BD9-81ED-4DB2-BD59-A6C34878D82A}">
                        <a16:rowId xmlns:a16="http://schemas.microsoft.com/office/drawing/2014/main" val="689430808"/>
                      </a:ext>
                    </a:extLst>
                  </a:tr>
                  <a:tr h="345778">
                    <a:tc>
                      <a:txBody>
                        <a:bodyPr/>
                        <a:lstStyle/>
                        <a:p>
                          <a:pPr algn="ctr">
                            <a:lnSpc>
                              <a:spcPct val="107000"/>
                            </a:lnSpc>
                            <a:spcAft>
                              <a:spcPts val="0"/>
                            </a:spcAft>
                          </a:pPr>
                          <a:r>
                            <a:rPr lang="de-DE" sz="1800" dirty="0">
                              <a:solidFill>
                                <a:schemeClr val="accent6"/>
                              </a:solidFill>
                              <a:effectLst/>
                              <a:latin typeface="Calibri" panose="020F0502020204030204" pitchFamily="34" charset="0"/>
                              <a:ea typeface="DengXian"/>
                              <a:cs typeface="Times New Roman" panose="02020603050405020304" pitchFamily="18" charset="0"/>
                            </a:rPr>
                            <a:t>GaN(</a:t>
                          </a:r>
                          <a:r>
                            <a:rPr lang="de-DE" sz="1800" dirty="0" err="1">
                              <a:solidFill>
                                <a:schemeClr val="accent6"/>
                              </a:solidFill>
                              <a:effectLst/>
                              <a:latin typeface="Calibri" panose="020F0502020204030204" pitchFamily="34" charset="0"/>
                              <a:ea typeface="DengXian"/>
                              <a:cs typeface="Times New Roman" panose="02020603050405020304" pitchFamily="18" charset="0"/>
                            </a:rPr>
                            <a:t>Cs</a:t>
                          </a:r>
                          <a:r>
                            <a:rPr lang="de-DE" sz="1800" dirty="0">
                              <a:solidFill>
                                <a:schemeClr val="accent6"/>
                              </a:solidFill>
                              <a:effectLst/>
                              <a:latin typeface="Calibri" panose="020F0502020204030204" pitchFamily="34" charset="0"/>
                              <a:ea typeface="DengXian"/>
                              <a:cs typeface="Times New Roman" panose="02020603050405020304" pitchFamily="18" charset="0"/>
                            </a:rPr>
                            <a:t>)</a:t>
                          </a:r>
                        </a:p>
                      </a:txBody>
                      <a:tcPr marL="68580" marR="68580" marT="0" marB="0"/>
                    </a:tc>
                    <a:tc>
                      <a:txBody>
                        <a:bodyPr/>
                        <a:lstStyle/>
                        <a:p>
                          <a:pPr algn="ctr">
                            <a:lnSpc>
                              <a:spcPct val="107000"/>
                            </a:lnSpc>
                            <a:spcAft>
                              <a:spcPts val="0"/>
                            </a:spcAft>
                          </a:pPr>
                          <a:r>
                            <a:rPr lang="de-DE" sz="1800" b="1" dirty="0">
                              <a:solidFill>
                                <a:srgbClr val="7030A0"/>
                              </a:solidFill>
                              <a:effectLst/>
                              <a:latin typeface="Calibri" panose="020F0502020204030204" pitchFamily="34" charset="0"/>
                              <a:ea typeface="DengXian"/>
                              <a:cs typeface="Times New Roman" panose="02020603050405020304" pitchFamily="18" charset="0"/>
                            </a:rPr>
                            <a:t>250-360</a:t>
                          </a:r>
                        </a:p>
                      </a:txBody>
                      <a:tcPr marL="68580" marR="68580" marT="0" marB="0"/>
                    </a:tc>
                    <a:tc>
                      <a:txBody>
                        <a:bodyPr/>
                        <a:lstStyle/>
                        <a:p>
                          <a:pPr algn="ctr">
                            <a:lnSpc>
                              <a:spcPct val="107000"/>
                            </a:lnSpc>
                            <a:spcAft>
                              <a:spcPts val="0"/>
                            </a:spcAft>
                          </a:pPr>
                          <a:r>
                            <a:rPr lang="de-DE" sz="1800" dirty="0">
                              <a:effectLst/>
                              <a:latin typeface="Calibri" panose="020F0502020204030204" pitchFamily="34" charset="0"/>
                              <a:ea typeface="DengXian"/>
                              <a:cs typeface="Times New Roman" panose="02020603050405020304" pitchFamily="18" charset="0"/>
                            </a:rPr>
                            <a:t>0.2-0.3</a:t>
                          </a: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de-DE" sz="1800" dirty="0">
                              <a:effectLst/>
                              <a:latin typeface="Calibri" panose="020F0502020204030204" pitchFamily="34" charset="0"/>
                              <a:ea typeface="DengXian"/>
                              <a:cs typeface="Times New Roman" panose="02020603050405020304" pitchFamily="18" charset="0"/>
                            </a:rPr>
                            <a:t>3.4 -?</a:t>
                          </a:r>
                        </a:p>
                      </a:txBody>
                      <a:tcPr marL="68580" marR="68580" marT="0" marB="0"/>
                    </a:tc>
                    <a:tc>
                      <a:txBody>
                        <a:bodyPr/>
                        <a:lstStyle/>
                        <a:p>
                          <a:pPr algn="ctr">
                            <a:lnSpc>
                              <a:spcPct val="107000"/>
                            </a:lnSpc>
                            <a:spcAft>
                              <a:spcPts val="0"/>
                            </a:spcAft>
                          </a:pPr>
                          <a:r>
                            <a:rPr lang="en-US" sz="1800" dirty="0">
                              <a:effectLst/>
                            </a:rPr>
                            <a:t>-</a:t>
                          </a:r>
                        </a:p>
                      </a:txBody>
                      <a:tcPr marL="68580" marR="68580" marT="0" marB="0"/>
                    </a:tc>
                    <a:extLst>
                      <a:ext uri="{0D108BD9-81ED-4DB2-BD59-A6C34878D82A}">
                        <a16:rowId xmlns:a16="http://schemas.microsoft.com/office/drawing/2014/main" val="2525813790"/>
                      </a:ext>
                    </a:extLst>
                  </a:tr>
                </a:tbl>
              </a:graphicData>
            </a:graphic>
          </p:graphicFrame>
        </mc:Fallback>
      </mc:AlternateContent>
      <p:sp>
        <p:nvSpPr>
          <p:cNvPr id="17" name="TextBox 16"/>
          <p:cNvSpPr txBox="1"/>
          <p:nvPr/>
        </p:nvSpPr>
        <p:spPr>
          <a:xfrm>
            <a:off x="319134" y="6026564"/>
            <a:ext cx="4284378" cy="523220"/>
          </a:xfrm>
          <a:prstGeom prst="rect">
            <a:avLst/>
          </a:prstGeom>
          <a:noFill/>
        </p:spPr>
        <p:txBody>
          <a:bodyPr wrap="none" rtlCol="0">
            <a:spAutoFit/>
          </a:bodyPr>
          <a:lstStyle/>
          <a:p>
            <a:r>
              <a:rPr lang="de-DE" sz="1400" dirty="0"/>
              <a:t>D.H. Dowell et al., NIMA 622, Pages 685-697 (2010)</a:t>
            </a:r>
          </a:p>
          <a:p>
            <a:r>
              <a:rPr lang="de-DE" sz="1400" dirty="0"/>
              <a:t>Xiaohui Wang et al., J. Mater. Chem. C, 2021, 9, 13013 </a:t>
            </a:r>
          </a:p>
        </p:txBody>
      </p:sp>
      <p:sp>
        <p:nvSpPr>
          <p:cNvPr id="6" name="Textfeld 1">
            <a:extLst>
              <a:ext uri="{FF2B5EF4-FFF2-40B4-BE49-F238E27FC236}">
                <a16:creationId xmlns:a16="http://schemas.microsoft.com/office/drawing/2014/main" id="{6B62DE65-1D37-400F-A615-FA06B37EB81F}"/>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7" name="TextBox 6">
            <a:extLst>
              <a:ext uri="{FF2B5EF4-FFF2-40B4-BE49-F238E27FC236}">
                <a16:creationId xmlns:a16="http://schemas.microsoft.com/office/drawing/2014/main" id="{D660B3E1-1120-4CA7-AEAE-47F57C9B8B07}"/>
              </a:ext>
            </a:extLst>
          </p:cNvPr>
          <p:cNvSpPr txBox="1"/>
          <p:nvPr/>
        </p:nvSpPr>
        <p:spPr>
          <a:xfrm>
            <a:off x="683568" y="663086"/>
            <a:ext cx="5164684" cy="400110"/>
          </a:xfrm>
          <a:prstGeom prst="rect">
            <a:avLst/>
          </a:prstGeom>
          <a:noFill/>
        </p:spPr>
        <p:txBody>
          <a:bodyPr wrap="none" rtlCol="0">
            <a:spAutoFit/>
          </a:bodyPr>
          <a:lstStyle/>
          <a:p>
            <a:r>
              <a:rPr lang="de-DE" sz="2000" b="1" dirty="0">
                <a:solidFill>
                  <a:srgbClr val="00589C"/>
                </a:solidFill>
              </a:rPr>
              <a:t>2.2 </a:t>
            </a:r>
            <a:r>
              <a:rPr lang="en-US" sz="2000" b="1" dirty="0">
                <a:solidFill>
                  <a:srgbClr val="00589C"/>
                </a:solidFill>
              </a:rPr>
              <a:t>S</a:t>
            </a:r>
            <a:r>
              <a:rPr lang="en-US" altLang="de-DE" sz="2000" b="1" dirty="0">
                <a:solidFill>
                  <a:srgbClr val="00589C"/>
                </a:solidFill>
              </a:rPr>
              <a:t>emiconductor photocathodes in SRF Guns </a:t>
            </a:r>
            <a:endParaRPr lang="de-DE" altLang="de-DE" sz="2000" b="1" dirty="0">
              <a:solidFill>
                <a:srgbClr val="00589C"/>
              </a:solidFill>
            </a:endParaRPr>
          </a:p>
        </p:txBody>
      </p:sp>
    </p:spTree>
    <p:extLst>
      <p:ext uri="{BB962C8B-B14F-4D97-AF65-F5344CB8AC3E}">
        <p14:creationId xmlns:p14="http://schemas.microsoft.com/office/powerpoint/2010/main" val="1970787651"/>
      </p:ext>
    </p:extLst>
  </p:cSld>
  <p:clrMapOvr>
    <a:masterClrMapping/>
  </p:clrMapOvr>
  <p:transition advTm="49337">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349631" y="250613"/>
            <a:ext cx="8229600" cy="85496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de-DE" sz="2800" b="1" dirty="0">
                <a:solidFill>
                  <a:srgbClr val="00589C"/>
                </a:solidFill>
                <a:latin typeface="Calibri" pitchFamily="34" charset="0"/>
                <a:ea typeface="+mn-ea"/>
                <a:cs typeface="Arial" charset="0"/>
              </a:rPr>
              <a:t>1. </a:t>
            </a:r>
            <a:r>
              <a:rPr lang="de-DE" sz="3200" b="1" dirty="0">
                <a:solidFill>
                  <a:srgbClr val="00589C"/>
                </a:solidFill>
                <a:latin typeface="Calibri" pitchFamily="34" charset="0"/>
                <a:ea typeface="+mn-ea"/>
                <a:cs typeface="Arial" charset="0"/>
              </a:rPr>
              <a:t>Introduction</a:t>
            </a:r>
            <a:endParaRPr lang="de-DE" sz="2800" b="1" dirty="0">
              <a:solidFill>
                <a:srgbClr val="00589C"/>
              </a:solidFill>
              <a:latin typeface="Calibri" pitchFamily="34" charset="0"/>
              <a:ea typeface="+mn-ea"/>
              <a:cs typeface="Arial" charset="0"/>
            </a:endParaRPr>
          </a:p>
        </p:txBody>
      </p:sp>
      <p:sp>
        <p:nvSpPr>
          <p:cNvPr id="9" name="Content Placeholder 8">
            <a:extLst>
              <a:ext uri="{FF2B5EF4-FFF2-40B4-BE49-F238E27FC236}">
                <a16:creationId xmlns:a16="http://schemas.microsoft.com/office/drawing/2014/main" id="{B307DA07-ED57-4C3C-8022-55B4AE59F88C}"/>
              </a:ext>
            </a:extLst>
          </p:cNvPr>
          <p:cNvSpPr>
            <a:spLocks noGrp="1"/>
          </p:cNvSpPr>
          <p:nvPr>
            <p:ph idx="1"/>
          </p:nvPr>
        </p:nvSpPr>
        <p:spPr>
          <a:xfrm>
            <a:off x="349631" y="1340768"/>
            <a:ext cx="8653532" cy="4843699"/>
          </a:xfrm>
        </p:spPr>
        <p:txBody>
          <a:bodyPr/>
          <a:lstStyle/>
          <a:p>
            <a:pPr marL="0" indent="0">
              <a:buNone/>
            </a:pPr>
            <a:r>
              <a:rPr lang="en-US" sz="2800" dirty="0"/>
              <a:t>SRF gun - promising source for high brightness and high current beams required by CW FELs and ERL facilities.</a:t>
            </a:r>
          </a:p>
          <a:p>
            <a:pPr>
              <a:buFont typeface="Calibri" panose="020F0502020204030204" pitchFamily="34" charset="0"/>
              <a:buChar char="­"/>
            </a:pPr>
            <a:r>
              <a:rPr lang="en-US" sz="2400" dirty="0">
                <a:solidFill>
                  <a:srgbClr val="FF0000"/>
                </a:solidFill>
              </a:rPr>
              <a:t>high gradients </a:t>
            </a:r>
            <a:r>
              <a:rPr lang="en-US" sz="2400" dirty="0"/>
              <a:t>on the cathode surface than DC guns – increasing achievable surface current density and reducing thermal emittance contribution;</a:t>
            </a:r>
          </a:p>
          <a:p>
            <a:pPr>
              <a:buFont typeface="Calibri" panose="020F0502020204030204" pitchFamily="34" charset="0"/>
              <a:buChar char="­"/>
            </a:pPr>
            <a:r>
              <a:rPr lang="en-US" sz="2400" dirty="0">
                <a:solidFill>
                  <a:srgbClr val="FF0000"/>
                </a:solidFill>
              </a:rPr>
              <a:t>high beam energy </a:t>
            </a:r>
            <a:r>
              <a:rPr lang="en-US" sz="2400" dirty="0"/>
              <a:t>to mitigate space-charge effects on the way from the gun to the next accelerator cavity;</a:t>
            </a:r>
          </a:p>
          <a:p>
            <a:pPr>
              <a:buFont typeface="Calibri" panose="020F0502020204030204" pitchFamily="34" charset="0"/>
              <a:buChar char="­"/>
            </a:pPr>
            <a:r>
              <a:rPr lang="en-US" sz="2400" dirty="0">
                <a:solidFill>
                  <a:srgbClr val="FF0000"/>
                </a:solidFill>
              </a:rPr>
              <a:t>outstanding vacuum </a:t>
            </a:r>
            <a:r>
              <a:rPr lang="en-US" sz="2400" dirty="0"/>
              <a:t>environment for sensitive cathodes;</a:t>
            </a:r>
          </a:p>
          <a:p>
            <a:pPr>
              <a:buFont typeface="Calibri" panose="020F0502020204030204" pitchFamily="34" charset="0"/>
              <a:buChar char="­"/>
            </a:pPr>
            <a:r>
              <a:rPr lang="en-US" sz="2400" dirty="0">
                <a:solidFill>
                  <a:srgbClr val="FF0000"/>
                </a:solidFill>
              </a:rPr>
              <a:t>low RF jitter </a:t>
            </a:r>
            <a:r>
              <a:rPr lang="en-US" sz="2400" dirty="0"/>
              <a:t>for excellent e- beam and light source stability.</a:t>
            </a:r>
          </a:p>
          <a:p>
            <a:pPr>
              <a:buFont typeface="Calibri" panose="020F0502020204030204" pitchFamily="34" charset="0"/>
              <a:buChar char="­"/>
            </a:pPr>
            <a:endParaRPr lang="de-DE" sz="2000" dirty="0"/>
          </a:p>
          <a:p>
            <a:pPr>
              <a:buFont typeface="Calibri" panose="020F0502020204030204" pitchFamily="34" charset="0"/>
              <a:buChar char="­"/>
            </a:pPr>
            <a:endParaRPr lang="en-US" sz="2000" dirty="0"/>
          </a:p>
          <a:p>
            <a:endParaRPr lang="en-US" dirty="0"/>
          </a:p>
        </p:txBody>
      </p:sp>
    </p:spTree>
    <p:extLst>
      <p:ext uri="{BB962C8B-B14F-4D97-AF65-F5344CB8AC3E}">
        <p14:creationId xmlns:p14="http://schemas.microsoft.com/office/powerpoint/2010/main" val="2454463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p:cNvSpPr txBox="1"/>
          <p:nvPr/>
        </p:nvSpPr>
        <p:spPr>
          <a:xfrm>
            <a:off x="1551144" y="5080370"/>
            <a:ext cx="6514671" cy="461665"/>
          </a:xfrm>
          <a:prstGeom prst="rect">
            <a:avLst/>
          </a:prstGeom>
          <a:noFill/>
        </p:spPr>
        <p:txBody>
          <a:bodyPr wrap="square" rtlCol="0">
            <a:spAutoFit/>
          </a:bodyPr>
          <a:lstStyle/>
          <a:p>
            <a:r>
              <a:rPr lang="de-DE" altLang="de-DE" sz="2400" i="1" dirty="0">
                <a:solidFill>
                  <a:srgbClr val="00589C"/>
                </a:solidFill>
              </a:rPr>
              <a:t> Advantage: robust and „clean“ </a:t>
            </a:r>
            <a:r>
              <a:rPr lang="en-US" altLang="de-DE" sz="2400" i="1" dirty="0">
                <a:solidFill>
                  <a:srgbClr val="00589C"/>
                </a:solidFill>
              </a:rPr>
              <a:t>for SRF guns</a:t>
            </a:r>
          </a:p>
        </p:txBody>
      </p:sp>
      <p:sp>
        <p:nvSpPr>
          <p:cNvPr id="10" name="TextBox 9"/>
          <p:cNvSpPr txBox="1"/>
          <p:nvPr/>
        </p:nvSpPr>
        <p:spPr>
          <a:xfrm>
            <a:off x="251520" y="5881629"/>
            <a:ext cx="8892480" cy="738664"/>
          </a:xfrm>
          <a:prstGeom prst="rect">
            <a:avLst/>
          </a:prstGeom>
          <a:noFill/>
        </p:spPr>
        <p:txBody>
          <a:bodyPr wrap="square" rtlCol="0">
            <a:spAutoFit/>
          </a:bodyPr>
          <a:lstStyle/>
          <a:p>
            <a:r>
              <a:rPr lang="en-US" sz="1400" dirty="0" err="1"/>
              <a:t>Lide</a:t>
            </a:r>
            <a:r>
              <a:rPr lang="en-US" sz="1400" dirty="0"/>
              <a:t>, D. R.. Properties of Solids, </a:t>
            </a:r>
            <a:r>
              <a:rPr lang="en-US" sz="1400" i="1" dirty="0"/>
              <a:t>CRC Handbook of Chemistry and Physic, Internet Version 2005</a:t>
            </a:r>
            <a:r>
              <a:rPr lang="en-US" sz="1400" dirty="0"/>
              <a:t>, P. </a:t>
            </a:r>
            <a:r>
              <a:rPr lang="de-DE" sz="1400" dirty="0"/>
              <a:t>124; </a:t>
            </a:r>
          </a:p>
          <a:p>
            <a:r>
              <a:rPr lang="de-DE" sz="1400" dirty="0"/>
              <a:t>S. Halas, Materials Science-</a:t>
            </a:r>
            <a:r>
              <a:rPr lang="de-DE" sz="1400" dirty="0" err="1"/>
              <a:t>Poland</a:t>
            </a:r>
            <a:r>
              <a:rPr lang="de-DE" sz="1400" dirty="0"/>
              <a:t>, Vol. 24, </a:t>
            </a:r>
            <a:r>
              <a:rPr lang="de-DE" sz="1400" dirty="0" err="1"/>
              <a:t>No</a:t>
            </a:r>
            <a:r>
              <a:rPr lang="de-DE" sz="1400" dirty="0"/>
              <a:t>. 4, 2006</a:t>
            </a:r>
          </a:p>
          <a:p>
            <a:r>
              <a:rPr lang="de-DE" sz="1400" dirty="0"/>
              <a:t>D.H. Dowell et al., NIMA 622, Pages 685-697 (2010)</a:t>
            </a:r>
          </a:p>
        </p:txBody>
      </p:sp>
      <p:sp>
        <p:nvSpPr>
          <p:cNvPr id="11" name="Textfeld 1"/>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grpSp>
        <p:nvGrpSpPr>
          <p:cNvPr id="4" name="Group 3">
            <a:extLst>
              <a:ext uri="{FF2B5EF4-FFF2-40B4-BE49-F238E27FC236}">
                <a16:creationId xmlns:a16="http://schemas.microsoft.com/office/drawing/2014/main" id="{DB527052-FF17-44C0-8A15-280FBED47022}"/>
              </a:ext>
            </a:extLst>
          </p:cNvPr>
          <p:cNvGrpSpPr/>
          <p:nvPr/>
        </p:nvGrpSpPr>
        <p:grpSpPr>
          <a:xfrm>
            <a:off x="109557" y="1384651"/>
            <a:ext cx="4355976" cy="3384376"/>
            <a:chOff x="4788025" y="1700808"/>
            <a:chExt cx="4355976" cy="3384376"/>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88025" y="1700808"/>
              <a:ext cx="435597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876256" y="3429000"/>
              <a:ext cx="36004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p:cNvSpPr/>
            <p:nvPr/>
          </p:nvSpPr>
          <p:spPr>
            <a:xfrm>
              <a:off x="7050944" y="2996952"/>
              <a:ext cx="545392" cy="260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p:cNvSpPr/>
            <p:nvPr/>
          </p:nvSpPr>
          <p:spPr>
            <a:xfrm>
              <a:off x="7668344" y="2740372"/>
              <a:ext cx="216024" cy="2565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extBox 1">
            <a:extLst>
              <a:ext uri="{FF2B5EF4-FFF2-40B4-BE49-F238E27FC236}">
                <a16:creationId xmlns:a16="http://schemas.microsoft.com/office/drawing/2014/main" id="{35FFCA7B-6572-4702-913B-AD49FCD16921}"/>
              </a:ext>
            </a:extLst>
          </p:cNvPr>
          <p:cNvSpPr txBox="1"/>
          <p:nvPr/>
        </p:nvSpPr>
        <p:spPr>
          <a:xfrm>
            <a:off x="599636" y="663401"/>
            <a:ext cx="4208844" cy="400110"/>
          </a:xfrm>
          <a:prstGeom prst="rect">
            <a:avLst/>
          </a:prstGeom>
          <a:noFill/>
        </p:spPr>
        <p:txBody>
          <a:bodyPr wrap="none" rtlCol="0">
            <a:spAutoFit/>
          </a:bodyPr>
          <a:lstStyle/>
          <a:p>
            <a:r>
              <a:rPr lang="de-DE" sz="2000" b="1" dirty="0">
                <a:solidFill>
                  <a:srgbClr val="00589C"/>
                </a:solidFill>
              </a:rPr>
              <a:t>2.1 </a:t>
            </a:r>
            <a:r>
              <a:rPr lang="en-US" altLang="de-DE" sz="2000" b="1" dirty="0">
                <a:solidFill>
                  <a:srgbClr val="00589C"/>
                </a:solidFill>
              </a:rPr>
              <a:t>Metal photocathodes in SRF Guns </a:t>
            </a:r>
            <a:endParaRPr lang="de-DE" altLang="de-DE" sz="2000" b="1" dirty="0">
              <a:solidFill>
                <a:srgbClr val="00589C"/>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059754927"/>
              </p:ext>
            </p:extLst>
          </p:nvPr>
        </p:nvGraphicFramePr>
        <p:xfrm>
          <a:off x="4355976" y="2042472"/>
          <a:ext cx="4536504" cy="2156129"/>
        </p:xfrm>
        <a:graphic>
          <a:graphicData uri="http://schemas.openxmlformats.org/drawingml/2006/table">
            <a:tbl>
              <a:tblPr/>
              <a:tblGrid>
                <a:gridCol w="1152128">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025080">
                  <a:extLst>
                    <a:ext uri="{9D8B030D-6E8A-4147-A177-3AD203B41FA5}">
                      <a16:colId xmlns:a16="http://schemas.microsoft.com/office/drawing/2014/main" val="20002"/>
                    </a:ext>
                  </a:extLst>
                </a:gridCol>
                <a:gridCol w="1063152">
                  <a:extLst>
                    <a:ext uri="{9D8B030D-6E8A-4147-A177-3AD203B41FA5}">
                      <a16:colId xmlns:a16="http://schemas.microsoft.com/office/drawing/2014/main" val="3797181458"/>
                    </a:ext>
                  </a:extLst>
                </a:gridCol>
              </a:tblGrid>
              <a:tr h="571329">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1" i="0" u="none" strike="noStrike" cap="none" normalizeH="0" baseline="0" dirty="0">
                          <a:ln>
                            <a:noFill/>
                          </a:ln>
                          <a:solidFill>
                            <a:schemeClr val="bg1"/>
                          </a:solidFill>
                          <a:effectLst/>
                          <a:latin typeface="Calibri" pitchFamily="34" charset="0"/>
                        </a:rPr>
                        <a:t>Metal</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1" i="0" u="none" strike="noStrike" cap="none" normalizeH="0" baseline="0" dirty="0">
                          <a:ln>
                            <a:noFill/>
                          </a:ln>
                          <a:solidFill>
                            <a:schemeClr val="bg1"/>
                          </a:solidFill>
                          <a:effectLst/>
                          <a:latin typeface="Calibri" pitchFamily="34" charset="0"/>
                        </a:rPr>
                        <a:t>QE </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1" i="0" u="none" strike="noStrike" cap="none" normalizeH="0" baseline="0" dirty="0">
                          <a:ln>
                            <a:noFill/>
                          </a:ln>
                          <a:solidFill>
                            <a:schemeClr val="bg1"/>
                          </a:solidFill>
                          <a:effectLst/>
                          <a:latin typeface="Calibri" pitchFamily="34" charset="0"/>
                        </a:rPr>
                        <a:t>ɸ (eV) </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1" i="0" u="none" strike="noStrike" cap="none" normalizeH="0" baseline="0" dirty="0">
                          <a:ln>
                            <a:noFill/>
                          </a:ln>
                          <a:solidFill>
                            <a:schemeClr val="bg1"/>
                          </a:solidFill>
                          <a:effectLst/>
                          <a:latin typeface="Calibri" pitchFamily="34" charset="0"/>
                        </a:rPr>
                        <a:t>Tc (K)</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293585">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a:ln>
                            <a:noFill/>
                          </a:ln>
                          <a:solidFill>
                            <a:srgbClr val="000000"/>
                          </a:solidFill>
                          <a:effectLst/>
                          <a:latin typeface="Calibri" pitchFamily="34" charset="0"/>
                        </a:rPr>
                        <a:t>Cu</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a:ln>
                            <a:noFill/>
                          </a:ln>
                          <a:solidFill>
                            <a:srgbClr val="000000"/>
                          </a:solidFill>
                          <a:effectLst/>
                          <a:latin typeface="Calibri" pitchFamily="34" charset="0"/>
                        </a:rPr>
                        <a:t>10</a:t>
                      </a:r>
                      <a:r>
                        <a:rPr kumimoji="0" lang="en-GB" altLang="de-DE" sz="2000" b="0" i="0" u="none" strike="noStrike" cap="none" normalizeH="0" baseline="30000" dirty="0">
                          <a:ln>
                            <a:noFill/>
                          </a:ln>
                          <a:solidFill>
                            <a:srgbClr val="000000"/>
                          </a:solidFill>
                          <a:effectLst/>
                          <a:latin typeface="Calibri" pitchFamily="34" charset="0"/>
                        </a:rPr>
                        <a:t>-5</a:t>
                      </a:r>
                      <a:r>
                        <a:rPr kumimoji="0" lang="en-GB" altLang="de-DE" sz="2000" b="0" i="0" u="none" strike="noStrike" cap="none" normalizeH="0" baseline="0" dirty="0">
                          <a:ln>
                            <a:noFill/>
                          </a:ln>
                          <a:solidFill>
                            <a:srgbClr val="000000"/>
                          </a:solidFill>
                          <a:effectLst/>
                          <a:latin typeface="Calibri" pitchFamily="34" charset="0"/>
                        </a:rPr>
                        <a:t> - 10</a:t>
                      </a:r>
                      <a:r>
                        <a:rPr kumimoji="0" lang="en-GB" altLang="de-DE" sz="2000" b="0" i="0" u="none" strike="noStrike" cap="none" normalizeH="0" baseline="30000" dirty="0">
                          <a:ln>
                            <a:noFill/>
                          </a:ln>
                          <a:solidFill>
                            <a:srgbClr val="000000"/>
                          </a:solidFill>
                          <a:effectLst/>
                          <a:latin typeface="Calibri" pitchFamily="34" charset="0"/>
                        </a:rPr>
                        <a:t>-4</a:t>
                      </a:r>
                      <a:endParaRPr kumimoji="0" lang="en-GB" altLang="de-DE" sz="2000" b="0" i="0" u="none" strike="noStrike" cap="none" normalizeH="0" baseline="0" dirty="0">
                        <a:ln>
                          <a:noFill/>
                        </a:ln>
                        <a:solidFill>
                          <a:srgbClr val="000000"/>
                        </a:solidFill>
                        <a:effectLst/>
                        <a:latin typeface="Calibri" pitchFamily="34" charset="0"/>
                      </a:endParaRP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a:ln>
                            <a:noFill/>
                          </a:ln>
                          <a:solidFill>
                            <a:srgbClr val="000000"/>
                          </a:solidFill>
                          <a:effectLst/>
                          <a:latin typeface="Calibri" pitchFamily="34" charset="0"/>
                        </a:rPr>
                        <a:t>4.6</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de-DE" sz="2000" b="0" i="0" u="none" strike="noStrike" cap="none" normalizeH="0" baseline="0" dirty="0">
                        <a:ln>
                          <a:noFill/>
                        </a:ln>
                        <a:solidFill>
                          <a:srgbClr val="000000"/>
                        </a:solidFill>
                        <a:effectLst/>
                        <a:latin typeface="Calibri" pitchFamily="34" charset="0"/>
                      </a:endParaRP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259846">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a:ln>
                            <a:noFill/>
                          </a:ln>
                          <a:solidFill>
                            <a:srgbClr val="000000"/>
                          </a:solidFill>
                          <a:effectLst/>
                          <a:latin typeface="Calibri" pitchFamily="34" charset="0"/>
                        </a:rPr>
                        <a:t>Mg</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a:ln>
                            <a:noFill/>
                          </a:ln>
                          <a:solidFill>
                            <a:srgbClr val="000000"/>
                          </a:solidFill>
                          <a:effectLst/>
                          <a:latin typeface="Calibri" pitchFamily="34" charset="0"/>
                        </a:rPr>
                        <a:t>10</a:t>
                      </a:r>
                      <a:r>
                        <a:rPr kumimoji="0" lang="en-GB" altLang="de-DE" sz="2000" b="0" i="0" u="none" strike="noStrike" cap="none" normalizeH="0" baseline="30000" dirty="0">
                          <a:ln>
                            <a:noFill/>
                          </a:ln>
                          <a:solidFill>
                            <a:srgbClr val="000000"/>
                          </a:solidFill>
                          <a:effectLst/>
                          <a:latin typeface="Calibri" pitchFamily="34" charset="0"/>
                        </a:rPr>
                        <a:t>-5</a:t>
                      </a:r>
                      <a:r>
                        <a:rPr kumimoji="0" lang="en-GB" altLang="de-DE" sz="2000" b="0" i="0" u="none" strike="noStrike" cap="none" normalizeH="0" baseline="0" dirty="0">
                          <a:ln>
                            <a:noFill/>
                          </a:ln>
                          <a:solidFill>
                            <a:srgbClr val="000000"/>
                          </a:solidFill>
                          <a:effectLst/>
                          <a:latin typeface="Calibri" pitchFamily="34" charset="0"/>
                        </a:rPr>
                        <a:t> - 10</a:t>
                      </a:r>
                      <a:r>
                        <a:rPr kumimoji="0" lang="en-GB" altLang="de-DE" sz="2000" b="0" i="0" u="none" strike="noStrike" cap="none" normalizeH="0" baseline="30000" dirty="0">
                          <a:ln>
                            <a:noFill/>
                          </a:ln>
                          <a:solidFill>
                            <a:srgbClr val="000000"/>
                          </a:solidFill>
                          <a:effectLst/>
                          <a:latin typeface="Calibri" pitchFamily="34" charset="0"/>
                        </a:rPr>
                        <a:t>-3</a:t>
                      </a:r>
                      <a:endParaRPr kumimoji="0" lang="en-GB" altLang="de-DE" sz="2000" b="0" i="0" u="none" strike="noStrike" cap="none" normalizeH="0" baseline="0" dirty="0">
                        <a:ln>
                          <a:noFill/>
                        </a:ln>
                        <a:solidFill>
                          <a:srgbClr val="000000"/>
                        </a:solidFill>
                        <a:effectLst/>
                        <a:latin typeface="Calibri" pitchFamily="34" charset="0"/>
                      </a:endParaRP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a:ln>
                            <a:noFill/>
                          </a:ln>
                          <a:solidFill>
                            <a:srgbClr val="000000"/>
                          </a:solidFill>
                          <a:effectLst/>
                          <a:latin typeface="Calibri" pitchFamily="34" charset="0"/>
                        </a:rPr>
                        <a:t>3.6</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de-DE" sz="2000" b="0" i="0" u="none" strike="noStrike" cap="none" normalizeH="0" baseline="0" dirty="0">
                        <a:ln>
                          <a:noFill/>
                        </a:ln>
                        <a:solidFill>
                          <a:srgbClr val="000000"/>
                        </a:solidFill>
                        <a:effectLst/>
                        <a:latin typeface="Calibri" pitchFamily="34" charset="0"/>
                      </a:endParaRP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271214">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err="1">
                          <a:ln>
                            <a:noFill/>
                          </a:ln>
                          <a:solidFill>
                            <a:srgbClr val="000000"/>
                          </a:solidFill>
                          <a:effectLst/>
                          <a:latin typeface="Calibri" pitchFamily="34" charset="0"/>
                        </a:rPr>
                        <a:t>Nb</a:t>
                      </a:r>
                      <a:endParaRPr kumimoji="0" lang="en-GB" altLang="de-DE" sz="2000" b="0" i="0" u="none" strike="noStrike" cap="none" normalizeH="0" baseline="0" dirty="0">
                        <a:ln>
                          <a:noFill/>
                        </a:ln>
                        <a:solidFill>
                          <a:srgbClr val="000000"/>
                        </a:solidFill>
                        <a:effectLst/>
                        <a:latin typeface="Calibri" pitchFamily="34" charset="0"/>
                      </a:endParaRP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a:ln>
                            <a:noFill/>
                          </a:ln>
                          <a:solidFill>
                            <a:srgbClr val="000000"/>
                          </a:solidFill>
                          <a:effectLst/>
                          <a:latin typeface="Calibri" pitchFamily="34" charset="0"/>
                        </a:rPr>
                        <a:t>10</a:t>
                      </a:r>
                      <a:r>
                        <a:rPr kumimoji="0" lang="en-GB" altLang="de-DE" sz="2000" b="0" i="0" u="none" strike="noStrike" cap="none" normalizeH="0" baseline="30000" dirty="0">
                          <a:ln>
                            <a:noFill/>
                          </a:ln>
                          <a:solidFill>
                            <a:srgbClr val="000000"/>
                          </a:solidFill>
                          <a:effectLst/>
                          <a:latin typeface="Calibri" pitchFamily="34" charset="0"/>
                        </a:rPr>
                        <a:t>-6</a:t>
                      </a:r>
                      <a:r>
                        <a:rPr kumimoji="0" lang="en-GB" altLang="de-DE" sz="2000" b="0" i="0" u="none" strike="noStrike" cap="none" normalizeH="0" baseline="0" dirty="0">
                          <a:ln>
                            <a:noFill/>
                          </a:ln>
                          <a:solidFill>
                            <a:srgbClr val="000000"/>
                          </a:solidFill>
                          <a:effectLst/>
                          <a:latin typeface="Calibri" pitchFamily="34" charset="0"/>
                        </a:rPr>
                        <a:t> – 10</a:t>
                      </a:r>
                      <a:r>
                        <a:rPr kumimoji="0" lang="en-GB" altLang="de-DE" sz="2000" b="0" i="0" u="none" strike="noStrike" cap="none" normalizeH="0" baseline="30000" dirty="0">
                          <a:ln>
                            <a:noFill/>
                          </a:ln>
                          <a:solidFill>
                            <a:srgbClr val="000000"/>
                          </a:solidFill>
                          <a:effectLst/>
                          <a:latin typeface="Calibri" pitchFamily="34" charset="0"/>
                        </a:rPr>
                        <a:t>-4</a:t>
                      </a:r>
                      <a:endParaRPr kumimoji="0" lang="en-GB" altLang="de-DE" sz="2000" b="1" i="0" u="sng" strike="noStrike" cap="none" normalizeH="0" baseline="30000" dirty="0">
                        <a:ln>
                          <a:noFill/>
                        </a:ln>
                        <a:solidFill>
                          <a:srgbClr val="000000"/>
                        </a:solidFill>
                        <a:effectLst/>
                        <a:latin typeface="Calibri" pitchFamily="34" charset="0"/>
                      </a:endParaRP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a:ln>
                            <a:noFill/>
                          </a:ln>
                          <a:solidFill>
                            <a:srgbClr val="000000"/>
                          </a:solidFill>
                          <a:effectLst/>
                          <a:latin typeface="Calibri" pitchFamily="34" charset="0"/>
                        </a:rPr>
                        <a:t>4.3</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a:ln>
                            <a:noFill/>
                          </a:ln>
                          <a:solidFill>
                            <a:srgbClr val="000000"/>
                          </a:solidFill>
                          <a:effectLst/>
                          <a:latin typeface="Calibri" pitchFamily="34" charset="0"/>
                        </a:rPr>
                        <a:t>9.3</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32313">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err="1">
                          <a:ln>
                            <a:noFill/>
                          </a:ln>
                          <a:solidFill>
                            <a:srgbClr val="000000"/>
                          </a:solidFill>
                          <a:effectLst/>
                          <a:latin typeface="Calibri" pitchFamily="34" charset="0"/>
                        </a:rPr>
                        <a:t>Pb</a:t>
                      </a:r>
                      <a:endParaRPr kumimoji="0" lang="en-GB" altLang="de-DE" sz="2000" b="0" i="0" u="none" strike="noStrike" cap="none" normalizeH="0" baseline="0" dirty="0">
                        <a:ln>
                          <a:noFill/>
                        </a:ln>
                        <a:solidFill>
                          <a:srgbClr val="000000"/>
                        </a:solidFill>
                        <a:effectLst/>
                        <a:latin typeface="Calibri" pitchFamily="34" charset="0"/>
                      </a:endParaRP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de-DE" sz="2000" b="0" i="0" u="none" strike="noStrike" cap="none" normalizeH="0" baseline="0" dirty="0">
                          <a:ln>
                            <a:noFill/>
                          </a:ln>
                          <a:solidFill>
                            <a:srgbClr val="000000"/>
                          </a:solidFill>
                          <a:effectLst/>
                          <a:latin typeface="Calibri" pitchFamily="34" charset="0"/>
                        </a:rPr>
                        <a:t>10</a:t>
                      </a:r>
                      <a:r>
                        <a:rPr kumimoji="0" lang="en-GB" altLang="de-DE" sz="2000" b="0" i="0" u="none" strike="noStrike" cap="none" normalizeH="0" baseline="30000" dirty="0">
                          <a:ln>
                            <a:noFill/>
                          </a:ln>
                          <a:solidFill>
                            <a:srgbClr val="000000"/>
                          </a:solidFill>
                          <a:effectLst/>
                          <a:latin typeface="Calibri" pitchFamily="34" charset="0"/>
                        </a:rPr>
                        <a:t>-6</a:t>
                      </a:r>
                      <a:r>
                        <a:rPr kumimoji="0" lang="en-GB" altLang="de-DE" sz="2000" b="0" i="0" u="none" strike="noStrike" cap="none" normalizeH="0" baseline="0" dirty="0">
                          <a:ln>
                            <a:noFill/>
                          </a:ln>
                          <a:solidFill>
                            <a:srgbClr val="000000"/>
                          </a:solidFill>
                          <a:effectLst/>
                          <a:latin typeface="Calibri" pitchFamily="34" charset="0"/>
                        </a:rPr>
                        <a:t> - 10</a:t>
                      </a:r>
                      <a:r>
                        <a:rPr kumimoji="0" lang="en-GB" altLang="de-DE" sz="2000" b="0" i="0" u="none" strike="noStrike" cap="none" normalizeH="0" baseline="30000" dirty="0">
                          <a:ln>
                            <a:noFill/>
                          </a:ln>
                          <a:solidFill>
                            <a:srgbClr val="000000"/>
                          </a:solidFill>
                          <a:effectLst/>
                          <a:latin typeface="Calibri" pitchFamily="34" charset="0"/>
                        </a:rPr>
                        <a:t>-3</a:t>
                      </a:r>
                      <a:endParaRPr kumimoji="0" lang="en-GB" altLang="de-DE" sz="2000" b="0" i="0" u="none" strike="noStrike" cap="none" normalizeH="0" baseline="0" dirty="0">
                        <a:ln>
                          <a:noFill/>
                        </a:ln>
                        <a:solidFill>
                          <a:srgbClr val="000000"/>
                        </a:solidFill>
                        <a:effectLst/>
                        <a:latin typeface="Calibri" pitchFamily="34" charset="0"/>
                      </a:endParaRP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000" kern="1200">
                          <a:solidFill>
                            <a:schemeClr val="tx1"/>
                          </a:solidFill>
                          <a:latin typeface="Arial" charset="0"/>
                        </a:defRPr>
                      </a:lvl1pPr>
                      <a:lvl2pPr marL="742950" indent="-285750" algn="l" defTabSz="914400" rtl="0" eaLnBrk="0" latinLnBrk="0" hangingPunct="0">
                        <a:spcBef>
                          <a:spcPct val="20000"/>
                        </a:spcBef>
                        <a:defRPr sz="2400" kern="1200">
                          <a:solidFill>
                            <a:schemeClr val="tx1"/>
                          </a:solidFill>
                          <a:latin typeface="Arial" charset="0"/>
                        </a:defRPr>
                      </a:lvl2pPr>
                      <a:lvl3pPr marL="1143000" indent="-228600" algn="l" defTabSz="914400" rtl="0" eaLnBrk="0" latinLnBrk="0" hangingPunct="0">
                        <a:spcBef>
                          <a:spcPct val="20000"/>
                        </a:spcBef>
                        <a:defRPr sz="1400" kern="1200">
                          <a:solidFill>
                            <a:schemeClr val="tx1"/>
                          </a:solidFill>
                          <a:latin typeface="Arial" charset="0"/>
                        </a:defRPr>
                      </a:lvl3pPr>
                      <a:lvl4pPr marL="1600200" indent="-228600" algn="l" defTabSz="914400" rtl="0" eaLnBrk="0" latinLnBrk="0" hangingPunct="0">
                        <a:spcBef>
                          <a:spcPct val="20000"/>
                        </a:spcBef>
                        <a:defRPr sz="1800" kern="1200">
                          <a:solidFill>
                            <a:schemeClr val="tx1"/>
                          </a:solidFill>
                          <a:latin typeface="Arial" charset="0"/>
                        </a:defRPr>
                      </a:lvl4pPr>
                      <a:lvl5pPr marL="2057400" indent="-228600" algn="l" defTabSz="914400" rtl="0" eaLnBrk="0" latinLnBrk="0" hangingPunct="0">
                        <a:spcBef>
                          <a:spcPct val="20000"/>
                        </a:spcBef>
                        <a:defRPr sz="1800" kern="1200">
                          <a:solidFill>
                            <a:schemeClr val="tx1"/>
                          </a:solidFill>
                          <a:latin typeface="Arial"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a:ln>
                            <a:noFill/>
                          </a:ln>
                          <a:solidFill>
                            <a:srgbClr val="000000"/>
                          </a:solidFill>
                          <a:effectLst/>
                          <a:latin typeface="Calibri" pitchFamily="34" charset="0"/>
                        </a:rPr>
                        <a:t>4.2</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de-DE" sz="2000" b="0" i="0" u="none" strike="noStrike" cap="none" normalizeH="0" baseline="0" dirty="0">
                          <a:ln>
                            <a:noFill/>
                          </a:ln>
                          <a:solidFill>
                            <a:srgbClr val="000000"/>
                          </a:solidFill>
                          <a:effectLst/>
                          <a:latin typeface="Calibri" pitchFamily="34" charset="0"/>
                        </a:rPr>
                        <a:t>7.2</a:t>
                      </a:r>
                    </a:p>
                  </a:txBody>
                  <a:tcPr marL="91461" marR="91461" marT="45700" marB="457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26930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iagram, schematic&#10;&#10;Description automatically generated">
            <a:extLst>
              <a:ext uri="{FF2B5EF4-FFF2-40B4-BE49-F238E27FC236}">
                <a16:creationId xmlns:a16="http://schemas.microsoft.com/office/drawing/2014/main" id="{A3A2BEA5-A75D-573E-6446-AC629472C59B}"/>
              </a:ext>
            </a:extLst>
          </p:cNvPr>
          <p:cNvPicPr/>
          <p:nvPr/>
        </p:nvPicPr>
        <p:blipFill rotWithShape="1">
          <a:blip r:embed="rId3" cstate="print">
            <a:extLst>
              <a:ext uri="{28A0092B-C50C-407E-A947-70E740481C1C}">
                <a14:useLocalDpi xmlns:a14="http://schemas.microsoft.com/office/drawing/2010/main"/>
              </a:ext>
            </a:extLst>
          </a:blip>
          <a:srcRect l="18618" t="22156" r="24515" b="20065"/>
          <a:stretch/>
        </p:blipFill>
        <p:spPr>
          <a:xfrm>
            <a:off x="6235573" y="5060649"/>
            <a:ext cx="1745988" cy="1174465"/>
          </a:xfrm>
          <a:prstGeom prst="rect">
            <a:avLst/>
          </a:prstGeom>
        </p:spPr>
      </p:pic>
      <p:pic>
        <p:nvPicPr>
          <p:cNvPr id="33" name="Picture 32">
            <a:extLst>
              <a:ext uri="{FF2B5EF4-FFF2-40B4-BE49-F238E27FC236}">
                <a16:creationId xmlns:a16="http://schemas.microsoft.com/office/drawing/2014/main" id="{0B0DF03F-8D82-4A3F-AFC0-09E10DBB5A2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50729" y="4869160"/>
            <a:ext cx="2141351" cy="1689401"/>
          </a:xfrm>
          <a:prstGeom prst="rect">
            <a:avLst/>
          </a:prstGeom>
        </p:spPr>
      </p:pic>
      <p:pic>
        <p:nvPicPr>
          <p:cNvPr id="21" name="Picture 20"/>
          <p:cNvPicPr>
            <a:picLocks noChangeAspect="1"/>
          </p:cNvPicPr>
          <p:nvPr/>
        </p:nvPicPr>
        <p:blipFill rotWithShape="1">
          <a:blip r:embed="rId5"/>
          <a:srcRect l="39062" b="35297"/>
          <a:stretch/>
        </p:blipFill>
        <p:spPr>
          <a:xfrm>
            <a:off x="222347" y="4922357"/>
            <a:ext cx="2808312" cy="1451050"/>
          </a:xfrm>
          <a:prstGeom prst="rect">
            <a:avLst/>
          </a:prstGeom>
        </p:spPr>
      </p:pic>
      <p:pic>
        <p:nvPicPr>
          <p:cNvPr id="19" name="Grafik 9">
            <a:extLst>
              <a:ext uri="{FF2B5EF4-FFF2-40B4-BE49-F238E27FC236}">
                <a16:creationId xmlns:a16="http://schemas.microsoft.com/office/drawing/2014/main" id="{C57F00C1-AC29-45C3-A1A8-CC0721672C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08" t="13580" r="17449" b="15960"/>
          <a:stretch/>
        </p:blipFill>
        <p:spPr>
          <a:xfrm>
            <a:off x="447810" y="1298090"/>
            <a:ext cx="2593245" cy="1917422"/>
          </a:xfrm>
          <a:prstGeom prst="rect">
            <a:avLst/>
          </a:prstGeom>
        </p:spPr>
      </p:pic>
      <p:sp>
        <p:nvSpPr>
          <p:cNvPr id="15" name="Title 1"/>
          <p:cNvSpPr>
            <a:spLocks noGrp="1"/>
          </p:cNvSpPr>
          <p:nvPr>
            <p:ph type="title"/>
          </p:nvPr>
        </p:nvSpPr>
        <p:spPr>
          <a:xfrm>
            <a:off x="1419023" y="6081798"/>
            <a:ext cx="1804807" cy="476763"/>
          </a:xfrm>
          <a:solidFill>
            <a:schemeClr val="accent3">
              <a:lumMod val="40000"/>
              <a:lumOff val="60000"/>
            </a:schemeClr>
          </a:solidFill>
        </p:spPr>
        <p:txBody>
          <a:bodyPr/>
          <a:lstStyle/>
          <a:p>
            <a:r>
              <a:rPr lang="en-US" sz="2400" b="1" dirty="0"/>
              <a:t>BNL SRF gun</a:t>
            </a:r>
            <a:endParaRPr lang="de-DE" sz="2400" b="1" dirty="0"/>
          </a:p>
        </p:txBody>
      </p:sp>
      <p:sp>
        <p:nvSpPr>
          <p:cNvPr id="18" name="Title 1"/>
          <p:cNvSpPr txBox="1">
            <a:spLocks/>
          </p:cNvSpPr>
          <p:nvPr/>
        </p:nvSpPr>
        <p:spPr>
          <a:xfrm>
            <a:off x="634114" y="3327594"/>
            <a:ext cx="2377929" cy="819229"/>
          </a:xfrm>
          <a:prstGeom prst="rect">
            <a:avLst/>
          </a:prstGeom>
          <a:solidFill>
            <a:schemeClr val="accent6">
              <a:lumMod val="40000"/>
              <a:lumOff val="60000"/>
            </a:schemeClr>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b="1" dirty="0"/>
              <a:t>HZDR SRF gun-II</a:t>
            </a:r>
          </a:p>
          <a:p>
            <a:r>
              <a:rPr lang="en-US" sz="2400" b="1" dirty="0"/>
              <a:t>in user operation </a:t>
            </a:r>
            <a:endParaRPr lang="de-DE" sz="2400" b="1" dirty="0"/>
          </a:p>
        </p:txBody>
      </p:sp>
      <p:sp>
        <p:nvSpPr>
          <p:cNvPr id="22" name="TextBox 21"/>
          <p:cNvSpPr txBox="1"/>
          <p:nvPr/>
        </p:nvSpPr>
        <p:spPr>
          <a:xfrm>
            <a:off x="4009477" y="174096"/>
            <a:ext cx="4714752" cy="400110"/>
          </a:xfrm>
          <a:prstGeom prst="rect">
            <a:avLst/>
          </a:prstGeom>
          <a:noFill/>
        </p:spPr>
        <p:txBody>
          <a:bodyPr wrap="none" rtlCol="0">
            <a:spAutoFit/>
          </a:bodyPr>
          <a:lstStyle/>
          <a:p>
            <a:r>
              <a:rPr lang="de-DE" sz="2000" dirty="0">
                <a:solidFill>
                  <a:srgbClr val="00589C"/>
                </a:solidFill>
                <a:latin typeface="Arial" panose="020B0604020202020204" pitchFamily="34" charset="0"/>
                <a:cs typeface="Arial" panose="020B0604020202020204" pitchFamily="34" charset="0"/>
              </a:rPr>
              <a:t>SRF guns for CW high brightness beam</a:t>
            </a:r>
          </a:p>
        </p:txBody>
      </p:sp>
      <p:pic>
        <p:nvPicPr>
          <p:cNvPr id="8" name="Picture 7"/>
          <p:cNvPicPr>
            <a:picLocks noChangeAspect="1"/>
          </p:cNvPicPr>
          <p:nvPr/>
        </p:nvPicPr>
        <p:blipFill>
          <a:blip r:embed="rId7"/>
          <a:stretch>
            <a:fillRect/>
          </a:stretch>
        </p:blipFill>
        <p:spPr>
          <a:xfrm>
            <a:off x="3307023" y="2913344"/>
            <a:ext cx="2665942" cy="1576430"/>
          </a:xfrm>
          <a:prstGeom prst="rect">
            <a:avLst/>
          </a:prstGeom>
        </p:spPr>
      </p:pic>
      <p:sp>
        <p:nvSpPr>
          <p:cNvPr id="9" name="TextBox 8"/>
          <p:cNvSpPr txBox="1"/>
          <p:nvPr/>
        </p:nvSpPr>
        <p:spPr>
          <a:xfrm>
            <a:off x="3549187" y="2312579"/>
            <a:ext cx="2239011" cy="461665"/>
          </a:xfrm>
          <a:prstGeom prst="rect">
            <a:avLst/>
          </a:prstGeom>
          <a:solidFill>
            <a:schemeClr val="accent6">
              <a:lumMod val="40000"/>
              <a:lumOff val="60000"/>
            </a:schemeClr>
          </a:solidFill>
        </p:spPr>
        <p:txBody>
          <a:bodyPr wrap="none" rtlCol="0">
            <a:spAutoFit/>
          </a:bodyPr>
          <a:lstStyle/>
          <a:p>
            <a:r>
              <a:rPr lang="de-DE" sz="2400" b="1" dirty="0"/>
              <a:t>PKU DC-SRF </a:t>
            </a:r>
            <a:r>
              <a:rPr lang="de-DE" sz="2400" b="1" dirty="0" err="1"/>
              <a:t>gun</a:t>
            </a:r>
            <a:endParaRPr lang="de-DE" sz="2400" b="1" dirty="0"/>
          </a:p>
        </p:txBody>
      </p:sp>
      <p:pic>
        <p:nvPicPr>
          <p:cNvPr id="10" name="Picture 9"/>
          <p:cNvPicPr>
            <a:picLocks noChangeAspect="1"/>
          </p:cNvPicPr>
          <p:nvPr/>
        </p:nvPicPr>
        <p:blipFill rotWithShape="1">
          <a:blip r:embed="rId8"/>
          <a:srcRect l="5605"/>
          <a:stretch/>
        </p:blipFill>
        <p:spPr>
          <a:xfrm>
            <a:off x="6131684" y="931912"/>
            <a:ext cx="2231535" cy="1583394"/>
          </a:xfrm>
          <a:prstGeom prst="rect">
            <a:avLst/>
          </a:prstGeom>
          <a:ln w="6350">
            <a:solidFill>
              <a:schemeClr val="bg1">
                <a:lumMod val="75000"/>
              </a:schemeClr>
            </a:solidFill>
          </a:ln>
        </p:spPr>
      </p:pic>
      <p:sp>
        <p:nvSpPr>
          <p:cNvPr id="11" name="Rectangle 10"/>
          <p:cNvSpPr/>
          <p:nvPr/>
        </p:nvSpPr>
        <p:spPr>
          <a:xfrm>
            <a:off x="6401435" y="2284472"/>
            <a:ext cx="1900649" cy="461665"/>
          </a:xfrm>
          <a:prstGeom prst="rect">
            <a:avLst/>
          </a:prstGeom>
          <a:solidFill>
            <a:schemeClr val="accent6">
              <a:lumMod val="40000"/>
              <a:lumOff val="60000"/>
            </a:schemeClr>
          </a:solidFill>
        </p:spPr>
        <p:txBody>
          <a:bodyPr wrap="none">
            <a:spAutoFit/>
          </a:bodyPr>
          <a:lstStyle/>
          <a:p>
            <a:r>
              <a:rPr lang="de-DE" altLang="de-DE" sz="2400" b="1" dirty="0"/>
              <a:t>DESY SRF gun</a:t>
            </a:r>
            <a:endParaRPr lang="de-DE" sz="2400" dirty="0"/>
          </a:p>
        </p:txBody>
      </p:sp>
      <p:pic>
        <p:nvPicPr>
          <p:cNvPr id="13" name="図 4">
            <a:extLst>
              <a:ext uri="{FF2B5EF4-FFF2-40B4-BE49-F238E27FC236}">
                <a16:creationId xmlns:a16="http://schemas.microsoft.com/office/drawing/2014/main" id="{716C9C9A-816A-46E6-8CF8-C065F02B0F4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1" r="13877" b="22230"/>
          <a:stretch/>
        </p:blipFill>
        <p:spPr>
          <a:xfrm flipH="1">
            <a:off x="6158658" y="2913344"/>
            <a:ext cx="2285501" cy="1490013"/>
          </a:xfrm>
          <a:prstGeom prst="rect">
            <a:avLst/>
          </a:prstGeom>
        </p:spPr>
      </p:pic>
      <p:sp>
        <p:nvSpPr>
          <p:cNvPr id="23" name="TextBox 22"/>
          <p:cNvSpPr txBox="1"/>
          <p:nvPr/>
        </p:nvSpPr>
        <p:spPr>
          <a:xfrm>
            <a:off x="6496671" y="4257084"/>
            <a:ext cx="1745991" cy="461665"/>
          </a:xfrm>
          <a:prstGeom prst="rect">
            <a:avLst/>
          </a:prstGeom>
          <a:solidFill>
            <a:schemeClr val="accent6">
              <a:lumMod val="40000"/>
              <a:lumOff val="60000"/>
            </a:schemeClr>
          </a:solidFill>
        </p:spPr>
        <p:txBody>
          <a:bodyPr wrap="none" rtlCol="0">
            <a:spAutoFit/>
          </a:bodyPr>
          <a:lstStyle/>
          <a:p>
            <a:r>
              <a:rPr lang="de-DE" sz="2400" b="1" dirty="0"/>
              <a:t>KEK SRF gun</a:t>
            </a:r>
          </a:p>
        </p:txBody>
      </p:sp>
      <p:pic>
        <p:nvPicPr>
          <p:cNvPr id="24" name="Picture 23">
            <a:extLst>
              <a:ext uri="{FF2B5EF4-FFF2-40B4-BE49-F238E27FC236}">
                <a16:creationId xmlns:a16="http://schemas.microsoft.com/office/drawing/2014/main" id="{DB718517-F595-734C-AF31-5958E0D36F06}"/>
              </a:ext>
            </a:extLst>
          </p:cNvPr>
          <p:cNvPicPr>
            <a:picLocks noChangeAspect="1"/>
          </p:cNvPicPr>
          <p:nvPr/>
        </p:nvPicPr>
        <p:blipFill rotWithShape="1">
          <a:blip r:embed="rId10"/>
          <a:srcRect l="22793" r="16127"/>
          <a:stretch/>
        </p:blipFill>
        <p:spPr>
          <a:xfrm>
            <a:off x="3230645" y="968840"/>
            <a:ext cx="2798175" cy="1354338"/>
          </a:xfrm>
          <a:prstGeom prst="rect">
            <a:avLst/>
          </a:prstGeom>
          <a:effectLst>
            <a:softEdge rad="76200"/>
          </a:effectLst>
        </p:spPr>
      </p:pic>
      <p:sp>
        <p:nvSpPr>
          <p:cNvPr id="7" name="TextBox 6"/>
          <p:cNvSpPr txBox="1"/>
          <p:nvPr/>
        </p:nvSpPr>
        <p:spPr>
          <a:xfrm>
            <a:off x="3452685" y="4252361"/>
            <a:ext cx="2520280" cy="461665"/>
          </a:xfrm>
          <a:prstGeom prst="rect">
            <a:avLst/>
          </a:prstGeom>
          <a:solidFill>
            <a:schemeClr val="accent6">
              <a:lumMod val="40000"/>
              <a:lumOff val="60000"/>
            </a:schemeClr>
          </a:solidFill>
        </p:spPr>
        <p:txBody>
          <a:bodyPr wrap="square" rtlCol="0">
            <a:spAutoFit/>
          </a:bodyPr>
          <a:lstStyle/>
          <a:p>
            <a:pPr algn="ctr"/>
            <a:r>
              <a:rPr lang="en-US" sz="2400" b="1" dirty="0"/>
              <a:t>HZB SRF gun</a:t>
            </a:r>
            <a:endParaRPr lang="de-DE" sz="2400" b="1" dirty="0"/>
          </a:p>
        </p:txBody>
      </p:sp>
      <p:sp>
        <p:nvSpPr>
          <p:cNvPr id="29" name="Rectangle 28"/>
          <p:cNvSpPr/>
          <p:nvPr/>
        </p:nvSpPr>
        <p:spPr>
          <a:xfrm>
            <a:off x="432202" y="108161"/>
            <a:ext cx="23214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00589C"/>
                </a:solidFill>
                <a:effectLst/>
                <a:uLnTx/>
                <a:uFillTx/>
                <a:latin typeface="Arial" panose="020B0604020202020204" pitchFamily="34" charset="0"/>
                <a:cs typeface="Arial" panose="020B0604020202020204" pitchFamily="34" charset="0"/>
              </a:rPr>
              <a:t>1. </a:t>
            </a:r>
            <a:r>
              <a:rPr lang="de-DE" sz="2400" b="1" kern="0" dirty="0" err="1">
                <a:solidFill>
                  <a:srgbClr val="00589C"/>
                </a:solidFill>
                <a:latin typeface="Arial" panose="020B0604020202020204" pitchFamily="34" charset="0"/>
                <a:cs typeface="Arial" panose="020B0604020202020204" pitchFamily="34" charset="0"/>
              </a:rPr>
              <a:t>Introduction</a:t>
            </a:r>
            <a:endParaRPr kumimoji="0" lang="de-DE" sz="2400" b="1" i="0" u="none" strike="noStrike" kern="0" cap="none" spc="0" normalizeH="0" baseline="0" noProof="0" dirty="0">
              <a:ln>
                <a:noFill/>
              </a:ln>
              <a:solidFill>
                <a:srgbClr val="00589C"/>
              </a:solidFill>
              <a:effectLst/>
              <a:uLnTx/>
              <a:uFillTx/>
              <a:latin typeface="Arial" panose="020B0604020202020204" pitchFamily="34" charset="0"/>
              <a:cs typeface="Arial" panose="020B0604020202020204" pitchFamily="34" charset="0"/>
            </a:endParaRPr>
          </a:p>
        </p:txBody>
      </p:sp>
      <p:sp>
        <p:nvSpPr>
          <p:cNvPr id="2" name="Rounded Rectangle 1"/>
          <p:cNvSpPr/>
          <p:nvPr/>
        </p:nvSpPr>
        <p:spPr>
          <a:xfrm>
            <a:off x="138986" y="776713"/>
            <a:ext cx="8835716" cy="4032448"/>
          </a:xfrm>
          <a:prstGeom prst="roundRect">
            <a:avLst>
              <a:gd name="adj" fmla="val 964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138986" y="4910203"/>
            <a:ext cx="8804234" cy="1698706"/>
          </a:xfrm>
          <a:prstGeom prst="roundRect">
            <a:avLst>
              <a:gd name="adj" fmla="val 9648"/>
            </a:avLst>
          </a:prstGeom>
          <a:no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81AA4195-79D7-48FD-AE13-7C546E3B4509}"/>
              </a:ext>
            </a:extLst>
          </p:cNvPr>
          <p:cNvSpPr txBox="1"/>
          <p:nvPr/>
        </p:nvSpPr>
        <p:spPr>
          <a:xfrm>
            <a:off x="4441611" y="6087245"/>
            <a:ext cx="1583957" cy="461665"/>
          </a:xfrm>
          <a:prstGeom prst="rect">
            <a:avLst/>
          </a:prstGeom>
          <a:solidFill>
            <a:schemeClr val="accent3">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err="1">
                <a:cs typeface="Arial"/>
              </a:rPr>
              <a:t>WiFEL</a:t>
            </a:r>
            <a:r>
              <a:rPr lang="en-US" sz="2400" b="1" dirty="0">
                <a:cs typeface="Arial"/>
              </a:rPr>
              <a:t> gun</a:t>
            </a:r>
          </a:p>
        </p:txBody>
      </p:sp>
      <p:sp>
        <p:nvSpPr>
          <p:cNvPr id="36" name="TextBox 35">
            <a:extLst>
              <a:ext uri="{FF2B5EF4-FFF2-40B4-BE49-F238E27FC236}">
                <a16:creationId xmlns:a16="http://schemas.microsoft.com/office/drawing/2014/main" id="{81AA4195-79D7-48FD-AE13-7C546E3B4509}"/>
              </a:ext>
            </a:extLst>
          </p:cNvPr>
          <p:cNvSpPr txBox="1"/>
          <p:nvPr/>
        </p:nvSpPr>
        <p:spPr>
          <a:xfrm>
            <a:off x="6901250" y="6071898"/>
            <a:ext cx="1952082" cy="461665"/>
          </a:xfrm>
          <a:prstGeom prst="rect">
            <a:avLst/>
          </a:prstGeom>
          <a:solidFill>
            <a:schemeClr val="accent3">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Arial"/>
              </a:rPr>
              <a:t>LCLS-II HE gun</a:t>
            </a:r>
          </a:p>
        </p:txBody>
      </p:sp>
    </p:spTree>
    <p:extLst>
      <p:ext uri="{BB962C8B-B14F-4D97-AF65-F5344CB8AC3E}">
        <p14:creationId xmlns:p14="http://schemas.microsoft.com/office/powerpoint/2010/main" val="4164831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1660" y="3212976"/>
            <a:ext cx="8818636" cy="3250394"/>
          </a:xfrm>
          <a:prstGeom prst="roundRect">
            <a:avLst>
              <a:gd name="adj" fmla="val 13460"/>
            </a:avLst>
          </a:prstGeom>
          <a:solidFill>
            <a:srgbClr val="00589C">
              <a:alpha val="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ounded Rectangle 1"/>
          <p:cNvSpPr/>
          <p:nvPr/>
        </p:nvSpPr>
        <p:spPr>
          <a:xfrm>
            <a:off x="179512" y="980729"/>
            <a:ext cx="8818636" cy="2088231"/>
          </a:xfrm>
          <a:prstGeom prst="roundRect">
            <a:avLst/>
          </a:prstGeom>
          <a:solidFill>
            <a:srgbClr val="FFC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Content Placeholder 2"/>
          <p:cNvSpPr>
            <a:spLocks noGrp="1"/>
          </p:cNvSpPr>
          <p:nvPr>
            <p:ph idx="1"/>
          </p:nvPr>
        </p:nvSpPr>
        <p:spPr>
          <a:xfrm>
            <a:off x="490860" y="1628801"/>
            <a:ext cx="8507288" cy="1728192"/>
          </a:xfrm>
        </p:spPr>
        <p:txBody>
          <a:bodyPr/>
          <a:lstStyle/>
          <a:p>
            <a:r>
              <a:rPr lang="en-US" sz="2400" dirty="0"/>
              <a:t>high QE, low thermal emittance, fast response time</a:t>
            </a:r>
          </a:p>
          <a:p>
            <a:r>
              <a:rPr lang="en-US" sz="2400" dirty="0"/>
              <a:t>robust , long lifetime </a:t>
            </a:r>
          </a:p>
          <a:p>
            <a:r>
              <a:rPr lang="de-DE" sz="2400" dirty="0"/>
              <a:t>low dark current</a:t>
            </a:r>
          </a:p>
          <a:p>
            <a:pPr marL="0" indent="0">
              <a:buNone/>
            </a:pPr>
            <a:endParaRPr lang="de-DE" sz="2800" b="1" dirty="0">
              <a:solidFill>
                <a:schemeClr val="accent6">
                  <a:lumMod val="75000"/>
                </a:schemeClr>
              </a:solidFill>
              <a:latin typeface="Calibri" pitchFamily="34" charset="0"/>
              <a:cs typeface="Arial" charset="0"/>
            </a:endParaRPr>
          </a:p>
          <a:p>
            <a:endParaRPr lang="de-DE" dirty="0"/>
          </a:p>
        </p:txBody>
      </p:sp>
      <p:sp>
        <p:nvSpPr>
          <p:cNvPr id="4" name="Title 1"/>
          <p:cNvSpPr txBox="1">
            <a:spLocks/>
          </p:cNvSpPr>
          <p:nvPr/>
        </p:nvSpPr>
        <p:spPr>
          <a:xfrm>
            <a:off x="436178" y="-96035"/>
            <a:ext cx="8229600" cy="85496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de-DE" sz="2800" b="1" dirty="0">
                <a:solidFill>
                  <a:srgbClr val="00589C"/>
                </a:solidFill>
                <a:latin typeface="Calibri" pitchFamily="34" charset="0"/>
                <a:ea typeface="+mn-ea"/>
                <a:cs typeface="Arial" charset="0"/>
              </a:rPr>
              <a:t>1. </a:t>
            </a:r>
            <a:r>
              <a:rPr lang="de-DE" sz="3200" b="1" dirty="0">
                <a:solidFill>
                  <a:srgbClr val="00589C"/>
                </a:solidFill>
                <a:latin typeface="Calibri" pitchFamily="34" charset="0"/>
                <a:ea typeface="+mn-ea"/>
                <a:cs typeface="Arial" charset="0"/>
              </a:rPr>
              <a:t>Introduction</a:t>
            </a:r>
            <a:endParaRPr lang="de-DE" sz="2800" b="1" dirty="0">
              <a:solidFill>
                <a:srgbClr val="00589C"/>
              </a:solidFill>
              <a:latin typeface="Calibri" pitchFamily="34" charset="0"/>
              <a:ea typeface="+mn-ea"/>
              <a:cs typeface="Arial" charset="0"/>
            </a:endParaRPr>
          </a:p>
        </p:txBody>
      </p:sp>
      <p:sp>
        <p:nvSpPr>
          <p:cNvPr id="5" name="TextBox 4"/>
          <p:cNvSpPr txBox="1"/>
          <p:nvPr/>
        </p:nvSpPr>
        <p:spPr>
          <a:xfrm>
            <a:off x="457200" y="1144659"/>
            <a:ext cx="6764544" cy="461665"/>
          </a:xfrm>
          <a:prstGeom prst="rect">
            <a:avLst/>
          </a:prstGeom>
          <a:noFill/>
        </p:spPr>
        <p:txBody>
          <a:bodyPr wrap="none" rtlCol="0">
            <a:spAutoFit/>
          </a:bodyPr>
          <a:lstStyle/>
          <a:p>
            <a:r>
              <a:rPr lang="en-US" sz="2400" b="1" dirty="0">
                <a:solidFill>
                  <a:schemeClr val="accent6">
                    <a:lumMod val="75000"/>
                  </a:schemeClr>
                </a:solidFill>
              </a:rPr>
              <a:t>General requirements for photocathode in injectors</a:t>
            </a:r>
            <a:endParaRPr lang="de-DE" sz="2400" b="1" dirty="0">
              <a:solidFill>
                <a:schemeClr val="accent6">
                  <a:lumMod val="75000"/>
                </a:schemeClr>
              </a:solidFill>
            </a:endParaRPr>
          </a:p>
        </p:txBody>
      </p:sp>
      <p:sp>
        <p:nvSpPr>
          <p:cNvPr id="6" name="TextBox 5"/>
          <p:cNvSpPr txBox="1"/>
          <p:nvPr/>
        </p:nvSpPr>
        <p:spPr>
          <a:xfrm>
            <a:off x="457200" y="3284984"/>
            <a:ext cx="8503096" cy="3459409"/>
          </a:xfrm>
          <a:prstGeom prst="rect">
            <a:avLst/>
          </a:prstGeom>
          <a:noFill/>
        </p:spPr>
        <p:txBody>
          <a:bodyPr wrap="square" rtlCol="0">
            <a:spAutoFit/>
          </a:bodyPr>
          <a:lstStyle/>
          <a:p>
            <a:pPr lvl="0" eaLnBrk="0" hangingPunct="0">
              <a:spcBef>
                <a:spcPct val="20000"/>
              </a:spcBef>
            </a:pPr>
            <a:r>
              <a:rPr lang="de-DE" sz="2400" b="1" dirty="0">
                <a:solidFill>
                  <a:srgbClr val="F79646">
                    <a:lumMod val="75000"/>
                  </a:srgbClr>
                </a:solidFill>
              </a:rPr>
              <a:t>Specially for SRF guns: </a:t>
            </a:r>
            <a:endParaRPr lang="en-US" sz="2400" b="1" dirty="0">
              <a:solidFill>
                <a:srgbClr val="F79646">
                  <a:lumMod val="75000"/>
                </a:srgbClr>
              </a:solidFill>
            </a:endParaRPr>
          </a:p>
          <a:p>
            <a:pPr marL="342900" lvl="0" indent="-342900" eaLnBrk="0" hangingPunct="0">
              <a:spcBef>
                <a:spcPct val="20000"/>
              </a:spcBef>
              <a:buFont typeface="Arial" charset="0"/>
              <a:buChar char="•"/>
            </a:pPr>
            <a:r>
              <a:rPr lang="de-DE" sz="2400" dirty="0">
                <a:solidFill>
                  <a:prstClr val="black"/>
                </a:solidFill>
                <a:latin typeface="Calibri"/>
                <a:cs typeface="+mn-cs"/>
              </a:rPr>
              <a:t>clean </a:t>
            </a:r>
            <a:r>
              <a:rPr lang="de-DE" sz="2400" dirty="0" err="1">
                <a:solidFill>
                  <a:prstClr val="black"/>
                </a:solidFill>
                <a:latin typeface="Calibri"/>
                <a:cs typeface="+mn-cs"/>
              </a:rPr>
              <a:t>for</a:t>
            </a:r>
            <a:r>
              <a:rPr lang="de-DE" sz="2400" dirty="0">
                <a:solidFill>
                  <a:prstClr val="black"/>
                </a:solidFill>
                <a:latin typeface="Calibri"/>
                <a:cs typeface="+mn-cs"/>
              </a:rPr>
              <a:t> SC </a:t>
            </a:r>
            <a:r>
              <a:rPr lang="de-DE" sz="2400" dirty="0" err="1">
                <a:solidFill>
                  <a:prstClr val="black"/>
                </a:solidFill>
                <a:latin typeface="Calibri"/>
                <a:cs typeface="+mn-cs"/>
              </a:rPr>
              <a:t>cavities</a:t>
            </a:r>
            <a:endParaRPr lang="en-US" sz="2400" dirty="0">
              <a:solidFill>
                <a:prstClr val="black"/>
              </a:solidFill>
              <a:latin typeface="Calibri"/>
              <a:cs typeface="+mn-cs"/>
            </a:endParaRPr>
          </a:p>
          <a:p>
            <a:pPr marL="342900" lvl="0" indent="-342900" eaLnBrk="0" hangingPunct="0">
              <a:spcBef>
                <a:spcPct val="20000"/>
              </a:spcBef>
              <a:buFont typeface="Arial" charset="0"/>
              <a:buChar char="•"/>
            </a:pPr>
            <a:r>
              <a:rPr lang="en-US" sz="2400" dirty="0">
                <a:solidFill>
                  <a:prstClr val="black"/>
                </a:solidFill>
                <a:latin typeface="Calibri"/>
                <a:cs typeface="+mn-cs"/>
              </a:rPr>
              <a:t>properties at cryogenic temperature </a:t>
            </a:r>
          </a:p>
          <a:p>
            <a:pPr lvl="0" eaLnBrk="0" hangingPunct="0">
              <a:spcBef>
                <a:spcPct val="20000"/>
              </a:spcBef>
            </a:pPr>
            <a:r>
              <a:rPr lang="en-US" sz="2400" dirty="0">
                <a:solidFill>
                  <a:prstClr val="black"/>
                </a:solidFill>
                <a:latin typeface="Calibri"/>
                <a:cs typeface="+mn-cs"/>
              </a:rPr>
              <a:t>     </a:t>
            </a:r>
            <a:r>
              <a:rPr lang="en-US" sz="2400" dirty="0">
                <a:solidFill>
                  <a:srgbClr val="00589C"/>
                </a:solidFill>
                <a:latin typeface="Calibri"/>
                <a:cs typeface="+mn-cs"/>
              </a:rPr>
              <a:t>thermal conductivity, thermal expansion </a:t>
            </a:r>
          </a:p>
          <a:p>
            <a:pPr lvl="0" eaLnBrk="0" hangingPunct="0">
              <a:spcBef>
                <a:spcPct val="20000"/>
              </a:spcBef>
            </a:pPr>
            <a:r>
              <a:rPr lang="en-US" sz="2400" dirty="0">
                <a:solidFill>
                  <a:srgbClr val="00589C"/>
                </a:solidFill>
                <a:latin typeface="Calibri"/>
                <a:cs typeface="+mn-cs"/>
              </a:rPr>
              <a:t>     </a:t>
            </a:r>
            <a:r>
              <a:rPr lang="de-DE" sz="2400" dirty="0">
                <a:solidFill>
                  <a:srgbClr val="00589C"/>
                </a:solidFill>
                <a:latin typeface="Calibri"/>
                <a:cs typeface="+mn-cs"/>
              </a:rPr>
              <a:t>(SC </a:t>
            </a:r>
            <a:r>
              <a:rPr lang="de-DE" sz="2400" dirty="0" err="1">
                <a:solidFill>
                  <a:srgbClr val="00589C"/>
                </a:solidFill>
                <a:latin typeface="Calibri"/>
                <a:cs typeface="+mn-cs"/>
              </a:rPr>
              <a:t>cathode</a:t>
            </a:r>
            <a:r>
              <a:rPr lang="de-DE" sz="2400" dirty="0">
                <a:solidFill>
                  <a:srgbClr val="00589C"/>
                </a:solidFill>
                <a:latin typeface="Calibri"/>
                <a:cs typeface="+mn-cs"/>
              </a:rPr>
              <a:t>) </a:t>
            </a:r>
            <a:r>
              <a:rPr lang="en-US" sz="2400" dirty="0">
                <a:solidFill>
                  <a:srgbClr val="00589C"/>
                </a:solidFill>
                <a:latin typeface="Calibri"/>
                <a:cs typeface="+mn-cs"/>
              </a:rPr>
              <a:t>transition temp., critical magnetic field </a:t>
            </a:r>
          </a:p>
          <a:p>
            <a:pPr marL="342900" lvl="0" indent="-342900" eaLnBrk="0" hangingPunct="0">
              <a:spcBef>
                <a:spcPct val="20000"/>
              </a:spcBef>
              <a:buFont typeface="Arial" charset="0"/>
              <a:buChar char="•"/>
            </a:pPr>
            <a:r>
              <a:rPr lang="en-US" sz="2400" dirty="0">
                <a:solidFill>
                  <a:prstClr val="black"/>
                </a:solidFill>
                <a:latin typeface="Calibri"/>
                <a:cs typeface="+mn-cs"/>
              </a:rPr>
              <a:t>Multipacting issue: </a:t>
            </a:r>
            <a:r>
              <a:rPr lang="en-US" sz="2400" dirty="0">
                <a:solidFill>
                  <a:srgbClr val="00589C"/>
                </a:solidFill>
                <a:latin typeface="Calibri"/>
                <a:cs typeface="+mn-cs"/>
              </a:rPr>
              <a:t>secondary electron yield</a:t>
            </a:r>
          </a:p>
          <a:p>
            <a:pPr marL="342900" lvl="0" indent="-342900" eaLnBrk="0" hangingPunct="0">
              <a:spcBef>
                <a:spcPct val="20000"/>
              </a:spcBef>
              <a:buFont typeface="Arial" charset="0"/>
              <a:buChar char="•"/>
            </a:pPr>
            <a:r>
              <a:rPr lang="en-US" sz="2400" dirty="0">
                <a:solidFill>
                  <a:prstClr val="black"/>
                </a:solidFill>
                <a:latin typeface="Calibri"/>
                <a:cs typeface="+mn-cs"/>
              </a:rPr>
              <a:t>heat load: </a:t>
            </a:r>
            <a:r>
              <a:rPr lang="en-US" sz="2400" dirty="0">
                <a:solidFill>
                  <a:srgbClr val="00589C"/>
                </a:solidFill>
                <a:latin typeface="Calibri"/>
                <a:cs typeface="+mn-cs"/>
              </a:rPr>
              <a:t>laser heating, RF power deposition</a:t>
            </a:r>
          </a:p>
          <a:p>
            <a:endParaRPr lang="de-DE" dirty="0"/>
          </a:p>
        </p:txBody>
      </p:sp>
      <p:sp>
        <p:nvSpPr>
          <p:cNvPr id="8" name="Rectangle 7">
            <a:extLst>
              <a:ext uri="{FF2B5EF4-FFF2-40B4-BE49-F238E27FC236}">
                <a16:creationId xmlns:a16="http://schemas.microsoft.com/office/drawing/2014/main" id="{17417DFF-37D4-4392-BF8D-D5F1FE71F129}"/>
              </a:ext>
            </a:extLst>
          </p:cNvPr>
          <p:cNvSpPr/>
          <p:nvPr/>
        </p:nvSpPr>
        <p:spPr>
          <a:xfrm>
            <a:off x="512564" y="315657"/>
            <a:ext cx="5327099" cy="400110"/>
          </a:xfrm>
          <a:prstGeom prst="rect">
            <a:avLst/>
          </a:prstGeom>
        </p:spPr>
        <p:txBody>
          <a:bodyPr wrap="none">
            <a:spAutoFit/>
          </a:bodyPr>
          <a:lstStyle/>
          <a:p>
            <a:r>
              <a:rPr lang="en-US" sz="2000" dirty="0">
                <a:solidFill>
                  <a:schemeClr val="tx2"/>
                </a:solidFill>
                <a:latin typeface="Arial" panose="020B0604020202020204" pitchFamily="34" charset="0"/>
                <a:cs typeface="Arial" panose="020B0604020202020204" pitchFamily="34" charset="0"/>
              </a:rPr>
              <a:t>Requirements for photocathodes in SRF gun </a:t>
            </a:r>
          </a:p>
        </p:txBody>
      </p:sp>
    </p:spTree>
    <p:extLst>
      <p:ext uri="{BB962C8B-B14F-4D97-AF65-F5344CB8AC3E}">
        <p14:creationId xmlns:p14="http://schemas.microsoft.com/office/powerpoint/2010/main" val="3979164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M:\SRF_Gun\WebPage\2014 update\3.5 cell new gun\picture\JLabFG_SRF_Gun.png"/>
          <p:cNvPicPr>
            <a:picLocks noChangeAspect="1" noChangeArrowheads="1"/>
          </p:cNvPicPr>
          <p:nvPr/>
        </p:nvPicPr>
        <p:blipFill rotWithShape="1">
          <a:blip r:embed="rId3">
            <a:extLst>
              <a:ext uri="{28A0092B-C50C-407E-A947-70E740481C1C}">
                <a14:useLocalDpi xmlns:a14="http://schemas.microsoft.com/office/drawing/2010/main" val="0"/>
              </a:ext>
            </a:extLst>
          </a:blip>
          <a:srcRect l="-138" r="-1132"/>
          <a:stretch/>
        </p:blipFill>
        <p:spPr bwMode="auto">
          <a:xfrm>
            <a:off x="316637" y="1118172"/>
            <a:ext cx="6170191" cy="323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ustomShape 4">
            <a:extLst>
              <a:ext uri="{FF2B5EF4-FFF2-40B4-BE49-F238E27FC236}">
                <a16:creationId xmlns:a16="http://schemas.microsoft.com/office/drawing/2014/main" id="{EBE3231C-B953-DE4F-9994-A71F19F52371}"/>
              </a:ext>
            </a:extLst>
          </p:cNvPr>
          <p:cNvSpPr/>
          <p:nvPr/>
        </p:nvSpPr>
        <p:spPr>
          <a:xfrm>
            <a:off x="316637" y="6282053"/>
            <a:ext cx="7020272" cy="229378"/>
          </a:xfrm>
          <a:prstGeom prst="rect">
            <a:avLst/>
          </a:prstGeom>
          <a:solidFill>
            <a:schemeClr val="bg1"/>
          </a:solidFill>
          <a:ln>
            <a:noFill/>
          </a:ln>
          <a:effectLst/>
        </p:spPr>
        <p:txBody>
          <a:bodyPr wrap="squar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kumimoji="0" lang="de-DE" sz="900" b="0" i="0" u="none" strike="noStrike" kern="1200" cap="none" spc="-1" normalizeH="0" baseline="0" noProof="0" dirty="0">
                <a:ln>
                  <a:noFill/>
                </a:ln>
                <a:solidFill>
                  <a:srgbClr val="000000"/>
                </a:solidFill>
                <a:effectLst/>
                <a:uLnTx/>
                <a:uFillTx/>
                <a:ea typeface="ヒラギノ角ゴ Pro W3"/>
              </a:rPr>
              <a:t>J.Teichert </a:t>
            </a:r>
            <a:r>
              <a:rPr kumimoji="0" lang="de-DE" sz="900" b="0" i="1" u="none" strike="noStrike" kern="1200" cap="none" spc="-1" normalizeH="0" baseline="0" noProof="0" dirty="0">
                <a:ln>
                  <a:noFill/>
                </a:ln>
                <a:solidFill>
                  <a:srgbClr val="000000"/>
                </a:solidFill>
                <a:effectLst/>
                <a:uLnTx/>
                <a:uFillTx/>
                <a:ea typeface="ヒラギノ角ゴ Pro W3"/>
              </a:rPr>
              <a:t>et al</a:t>
            </a:r>
            <a:r>
              <a:rPr kumimoji="0" lang="de-DE" sz="900" i="0" u="none" strike="noStrike" kern="1200" cap="none" spc="-1" normalizeH="0" baseline="0" noProof="0" dirty="0">
                <a:ln>
                  <a:noFill/>
                </a:ln>
                <a:solidFill>
                  <a:srgbClr val="000000"/>
                </a:solidFill>
                <a:effectLst/>
                <a:uLnTx/>
                <a:uFillTx/>
                <a:ea typeface="ヒラギノ角ゴ Pro W3"/>
              </a:rPr>
              <a:t>.</a:t>
            </a:r>
            <a:r>
              <a:rPr kumimoji="0" lang="de-DE" sz="900" i="0" u="none" strike="noStrike" kern="1200" cap="none" spc="-1" normalizeH="0" noProof="0" dirty="0">
                <a:ln>
                  <a:noFill/>
                </a:ln>
                <a:solidFill>
                  <a:srgbClr val="000000"/>
                </a:solidFill>
                <a:effectLst/>
                <a:uLnTx/>
                <a:uFillTx/>
                <a:ea typeface="ヒラギノ角ゴ Pro W3"/>
              </a:rPr>
              <a:t> </a:t>
            </a:r>
            <a:r>
              <a:rPr lang="en-US" sz="900" dirty="0"/>
              <a:t>Successful user operation of a superconducting radio-frequency photoelectron gun with Mg cathodes. </a:t>
            </a:r>
            <a:r>
              <a:rPr lang="de-DE" sz="900" spc="-1" dirty="0">
                <a:solidFill>
                  <a:srgbClr val="000000"/>
                </a:solidFill>
                <a:ea typeface="ヒラギノ角ゴ Pro W3"/>
              </a:rPr>
              <a:t>PRAB </a:t>
            </a:r>
            <a:r>
              <a:rPr lang="de-DE" sz="900" b="1" spc="-1" dirty="0">
                <a:solidFill>
                  <a:srgbClr val="000000"/>
                </a:solidFill>
                <a:ea typeface="ヒラギノ角ゴ Pro W3"/>
              </a:rPr>
              <a:t>24</a:t>
            </a:r>
            <a:r>
              <a:rPr lang="de-DE" sz="900" spc="-1" dirty="0">
                <a:solidFill>
                  <a:srgbClr val="000000"/>
                </a:solidFill>
                <a:ea typeface="ヒラギノ角ゴ Pro W3"/>
              </a:rPr>
              <a:t>, 033401 (2021)</a:t>
            </a:r>
            <a:endParaRPr kumimoji="0" lang="de-DE" sz="900" i="0" u="none" strike="noStrike" kern="1200" cap="none" spc="-1" normalizeH="0" baseline="0" noProof="0" dirty="0">
              <a:ln>
                <a:noFill/>
              </a:ln>
              <a:solidFill>
                <a:sysClr val="windowText" lastClr="000000"/>
              </a:solidFill>
              <a:effectLst/>
              <a:uLnTx/>
              <a:uFillTx/>
            </a:endParaRPr>
          </a:p>
        </p:txBody>
      </p:sp>
      <p:sp>
        <p:nvSpPr>
          <p:cNvPr id="27" name="TextBox 26"/>
          <p:cNvSpPr txBox="1"/>
          <p:nvPr/>
        </p:nvSpPr>
        <p:spPr>
          <a:xfrm>
            <a:off x="5473936" y="5792513"/>
            <a:ext cx="2168992" cy="369332"/>
          </a:xfrm>
          <a:prstGeom prst="rect">
            <a:avLst/>
          </a:prstGeom>
          <a:solidFill>
            <a:srgbClr val="FFC000"/>
          </a:solidFill>
        </p:spPr>
        <p:txBody>
          <a:bodyPr wrap="none" rtlCol="0">
            <a:spAutoFit/>
          </a:bodyPr>
          <a:lstStyle/>
          <a:p>
            <a:r>
              <a:rPr lang="de-DE" dirty="0"/>
              <a:t>Cathode Temp </a:t>
            </a:r>
            <a:r>
              <a:rPr lang="en-US" dirty="0"/>
              <a:t>~ </a:t>
            </a:r>
            <a:r>
              <a:rPr lang="de-DE" dirty="0"/>
              <a:t>80K </a:t>
            </a:r>
          </a:p>
        </p:txBody>
      </p:sp>
      <p:sp>
        <p:nvSpPr>
          <p:cNvPr id="21" name="Textfeld 1">
            <a:extLst>
              <a:ext uri="{FF2B5EF4-FFF2-40B4-BE49-F238E27FC236}">
                <a16:creationId xmlns:a16="http://schemas.microsoft.com/office/drawing/2014/main" id="{9AFDA8B0-90D7-4E6D-83EE-3D4EDF36E34C}"/>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28" name="TextBox 27">
            <a:extLst>
              <a:ext uri="{FF2B5EF4-FFF2-40B4-BE49-F238E27FC236}">
                <a16:creationId xmlns:a16="http://schemas.microsoft.com/office/drawing/2014/main" id="{9E89AA84-06DE-42C8-AB26-494739756DDA}"/>
              </a:ext>
            </a:extLst>
          </p:cNvPr>
          <p:cNvSpPr txBox="1"/>
          <p:nvPr/>
        </p:nvSpPr>
        <p:spPr>
          <a:xfrm>
            <a:off x="683568" y="542132"/>
            <a:ext cx="4208844" cy="400110"/>
          </a:xfrm>
          <a:prstGeom prst="rect">
            <a:avLst/>
          </a:prstGeom>
          <a:noFill/>
        </p:spPr>
        <p:txBody>
          <a:bodyPr wrap="none" rtlCol="0">
            <a:spAutoFit/>
          </a:bodyPr>
          <a:lstStyle/>
          <a:p>
            <a:r>
              <a:rPr lang="de-DE" sz="2000" b="1" dirty="0">
                <a:solidFill>
                  <a:srgbClr val="00589C"/>
                </a:solidFill>
              </a:rPr>
              <a:t>2.1 </a:t>
            </a:r>
            <a:r>
              <a:rPr lang="en-US" altLang="de-DE" sz="2000" b="1" dirty="0">
                <a:solidFill>
                  <a:srgbClr val="00589C"/>
                </a:solidFill>
              </a:rPr>
              <a:t>Metal photocathodes in SRF Guns </a:t>
            </a:r>
            <a:endParaRPr lang="de-DE" altLang="de-DE" sz="2000" b="1" dirty="0">
              <a:solidFill>
                <a:srgbClr val="00589C"/>
              </a:solidFill>
            </a:endParaRPr>
          </a:p>
        </p:txBody>
      </p:sp>
      <p:pic>
        <p:nvPicPr>
          <p:cNvPr id="15" name="Grafik 14" descr="Ein Bild, das Diagramm enthält.&#10;&#10;Automatisch generierte Beschreibung">
            <a:extLst>
              <a:ext uri="{FF2B5EF4-FFF2-40B4-BE49-F238E27FC236}">
                <a16:creationId xmlns:a16="http://schemas.microsoft.com/office/drawing/2014/main" id="{97B77AF3-19BF-45B4-9478-D6348C594C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275" y="3401947"/>
            <a:ext cx="4359242" cy="2347984"/>
          </a:xfrm>
          <a:prstGeom prst="rect">
            <a:avLst/>
          </a:prstGeom>
          <a:ln w="28575">
            <a:solidFill>
              <a:srgbClr val="FF0000"/>
            </a:solidFill>
          </a:ln>
        </p:spPr>
      </p:pic>
      <p:grpSp>
        <p:nvGrpSpPr>
          <p:cNvPr id="16" name="Gruppieren 15">
            <a:extLst>
              <a:ext uri="{FF2B5EF4-FFF2-40B4-BE49-F238E27FC236}">
                <a16:creationId xmlns:a16="http://schemas.microsoft.com/office/drawing/2014/main" id="{34158600-C156-4B73-9647-8D9FFFF7B426}"/>
              </a:ext>
            </a:extLst>
          </p:cNvPr>
          <p:cNvGrpSpPr/>
          <p:nvPr/>
        </p:nvGrpSpPr>
        <p:grpSpPr>
          <a:xfrm>
            <a:off x="5252103" y="1060222"/>
            <a:ext cx="3112675" cy="4379216"/>
            <a:chOff x="3329155" y="-2337877"/>
            <a:chExt cx="3857959" cy="5455817"/>
          </a:xfrm>
        </p:grpSpPr>
        <p:pic>
          <p:nvPicPr>
            <p:cNvPr id="17" name="Grafik 16">
              <a:extLst>
                <a:ext uri="{FF2B5EF4-FFF2-40B4-BE49-F238E27FC236}">
                  <a16:creationId xmlns:a16="http://schemas.microsoft.com/office/drawing/2014/main" id="{7DBBB583-058F-4606-A533-389185337FDC}"/>
                </a:ext>
              </a:extLst>
            </p:cNvPr>
            <p:cNvPicPr>
              <a:picLocks noChangeAspect="1"/>
            </p:cNvPicPr>
            <p:nvPr/>
          </p:nvPicPr>
          <p:blipFill rotWithShape="1">
            <a:blip r:embed="rId5">
              <a:extLst>
                <a:ext uri="{28A0092B-C50C-407E-A947-70E740481C1C}">
                  <a14:useLocalDpi xmlns:a14="http://schemas.microsoft.com/office/drawing/2010/main" val="0"/>
                </a:ext>
              </a:extLst>
            </a:blip>
            <a:srcRect l="53021" t="15792" b="14564"/>
            <a:stretch/>
          </p:blipFill>
          <p:spPr>
            <a:xfrm>
              <a:off x="3967293" y="-2337877"/>
              <a:ext cx="3219821" cy="2213488"/>
            </a:xfrm>
            <a:prstGeom prst="rect">
              <a:avLst/>
            </a:prstGeom>
            <a:ln w="19050">
              <a:solidFill>
                <a:srgbClr val="FF0000"/>
              </a:solidFill>
            </a:ln>
          </p:spPr>
        </p:pic>
        <p:sp>
          <p:nvSpPr>
            <p:cNvPr id="18" name="Ellipse 17">
              <a:extLst>
                <a:ext uri="{FF2B5EF4-FFF2-40B4-BE49-F238E27FC236}">
                  <a16:creationId xmlns:a16="http://schemas.microsoft.com/office/drawing/2014/main" id="{581F564C-0C24-499E-BCFB-C970B68197F2}"/>
                </a:ext>
              </a:extLst>
            </p:cNvPr>
            <p:cNvSpPr/>
            <p:nvPr/>
          </p:nvSpPr>
          <p:spPr>
            <a:xfrm rot="20715750">
              <a:off x="3329155" y="2570409"/>
              <a:ext cx="1808000" cy="5475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dirty="0">
                <a:solidFill>
                  <a:schemeClr val="bg1"/>
                </a:solidFill>
              </a:endParaRPr>
            </a:p>
          </p:txBody>
        </p:sp>
        <p:cxnSp>
          <p:nvCxnSpPr>
            <p:cNvPr id="19" name="Gerader Verbinder 18">
              <a:extLst>
                <a:ext uri="{FF2B5EF4-FFF2-40B4-BE49-F238E27FC236}">
                  <a16:creationId xmlns:a16="http://schemas.microsoft.com/office/drawing/2014/main" id="{D4299A8F-534F-4011-9203-E62966C9423C}"/>
                </a:ext>
              </a:extLst>
            </p:cNvPr>
            <p:cNvCxnSpPr>
              <a:cxnSpLocks/>
            </p:cNvCxnSpPr>
            <p:nvPr/>
          </p:nvCxnSpPr>
          <p:spPr>
            <a:xfrm flipH="1">
              <a:off x="4222760" y="-91852"/>
              <a:ext cx="620777" cy="26728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1246880"/>
      </p:ext>
    </p:extLst>
  </p:cSld>
  <p:clrMapOvr>
    <a:masterClrMapping/>
  </p:clrMapOvr>
  <p:transition advTm="6376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0">
            <a:extLst>
              <a:ext uri="{FF2B5EF4-FFF2-40B4-BE49-F238E27FC236}">
                <a16:creationId xmlns:a16="http://schemas.microsoft.com/office/drawing/2014/main" id="{B237C9C8-09EF-421B-968D-5FC13FE636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713" y="3637500"/>
            <a:ext cx="1252338" cy="109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a:extLst>
              <a:ext uri="{FF2B5EF4-FFF2-40B4-BE49-F238E27FC236}">
                <a16:creationId xmlns:a16="http://schemas.microsoft.com/office/drawing/2014/main" id="{B3BD88FD-6E8A-46CF-A89A-2289E61BE3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5051" y="3718664"/>
            <a:ext cx="1211764" cy="109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feld 18">
            <a:extLst>
              <a:ext uri="{FF2B5EF4-FFF2-40B4-BE49-F238E27FC236}">
                <a16:creationId xmlns:a16="http://schemas.microsoft.com/office/drawing/2014/main" id="{77B41C66-00C5-4687-8D21-9F71FBEBA91D}"/>
              </a:ext>
            </a:extLst>
          </p:cNvPr>
          <p:cNvSpPr txBox="1"/>
          <p:nvPr/>
        </p:nvSpPr>
        <p:spPr>
          <a:xfrm>
            <a:off x="262298" y="6211756"/>
            <a:ext cx="8747855" cy="369332"/>
          </a:xfrm>
          <a:prstGeom prst="rect">
            <a:avLst/>
          </a:prstGeom>
          <a:noFill/>
        </p:spPr>
        <p:txBody>
          <a:bodyPr wrap="square" rtlCol="0">
            <a:spAutoFit/>
          </a:bodyPr>
          <a:lstStyle/>
          <a:p>
            <a:pPr algn="l"/>
            <a:r>
              <a:rPr lang="de-DE" sz="900" dirty="0"/>
              <a:t>Teichert, J. et al. </a:t>
            </a:r>
            <a:r>
              <a:rPr lang="de-DE" sz="900" dirty="0" err="1"/>
              <a:t>Successful</a:t>
            </a:r>
            <a:r>
              <a:rPr lang="de-DE" sz="900" dirty="0"/>
              <a:t> </a:t>
            </a:r>
            <a:r>
              <a:rPr lang="de-DE" sz="900" dirty="0" err="1"/>
              <a:t>user</a:t>
            </a:r>
            <a:r>
              <a:rPr lang="de-DE" sz="900" dirty="0"/>
              <a:t> </a:t>
            </a:r>
            <a:r>
              <a:rPr lang="de-DE" sz="900" dirty="0" err="1"/>
              <a:t>operation</a:t>
            </a:r>
            <a:r>
              <a:rPr lang="de-DE" sz="900" dirty="0"/>
              <a:t> </a:t>
            </a:r>
            <a:r>
              <a:rPr lang="de-DE" sz="900" dirty="0" err="1"/>
              <a:t>of</a:t>
            </a:r>
            <a:r>
              <a:rPr lang="de-DE" sz="900" dirty="0"/>
              <a:t> </a:t>
            </a:r>
            <a:r>
              <a:rPr lang="de-DE" sz="900" dirty="0" err="1"/>
              <a:t>the</a:t>
            </a:r>
            <a:r>
              <a:rPr lang="de-DE" sz="900" dirty="0"/>
              <a:t> </a:t>
            </a:r>
            <a:r>
              <a:rPr lang="de-DE" sz="900" dirty="0" err="1"/>
              <a:t>superconducting</a:t>
            </a:r>
            <a:r>
              <a:rPr lang="de-DE" sz="900" dirty="0"/>
              <a:t> radio-</a:t>
            </a:r>
            <a:r>
              <a:rPr lang="de-DE" sz="900" dirty="0" err="1"/>
              <a:t>frequency</a:t>
            </a:r>
            <a:r>
              <a:rPr lang="de-DE" sz="900" dirty="0"/>
              <a:t> </a:t>
            </a:r>
            <a:r>
              <a:rPr lang="de-DE" sz="900" dirty="0" err="1"/>
              <a:t>photo</a:t>
            </a:r>
            <a:r>
              <a:rPr lang="de-DE" sz="900" dirty="0"/>
              <a:t> </a:t>
            </a:r>
            <a:r>
              <a:rPr lang="de-DE" sz="900" dirty="0" err="1"/>
              <a:t>electron</a:t>
            </a:r>
            <a:r>
              <a:rPr lang="de-DE" sz="900" dirty="0"/>
              <a:t> </a:t>
            </a:r>
            <a:r>
              <a:rPr lang="de-DE" sz="900" dirty="0" err="1"/>
              <a:t>gun</a:t>
            </a:r>
            <a:r>
              <a:rPr lang="de-DE" sz="900" dirty="0"/>
              <a:t> </a:t>
            </a:r>
            <a:r>
              <a:rPr lang="de-DE" sz="900" dirty="0" err="1"/>
              <a:t>with</a:t>
            </a:r>
            <a:r>
              <a:rPr lang="de-DE" sz="900" dirty="0"/>
              <a:t> Mg </a:t>
            </a:r>
            <a:r>
              <a:rPr lang="de-DE" sz="900" dirty="0" err="1"/>
              <a:t>cathodes</a:t>
            </a:r>
            <a:r>
              <a:rPr lang="de-DE" sz="900" dirty="0"/>
              <a:t> at ELBE. </a:t>
            </a:r>
            <a:r>
              <a:rPr lang="de-DE" sz="900" dirty="0" err="1"/>
              <a:t>Physical</a:t>
            </a:r>
            <a:r>
              <a:rPr lang="de-DE" sz="900" dirty="0"/>
              <a:t> Review </a:t>
            </a:r>
            <a:r>
              <a:rPr lang="de-DE" sz="900" dirty="0" err="1"/>
              <a:t>Accelerators</a:t>
            </a:r>
            <a:r>
              <a:rPr lang="de-DE" sz="900" dirty="0"/>
              <a:t> and </a:t>
            </a:r>
            <a:r>
              <a:rPr lang="de-DE" sz="900" dirty="0" err="1"/>
              <a:t>Beams</a:t>
            </a:r>
            <a:r>
              <a:rPr lang="de-DE" sz="900" dirty="0"/>
              <a:t> </a:t>
            </a:r>
            <a:r>
              <a:rPr lang="de-DE" sz="900" b="1" dirty="0"/>
              <a:t>24</a:t>
            </a:r>
            <a:r>
              <a:rPr lang="de-DE" sz="900" dirty="0"/>
              <a:t>(33401) (2021), 1–30</a:t>
            </a:r>
          </a:p>
        </p:txBody>
      </p:sp>
      <p:pic>
        <p:nvPicPr>
          <p:cNvPr id="25" name="Picture 38">
            <a:extLst>
              <a:ext uri="{FF2B5EF4-FFF2-40B4-BE49-F238E27FC236}">
                <a16:creationId xmlns:a16="http://schemas.microsoft.com/office/drawing/2014/main" id="{23A121EB-DF81-46AB-85C1-756C9B2AB7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8662" y="1515138"/>
            <a:ext cx="1079378" cy="10810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Rectangle 2">
            <a:extLst>
              <a:ext uri="{FF2B5EF4-FFF2-40B4-BE49-F238E27FC236}">
                <a16:creationId xmlns:a16="http://schemas.microsoft.com/office/drawing/2014/main" id="{1696936E-052E-4600-A5EB-7606F4EB5A64}"/>
              </a:ext>
            </a:extLst>
          </p:cNvPr>
          <p:cNvSpPr/>
          <p:nvPr/>
        </p:nvSpPr>
        <p:spPr>
          <a:xfrm>
            <a:off x="4100113" y="1536809"/>
            <a:ext cx="2335896" cy="923330"/>
          </a:xfrm>
          <a:prstGeom prst="rect">
            <a:avLst/>
          </a:prstGeom>
        </p:spPr>
        <p:txBody>
          <a:bodyPr wrap="none">
            <a:spAutoFit/>
          </a:bodyPr>
          <a:lstStyle/>
          <a:p>
            <a:pPr marL="285750" indent="-285750">
              <a:buFont typeface="Arial" panose="020B0604020202020204" pitchFamily="34" charset="0"/>
              <a:buChar char="•"/>
            </a:pPr>
            <a:r>
              <a:rPr lang="en-US" altLang="de-DE" dirty="0">
                <a:solidFill>
                  <a:srgbClr val="000000"/>
                </a:solidFill>
                <a:latin typeface="Arial" panose="020B0604020202020204" pitchFamily="34" charset="0"/>
                <a:cs typeface="Arial" panose="020B0604020202020204" pitchFamily="34" charset="0"/>
              </a:rPr>
              <a:t>easy to use</a:t>
            </a:r>
          </a:p>
          <a:p>
            <a:pPr marL="285750" indent="-285750">
              <a:buFont typeface="Arial" panose="020B0604020202020204" pitchFamily="34" charset="0"/>
              <a:buChar char="•"/>
            </a:pPr>
            <a:r>
              <a:rPr lang="en-US" altLang="de-DE" dirty="0">
                <a:solidFill>
                  <a:srgbClr val="000000"/>
                </a:solidFill>
                <a:latin typeface="Arial" panose="020B0604020202020204" pitchFamily="34" charset="0"/>
                <a:cs typeface="Arial" panose="020B0604020202020204" pitchFamily="34" charset="0"/>
              </a:rPr>
              <a:t>little dark current </a:t>
            </a:r>
          </a:p>
          <a:p>
            <a:pPr marL="285750" indent="-285750">
              <a:buFont typeface="Arial" panose="020B0604020202020204" pitchFamily="34" charset="0"/>
              <a:buChar char="•"/>
            </a:pPr>
            <a:r>
              <a:rPr lang="en-US" altLang="de-DE" dirty="0">
                <a:solidFill>
                  <a:srgbClr val="000000"/>
                </a:solidFill>
                <a:latin typeface="Arial" panose="020B0604020202020204" pitchFamily="34" charset="0"/>
                <a:cs typeface="Arial" panose="020B0604020202020204" pitchFamily="34" charset="0"/>
              </a:rPr>
              <a:t>QE</a:t>
            </a:r>
            <a:r>
              <a:rPr lang="en-US" altLang="de-DE" baseline="-25000" dirty="0">
                <a:solidFill>
                  <a:srgbClr val="000000"/>
                </a:solidFill>
                <a:latin typeface="Arial" panose="020B0604020202020204" pitchFamily="34" charset="0"/>
                <a:cs typeface="Arial" panose="020B0604020202020204" pitchFamily="34" charset="0"/>
              </a:rPr>
              <a:t>258nm</a:t>
            </a:r>
            <a:r>
              <a:rPr lang="en-US" altLang="de-DE" dirty="0">
                <a:solidFill>
                  <a:srgbClr val="000000"/>
                </a:solidFill>
                <a:latin typeface="Arial" panose="020B0604020202020204" pitchFamily="34" charset="0"/>
                <a:cs typeface="Arial" panose="020B0604020202020204" pitchFamily="34" charset="0"/>
              </a:rPr>
              <a:t>~10</a:t>
            </a:r>
            <a:r>
              <a:rPr lang="en-US" altLang="de-DE" baseline="30000" dirty="0">
                <a:solidFill>
                  <a:srgbClr val="000000"/>
                </a:solidFill>
                <a:latin typeface="Arial" panose="020B0604020202020204" pitchFamily="34" charset="0"/>
                <a:cs typeface="Arial" panose="020B0604020202020204" pitchFamily="34" charset="0"/>
              </a:rPr>
              <a:t>-5</a:t>
            </a:r>
            <a:r>
              <a:rPr lang="en-US" altLang="de-DE" dirty="0">
                <a:solidFill>
                  <a:srgbClr val="000000"/>
                </a:solidFill>
                <a:latin typeface="Arial" panose="020B0604020202020204" pitchFamily="34" charset="0"/>
                <a:cs typeface="Arial" panose="020B0604020202020204" pitchFamily="34" charset="0"/>
              </a:rPr>
              <a:t> -10</a:t>
            </a:r>
            <a:r>
              <a:rPr lang="en-US" altLang="de-DE" baseline="30000" dirty="0">
                <a:solidFill>
                  <a:srgbClr val="000000"/>
                </a:solidFill>
                <a:latin typeface="Arial" panose="020B0604020202020204" pitchFamily="34" charset="0"/>
                <a:cs typeface="Arial" panose="020B0604020202020204" pitchFamily="34" charset="0"/>
              </a:rPr>
              <a:t>-4</a:t>
            </a:r>
            <a:endParaRPr lang="de-DE" altLang="de-DE" sz="600" baseline="30000" dirty="0">
              <a:solidFill>
                <a:srgbClr val="000000"/>
              </a:solidFill>
            </a:endParaRPr>
          </a:p>
        </p:txBody>
      </p:sp>
      <p:sp>
        <p:nvSpPr>
          <p:cNvPr id="27" name="Rectangle 3">
            <a:extLst>
              <a:ext uri="{FF2B5EF4-FFF2-40B4-BE49-F238E27FC236}">
                <a16:creationId xmlns:a16="http://schemas.microsoft.com/office/drawing/2014/main" id="{DA79AACE-2DB5-4C4A-AE2D-606A4D3792EC}"/>
              </a:ext>
            </a:extLst>
          </p:cNvPr>
          <p:cNvSpPr/>
          <p:nvPr/>
        </p:nvSpPr>
        <p:spPr>
          <a:xfrm>
            <a:off x="2808970" y="1070531"/>
            <a:ext cx="4254963" cy="400110"/>
          </a:xfrm>
          <a:prstGeom prst="rect">
            <a:avLst/>
          </a:prstGeom>
        </p:spPr>
        <p:txBody>
          <a:bodyPr wrap="square">
            <a:spAutoFit/>
          </a:bodyPr>
          <a:lstStyle/>
          <a:p>
            <a:pPr lvl="0" fontAlgn="auto">
              <a:spcAft>
                <a:spcPts val="450"/>
              </a:spcAft>
              <a:buClr>
                <a:srgbClr val="007D00"/>
              </a:buClr>
              <a:defRPr/>
            </a:pPr>
            <a:r>
              <a:rPr lang="en-GB" altLang="de-DE" sz="2000" b="1" i="1" dirty="0">
                <a:solidFill>
                  <a:srgbClr val="00589C"/>
                </a:solidFill>
              </a:rPr>
              <a:t>Cu cathode: gun commissioning</a:t>
            </a:r>
          </a:p>
        </p:txBody>
      </p:sp>
      <p:sp>
        <p:nvSpPr>
          <p:cNvPr id="28" name="Rechteck 18">
            <a:extLst>
              <a:ext uri="{FF2B5EF4-FFF2-40B4-BE49-F238E27FC236}">
                <a16:creationId xmlns:a16="http://schemas.microsoft.com/office/drawing/2014/main" id="{B9C5C92C-B7D3-4366-9E7C-21A87ED79921}"/>
              </a:ext>
            </a:extLst>
          </p:cNvPr>
          <p:cNvSpPr/>
          <p:nvPr/>
        </p:nvSpPr>
        <p:spPr>
          <a:xfrm>
            <a:off x="420567" y="4827060"/>
            <a:ext cx="4347017" cy="1077218"/>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600"/>
              </a:spcAft>
              <a:buClrTx/>
              <a:buSzTx/>
              <a:tabLst>
                <a:tab pos="457200" algn="l"/>
              </a:tabLst>
              <a:defRPr/>
            </a:pPr>
            <a:r>
              <a:rPr lang="en-US" b="1" dirty="0">
                <a:solidFill>
                  <a:schemeClr val="accent6">
                    <a:lumMod val="75000"/>
                  </a:schemeClr>
                </a:solidFill>
                <a:latin typeface="Arial"/>
              </a:rPr>
              <a:t>Highlight: </a:t>
            </a:r>
          </a:p>
          <a:p>
            <a:pPr lvl="0" fontAlgn="auto">
              <a:spcBef>
                <a:spcPts val="0"/>
              </a:spcBef>
              <a:spcAft>
                <a:spcPts val="600"/>
              </a:spcAft>
              <a:tabLst>
                <a:tab pos="457200" algn="l"/>
              </a:tabLst>
              <a:defRPr/>
            </a:pPr>
            <a:r>
              <a:rPr lang="en-US" dirty="0">
                <a:latin typeface="Arial"/>
              </a:rPr>
              <a:t>2019 - 2020 stable operation for users</a:t>
            </a:r>
          </a:p>
          <a:p>
            <a:pPr lvl="0" fontAlgn="auto">
              <a:spcBef>
                <a:spcPts val="0"/>
              </a:spcBef>
              <a:spcAft>
                <a:spcPts val="600"/>
              </a:spcAft>
              <a:tabLst>
                <a:tab pos="457200" algn="l"/>
              </a:tabLst>
              <a:defRPr/>
            </a:pPr>
            <a:r>
              <a:rPr lang="en-US" dirty="0">
                <a:latin typeface="Arial"/>
              </a:rPr>
              <a:t>200-250 </a:t>
            </a:r>
            <a:r>
              <a:rPr lang="en-US" dirty="0" err="1">
                <a:latin typeface="Arial"/>
              </a:rPr>
              <a:t>pC</a:t>
            </a:r>
            <a:r>
              <a:rPr lang="en-US" dirty="0">
                <a:latin typeface="Arial"/>
              </a:rPr>
              <a:t>, 100 kHz, </a:t>
            </a:r>
            <a:r>
              <a:rPr lang="de-DE" dirty="0">
                <a:latin typeface="Arial"/>
              </a:rPr>
              <a:t>1760 </a:t>
            </a:r>
            <a:r>
              <a:rPr lang="de-DE" dirty="0" err="1">
                <a:latin typeface="Arial"/>
              </a:rPr>
              <a:t>hrs</a:t>
            </a:r>
            <a:r>
              <a:rPr lang="de-DE" dirty="0">
                <a:latin typeface="Arial"/>
              </a:rPr>
              <a:t>, ~ 57 C</a:t>
            </a:r>
          </a:p>
        </p:txBody>
      </p:sp>
      <p:sp>
        <p:nvSpPr>
          <p:cNvPr id="29" name="TextBox 4">
            <a:extLst>
              <a:ext uri="{FF2B5EF4-FFF2-40B4-BE49-F238E27FC236}">
                <a16:creationId xmlns:a16="http://schemas.microsoft.com/office/drawing/2014/main" id="{D8893AF2-DBC9-463B-B571-74A7E742B4CB}"/>
              </a:ext>
            </a:extLst>
          </p:cNvPr>
          <p:cNvSpPr txBox="1"/>
          <p:nvPr/>
        </p:nvSpPr>
        <p:spPr>
          <a:xfrm>
            <a:off x="476992" y="3120629"/>
            <a:ext cx="3326552" cy="400110"/>
          </a:xfrm>
          <a:prstGeom prst="rect">
            <a:avLst/>
          </a:prstGeom>
          <a:noFill/>
          <a:ln>
            <a:solidFill>
              <a:schemeClr val="tx1"/>
            </a:solidFill>
          </a:ln>
        </p:spPr>
        <p:txBody>
          <a:bodyPr wrap="none" rtlCol="0">
            <a:spAutoFit/>
          </a:bodyPr>
          <a:lstStyle/>
          <a:p>
            <a:pPr lvl="0" fontAlgn="auto">
              <a:spcAft>
                <a:spcPts val="450"/>
              </a:spcAft>
              <a:buClr>
                <a:srgbClr val="007D00"/>
              </a:buClr>
              <a:defRPr/>
            </a:pPr>
            <a:r>
              <a:rPr lang="en-GB" altLang="de-DE" sz="2000" b="1" i="1" dirty="0">
                <a:solidFill>
                  <a:srgbClr val="00589C"/>
                </a:solidFill>
              </a:rPr>
              <a:t>Mg cathode</a:t>
            </a:r>
            <a:r>
              <a:rPr lang="de-DE" sz="2000" b="1" i="1" dirty="0">
                <a:solidFill>
                  <a:srgbClr val="00589C"/>
                </a:solidFill>
              </a:rPr>
              <a:t>: </a:t>
            </a:r>
            <a:r>
              <a:rPr lang="de-DE" sz="2000" b="1" i="1" dirty="0" err="1">
                <a:solidFill>
                  <a:srgbClr val="00589C"/>
                </a:solidFill>
              </a:rPr>
              <a:t>stable</a:t>
            </a:r>
            <a:r>
              <a:rPr lang="de-DE" sz="2000" b="1" i="1" dirty="0">
                <a:solidFill>
                  <a:srgbClr val="00589C"/>
                </a:solidFill>
              </a:rPr>
              <a:t> </a:t>
            </a:r>
            <a:r>
              <a:rPr lang="de-DE" sz="2000" b="1" i="1" dirty="0" err="1">
                <a:solidFill>
                  <a:srgbClr val="00589C"/>
                </a:solidFill>
              </a:rPr>
              <a:t>operation</a:t>
            </a:r>
            <a:endParaRPr lang="en-GB" altLang="de-DE" dirty="0">
              <a:solidFill>
                <a:srgbClr val="000000"/>
              </a:solidFill>
              <a:latin typeface="Arial" panose="020B0604020202020204" pitchFamily="34" charset="0"/>
              <a:cs typeface="Arial" panose="020B0604020202020204" pitchFamily="34" charset="0"/>
            </a:endParaRPr>
          </a:p>
        </p:txBody>
      </p:sp>
      <p:sp>
        <p:nvSpPr>
          <p:cNvPr id="30" name="Rounded Rectangle 5">
            <a:extLst>
              <a:ext uri="{FF2B5EF4-FFF2-40B4-BE49-F238E27FC236}">
                <a16:creationId xmlns:a16="http://schemas.microsoft.com/office/drawing/2014/main" id="{976A6668-1841-4CE6-95AD-53C81DDA6F2D}"/>
              </a:ext>
            </a:extLst>
          </p:cNvPr>
          <p:cNvSpPr/>
          <p:nvPr/>
        </p:nvSpPr>
        <p:spPr>
          <a:xfrm>
            <a:off x="2808970" y="1048329"/>
            <a:ext cx="3611010" cy="185003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ounded Rectangle 25">
            <a:extLst>
              <a:ext uri="{FF2B5EF4-FFF2-40B4-BE49-F238E27FC236}">
                <a16:creationId xmlns:a16="http://schemas.microsoft.com/office/drawing/2014/main" id="{925E2991-6983-4E25-906C-9EEA2B30D269}"/>
              </a:ext>
            </a:extLst>
          </p:cNvPr>
          <p:cNvSpPr/>
          <p:nvPr/>
        </p:nvSpPr>
        <p:spPr>
          <a:xfrm>
            <a:off x="261316" y="3047409"/>
            <a:ext cx="4357839" cy="2862424"/>
          </a:xfrm>
          <a:prstGeom prst="roundRect">
            <a:avLst>
              <a:gd name="adj" fmla="val 7683"/>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a:extLst>
              <a:ext uri="{FF2B5EF4-FFF2-40B4-BE49-F238E27FC236}">
                <a16:creationId xmlns:a16="http://schemas.microsoft.com/office/drawing/2014/main" id="{78CF581C-B5ED-4D6F-AF57-738CAB9E64F6}"/>
              </a:ext>
            </a:extLst>
          </p:cNvPr>
          <p:cNvGrpSpPr/>
          <p:nvPr/>
        </p:nvGrpSpPr>
        <p:grpSpPr>
          <a:xfrm>
            <a:off x="4767583" y="3047409"/>
            <a:ext cx="4100045" cy="3008835"/>
            <a:chOff x="5017699" y="3511714"/>
            <a:chExt cx="3367510" cy="3111514"/>
          </a:xfrm>
        </p:grpSpPr>
        <p:sp>
          <p:nvSpPr>
            <p:cNvPr id="32" name="TextBox 15">
              <a:extLst>
                <a:ext uri="{FF2B5EF4-FFF2-40B4-BE49-F238E27FC236}">
                  <a16:creationId xmlns:a16="http://schemas.microsoft.com/office/drawing/2014/main" id="{8FC24716-D7C5-4309-8AF1-0A0185F7FF90}"/>
                </a:ext>
              </a:extLst>
            </p:cNvPr>
            <p:cNvSpPr txBox="1"/>
            <p:nvPr/>
          </p:nvSpPr>
          <p:spPr>
            <a:xfrm>
              <a:off x="6098310" y="3972998"/>
              <a:ext cx="2286899" cy="1814194"/>
            </a:xfrm>
            <a:prstGeom prst="rect">
              <a:avLst/>
            </a:prstGeom>
            <a:noFill/>
            <a:ln w="12700">
              <a:noFill/>
            </a:ln>
            <a:effectLst/>
          </p:spPr>
          <p:txBody>
            <a:bodyPr wrap="square" rtlCol="0">
              <a:spAutoFit/>
            </a:bodyPr>
            <a:lstStyle>
              <a:defPPr>
                <a:defRPr lang="de-D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285750" indent="-285750">
                <a:buFont typeface="Arial" panose="020B0604020202020204" pitchFamily="34" charset="0"/>
                <a:buChar char="•"/>
              </a:pPr>
              <a:r>
                <a:rPr lang="de-DE" spc="-1" dirty="0" err="1">
                  <a:latin typeface="Arial" panose="020B0604020202020204" pitchFamily="34" charset="0"/>
                  <a:ea typeface="+mn-lt"/>
                  <a:cs typeface="Arial" panose="020B0604020202020204" pitchFamily="34" charset="0"/>
                </a:rPr>
                <a:t>Since</a:t>
              </a:r>
              <a:r>
                <a:rPr lang="de-DE" spc="-1" dirty="0">
                  <a:latin typeface="Arial" panose="020B0604020202020204" pitchFamily="34" charset="0"/>
                  <a:ea typeface="+mn-lt"/>
                  <a:cs typeface="Arial" panose="020B0604020202020204" pitchFamily="34" charset="0"/>
                </a:rPr>
                <a:t> 2020 </a:t>
              </a:r>
              <a:r>
                <a:rPr lang="de-DE" spc="-1" dirty="0" err="1">
                  <a:latin typeface="Arial" panose="020B0604020202020204" pitchFamily="34" charset="0"/>
                  <a:ea typeface="+mn-lt"/>
                  <a:cs typeface="Arial" panose="020B0604020202020204" pitchFamily="34" charset="0"/>
                </a:rPr>
                <a:t>for</a:t>
              </a:r>
              <a:r>
                <a:rPr lang="de-DE" spc="-1" dirty="0">
                  <a:latin typeface="Arial" panose="020B0604020202020204" pitchFamily="34" charset="0"/>
                  <a:ea typeface="+mn-lt"/>
                  <a:cs typeface="Arial" panose="020B0604020202020204" pitchFamily="34" charset="0"/>
                </a:rPr>
                <a:t> </a:t>
              </a:r>
              <a:r>
                <a:rPr lang="de-DE" spc="-1" dirty="0" err="1">
                  <a:latin typeface="Arial" panose="020B0604020202020204" pitchFamily="34" charset="0"/>
                  <a:ea typeface="+mn-lt"/>
                  <a:cs typeface="Arial" panose="020B0604020202020204" pitchFamily="34" charset="0"/>
                </a:rPr>
                <a:t>user</a:t>
              </a:r>
              <a:r>
                <a:rPr lang="de-DE" spc="-1" dirty="0">
                  <a:latin typeface="Arial" panose="020B0604020202020204" pitchFamily="34" charset="0"/>
                  <a:ea typeface="+mn-lt"/>
                  <a:cs typeface="Arial" panose="020B0604020202020204" pitchFamily="34" charset="0"/>
                </a:rPr>
                <a:t> </a:t>
              </a:r>
              <a:r>
                <a:rPr lang="de-DE" spc="-1" dirty="0" err="1">
                  <a:latin typeface="Arial" panose="020B0604020202020204" pitchFamily="34" charset="0"/>
                  <a:ea typeface="+mn-lt"/>
                  <a:cs typeface="Arial" panose="020B0604020202020204" pitchFamily="34" charset="0"/>
                </a:rPr>
                <a:t>operation</a:t>
              </a:r>
              <a:endParaRPr lang="de-DE" b="1" spc="-1" dirty="0">
                <a:solidFill>
                  <a:srgbClr val="0070C0"/>
                </a:solidFill>
                <a:latin typeface="Arial" panose="020B0604020202020204" pitchFamily="34" charset="0"/>
                <a:ea typeface="+mn-lt"/>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Providing ~200 </a:t>
              </a:r>
              <a:r>
                <a:rPr lang="en-US" dirty="0" err="1">
                  <a:latin typeface="Arial" panose="020B0604020202020204" pitchFamily="34" charset="0"/>
                  <a:cs typeface="Arial" panose="020B0604020202020204" pitchFamily="34" charset="0"/>
                </a:rPr>
                <a:t>pC</a:t>
              </a:r>
              <a:r>
                <a:rPr lang="en-US" dirty="0">
                  <a:latin typeface="Arial" panose="020B0604020202020204" pitchFamily="34" charset="0"/>
                  <a:cs typeface="Arial" panose="020B0604020202020204" pitchFamily="34" charset="0"/>
                </a:rPr>
                <a:t>, 2.3 </a:t>
              </a:r>
              <a:r>
                <a:rPr lang="en-US" dirty="0" err="1">
                  <a:latin typeface="Arial" panose="020B0604020202020204" pitchFamily="34" charset="0"/>
                  <a:cs typeface="Arial" panose="020B0604020202020204" pitchFamily="34" charset="0"/>
                </a:rPr>
                <a:t>ps</a:t>
              </a:r>
              <a:r>
                <a:rPr lang="en-US" dirty="0">
                  <a:latin typeface="Arial" panose="020B0604020202020204" pitchFamily="34" charset="0"/>
                  <a:cs typeface="Arial" panose="020B0604020202020204" pitchFamily="34" charset="0"/>
                </a:rPr>
                <a:t>, 50-100 kHz</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2-3 months lifetime with QE 0.5%-1%</a:t>
              </a:r>
              <a:endParaRPr lang="de-DE" dirty="0">
                <a:latin typeface="Arial" panose="020B0604020202020204" pitchFamily="34" charset="0"/>
                <a:cs typeface="Arial" panose="020B0604020202020204" pitchFamily="34" charset="0"/>
              </a:endParaRPr>
            </a:p>
          </p:txBody>
        </p:sp>
        <p:sp>
          <p:nvSpPr>
            <p:cNvPr id="33" name="Rounded Rectangle 25">
              <a:extLst>
                <a:ext uri="{FF2B5EF4-FFF2-40B4-BE49-F238E27FC236}">
                  <a16:creationId xmlns:a16="http://schemas.microsoft.com/office/drawing/2014/main" id="{C597F9C9-2332-4FC6-A3AD-1F2F5F744597}"/>
                </a:ext>
              </a:extLst>
            </p:cNvPr>
            <p:cNvSpPr/>
            <p:nvPr/>
          </p:nvSpPr>
          <p:spPr>
            <a:xfrm>
              <a:off x="5017699" y="3511714"/>
              <a:ext cx="3367508" cy="3111514"/>
            </a:xfrm>
            <a:prstGeom prst="roundRect">
              <a:avLst>
                <a:gd name="adj" fmla="val 7683"/>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Textfeld 5">
            <a:extLst>
              <a:ext uri="{FF2B5EF4-FFF2-40B4-BE49-F238E27FC236}">
                <a16:creationId xmlns:a16="http://schemas.microsoft.com/office/drawing/2014/main" id="{CD544AB2-41D2-4337-A6BA-10289AC896AE}"/>
              </a:ext>
            </a:extLst>
          </p:cNvPr>
          <p:cNvSpPr txBox="1"/>
          <p:nvPr/>
        </p:nvSpPr>
        <p:spPr>
          <a:xfrm>
            <a:off x="354172" y="3711440"/>
            <a:ext cx="184731" cy="646331"/>
          </a:xfrm>
          <a:prstGeom prst="rect">
            <a:avLst/>
          </a:prstGeom>
          <a:noFill/>
        </p:spPr>
        <p:txBody>
          <a:bodyPr wrap="none" rtlCol="0">
            <a:spAutoFit/>
          </a:bodyPr>
          <a:lstStyle/>
          <a:p>
            <a:pPr eaLnBrk="0" hangingPunct="0">
              <a:spcBef>
                <a:spcPct val="20000"/>
              </a:spcBef>
              <a:buClr>
                <a:srgbClr val="FF0000"/>
              </a:buClr>
              <a:defRPr/>
            </a:pPr>
            <a:endParaRPr lang="en-GB" altLang="de-DE" dirty="0">
              <a:latin typeface="Arial" panose="020B0604020202020204" pitchFamily="34" charset="0"/>
              <a:cs typeface="Arial" panose="020B0604020202020204" pitchFamily="34" charset="0"/>
            </a:endParaRPr>
          </a:p>
          <a:p>
            <a:endParaRPr lang="de-DE" dirty="0"/>
          </a:p>
        </p:txBody>
      </p:sp>
      <p:sp>
        <p:nvSpPr>
          <p:cNvPr id="34" name="Textfeld 33">
            <a:extLst>
              <a:ext uri="{FF2B5EF4-FFF2-40B4-BE49-F238E27FC236}">
                <a16:creationId xmlns:a16="http://schemas.microsoft.com/office/drawing/2014/main" id="{14A34BB6-FA2D-4A5B-8096-BAB50031BB27}"/>
              </a:ext>
            </a:extLst>
          </p:cNvPr>
          <p:cNvSpPr txBox="1"/>
          <p:nvPr/>
        </p:nvSpPr>
        <p:spPr>
          <a:xfrm>
            <a:off x="1617301" y="3579856"/>
            <a:ext cx="3012645" cy="1477328"/>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High QE (10</a:t>
            </a:r>
            <a:r>
              <a:rPr lang="de-DE" baseline="30000" dirty="0">
                <a:latin typeface="Arial" panose="020B0604020202020204" pitchFamily="34" charset="0"/>
                <a:cs typeface="Arial" panose="020B0604020202020204" pitchFamily="34" charset="0"/>
              </a:rPr>
              <a:t>-1</a:t>
            </a:r>
            <a:r>
              <a:rPr lang="de-DE" dirty="0">
                <a:latin typeface="Arial" panose="020B0604020202020204" pitchFamily="34" charset="0"/>
                <a:cs typeface="Arial" panose="020B0604020202020204" pitchFamily="34" charset="0"/>
              </a:rPr>
              <a:t>) after </a:t>
            </a:r>
            <a:r>
              <a:rPr lang="de-DE" dirty="0" err="1">
                <a:latin typeface="Arial" panose="020B0604020202020204" pitchFamily="34" charset="0"/>
                <a:cs typeface="Arial" panose="020B0604020202020204" pitchFamily="34" charset="0"/>
              </a:rPr>
              <a:t>laser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cleaning</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Long </a:t>
            </a:r>
            <a:r>
              <a:rPr lang="de-DE" dirty="0" err="1">
                <a:latin typeface="Arial" panose="020B0604020202020204" pitchFamily="34" charset="0"/>
                <a:cs typeface="Arial" panose="020B0604020202020204" pitchFamily="34" charset="0"/>
              </a:rPr>
              <a:t>lifetime</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err="1">
                <a:latin typeface="Arial" panose="020B0604020202020204" pitchFamily="34" charset="0"/>
                <a:cs typeface="Arial" panose="020B0604020202020204" pitchFamily="34" charset="0"/>
              </a:rPr>
              <a:t>No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multipacting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problem</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err="1">
                <a:latin typeface="Arial" panose="020B0604020202020204" pitchFamily="34" charset="0"/>
                <a:cs typeface="Arial" panose="020B0604020202020204" pitchFamily="34" charset="0"/>
              </a:rPr>
              <a:t>repeatable</a:t>
            </a:r>
            <a:endParaRPr lang="de-DE" dirty="0">
              <a:latin typeface="Arial" panose="020B0604020202020204" pitchFamily="34" charset="0"/>
              <a:cs typeface="Arial" panose="020B0604020202020204" pitchFamily="34" charset="0"/>
            </a:endParaRPr>
          </a:p>
        </p:txBody>
      </p:sp>
      <p:sp>
        <p:nvSpPr>
          <p:cNvPr id="35" name="TextBox 4">
            <a:extLst>
              <a:ext uri="{FF2B5EF4-FFF2-40B4-BE49-F238E27FC236}">
                <a16:creationId xmlns:a16="http://schemas.microsoft.com/office/drawing/2014/main" id="{11E8D8ED-81C7-49F7-826E-97E4C3600639}"/>
              </a:ext>
            </a:extLst>
          </p:cNvPr>
          <p:cNvSpPr txBox="1"/>
          <p:nvPr/>
        </p:nvSpPr>
        <p:spPr>
          <a:xfrm>
            <a:off x="4905099" y="3126582"/>
            <a:ext cx="3406445" cy="400110"/>
          </a:xfrm>
          <a:prstGeom prst="rect">
            <a:avLst/>
          </a:prstGeom>
          <a:noFill/>
          <a:ln>
            <a:solidFill>
              <a:schemeClr val="tx1"/>
            </a:solidFill>
          </a:ln>
        </p:spPr>
        <p:txBody>
          <a:bodyPr wrap="none" rtlCol="0">
            <a:spAutoFit/>
          </a:bodyPr>
          <a:lstStyle/>
          <a:p>
            <a:pPr lvl="0" fontAlgn="auto">
              <a:spcAft>
                <a:spcPts val="450"/>
              </a:spcAft>
              <a:buClr>
                <a:srgbClr val="007D00"/>
              </a:buClr>
              <a:defRPr/>
            </a:pPr>
            <a:r>
              <a:rPr lang="en-GB" altLang="de-DE" sz="2000" b="1" i="1" dirty="0">
                <a:solidFill>
                  <a:srgbClr val="00589C"/>
                </a:solidFill>
              </a:rPr>
              <a:t>Cs</a:t>
            </a:r>
            <a:r>
              <a:rPr lang="en-GB" altLang="de-DE" sz="2000" b="1" i="1" baseline="-25000" dirty="0">
                <a:solidFill>
                  <a:srgbClr val="00589C"/>
                </a:solidFill>
              </a:rPr>
              <a:t>2</a:t>
            </a:r>
            <a:r>
              <a:rPr lang="en-GB" altLang="de-DE" sz="2000" b="1" i="1" dirty="0">
                <a:solidFill>
                  <a:srgbClr val="00589C"/>
                </a:solidFill>
              </a:rPr>
              <a:t>Te cathode</a:t>
            </a:r>
            <a:r>
              <a:rPr lang="de-DE" sz="2000" b="1" i="1" dirty="0">
                <a:solidFill>
                  <a:srgbClr val="00589C"/>
                </a:solidFill>
              </a:rPr>
              <a:t>: </a:t>
            </a:r>
            <a:r>
              <a:rPr lang="de-DE" sz="2000" b="1" i="1" dirty="0" err="1">
                <a:solidFill>
                  <a:srgbClr val="00589C"/>
                </a:solidFill>
              </a:rPr>
              <a:t>most</a:t>
            </a:r>
            <a:r>
              <a:rPr lang="de-DE" sz="2000" b="1" i="1" dirty="0">
                <a:solidFill>
                  <a:srgbClr val="00589C"/>
                </a:solidFill>
              </a:rPr>
              <a:t> time </a:t>
            </a:r>
            <a:r>
              <a:rPr lang="de-DE" sz="2000" b="1" i="1" dirty="0" err="1">
                <a:solidFill>
                  <a:srgbClr val="00589C"/>
                </a:solidFill>
              </a:rPr>
              <a:t>used</a:t>
            </a:r>
            <a:endParaRPr lang="en-GB" altLang="de-DE" dirty="0">
              <a:solidFill>
                <a:srgbClr val="000000"/>
              </a:solidFill>
              <a:latin typeface="Arial" panose="020B0604020202020204" pitchFamily="34" charset="0"/>
              <a:cs typeface="Arial" panose="020B0604020202020204" pitchFamily="34" charset="0"/>
            </a:endParaRPr>
          </a:p>
        </p:txBody>
      </p:sp>
      <p:sp>
        <p:nvSpPr>
          <p:cNvPr id="36" name="Textfeld 35">
            <a:extLst>
              <a:ext uri="{FF2B5EF4-FFF2-40B4-BE49-F238E27FC236}">
                <a16:creationId xmlns:a16="http://schemas.microsoft.com/office/drawing/2014/main" id="{16E9D322-6520-4295-BADB-FAC0E64B8D47}"/>
              </a:ext>
            </a:extLst>
          </p:cNvPr>
          <p:cNvSpPr txBox="1"/>
          <p:nvPr/>
        </p:nvSpPr>
        <p:spPr>
          <a:xfrm>
            <a:off x="4810754" y="5132914"/>
            <a:ext cx="3861652"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   Possible QE </a:t>
            </a:r>
            <a:r>
              <a:rPr lang="de-DE" dirty="0" err="1">
                <a:latin typeface="Arial" panose="020B0604020202020204" pitchFamily="34" charset="0"/>
                <a:cs typeface="Arial" panose="020B0604020202020204" pitchFamily="34" charset="0"/>
              </a:rPr>
              <a:t>drops</a:t>
            </a:r>
            <a:r>
              <a:rPr lang="de-DE" dirty="0">
                <a:latin typeface="Arial" panose="020B0604020202020204" pitchFamily="34" charset="0"/>
                <a:cs typeface="Arial" panose="020B0604020202020204" pitchFamily="34" charset="0"/>
              </a:rPr>
              <a:t> due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transport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multipacting</a:t>
            </a:r>
            <a:r>
              <a:rPr lang="de-DE" dirty="0">
                <a:latin typeface="Arial" panose="020B0604020202020204" pitchFamily="34" charset="0"/>
                <a:cs typeface="Arial" panose="020B0604020202020204" pitchFamily="34" charset="0"/>
              </a:rPr>
              <a:t>, CW RF and beam </a:t>
            </a:r>
            <a:r>
              <a:rPr lang="de-DE" dirty="0" err="1">
                <a:latin typeface="Arial" panose="020B0604020202020204" pitchFamily="34" charset="0"/>
                <a:cs typeface="Arial" panose="020B0604020202020204" pitchFamily="34" charset="0"/>
              </a:rPr>
              <a:t>operation</a:t>
            </a:r>
            <a:endParaRPr lang="de-DE" dirty="0">
              <a:latin typeface="Arial" panose="020B0604020202020204" pitchFamily="34" charset="0"/>
              <a:cs typeface="Arial" panose="020B0604020202020204" pitchFamily="34" charset="0"/>
            </a:endParaRPr>
          </a:p>
        </p:txBody>
      </p:sp>
      <p:sp>
        <p:nvSpPr>
          <p:cNvPr id="37" name="Textfeld 1">
            <a:extLst>
              <a:ext uri="{FF2B5EF4-FFF2-40B4-BE49-F238E27FC236}">
                <a16:creationId xmlns:a16="http://schemas.microsoft.com/office/drawing/2014/main" id="{57834790-1465-4296-9EAB-AA197AA239A0}"/>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38" name="TextBox 8">
            <a:extLst>
              <a:ext uri="{FF2B5EF4-FFF2-40B4-BE49-F238E27FC236}">
                <a16:creationId xmlns:a16="http://schemas.microsoft.com/office/drawing/2014/main" id="{97632D9C-D291-43F6-A2AE-44E6E06B9AF2}"/>
              </a:ext>
            </a:extLst>
          </p:cNvPr>
          <p:cNvSpPr txBox="1"/>
          <p:nvPr/>
        </p:nvSpPr>
        <p:spPr>
          <a:xfrm>
            <a:off x="677863" y="500149"/>
            <a:ext cx="5164684" cy="400110"/>
          </a:xfrm>
          <a:prstGeom prst="rect">
            <a:avLst/>
          </a:prstGeom>
          <a:noFill/>
        </p:spPr>
        <p:txBody>
          <a:bodyPr wrap="none" rtlCol="0">
            <a:spAutoFit/>
          </a:bodyPr>
          <a:lstStyle/>
          <a:p>
            <a:r>
              <a:rPr lang="de-DE" sz="2000" b="1" dirty="0">
                <a:solidFill>
                  <a:srgbClr val="00589C"/>
                </a:solidFill>
              </a:rPr>
              <a:t>2.2 </a:t>
            </a:r>
            <a:r>
              <a:rPr lang="en-US" sz="2000" b="1" dirty="0">
                <a:solidFill>
                  <a:srgbClr val="00589C"/>
                </a:solidFill>
              </a:rPr>
              <a:t>S</a:t>
            </a:r>
            <a:r>
              <a:rPr lang="en-US" altLang="de-DE" sz="2000" b="1" dirty="0">
                <a:solidFill>
                  <a:srgbClr val="00589C"/>
                </a:solidFill>
              </a:rPr>
              <a:t>emiconductor photocathodes in SRF Guns </a:t>
            </a:r>
            <a:endParaRPr lang="de-DE" altLang="de-DE" sz="2000" b="1" dirty="0">
              <a:solidFill>
                <a:srgbClr val="00589C"/>
              </a:solidFill>
            </a:endParaRPr>
          </a:p>
        </p:txBody>
      </p:sp>
    </p:spTree>
    <p:extLst>
      <p:ext uri="{BB962C8B-B14F-4D97-AF65-F5344CB8AC3E}">
        <p14:creationId xmlns:p14="http://schemas.microsoft.com/office/powerpoint/2010/main" val="2015796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99421" y="471627"/>
            <a:ext cx="3144579" cy="461665"/>
          </a:xfrm>
          <a:prstGeom prst="rect">
            <a:avLst/>
          </a:prstGeom>
          <a:noFill/>
        </p:spPr>
        <p:txBody>
          <a:bodyPr wrap="none" rtlCol="0">
            <a:spAutoFit/>
          </a:bodyPr>
          <a:lstStyle/>
          <a:p>
            <a:r>
              <a:rPr lang="en-US" sz="2400" b="1" dirty="0">
                <a:solidFill>
                  <a:schemeClr val="accent6">
                    <a:lumMod val="75000"/>
                  </a:schemeClr>
                </a:solidFill>
              </a:rPr>
              <a:t>Cs</a:t>
            </a:r>
            <a:r>
              <a:rPr lang="en-US" sz="2400" b="1" baseline="-25000" dirty="0">
                <a:solidFill>
                  <a:schemeClr val="accent6">
                    <a:lumMod val="75000"/>
                  </a:schemeClr>
                </a:solidFill>
              </a:rPr>
              <a:t>2</a:t>
            </a:r>
            <a:r>
              <a:rPr lang="en-US" sz="2400" b="1" dirty="0">
                <a:solidFill>
                  <a:schemeClr val="accent6">
                    <a:lumMod val="75000"/>
                  </a:schemeClr>
                </a:solidFill>
              </a:rPr>
              <a:t>Te for HZDR SRF gun</a:t>
            </a:r>
            <a:endParaRPr lang="de-DE" sz="2400" b="1" dirty="0">
              <a:solidFill>
                <a:schemeClr val="accent6">
                  <a:lumMod val="75000"/>
                </a:schemeClr>
              </a:solidFill>
            </a:endParaRPr>
          </a:p>
        </p:txBody>
      </p:sp>
      <p:sp>
        <p:nvSpPr>
          <p:cNvPr id="13" name="Textfeld 1">
            <a:extLst>
              <a:ext uri="{FF2B5EF4-FFF2-40B4-BE49-F238E27FC236}">
                <a16:creationId xmlns:a16="http://schemas.microsoft.com/office/drawing/2014/main" id="{5A8D51FE-A8A2-4FD9-8E9A-258F9723F4CC}"/>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9" name="TextBox 8">
            <a:extLst>
              <a:ext uri="{FF2B5EF4-FFF2-40B4-BE49-F238E27FC236}">
                <a16:creationId xmlns:a16="http://schemas.microsoft.com/office/drawing/2014/main" id="{338D4476-2B94-47DC-BCB4-D01EBE0D2C8C}"/>
              </a:ext>
            </a:extLst>
          </p:cNvPr>
          <p:cNvSpPr txBox="1"/>
          <p:nvPr/>
        </p:nvSpPr>
        <p:spPr>
          <a:xfrm>
            <a:off x="685435" y="471627"/>
            <a:ext cx="5164684" cy="400110"/>
          </a:xfrm>
          <a:prstGeom prst="rect">
            <a:avLst/>
          </a:prstGeom>
          <a:noFill/>
        </p:spPr>
        <p:txBody>
          <a:bodyPr wrap="none" rtlCol="0">
            <a:spAutoFit/>
          </a:bodyPr>
          <a:lstStyle/>
          <a:p>
            <a:r>
              <a:rPr lang="de-DE" sz="2000" b="1" dirty="0">
                <a:solidFill>
                  <a:srgbClr val="00589C"/>
                </a:solidFill>
              </a:rPr>
              <a:t>2.2 </a:t>
            </a:r>
            <a:r>
              <a:rPr lang="en-US" sz="2000" b="1" dirty="0">
                <a:solidFill>
                  <a:srgbClr val="00589C"/>
                </a:solidFill>
              </a:rPr>
              <a:t>S</a:t>
            </a:r>
            <a:r>
              <a:rPr lang="en-US" altLang="de-DE" sz="2000" b="1" dirty="0">
                <a:solidFill>
                  <a:srgbClr val="00589C"/>
                </a:solidFill>
              </a:rPr>
              <a:t>emiconductor photocathodes in SRF Guns </a:t>
            </a:r>
            <a:endParaRPr lang="de-DE" altLang="de-DE" sz="2000" b="1" dirty="0">
              <a:solidFill>
                <a:srgbClr val="00589C"/>
              </a:solidFill>
            </a:endParaRPr>
          </a:p>
        </p:txBody>
      </p:sp>
      <p:pic>
        <p:nvPicPr>
          <p:cNvPr id="10" name="Grafik 9" descr="Ein Bild, das Diagramm enthält.&#10;&#10;Automatisch generierte Beschreibung">
            <a:extLst>
              <a:ext uri="{FF2B5EF4-FFF2-40B4-BE49-F238E27FC236}">
                <a16:creationId xmlns:a16="http://schemas.microsoft.com/office/drawing/2014/main" id="{28F21BDF-60AC-4EF5-8981-CE122BA18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020181"/>
            <a:ext cx="3970391" cy="3294832"/>
          </a:xfrm>
          <a:prstGeom prst="rect">
            <a:avLst/>
          </a:prstGeom>
        </p:spPr>
      </p:pic>
      <p:pic>
        <p:nvPicPr>
          <p:cNvPr id="11" name="Grafik 10" descr="Ein Bild, das Diagramm enthält.&#10;&#10;Automatisch generierte Beschreibung">
            <a:extLst>
              <a:ext uri="{FF2B5EF4-FFF2-40B4-BE49-F238E27FC236}">
                <a16:creationId xmlns:a16="http://schemas.microsoft.com/office/drawing/2014/main" id="{17B55FA4-69AA-486A-A6C7-CB0BE128F9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3868" y="951502"/>
            <a:ext cx="4896296" cy="4196825"/>
          </a:xfrm>
          <a:prstGeom prst="rect">
            <a:avLst/>
          </a:prstGeom>
        </p:spPr>
      </p:pic>
      <p:sp>
        <p:nvSpPr>
          <p:cNvPr id="7" name="Rechteck 6">
            <a:extLst>
              <a:ext uri="{FF2B5EF4-FFF2-40B4-BE49-F238E27FC236}">
                <a16:creationId xmlns:a16="http://schemas.microsoft.com/office/drawing/2014/main" id="{49A591CD-3C49-4BF4-A123-A48269E96B27}"/>
              </a:ext>
            </a:extLst>
          </p:cNvPr>
          <p:cNvSpPr/>
          <p:nvPr/>
        </p:nvSpPr>
        <p:spPr>
          <a:xfrm>
            <a:off x="55209" y="927976"/>
            <a:ext cx="4036000" cy="3853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 Verbindung mit Pfeil 13">
            <a:extLst>
              <a:ext uri="{FF2B5EF4-FFF2-40B4-BE49-F238E27FC236}">
                <a16:creationId xmlns:a16="http://schemas.microsoft.com/office/drawing/2014/main" id="{01ED5A57-C5AF-462B-82B6-F356DFD21754}"/>
              </a:ext>
            </a:extLst>
          </p:cNvPr>
          <p:cNvCxnSpPr>
            <a:cxnSpLocks/>
          </p:cNvCxnSpPr>
          <p:nvPr/>
        </p:nvCxnSpPr>
        <p:spPr>
          <a:xfrm flipH="1" flipV="1">
            <a:off x="4156462" y="3000798"/>
            <a:ext cx="2719794" cy="3561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Grafik 11" descr="Ein Bild, das Diagramm enthält.&#10;&#10;Automatisch generierte Beschreibung">
            <a:extLst>
              <a:ext uri="{FF2B5EF4-FFF2-40B4-BE49-F238E27FC236}">
                <a16:creationId xmlns:a16="http://schemas.microsoft.com/office/drawing/2014/main" id="{A78D6061-9F3F-45CB-9AC5-FFEFFF715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070" y="1454346"/>
            <a:ext cx="3878296" cy="2860667"/>
          </a:xfrm>
          <a:prstGeom prst="rect">
            <a:avLst/>
          </a:prstGeom>
        </p:spPr>
      </p:pic>
      <p:sp>
        <p:nvSpPr>
          <p:cNvPr id="18" name="Textfeld 17">
            <a:extLst>
              <a:ext uri="{FF2B5EF4-FFF2-40B4-BE49-F238E27FC236}">
                <a16:creationId xmlns:a16="http://schemas.microsoft.com/office/drawing/2014/main" id="{3383F357-50AC-49F2-B069-291AC9D796EA}"/>
              </a:ext>
            </a:extLst>
          </p:cNvPr>
          <p:cNvSpPr txBox="1"/>
          <p:nvPr/>
        </p:nvSpPr>
        <p:spPr>
          <a:xfrm>
            <a:off x="168070" y="4930496"/>
            <a:ext cx="4547946" cy="1477328"/>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Cs</a:t>
            </a:r>
            <a:r>
              <a:rPr lang="de-DE" baseline="-25000" dirty="0">
                <a:latin typeface="Arial" panose="020B0604020202020204" pitchFamily="34" charset="0"/>
                <a:cs typeface="Arial" panose="020B0604020202020204" pitchFamily="34" charset="0"/>
              </a:rPr>
              <a:t>2</a:t>
            </a:r>
            <a:r>
              <a:rPr lang="de-DE" dirty="0">
                <a:latin typeface="Arial" panose="020B0604020202020204" pitchFamily="34" charset="0"/>
                <a:cs typeface="Arial" panose="020B0604020202020204" pitchFamily="34" charset="0"/>
              </a:rPr>
              <a:t>Te </a:t>
            </a:r>
            <a:r>
              <a:rPr lang="de-DE" dirty="0" err="1">
                <a:latin typeface="Arial" panose="020B0604020202020204" pitchFamily="34" charset="0"/>
                <a:cs typeface="Arial" panose="020B0604020202020204" pitchFamily="34" charset="0"/>
              </a:rPr>
              <a:t>deposited</a:t>
            </a:r>
            <a:r>
              <a:rPr lang="de-DE" dirty="0">
                <a:latin typeface="Arial" panose="020B0604020202020204" pitchFamily="34" charset="0"/>
                <a:cs typeface="Arial" panose="020B0604020202020204" pitchFamily="34" charset="0"/>
              </a:rPr>
              <a:t> on </a:t>
            </a:r>
            <a:r>
              <a:rPr lang="de-DE" dirty="0" err="1">
                <a:latin typeface="Arial" panose="020B0604020202020204" pitchFamily="34" charset="0"/>
                <a:cs typeface="Arial" panose="020B0604020202020204" pitchFamily="34" charset="0"/>
              </a:rPr>
              <a:t>Cu</a:t>
            </a:r>
            <a:r>
              <a:rPr lang="de-DE" dirty="0">
                <a:latin typeface="Arial" panose="020B0604020202020204" pitchFamily="34" charset="0"/>
                <a:cs typeface="Arial" panose="020B0604020202020204" pitchFamily="34" charset="0"/>
              </a:rPr>
              <a:t>, not on Mo</a:t>
            </a:r>
          </a:p>
          <a:p>
            <a:pPr marL="285750" indent="-285750">
              <a:buFont typeface="Arial" panose="020B0604020202020204" pitchFamily="34" charset="0"/>
              <a:buChar char="•"/>
            </a:pPr>
            <a:r>
              <a:rPr lang="de-DE" dirty="0" err="1">
                <a:latin typeface="Arial" panose="020B0604020202020204" pitchFamily="34" charset="0"/>
                <a:cs typeface="Arial" panose="020B0604020202020204" pitchFamily="34" charset="0"/>
              </a:rPr>
              <a:t>preparation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quite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complex</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Deposition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Te (3 - 10 </a:t>
            </a:r>
            <a:r>
              <a:rPr lang="de-DE" dirty="0" err="1">
                <a:latin typeface="Arial" panose="020B0604020202020204" pitchFamily="34" charset="0"/>
                <a:cs typeface="Arial" panose="020B0604020202020204" pitchFamily="34" charset="0"/>
              </a:rPr>
              <a:t>nm</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Cs</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till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photocurrent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reaches</a:t>
            </a:r>
            <a:r>
              <a:rPr lang="de-DE" dirty="0">
                <a:latin typeface="Arial" panose="020B0604020202020204" pitchFamily="34" charset="0"/>
                <a:cs typeface="Arial" panose="020B0604020202020204" pitchFamily="34" charset="0"/>
              </a:rPr>
              <a:t> a maximum</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Cs</a:t>
            </a:r>
            <a:r>
              <a:rPr lang="de-DE" baseline="-25000" dirty="0">
                <a:latin typeface="Arial" panose="020B0604020202020204" pitchFamily="34" charset="0"/>
                <a:cs typeface="Arial" panose="020B0604020202020204" pitchFamily="34" charset="0"/>
              </a:rPr>
              <a:t>2</a:t>
            </a:r>
            <a:r>
              <a:rPr lang="de-DE" dirty="0">
                <a:latin typeface="Arial" panose="020B0604020202020204" pitchFamily="34" charset="0"/>
                <a:cs typeface="Arial" panose="020B0604020202020204" pitchFamily="34" charset="0"/>
              </a:rPr>
              <a:t>Te </a:t>
            </a:r>
            <a:r>
              <a:rPr lang="de-DE" dirty="0" err="1">
                <a:latin typeface="Arial" panose="020B0604020202020204" pitchFamily="34" charset="0"/>
                <a:cs typeface="Arial" panose="020B0604020202020204" pitchFamily="34" charset="0"/>
              </a:rPr>
              <a:t>used</a:t>
            </a:r>
            <a:r>
              <a:rPr lang="de-DE" dirty="0">
                <a:latin typeface="Arial" panose="020B0604020202020204" pitchFamily="34" charset="0"/>
                <a:cs typeface="Arial" panose="020B0604020202020204" pitchFamily="34" charset="0"/>
              </a:rPr>
              <a:t> in SRF </a:t>
            </a:r>
            <a:r>
              <a:rPr lang="de-DE" dirty="0" err="1">
                <a:latin typeface="Arial" panose="020B0604020202020204" pitchFamily="34" charset="0"/>
                <a:cs typeface="Arial" panose="020B0604020202020204" pitchFamily="34" charset="0"/>
              </a:rPr>
              <a:t>Gun</a:t>
            </a:r>
            <a:r>
              <a:rPr lang="de-DE" dirty="0">
                <a:latin typeface="Arial" panose="020B0604020202020204" pitchFamily="34" charset="0"/>
                <a:cs typeface="Arial" panose="020B0604020202020204" pitchFamily="34" charset="0"/>
              </a:rPr>
              <a:t> II </a:t>
            </a:r>
            <a:r>
              <a:rPr lang="de-DE" dirty="0" err="1">
                <a:latin typeface="Arial" panose="020B0604020202020204" pitchFamily="34" charset="0"/>
                <a:cs typeface="Arial" panose="020B0604020202020204" pitchFamily="34" charset="0"/>
              </a:rPr>
              <a:t>with</a:t>
            </a:r>
            <a:r>
              <a:rPr lang="de-DE" dirty="0">
                <a:latin typeface="Arial" panose="020B0604020202020204" pitchFamily="34" charset="0"/>
                <a:cs typeface="Arial" panose="020B0604020202020204" pitchFamily="34" charset="0"/>
              </a:rPr>
              <a:t> 1% QE</a:t>
            </a:r>
          </a:p>
        </p:txBody>
      </p:sp>
    </p:spTree>
    <p:extLst>
      <p:ext uri="{BB962C8B-B14F-4D97-AF65-F5344CB8AC3E}">
        <p14:creationId xmlns:p14="http://schemas.microsoft.com/office/powerpoint/2010/main" val="104545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DD900A8-B494-4B5A-8CBF-B4D8F307A9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95" y="991444"/>
            <a:ext cx="3823721" cy="3199180"/>
          </a:xfrm>
          <a:prstGeom prst="rect">
            <a:avLst/>
          </a:prstGeom>
        </p:spPr>
      </p:pic>
      <p:pic>
        <p:nvPicPr>
          <p:cNvPr id="7" name="Grafik 6">
            <a:extLst>
              <a:ext uri="{FF2B5EF4-FFF2-40B4-BE49-F238E27FC236}">
                <a16:creationId xmlns:a16="http://schemas.microsoft.com/office/drawing/2014/main" id="{C8B942D3-C883-4B9E-9289-2332223A0E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399" y="991444"/>
            <a:ext cx="5120601" cy="3316671"/>
          </a:xfrm>
          <a:prstGeom prst="rect">
            <a:avLst/>
          </a:prstGeom>
        </p:spPr>
      </p:pic>
      <p:sp>
        <p:nvSpPr>
          <p:cNvPr id="9" name="Textfeld 1">
            <a:extLst>
              <a:ext uri="{FF2B5EF4-FFF2-40B4-BE49-F238E27FC236}">
                <a16:creationId xmlns:a16="http://schemas.microsoft.com/office/drawing/2014/main" id="{FDCCF77C-9C4D-485B-B3DA-2005FA26DD72}"/>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10" name="TextBox 8">
            <a:extLst>
              <a:ext uri="{FF2B5EF4-FFF2-40B4-BE49-F238E27FC236}">
                <a16:creationId xmlns:a16="http://schemas.microsoft.com/office/drawing/2014/main" id="{230BC1DA-B51E-4558-95BC-5F3F1074D0F4}"/>
              </a:ext>
            </a:extLst>
          </p:cNvPr>
          <p:cNvSpPr txBox="1"/>
          <p:nvPr/>
        </p:nvSpPr>
        <p:spPr>
          <a:xfrm>
            <a:off x="683568" y="476618"/>
            <a:ext cx="6351867" cy="707886"/>
          </a:xfrm>
          <a:prstGeom prst="rect">
            <a:avLst/>
          </a:prstGeom>
          <a:noFill/>
        </p:spPr>
        <p:txBody>
          <a:bodyPr wrap="none" rtlCol="0">
            <a:spAutoFit/>
          </a:bodyPr>
          <a:lstStyle/>
          <a:p>
            <a:r>
              <a:rPr lang="de-DE" sz="2000" b="1" dirty="0">
                <a:solidFill>
                  <a:srgbClr val="00589C"/>
                </a:solidFill>
              </a:rPr>
              <a:t>2.2 </a:t>
            </a:r>
            <a:r>
              <a:rPr lang="de-DE" sz="2000" dirty="0">
                <a:latin typeface="Arial" panose="020B0604020202020204" pitchFamily="34" charset="0"/>
                <a:cs typeface="Arial" panose="020B0604020202020204" pitchFamily="34" charset="0"/>
              </a:rPr>
              <a:t>Cs</a:t>
            </a:r>
            <a:r>
              <a:rPr lang="de-DE" sz="2000" baseline="-25000" dirty="0">
                <a:latin typeface="Arial" panose="020B0604020202020204" pitchFamily="34" charset="0"/>
                <a:cs typeface="Arial" panose="020B0604020202020204" pitchFamily="34" charset="0"/>
              </a:rPr>
              <a:t>2</a:t>
            </a:r>
            <a:r>
              <a:rPr lang="de-DE" sz="2000" dirty="0">
                <a:latin typeface="Arial" panose="020B0604020202020204" pitchFamily="34" charset="0"/>
                <a:cs typeface="Arial" panose="020B0604020202020204" pitchFamily="34" charset="0"/>
              </a:rPr>
              <a:t>Te </a:t>
            </a:r>
            <a:r>
              <a:rPr lang="de-DE" sz="2000" dirty="0" err="1">
                <a:latin typeface="Arial" panose="020B0604020202020204" pitchFamily="34" charset="0"/>
                <a:cs typeface="Arial" panose="020B0604020202020204" pitchFamily="34" charset="0"/>
              </a:rPr>
              <a:t>degradation</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under</a:t>
            </a:r>
            <a:r>
              <a:rPr lang="de-DE" sz="2000" dirty="0">
                <a:latin typeface="Arial" panose="020B0604020202020204" pitchFamily="34" charset="0"/>
                <a:cs typeface="Arial" panose="020B0604020202020204" pitchFamily="34" charset="0"/>
              </a:rPr>
              <a:t> RF and QE </a:t>
            </a:r>
            <a:r>
              <a:rPr lang="de-DE" sz="2000" dirty="0" err="1">
                <a:latin typeface="Arial" panose="020B0604020202020204" pitchFamily="34" charset="0"/>
                <a:cs typeface="Arial" panose="020B0604020202020204" pitchFamily="34" charset="0"/>
              </a:rPr>
              <a:t>inhomogenity</a:t>
            </a:r>
            <a:endParaRPr lang="de-DE" sz="2000" dirty="0">
              <a:latin typeface="Arial" panose="020B0604020202020204" pitchFamily="34" charset="0"/>
              <a:cs typeface="Arial" panose="020B0604020202020204" pitchFamily="34" charset="0"/>
            </a:endParaRPr>
          </a:p>
          <a:p>
            <a:endParaRPr lang="de-DE" altLang="de-DE" sz="2000" b="1" dirty="0">
              <a:solidFill>
                <a:srgbClr val="00589C"/>
              </a:solidFill>
            </a:endParaRPr>
          </a:p>
        </p:txBody>
      </p:sp>
      <p:sp>
        <p:nvSpPr>
          <p:cNvPr id="2" name="Textfeld 1">
            <a:extLst>
              <a:ext uri="{FF2B5EF4-FFF2-40B4-BE49-F238E27FC236}">
                <a16:creationId xmlns:a16="http://schemas.microsoft.com/office/drawing/2014/main" id="{2A18D72C-95A5-402B-99E0-5B1FAA71CC96}"/>
              </a:ext>
            </a:extLst>
          </p:cNvPr>
          <p:cNvSpPr txBox="1"/>
          <p:nvPr/>
        </p:nvSpPr>
        <p:spPr>
          <a:xfrm>
            <a:off x="0" y="4402520"/>
            <a:ext cx="4125239" cy="2308324"/>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QE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6 % after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preparation</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Cs2Te </a:t>
            </a:r>
            <a:r>
              <a:rPr lang="de-DE" dirty="0" err="1">
                <a:latin typeface="Arial" panose="020B0604020202020204" pitchFamily="34" charset="0"/>
                <a:cs typeface="Arial" panose="020B0604020202020204" pitchFamily="34" charset="0"/>
              </a:rPr>
              <a:t>is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transportet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transport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chamber</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And </a:t>
            </a:r>
            <a:r>
              <a:rPr lang="de-DE" dirty="0" err="1">
                <a:latin typeface="Arial" panose="020B0604020202020204" pitchFamily="34" charset="0"/>
                <a:cs typeface="Arial" panose="020B0604020202020204" pitchFamily="34" charset="0"/>
              </a:rPr>
              <a:t>it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looses</a:t>
            </a:r>
            <a:r>
              <a:rPr lang="de-DE" dirty="0">
                <a:latin typeface="Arial" panose="020B0604020202020204" pitchFamily="34" charset="0"/>
                <a:cs typeface="Arial" panose="020B0604020202020204" pitchFamily="34" charset="0"/>
              </a:rPr>
              <a:t> QE </a:t>
            </a:r>
            <a:r>
              <a:rPr lang="de-DE" dirty="0" err="1">
                <a:latin typeface="Arial" panose="020B0604020202020204" pitchFamily="34" charset="0"/>
                <a:cs typeface="Arial" panose="020B0604020202020204" pitchFamily="34" charset="0"/>
              </a:rPr>
              <a:t>during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transportation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SRF </a:t>
            </a:r>
            <a:r>
              <a:rPr lang="de-DE" dirty="0" err="1">
                <a:latin typeface="Arial" panose="020B0604020202020204" pitchFamily="34" charset="0"/>
                <a:cs typeface="Arial" panose="020B0604020202020204" pitchFamily="34" charset="0"/>
              </a:rPr>
              <a:t>Gun</a:t>
            </a:r>
            <a:r>
              <a:rPr lang="de-DE" dirty="0">
                <a:latin typeface="Arial" panose="020B0604020202020204" pitchFamily="34" charset="0"/>
                <a:cs typeface="Arial" panose="020B0604020202020204" pitchFamily="34" charset="0"/>
              </a:rPr>
              <a:t> II</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Shows 1-2 % QE in </a:t>
            </a:r>
            <a:r>
              <a:rPr lang="de-DE" dirty="0" err="1">
                <a:latin typeface="Arial" panose="020B0604020202020204" pitchFamily="34" charset="0"/>
                <a:cs typeface="Arial" panose="020B0604020202020204" pitchFamily="34" charset="0"/>
              </a:rPr>
              <a:t>general</a:t>
            </a:r>
            <a:r>
              <a:rPr lang="de-DE" dirty="0">
                <a:latin typeface="Arial" panose="020B0604020202020204" pitchFamily="34" charset="0"/>
                <a:cs typeface="Arial" panose="020B0604020202020204" pitchFamily="34" charset="0"/>
              </a:rPr>
              <a:t> in SRF </a:t>
            </a:r>
            <a:r>
              <a:rPr lang="de-DE" dirty="0" err="1">
                <a:latin typeface="Arial" panose="020B0604020202020204" pitchFamily="34" charset="0"/>
                <a:cs typeface="Arial" panose="020B0604020202020204" pitchFamily="34" charset="0"/>
              </a:rPr>
              <a:t>Gun</a:t>
            </a:r>
            <a:r>
              <a:rPr lang="de-DE" dirty="0">
                <a:latin typeface="Arial" panose="020B0604020202020204" pitchFamily="34" charset="0"/>
                <a:cs typeface="Arial" panose="020B0604020202020204" pitchFamily="34" charset="0"/>
              </a:rPr>
              <a:t> II</a:t>
            </a:r>
          </a:p>
          <a:p>
            <a:pPr marL="285750" indent="-285750">
              <a:buFontTx/>
              <a:buChar char="-"/>
            </a:pPr>
            <a:endParaRPr lang="de-DE" dirty="0"/>
          </a:p>
        </p:txBody>
      </p:sp>
      <p:sp>
        <p:nvSpPr>
          <p:cNvPr id="11" name="Textfeld 10">
            <a:extLst>
              <a:ext uri="{FF2B5EF4-FFF2-40B4-BE49-F238E27FC236}">
                <a16:creationId xmlns:a16="http://schemas.microsoft.com/office/drawing/2014/main" id="{42FAB58C-9BD0-4371-8C72-EBDBE1E5539E}"/>
              </a:ext>
            </a:extLst>
          </p:cNvPr>
          <p:cNvSpPr txBox="1"/>
          <p:nvPr/>
        </p:nvSpPr>
        <p:spPr>
          <a:xfrm>
            <a:off x="4259016" y="4369951"/>
            <a:ext cx="4427984" cy="2031325"/>
          </a:xfrm>
          <a:prstGeom prst="rect">
            <a:avLst/>
          </a:prstGeom>
          <a:noFill/>
        </p:spPr>
        <p:txBody>
          <a:bodyPr wrap="square" rtlCol="0">
            <a:spAutoFit/>
          </a:bodyPr>
          <a:lstStyle/>
          <a:p>
            <a:pPr marL="285750" indent="-285750">
              <a:buFont typeface="Arial" panose="020B0604020202020204" pitchFamily="34" charset="0"/>
              <a:buChar char="•"/>
            </a:pPr>
            <a:r>
              <a:rPr lang="de-DE" baseline="0" dirty="0">
                <a:latin typeface="Arial" panose="020B0604020202020204" pitchFamily="34" charset="0"/>
                <a:cs typeface="Arial" panose="020B0604020202020204" pitchFamily="34" charset="0"/>
              </a:rPr>
              <a:t>RF </a:t>
            </a:r>
            <a:r>
              <a:rPr lang="de-DE" baseline="0" dirty="0" err="1">
                <a:latin typeface="Arial" panose="020B0604020202020204" pitchFamily="34" charset="0"/>
                <a:cs typeface="Arial" panose="020B0604020202020204" pitchFamily="34" charset="0"/>
              </a:rPr>
              <a:t>turning</a:t>
            </a:r>
            <a:r>
              <a:rPr lang="de-DE" baseline="0" dirty="0">
                <a:latin typeface="Arial" panose="020B0604020202020204" pitchFamily="34" charset="0"/>
                <a:cs typeface="Arial" panose="020B0604020202020204" pitchFamily="34" charset="0"/>
              </a:rPr>
              <a:t> on, and </a:t>
            </a:r>
            <a:r>
              <a:rPr lang="de-DE" baseline="0" dirty="0" err="1">
                <a:latin typeface="Arial" panose="020B0604020202020204" pitchFamily="34" charset="0"/>
                <a:cs typeface="Arial" panose="020B0604020202020204" pitchFamily="34" charset="0"/>
              </a:rPr>
              <a:t>the</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distribution</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changed</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during</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operation</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baseline="0" dirty="0">
                <a:latin typeface="Arial" panose="020B0604020202020204" pitchFamily="34" charset="0"/>
                <a:cs typeface="Arial" panose="020B0604020202020204" pitchFamily="34" charset="0"/>
              </a:rPr>
              <a:t>The thermal </a:t>
            </a:r>
            <a:r>
              <a:rPr lang="de-DE" baseline="0" dirty="0" err="1">
                <a:latin typeface="Arial" panose="020B0604020202020204" pitchFamily="34" charset="0"/>
                <a:cs typeface="Arial" panose="020B0604020202020204" pitchFamily="34" charset="0"/>
              </a:rPr>
              <a:t>emittance</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is</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found</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strongly</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coupled</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to</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the</a:t>
            </a:r>
            <a:r>
              <a:rPr lang="de-DE" baseline="0" dirty="0">
                <a:latin typeface="Arial" panose="020B0604020202020204" pitchFamily="34" charset="0"/>
                <a:cs typeface="Arial" panose="020B0604020202020204" pitchFamily="34" charset="0"/>
              </a:rPr>
              <a:t> QE </a:t>
            </a:r>
            <a:r>
              <a:rPr lang="de-DE" baseline="0" dirty="0" err="1">
                <a:latin typeface="Arial" panose="020B0604020202020204" pitchFamily="34" charset="0"/>
                <a:cs typeface="Arial" panose="020B0604020202020204" pitchFamily="34" charset="0"/>
              </a:rPr>
              <a:t>distribution</a:t>
            </a:r>
            <a:r>
              <a:rPr lang="de-DE" baseline="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e-DE" baseline="0" dirty="0">
                <a:latin typeface="Arial" panose="020B0604020202020204" pitchFamily="34" charset="0"/>
                <a:cs typeface="Arial" panose="020B0604020202020204" pitchFamily="34" charset="0"/>
              </a:rPr>
              <a:t>Higher QE, </a:t>
            </a:r>
            <a:r>
              <a:rPr lang="de-DE" baseline="0" dirty="0" err="1">
                <a:latin typeface="Arial" panose="020B0604020202020204" pitchFamily="34" charset="0"/>
                <a:cs typeface="Arial" panose="020B0604020202020204" pitchFamily="34" charset="0"/>
              </a:rPr>
              <a:t>higher</a:t>
            </a:r>
            <a:r>
              <a:rPr lang="de-DE" baseline="0" dirty="0">
                <a:latin typeface="Arial" panose="020B0604020202020204" pitchFamily="34" charset="0"/>
                <a:cs typeface="Arial" panose="020B0604020202020204" pitchFamily="34" charset="0"/>
              </a:rPr>
              <a:t> thermal </a:t>
            </a:r>
            <a:r>
              <a:rPr lang="de-DE" baseline="0" dirty="0" err="1">
                <a:latin typeface="Arial" panose="020B0604020202020204" pitchFamily="34" charset="0"/>
                <a:cs typeface="Arial" panose="020B0604020202020204" pitchFamily="34" charset="0"/>
              </a:rPr>
              <a:t>emittance</a:t>
            </a:r>
            <a:r>
              <a:rPr lang="de-DE" baseline="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de-DE" baseline="0" dirty="0">
                <a:latin typeface="Arial" panose="020B0604020202020204" pitchFamily="34" charset="0"/>
                <a:cs typeface="Arial" panose="020B0604020202020204" pitchFamily="34" charset="0"/>
              </a:rPr>
              <a:t>Middle </a:t>
            </a:r>
            <a:r>
              <a:rPr lang="de-DE" baseline="0" dirty="0" err="1">
                <a:latin typeface="Arial" panose="020B0604020202020204" pitchFamily="34" charset="0"/>
                <a:cs typeface="Arial" panose="020B0604020202020204" pitchFamily="34" charset="0"/>
              </a:rPr>
              <a:t>of</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photocathode</a:t>
            </a:r>
            <a:r>
              <a:rPr lang="de-DE" baseline="0" dirty="0">
                <a:latin typeface="Arial" panose="020B0604020202020204" pitchFamily="34" charset="0"/>
                <a:cs typeface="Arial" panose="020B0604020202020204" pitchFamily="34" charset="0"/>
              </a:rPr>
              <a:t> lost QE </a:t>
            </a:r>
            <a:r>
              <a:rPr lang="de-DE" baseline="0" dirty="0" err="1">
                <a:latin typeface="Arial" panose="020B0604020202020204" pitchFamily="34" charset="0"/>
                <a:cs typeface="Arial" panose="020B0604020202020204" pitchFamily="34" charset="0"/>
              </a:rPr>
              <a:t>more</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than</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border</a:t>
            </a:r>
            <a:r>
              <a:rPr lang="de-DE" baseline="0" dirty="0">
                <a:latin typeface="Arial" panose="020B0604020202020204" pitchFamily="34" charset="0"/>
                <a:cs typeface="Arial" panose="020B0604020202020204" pitchFamily="34" charset="0"/>
              </a:rPr>
              <a:t> </a:t>
            </a:r>
            <a:r>
              <a:rPr lang="de-DE" baseline="0" dirty="0" err="1">
                <a:latin typeface="Arial" panose="020B0604020202020204" pitchFamily="34" charset="0"/>
                <a:cs typeface="Arial" panose="020B0604020202020204" pitchFamily="34" charset="0"/>
              </a:rPr>
              <a:t>region</a:t>
            </a:r>
            <a:endParaRPr lang="de-DE" dirty="0">
              <a:latin typeface="Arial" panose="020B0604020202020204" pitchFamily="34" charset="0"/>
              <a:cs typeface="Arial" panose="020B0604020202020204" pitchFamily="34" charset="0"/>
            </a:endParaRPr>
          </a:p>
        </p:txBody>
      </p:sp>
      <p:sp>
        <p:nvSpPr>
          <p:cNvPr id="8" name="Untertitel 6">
            <a:extLst>
              <a:ext uri="{FF2B5EF4-FFF2-40B4-BE49-F238E27FC236}">
                <a16:creationId xmlns:a16="http://schemas.microsoft.com/office/drawing/2014/main" id="{C01E1172-80E0-4934-9933-103874C945B9}"/>
              </a:ext>
            </a:extLst>
          </p:cNvPr>
          <p:cNvSpPr txBox="1">
            <a:spLocks/>
          </p:cNvSpPr>
          <p:nvPr/>
        </p:nvSpPr>
        <p:spPr>
          <a:xfrm>
            <a:off x="5848252" y="451884"/>
            <a:ext cx="6428604" cy="40011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67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75F36D0-71DD-4E72-9E73-29DE3F5BB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860" y="997001"/>
            <a:ext cx="7080582" cy="4154423"/>
          </a:xfrm>
          <a:prstGeom prst="rect">
            <a:avLst/>
          </a:prstGeom>
        </p:spPr>
      </p:pic>
      <p:pic>
        <p:nvPicPr>
          <p:cNvPr id="6" name="Grafik 5">
            <a:extLst>
              <a:ext uri="{FF2B5EF4-FFF2-40B4-BE49-F238E27FC236}">
                <a16:creationId xmlns:a16="http://schemas.microsoft.com/office/drawing/2014/main" id="{3E97643E-E156-4291-920D-3F76D8EB0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114" t="17482" r="4074" b="12668"/>
          <a:stretch/>
        </p:blipFill>
        <p:spPr>
          <a:xfrm>
            <a:off x="2974587" y="1484784"/>
            <a:ext cx="3490532" cy="2814911"/>
          </a:xfrm>
          <a:prstGeom prst="rect">
            <a:avLst/>
          </a:prstGeom>
        </p:spPr>
      </p:pic>
      <p:sp>
        <p:nvSpPr>
          <p:cNvPr id="7" name="Textfeld 1">
            <a:extLst>
              <a:ext uri="{FF2B5EF4-FFF2-40B4-BE49-F238E27FC236}">
                <a16:creationId xmlns:a16="http://schemas.microsoft.com/office/drawing/2014/main" id="{B692DB83-E72E-47A7-96BA-3DB2BCD27D5C}"/>
              </a:ext>
            </a:extLst>
          </p:cNvPr>
          <p:cNvSpPr txBox="1">
            <a:spLocks noChangeArrowheads="1"/>
          </p:cNvSpPr>
          <p:nvPr/>
        </p:nvSpPr>
        <p:spPr bwMode="auto">
          <a:xfrm>
            <a:off x="452190" y="56042"/>
            <a:ext cx="7617663" cy="523220"/>
          </a:xfrm>
          <a:prstGeom prst="rect">
            <a:avLst/>
          </a:prstGeom>
          <a:noFill/>
          <a:ln w="9525">
            <a:noFill/>
            <a:miter lim="800000"/>
            <a:headEnd/>
            <a:tailEnd/>
          </a:ln>
        </p:spPr>
        <p:txBody>
          <a:bodyPr wrap="none">
            <a:spAutoFit/>
          </a:bodyPr>
          <a:lstStyle/>
          <a:p>
            <a:r>
              <a:rPr lang="en-US" altLang="de-DE" sz="2800" b="1" dirty="0">
                <a:solidFill>
                  <a:srgbClr val="00589C"/>
                </a:solidFill>
              </a:rPr>
              <a:t>2. Normal conducting photocathodes for SRF guns</a:t>
            </a:r>
          </a:p>
        </p:txBody>
      </p:sp>
      <p:sp>
        <p:nvSpPr>
          <p:cNvPr id="8" name="TextBox 8">
            <a:extLst>
              <a:ext uri="{FF2B5EF4-FFF2-40B4-BE49-F238E27FC236}">
                <a16:creationId xmlns:a16="http://schemas.microsoft.com/office/drawing/2014/main" id="{461CC2C6-4E0C-47D2-9C2C-D9F5D2EA0042}"/>
              </a:ext>
            </a:extLst>
          </p:cNvPr>
          <p:cNvSpPr txBox="1"/>
          <p:nvPr/>
        </p:nvSpPr>
        <p:spPr>
          <a:xfrm>
            <a:off x="683568" y="473782"/>
            <a:ext cx="6351867" cy="400110"/>
          </a:xfrm>
          <a:prstGeom prst="rect">
            <a:avLst/>
          </a:prstGeom>
          <a:noFill/>
        </p:spPr>
        <p:txBody>
          <a:bodyPr wrap="none" rtlCol="0">
            <a:spAutoFit/>
          </a:bodyPr>
          <a:lstStyle/>
          <a:p>
            <a:r>
              <a:rPr lang="de-DE" sz="2000" b="1" dirty="0">
                <a:solidFill>
                  <a:srgbClr val="00589C"/>
                </a:solidFill>
              </a:rPr>
              <a:t>2.2 </a:t>
            </a:r>
            <a:r>
              <a:rPr lang="de-DE" sz="2000" dirty="0">
                <a:latin typeface="Arial" panose="020B0604020202020204" pitchFamily="34" charset="0"/>
                <a:cs typeface="Arial" panose="020B0604020202020204" pitchFamily="34" charset="0"/>
              </a:rPr>
              <a:t>Cs</a:t>
            </a:r>
            <a:r>
              <a:rPr lang="de-DE" sz="2000" baseline="-25000" dirty="0">
                <a:latin typeface="Arial" panose="020B0604020202020204" pitchFamily="34" charset="0"/>
                <a:cs typeface="Arial" panose="020B0604020202020204" pitchFamily="34" charset="0"/>
              </a:rPr>
              <a:t>2</a:t>
            </a:r>
            <a:r>
              <a:rPr lang="de-DE" sz="2000" dirty="0">
                <a:latin typeface="Arial" panose="020B0604020202020204" pitchFamily="34" charset="0"/>
                <a:cs typeface="Arial" panose="020B0604020202020204" pitchFamily="34" charset="0"/>
              </a:rPr>
              <a:t>Te </a:t>
            </a:r>
            <a:r>
              <a:rPr lang="de-DE" sz="2000" dirty="0" err="1">
                <a:latin typeface="Arial" panose="020B0604020202020204" pitchFamily="34" charset="0"/>
                <a:cs typeface="Arial" panose="020B0604020202020204" pitchFamily="34" charset="0"/>
              </a:rPr>
              <a:t>degradation</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under</a:t>
            </a:r>
            <a:r>
              <a:rPr lang="de-DE" sz="2000" dirty="0">
                <a:latin typeface="Arial" panose="020B0604020202020204" pitchFamily="34" charset="0"/>
                <a:cs typeface="Arial" panose="020B0604020202020204" pitchFamily="34" charset="0"/>
              </a:rPr>
              <a:t> RF and QE </a:t>
            </a:r>
            <a:r>
              <a:rPr lang="de-DE" sz="2000" dirty="0" err="1">
                <a:latin typeface="Arial" panose="020B0604020202020204" pitchFamily="34" charset="0"/>
                <a:cs typeface="Arial" panose="020B0604020202020204" pitchFamily="34" charset="0"/>
              </a:rPr>
              <a:t>inhomogenity</a:t>
            </a:r>
            <a:endParaRPr lang="de-DE" sz="2000"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E4382190-61A4-4586-9D24-29D137ECAB60}"/>
              </a:ext>
            </a:extLst>
          </p:cNvPr>
          <p:cNvSpPr txBox="1"/>
          <p:nvPr/>
        </p:nvSpPr>
        <p:spPr>
          <a:xfrm>
            <a:off x="1195940" y="5446055"/>
            <a:ext cx="7047827" cy="923330"/>
          </a:xfrm>
          <a:prstGeom prst="rect">
            <a:avLst/>
          </a:prstGeom>
          <a:noFill/>
        </p:spPr>
        <p:txBody>
          <a:bodyPr wrap="non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Deposition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Te and </a:t>
            </a:r>
            <a:r>
              <a:rPr lang="de-DE" dirty="0" err="1">
                <a:latin typeface="Arial" panose="020B0604020202020204" pitchFamily="34" charset="0"/>
                <a:cs typeface="Arial" panose="020B0604020202020204" pitchFamily="34" charset="0"/>
              </a:rPr>
              <a:t>Cs</a:t>
            </a:r>
            <a:r>
              <a:rPr lang="de-DE" dirty="0">
                <a:latin typeface="Arial" panose="020B0604020202020204" pitchFamily="34" charset="0"/>
                <a:cs typeface="Arial" panose="020B0604020202020204" pitchFamily="34" charset="0"/>
              </a:rPr>
              <a:t> in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border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region</a:t>
            </a:r>
            <a:r>
              <a:rPr lang="de-DE" dirty="0">
                <a:latin typeface="Arial" panose="020B0604020202020204" pitchFamily="34" charset="0"/>
                <a:cs typeface="Arial" panose="020B0604020202020204" pitchFamily="34" charset="0"/>
              </a:rPr>
              <a:t> not fully </a:t>
            </a:r>
            <a:r>
              <a:rPr lang="de-DE" dirty="0" err="1">
                <a:latin typeface="Arial" panose="020B0604020202020204" pitchFamily="34" charset="0"/>
                <a:cs typeface="Arial" panose="020B0604020202020204" pitchFamily="34" charset="0"/>
              </a:rPr>
              <a:t>overlapped</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Border </a:t>
            </a:r>
            <a:r>
              <a:rPr lang="de-DE" dirty="0" err="1">
                <a:latin typeface="Arial" panose="020B0604020202020204" pitchFamily="34" charset="0"/>
                <a:cs typeface="Arial" panose="020B0604020202020204" pitchFamily="34" charset="0"/>
              </a:rPr>
              <a:t>region</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middle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are</a:t>
            </a:r>
            <a:r>
              <a:rPr lang="de-DE" dirty="0">
                <a:latin typeface="Arial" panose="020B0604020202020204" pitchFamily="34" charset="0"/>
                <a:cs typeface="Arial" panose="020B0604020202020204" pitchFamily="34" charset="0"/>
              </a:rPr>
              <a:t> not </a:t>
            </a:r>
            <a:r>
              <a:rPr lang="de-DE" dirty="0" err="1">
                <a:latin typeface="Arial" panose="020B0604020202020204" pitchFamily="34" charset="0"/>
                <a:cs typeface="Arial" panose="020B0604020202020204" pitchFamily="34" charset="0"/>
              </a:rPr>
              <a:t>consitent</a:t>
            </a:r>
            <a:r>
              <a:rPr lang="de-DE" dirty="0">
                <a:latin typeface="Arial" panose="020B0604020202020204" pitchFamily="34" charset="0"/>
                <a:cs typeface="Arial" panose="020B0604020202020204" pitchFamily="34" charset="0"/>
              </a:rPr>
              <a:t> in </a:t>
            </a:r>
            <a:r>
              <a:rPr lang="de-DE" dirty="0" err="1">
                <a:latin typeface="Arial" panose="020B0604020202020204" pitchFamily="34" charset="0"/>
                <a:cs typeface="Arial" panose="020B0604020202020204" pitchFamily="34" charset="0"/>
              </a:rPr>
              <a:t>Cs:Te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ratio</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Contains</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less</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Cs</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than</a:t>
            </a:r>
            <a:r>
              <a:rPr lang="de-DE" dirty="0">
                <a:latin typeface="Arial" panose="020B0604020202020204" pitchFamily="34" charset="0"/>
                <a:cs typeface="Arial" panose="020B0604020202020204" pitchFamily="34" charset="0"/>
                <a:sym typeface="Wingdings" panose="05000000000000000000" pitchFamily="2" charset="2"/>
              </a:rPr>
              <a:t> in </a:t>
            </a:r>
            <a:r>
              <a:rPr lang="de-DE" dirty="0" err="1">
                <a:latin typeface="Arial" panose="020B0604020202020204" pitchFamily="34" charset="0"/>
                <a:cs typeface="Arial" panose="020B0604020202020204" pitchFamily="34" charset="0"/>
                <a:sym typeface="Wingdings" panose="05000000000000000000" pitchFamily="2" charset="2"/>
              </a:rPr>
              <a:t>the</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middle</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31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aesentation_blau_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ation_picture_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Praesentation_blau_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Praesentation_blau_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Praesentation_blau_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Praesentation_blau_Master</Template>
  <TotalTime>0</TotalTime>
  <Words>3464</Words>
  <Application>Microsoft Office PowerPoint</Application>
  <PresentationFormat>Bildschirmpräsentation (4:3)</PresentationFormat>
  <Paragraphs>430</Paragraphs>
  <Slides>29</Slides>
  <Notes>14</Notes>
  <HiddenSlides>5</HiddenSlides>
  <MMClips>0</MMClips>
  <ScaleCrop>false</ScaleCrop>
  <HeadingPairs>
    <vt:vector size="6" baseType="variant">
      <vt:variant>
        <vt:lpstr>Verwendete Schriftarten</vt:lpstr>
      </vt:variant>
      <vt:variant>
        <vt:i4>5</vt:i4>
      </vt:variant>
      <vt:variant>
        <vt:lpstr>Design</vt:lpstr>
      </vt:variant>
      <vt:variant>
        <vt:i4>8</vt:i4>
      </vt:variant>
      <vt:variant>
        <vt:lpstr>Folientitel</vt:lpstr>
      </vt:variant>
      <vt:variant>
        <vt:i4>29</vt:i4>
      </vt:variant>
    </vt:vector>
  </HeadingPairs>
  <TitlesOfParts>
    <vt:vector size="42" baseType="lpstr">
      <vt:lpstr>Arial</vt:lpstr>
      <vt:lpstr>Calibri</vt:lpstr>
      <vt:lpstr>Cambria Math</vt:lpstr>
      <vt:lpstr>Times</vt:lpstr>
      <vt:lpstr>Wingdings</vt:lpstr>
      <vt:lpstr>Praesentation_blau_Master</vt:lpstr>
      <vt:lpstr>1_Benutzerdefiniertes Design</vt:lpstr>
      <vt:lpstr>Benutzerdefiniertes Design</vt:lpstr>
      <vt:lpstr>Custom Design</vt:lpstr>
      <vt:lpstr>Presentation_picture_master</vt:lpstr>
      <vt:lpstr>1_Praesentation_blau_Master</vt:lpstr>
      <vt:lpstr>2_Praesentation_blau_Master</vt:lpstr>
      <vt:lpstr>3_Praesentation_blau_Master</vt:lpstr>
      <vt:lpstr>PowerPoint-Präsentation</vt:lpstr>
      <vt:lpstr>PowerPoint-Präsentation</vt:lpstr>
      <vt:lpstr>BNL SRF gun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Weigl, Anja (FSPR) - 4015</dc:creator>
  <cp:lastModifiedBy>Schaber, Jana (FWKE) - 10553</cp:lastModifiedBy>
  <cp:revision>1266</cp:revision>
  <cp:lastPrinted>2021-05-12T09:05:39Z</cp:lastPrinted>
  <dcterms:created xsi:type="dcterms:W3CDTF">2012-01-18T16:30:32Z</dcterms:created>
  <dcterms:modified xsi:type="dcterms:W3CDTF">2023-10-10T08:41:37Z</dcterms:modified>
</cp:coreProperties>
</file>