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9"/>
  </p:notesMasterIdLst>
  <p:sldIdLst>
    <p:sldId id="256" r:id="rId2"/>
    <p:sldId id="364" r:id="rId3"/>
    <p:sldId id="365" r:id="rId4"/>
    <p:sldId id="376" r:id="rId5"/>
    <p:sldId id="378" r:id="rId6"/>
    <p:sldId id="379" r:id="rId7"/>
    <p:sldId id="380" r:id="rId8"/>
    <p:sldId id="381" r:id="rId9"/>
    <p:sldId id="382" r:id="rId10"/>
    <p:sldId id="383" r:id="rId11"/>
    <p:sldId id="384" r:id="rId12"/>
    <p:sldId id="386" r:id="rId13"/>
    <p:sldId id="387" r:id="rId14"/>
    <p:sldId id="388" r:id="rId15"/>
    <p:sldId id="389" r:id="rId16"/>
    <p:sldId id="373" r:id="rId17"/>
    <p:sldId id="374" r:id="rId18"/>
  </p:sldIdLst>
  <p:sldSz cx="9144000" cy="5143500" type="screen16x9"/>
  <p:notesSz cx="6858000" cy="9144000"/>
  <p:custDataLst>
    <p:tags r:id="rId20"/>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0024"/>
    <a:srgbClr val="F6F5CF"/>
    <a:srgbClr val="FEF3C2"/>
    <a:srgbClr val="9FCDE1"/>
    <a:srgbClr val="49001C"/>
    <a:srgbClr val="45C1A4"/>
    <a:srgbClr val="B9D51F"/>
    <a:srgbClr val="0E7F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43" autoAdjust="0"/>
    <p:restoredTop sz="94660"/>
  </p:normalViewPr>
  <p:slideViewPr>
    <p:cSldViewPr>
      <p:cViewPr varScale="1">
        <p:scale>
          <a:sx n="113" d="100"/>
          <a:sy n="113" d="100"/>
        </p:scale>
        <p:origin x="-67" y="-202"/>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99FEE4F9-9DC4-463C-A7E6-D2B3DC072535}" type="datetimeFigureOut">
              <a:rPr lang="en-US"/>
              <a:pPr>
                <a:defRPr/>
              </a:pPr>
              <a:t>9/27/2016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8EC602A0-7F5F-4E03-8179-BF62C0A41B8B}" type="slidenum">
              <a:rPr lang="en-US"/>
              <a:pPr>
                <a:defRPr/>
              </a:pPr>
              <a:t>‹#›</a:t>
            </a:fld>
            <a:endParaRPr lang="en-US"/>
          </a:p>
        </p:txBody>
      </p:sp>
    </p:spTree>
    <p:extLst>
      <p:ext uri="{BB962C8B-B14F-4D97-AF65-F5344CB8AC3E}">
        <p14:creationId xmlns:p14="http://schemas.microsoft.com/office/powerpoint/2010/main" val="331642024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12"/>
          <p:cNvPicPr>
            <a:picLocks noChangeAspect="1"/>
          </p:cNvPicPr>
          <p:nvPr userDrawn="1"/>
        </p:nvPicPr>
        <p:blipFill>
          <a:blip r:embed="rId2">
            <a:clrChange>
              <a:clrFrom>
                <a:srgbClr val="FDFDFF"/>
              </a:clrFrom>
              <a:clrTo>
                <a:srgbClr val="FDFDFF">
                  <a:alpha val="0"/>
                </a:srgbClr>
              </a:clrTo>
            </a:clrChange>
            <a:extLst>
              <a:ext uri="{28A0092B-C50C-407E-A947-70E740481C1C}">
                <a14:useLocalDpi xmlns:a14="http://schemas.microsoft.com/office/drawing/2010/main" val="0"/>
              </a:ext>
            </a:extLst>
          </a:blip>
          <a:srcRect/>
          <a:stretch>
            <a:fillRect/>
          </a:stretch>
        </p:blipFill>
        <p:spPr bwMode="auto">
          <a:xfrm>
            <a:off x="7073900" y="3257550"/>
            <a:ext cx="11557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28600" y="0"/>
            <a:ext cx="5638800" cy="1047750"/>
          </a:xfrm>
        </p:spPr>
        <p:txBody>
          <a:bodyPr/>
          <a:lstStyle>
            <a:lvl1pPr marL="0" indent="0" algn="ctr" defTabSz="1088232">
              <a:buNone/>
              <a:defRPr sz="3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6271DCBB-A1EB-4054-8403-F02DB5853047}" type="datetime1">
              <a:rPr lang="en-US"/>
              <a:pPr>
                <a:defRPr/>
              </a:pPr>
              <a:t>9/27/2016</a:t>
            </a:fld>
            <a:endParaRPr lang="en-US"/>
          </a:p>
        </p:txBody>
      </p:sp>
      <p:sp>
        <p:nvSpPr>
          <p:cNvPr id="6" name="Footer Placeholder 4"/>
          <p:cNvSpPr>
            <a:spLocks noGrp="1"/>
          </p:cNvSpPr>
          <p:nvPr>
            <p:ph type="ftr" sz="quarter" idx="11"/>
          </p:nvPr>
        </p:nvSpPr>
        <p:spPr/>
        <p:txBody>
          <a:bodyPr/>
          <a:lstStyle>
            <a:lvl1pPr>
              <a:defRPr dirty="0"/>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6CB5CAF-8101-4EDA-8998-37C1BCA6E204}" type="slidenum">
              <a:rPr lang="en-US"/>
              <a:pPr>
                <a:defRPr/>
              </a:pPr>
              <a:t>‹#›</a:t>
            </a:fld>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10400" y="3202600"/>
            <a:ext cx="1300212" cy="1350350"/>
          </a:xfrm>
          <a:prstGeom prst="rect">
            <a:avLst/>
          </a:prstGeom>
        </p:spPr>
      </p:pic>
    </p:spTree>
    <p:extLst>
      <p:ext uri="{BB962C8B-B14F-4D97-AF65-F5344CB8AC3E}">
        <p14:creationId xmlns:p14="http://schemas.microsoft.com/office/powerpoint/2010/main" val="4076175198"/>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reeform 12"/>
          <p:cNvSpPr>
            <a:spLocks/>
          </p:cNvSpPr>
          <p:nvPr userDrawn="1"/>
        </p:nvSpPr>
        <p:spPr bwMode="auto">
          <a:xfrm>
            <a:off x="3059113" y="1150938"/>
            <a:ext cx="2808287" cy="2792412"/>
          </a:xfrm>
          <a:custGeom>
            <a:avLst/>
            <a:gdLst>
              <a:gd name="T0" fmla="*/ 1393301 w 518"/>
              <a:gd name="T1" fmla="*/ 0 h 515"/>
              <a:gd name="T2" fmla="*/ 2792024 w 518"/>
              <a:gd name="T3" fmla="*/ 1398647 h 515"/>
              <a:gd name="T4" fmla="*/ 2634803 w 518"/>
              <a:gd name="T5" fmla="*/ 2043759 h 515"/>
              <a:gd name="T6" fmla="*/ 2634803 w 518"/>
              <a:gd name="T7" fmla="*/ 2043759 h 515"/>
              <a:gd name="T8" fmla="*/ 2808288 w 518"/>
              <a:gd name="T9" fmla="*/ 2748504 h 515"/>
              <a:gd name="T10" fmla="*/ 2119770 w 518"/>
              <a:gd name="T11" fmla="*/ 2585871 h 515"/>
              <a:gd name="T12" fmla="*/ 2119770 w 518"/>
              <a:gd name="T13" fmla="*/ 2585871 h 515"/>
              <a:gd name="T14" fmla="*/ 1393301 w 518"/>
              <a:gd name="T15" fmla="*/ 2791873 h 515"/>
              <a:gd name="T16" fmla="*/ 0 w 518"/>
              <a:gd name="T17" fmla="*/ 1398647 h 515"/>
              <a:gd name="T18" fmla="*/ 1393301 w 518"/>
              <a:gd name="T19" fmla="*/ 0 h 5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8" h="515">
                <a:moveTo>
                  <a:pt x="257" y="0"/>
                </a:moveTo>
                <a:cubicBezTo>
                  <a:pt x="400" y="0"/>
                  <a:pt x="515" y="115"/>
                  <a:pt x="515" y="258"/>
                </a:cubicBezTo>
                <a:cubicBezTo>
                  <a:pt x="515" y="301"/>
                  <a:pt x="504" y="341"/>
                  <a:pt x="486" y="377"/>
                </a:cubicBezTo>
                <a:cubicBezTo>
                  <a:pt x="486" y="377"/>
                  <a:pt x="486" y="377"/>
                  <a:pt x="486" y="377"/>
                </a:cubicBezTo>
                <a:cubicBezTo>
                  <a:pt x="518" y="507"/>
                  <a:pt x="518" y="507"/>
                  <a:pt x="518" y="507"/>
                </a:cubicBezTo>
                <a:cubicBezTo>
                  <a:pt x="391" y="477"/>
                  <a:pt x="391" y="477"/>
                  <a:pt x="391" y="477"/>
                </a:cubicBezTo>
                <a:cubicBezTo>
                  <a:pt x="391" y="477"/>
                  <a:pt x="391" y="477"/>
                  <a:pt x="391" y="477"/>
                </a:cubicBezTo>
                <a:cubicBezTo>
                  <a:pt x="352" y="501"/>
                  <a:pt x="307" y="515"/>
                  <a:pt x="257" y="515"/>
                </a:cubicBezTo>
                <a:cubicBezTo>
                  <a:pt x="115" y="515"/>
                  <a:pt x="0" y="400"/>
                  <a:pt x="0" y="258"/>
                </a:cubicBezTo>
                <a:cubicBezTo>
                  <a:pt x="0" y="115"/>
                  <a:pt x="115" y="0"/>
                  <a:pt x="257" y="0"/>
                </a:cubicBezTo>
                <a:close/>
              </a:path>
            </a:pathLst>
          </a:custGeom>
          <a:noFill/>
          <a:ln w="28575">
            <a:solidFill>
              <a:srgbClr val="45C1A4"/>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3" name="Date Placeholder 1"/>
          <p:cNvSpPr>
            <a:spLocks noGrp="1"/>
          </p:cNvSpPr>
          <p:nvPr>
            <p:ph type="dt" sz="half" idx="10"/>
          </p:nvPr>
        </p:nvSpPr>
        <p:spPr/>
        <p:txBody>
          <a:bodyPr/>
          <a:lstStyle>
            <a:lvl1pPr>
              <a:defRPr/>
            </a:lvl1pPr>
          </a:lstStyle>
          <a:p>
            <a:pPr>
              <a:defRPr/>
            </a:pPr>
            <a:fld id="{AA56708F-0EAC-46A2-B47B-C5698901B6B5}" type="datetime1">
              <a:rPr lang="en-US"/>
              <a:pPr>
                <a:defRPr/>
              </a:pPr>
              <a:t>9/27/2016</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470E5384-23B7-41D3-8330-840BB27170C3}" type="slidenum">
              <a:rPr lang="en-US"/>
              <a:pPr>
                <a:defRPr/>
              </a:pPr>
              <a:t>‹#›</a:t>
            </a:fld>
            <a:endParaRPr lang="en-US"/>
          </a:p>
        </p:txBody>
      </p:sp>
    </p:spTree>
    <p:extLst>
      <p:ext uri="{BB962C8B-B14F-4D97-AF65-F5344CB8AC3E}">
        <p14:creationId xmlns:p14="http://schemas.microsoft.com/office/powerpoint/2010/main" val="1184914774"/>
      </p:ext>
    </p:extLst>
  </p:cSld>
  <p:clrMapOvr>
    <a:masterClrMapping/>
  </p:clrMapOvr>
  <p:transition spd="slow">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2C1BED9-50F8-45F0-93EF-6699F769EDDE}" type="datetime1">
              <a:rPr lang="en-US"/>
              <a:pPr>
                <a:defRPr/>
              </a:pPr>
              <a:t>9/27/2016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BB7256-392F-479B-A4AB-36DCFE5AA664}" type="slidenum">
              <a:rPr lang="en-US"/>
              <a:pPr>
                <a:defRPr/>
              </a:pPr>
              <a:t>‹#›</a:t>
            </a:fld>
            <a:endParaRPr lang="en-US"/>
          </a:p>
        </p:txBody>
      </p:sp>
    </p:spTree>
    <p:extLst>
      <p:ext uri="{BB962C8B-B14F-4D97-AF65-F5344CB8AC3E}">
        <p14:creationId xmlns:p14="http://schemas.microsoft.com/office/powerpoint/2010/main" val="348057370"/>
      </p:ext>
    </p:extLst>
  </p:cSld>
  <p:clrMapOvr>
    <a:masterClrMapping/>
  </p:clrMapOvr>
  <p:transition spd="slow">
    <p:wip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402551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17F8989-6385-49D9-8457-384B56BA29FB}" type="datetime1">
              <a:rPr lang="en-US"/>
              <a:pPr>
                <a:defRPr/>
              </a:pPr>
              <a:t>9/27/2016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4502D9-2908-4540-BA93-04C99EC52AE8}" type="slidenum">
              <a:rPr lang="en-US"/>
              <a:pPr>
                <a:defRPr/>
              </a:pPr>
              <a:t>‹#›</a:t>
            </a:fld>
            <a:endParaRPr lang="en-US"/>
          </a:p>
        </p:txBody>
      </p:sp>
    </p:spTree>
    <p:extLst>
      <p:ext uri="{BB962C8B-B14F-4D97-AF65-F5344CB8AC3E}">
        <p14:creationId xmlns:p14="http://schemas.microsoft.com/office/powerpoint/2010/main" val="3532163969"/>
      </p:ext>
    </p:extLst>
  </p:cSld>
  <p:clrMapOvr>
    <a:masterClrMapping/>
  </p:clrMapOvr>
  <p:transition spd="slow">
    <p:wip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63411FC-3200-4BB8-AA22-3C0AEF193194}" type="datetime1">
              <a:rPr lang="en-US"/>
              <a:pPr>
                <a:defRPr/>
              </a:pPr>
              <a:t>9/27/2016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84B9E3-06E0-422C-AABD-16A0A407A90D}" type="slidenum">
              <a:rPr lang="en-US"/>
              <a:pPr>
                <a:defRPr/>
              </a:pPr>
              <a:t>‹#›</a:t>
            </a:fld>
            <a:endParaRPr lang="en-US"/>
          </a:p>
        </p:txBody>
      </p:sp>
    </p:spTree>
    <p:extLst>
      <p:ext uri="{BB962C8B-B14F-4D97-AF65-F5344CB8AC3E}">
        <p14:creationId xmlns:p14="http://schemas.microsoft.com/office/powerpoint/2010/main" val="2695231011"/>
      </p:ext>
    </p:extLst>
  </p:cSld>
  <p:clrMapOvr>
    <a:masterClrMapping/>
  </p:clrMapOvr>
  <p:transition spd="slow">
    <p:wip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2F21E6-AE13-4EA9-B11A-61BF5CD7DF4D}" type="datetime1">
              <a:rPr lang="en-US"/>
              <a:pPr>
                <a:defRPr/>
              </a:pPr>
              <a:t>9/27/2016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E36C38-17E3-4C7C-A02D-13DE86F6F70C}" type="slidenum">
              <a:rPr lang="en-US"/>
              <a:pPr>
                <a:defRPr/>
              </a:pPr>
              <a:t>‹#›</a:t>
            </a:fld>
            <a:endParaRPr lang="en-US"/>
          </a:p>
        </p:txBody>
      </p:sp>
    </p:spTree>
    <p:extLst>
      <p:ext uri="{BB962C8B-B14F-4D97-AF65-F5344CB8AC3E}">
        <p14:creationId xmlns:p14="http://schemas.microsoft.com/office/powerpoint/2010/main" val="2343919261"/>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2"/>
          <p:cNvPicPr>
            <a:picLocks noChangeAspect="1"/>
          </p:cNvPicPr>
          <p:nvPr userDrawn="1"/>
        </p:nvPicPr>
        <p:blipFill>
          <a:blip r:embed="rId2">
            <a:clrChange>
              <a:clrFrom>
                <a:srgbClr val="FDFDFF"/>
              </a:clrFrom>
              <a:clrTo>
                <a:srgbClr val="FDFDFF">
                  <a:alpha val="0"/>
                </a:srgbClr>
              </a:clrTo>
            </a:clrChange>
            <a:extLst>
              <a:ext uri="{28A0092B-C50C-407E-A947-70E740481C1C}">
                <a14:useLocalDpi xmlns:a14="http://schemas.microsoft.com/office/drawing/2010/main" val="0"/>
              </a:ext>
            </a:extLst>
          </a:blip>
          <a:srcRect/>
          <a:stretch>
            <a:fillRect/>
          </a:stretch>
        </p:blipFill>
        <p:spPr bwMode="auto">
          <a:xfrm>
            <a:off x="306388" y="133350"/>
            <a:ext cx="83661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43000" y="114300"/>
            <a:ext cx="7543800" cy="857250"/>
          </a:xfrm>
        </p:spPr>
        <p:txBody>
          <a:bodyPr>
            <a:normAutofit/>
          </a:bodyPr>
          <a:lstStyle>
            <a:lvl1pPr algn="l">
              <a:defRPr sz="4000" b="1">
                <a:solidFill>
                  <a:schemeClr val="tx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9BCF3C8A-E0F4-41F2-AE53-BA3C7FC2790A}" type="datetime1">
              <a:rPr lang="en-US"/>
              <a:pPr>
                <a:defRPr/>
              </a:pPr>
              <a:t>9/27/2016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2FD4F07-90F6-4CFB-8DB0-DDA2E7F66AE8}" type="slidenum">
              <a:rPr lang="en-US"/>
              <a:pPr>
                <a:defRPr/>
              </a:pPr>
              <a:t>‹#›</a:t>
            </a:fld>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1968" y="73152"/>
            <a:ext cx="957232" cy="994144"/>
          </a:xfrm>
          <a:prstGeom prst="rect">
            <a:avLst/>
          </a:prstGeom>
        </p:spPr>
      </p:pic>
    </p:spTree>
    <p:extLst>
      <p:ext uri="{BB962C8B-B14F-4D97-AF65-F5344CB8AC3E}">
        <p14:creationId xmlns:p14="http://schemas.microsoft.com/office/powerpoint/2010/main" val="747114469"/>
      </p:ext>
    </p:extLst>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12"/>
          <p:cNvPicPr>
            <a:picLocks noChangeAspect="1"/>
          </p:cNvPicPr>
          <p:nvPr userDrawn="1"/>
        </p:nvPicPr>
        <p:blipFill>
          <a:blip r:embed="rId2">
            <a:clrChange>
              <a:clrFrom>
                <a:srgbClr val="FDFDFF"/>
              </a:clrFrom>
              <a:clrTo>
                <a:srgbClr val="FDFDFF">
                  <a:alpha val="0"/>
                </a:srgbClr>
              </a:clrTo>
            </a:clrChange>
            <a:extLst>
              <a:ext uri="{28A0092B-C50C-407E-A947-70E740481C1C}">
                <a14:useLocalDpi xmlns:a14="http://schemas.microsoft.com/office/drawing/2010/main" val="0"/>
              </a:ext>
            </a:extLst>
          </a:blip>
          <a:srcRect/>
          <a:stretch>
            <a:fillRect/>
          </a:stretch>
        </p:blipFill>
        <p:spPr bwMode="auto">
          <a:xfrm>
            <a:off x="7073900" y="3257550"/>
            <a:ext cx="11557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4300"/>
            <a:ext cx="8229600" cy="857250"/>
          </a:xfrm>
        </p:spPr>
        <p:txBody>
          <a:bodyPr>
            <a:normAutofit/>
          </a:bodyPr>
          <a:lstStyle>
            <a:lvl1pPr algn="l">
              <a:defRPr sz="4000" b="1">
                <a:solidFill>
                  <a:schemeClr val="tx1"/>
                </a:solidFill>
              </a:defRPr>
            </a:lvl1pPr>
          </a:lstStyle>
          <a:p>
            <a:r>
              <a:rPr lang="en-US" smtClean="0"/>
              <a:t>Click to edit Master title style</a:t>
            </a:r>
            <a:endParaRPr lang="en-US"/>
          </a:p>
        </p:txBody>
      </p:sp>
      <p:sp>
        <p:nvSpPr>
          <p:cNvPr id="3" name="Content Placeholder 2"/>
          <p:cNvSpPr>
            <a:spLocks noGrp="1"/>
          </p:cNvSpPr>
          <p:nvPr>
            <p:ph idx="1"/>
          </p:nvPr>
        </p:nvSpPr>
        <p:spPr>
          <a:xfrm>
            <a:off x="457200" y="1047750"/>
            <a:ext cx="8229600" cy="609600"/>
          </a:xfrm>
        </p:spPr>
        <p:txBody>
          <a:bodyPr>
            <a:normAutofit/>
          </a:bodyPr>
          <a:lstStyle>
            <a:lvl1pPr marL="0" indent="0">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dirty="0" smtClean="0"/>
            </a:lvl1pPr>
          </a:lstStyle>
          <a:p>
            <a:pPr>
              <a:defRPr/>
            </a:pPr>
            <a:r>
              <a:rPr lang="en-US"/>
              <a:t>E-Doc #</a:t>
            </a:r>
          </a:p>
        </p:txBody>
      </p:sp>
      <p:sp>
        <p:nvSpPr>
          <p:cNvPr id="6" name="Slide Number Placeholder 5"/>
          <p:cNvSpPr>
            <a:spLocks noGrp="1"/>
          </p:cNvSpPr>
          <p:nvPr>
            <p:ph type="sldNum" sz="quarter" idx="11"/>
          </p:nvPr>
        </p:nvSpPr>
        <p:spPr/>
        <p:txBody>
          <a:bodyPr/>
          <a:lstStyle>
            <a:lvl1pPr>
              <a:defRPr/>
            </a:lvl1pPr>
          </a:lstStyle>
          <a:p>
            <a:pPr>
              <a:defRPr/>
            </a:pPr>
            <a:fld id="{30F57C4B-0A53-4D81-8C54-7C8313C5BBFC}" type="slidenum">
              <a:rPr lang="en-US"/>
              <a:pPr>
                <a:defRPr/>
              </a:pPr>
              <a:t>‹#›</a:t>
            </a:fld>
            <a:endParaRPr lang="en-US"/>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10400" y="3202600"/>
            <a:ext cx="1300212" cy="1350350"/>
          </a:xfrm>
          <a:prstGeom prst="rect">
            <a:avLst/>
          </a:prstGeom>
        </p:spPr>
      </p:pic>
    </p:spTree>
    <p:extLst>
      <p:ext uri="{BB962C8B-B14F-4D97-AF65-F5344CB8AC3E}">
        <p14:creationId xmlns:p14="http://schemas.microsoft.com/office/powerpoint/2010/main" val="3979867358"/>
      </p:ext>
    </p:extLst>
  </p:cSld>
  <p:clrMapOvr>
    <a:masterClrMapping/>
  </p:clrMapOvr>
  <p:transition spd="slow">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2EB102D-3169-42FD-9B36-9BA311E5FF15}" type="datetime1">
              <a:rPr lang="en-US"/>
              <a:pPr>
                <a:defRPr/>
              </a:pPr>
              <a:t>9/27/2016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139FF45-3E15-4B17-930D-754216913710}" type="slidenum">
              <a:rPr lang="en-US"/>
              <a:pPr>
                <a:defRPr/>
              </a:pPr>
              <a:t>‹#›</a:t>
            </a:fld>
            <a:endParaRPr lang="en-US"/>
          </a:p>
        </p:txBody>
      </p:sp>
    </p:spTree>
    <p:extLst>
      <p:ext uri="{BB962C8B-B14F-4D97-AF65-F5344CB8AC3E}">
        <p14:creationId xmlns:p14="http://schemas.microsoft.com/office/powerpoint/2010/main" val="2500722824"/>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12"/>
          <p:cNvPicPr>
            <a:picLocks noChangeAspect="1"/>
          </p:cNvPicPr>
          <p:nvPr userDrawn="1"/>
        </p:nvPicPr>
        <p:blipFill>
          <a:blip r:embed="rId2">
            <a:clrChange>
              <a:clrFrom>
                <a:srgbClr val="FDFDFF"/>
              </a:clrFrom>
              <a:clrTo>
                <a:srgbClr val="FDFDFF">
                  <a:alpha val="0"/>
                </a:srgbClr>
              </a:clrTo>
            </a:clrChange>
            <a:extLst>
              <a:ext uri="{28A0092B-C50C-407E-A947-70E740481C1C}">
                <a14:useLocalDpi xmlns:a14="http://schemas.microsoft.com/office/drawing/2010/main" val="0"/>
              </a:ext>
            </a:extLst>
          </a:blip>
          <a:srcRect/>
          <a:stretch>
            <a:fillRect/>
          </a:stretch>
        </p:blipFill>
        <p:spPr bwMode="auto">
          <a:xfrm>
            <a:off x="306388" y="133350"/>
            <a:ext cx="83661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3305176"/>
            <a:ext cx="7772400" cy="1021556"/>
          </a:xfrm>
        </p:spPr>
        <p:txBody>
          <a:bodyPr anchor="t"/>
          <a:lstStyle>
            <a:lvl1pPr algn="l">
              <a:defRPr sz="4000" b="1" cap="all">
                <a:solidFill>
                  <a:schemeClr val="tx2"/>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A6D0CDF-3A21-4C22-A04F-22206FE869CB}" type="datetime1">
              <a:rPr lang="en-US"/>
              <a:pPr>
                <a:defRPr/>
              </a:pPr>
              <a:t>9/27/2016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5D5E66D-953C-4D96-B18E-06647CCA29C0}" type="slidenum">
              <a:rPr lang="en-US"/>
              <a:pPr>
                <a:defRPr/>
              </a:pPr>
              <a:t>‹#›</a:t>
            </a:fld>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1968" y="73152"/>
            <a:ext cx="957232" cy="994144"/>
          </a:xfrm>
          <a:prstGeom prst="rect">
            <a:avLst/>
          </a:prstGeom>
        </p:spPr>
      </p:pic>
    </p:spTree>
    <p:extLst>
      <p:ext uri="{BB962C8B-B14F-4D97-AF65-F5344CB8AC3E}">
        <p14:creationId xmlns:p14="http://schemas.microsoft.com/office/powerpoint/2010/main" val="4157641715"/>
      </p:ext>
    </p:extLst>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CE92608-6ABA-4B71-9F85-6F370A9F6A64}" type="datetime1">
              <a:rPr lang="en-US"/>
              <a:pPr>
                <a:defRPr/>
              </a:pPr>
              <a:t>9/27/2016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26E9419-02CD-4FCA-B1DB-DE864FCB8E9B}" type="slidenum">
              <a:rPr lang="en-US"/>
              <a:pPr>
                <a:defRPr/>
              </a:pPr>
              <a:t>‹#›</a:t>
            </a:fld>
            <a:endParaRPr lang="en-US"/>
          </a:p>
        </p:txBody>
      </p:sp>
    </p:spTree>
    <p:extLst>
      <p:ext uri="{BB962C8B-B14F-4D97-AF65-F5344CB8AC3E}">
        <p14:creationId xmlns:p14="http://schemas.microsoft.com/office/powerpoint/2010/main" val="2917853523"/>
      </p:ext>
    </p:extLst>
  </p:cSld>
  <p:clrMapOvr>
    <a:masterClrMapping/>
  </p:clrMapOvr>
  <p:transition spd="slow">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D413BAD-DAF1-4FE3-885D-80A90BDD6FD1}" type="datetime1">
              <a:rPr lang="en-US"/>
              <a:pPr>
                <a:defRPr/>
              </a:pPr>
              <a:t>9/27/2016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F0F771A-FC17-450D-8BC7-741584B42004}" type="slidenum">
              <a:rPr lang="en-US"/>
              <a:pPr>
                <a:defRPr/>
              </a:pPr>
              <a:t>‹#›</a:t>
            </a:fld>
            <a:endParaRPr lang="en-US"/>
          </a:p>
        </p:txBody>
      </p:sp>
    </p:spTree>
    <p:extLst>
      <p:ext uri="{BB962C8B-B14F-4D97-AF65-F5344CB8AC3E}">
        <p14:creationId xmlns:p14="http://schemas.microsoft.com/office/powerpoint/2010/main" val="1539321824"/>
      </p:ext>
    </p:extLst>
  </p:cSld>
  <p:clrMapOvr>
    <a:masterClrMapping/>
  </p:clrMapOvr>
  <p:transition spd="slow">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DBF7E71-4B4E-4080-91F7-DA7F4D36E55B}" type="datetime1">
              <a:rPr lang="en-US"/>
              <a:pPr>
                <a:defRPr/>
              </a:pPr>
              <a:t>9/27/2016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5620980-EBA7-40CA-90C2-6AC5F63518F2}" type="slidenum">
              <a:rPr lang="en-US"/>
              <a:pPr>
                <a:defRPr/>
              </a:pPr>
              <a:t>‹#›</a:t>
            </a:fld>
            <a:endParaRPr lang="en-US"/>
          </a:p>
        </p:txBody>
      </p:sp>
    </p:spTree>
    <p:extLst>
      <p:ext uri="{BB962C8B-B14F-4D97-AF65-F5344CB8AC3E}">
        <p14:creationId xmlns:p14="http://schemas.microsoft.com/office/powerpoint/2010/main" val="798766686"/>
      </p:ext>
    </p:extLst>
  </p:cSld>
  <p:clrMapOvr>
    <a:masterClrMapping/>
  </p:clrMapOvr>
  <p:transition spd="slow">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D718F78-4BAC-4A49-A3E4-8B80DF4ADE1C}" type="datetime1">
              <a:rPr lang="en-US"/>
              <a:pPr>
                <a:defRPr/>
              </a:pPr>
              <a:t>9/27/2016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E082743-1580-4F0E-9932-1247DAE20F5F}" type="slidenum">
              <a:rPr lang="en-US"/>
              <a:pPr>
                <a:defRPr/>
              </a:pPr>
              <a:t>‹#›</a:t>
            </a:fld>
            <a:endParaRPr lang="en-US"/>
          </a:p>
        </p:txBody>
      </p:sp>
    </p:spTree>
    <p:extLst>
      <p:ext uri="{BB962C8B-B14F-4D97-AF65-F5344CB8AC3E}">
        <p14:creationId xmlns:p14="http://schemas.microsoft.com/office/powerpoint/2010/main" val="2871716109"/>
      </p:ext>
    </p:extLst>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9B11B485-05B4-4C4A-A420-C99DD62A1C62}" type="datetime1">
              <a:rPr lang="en-US"/>
              <a:pPr>
                <a:defRPr/>
              </a:pPr>
              <a:t>9/27/2016</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48ACC8D2-DDEE-44FE-9EF7-C6832A41B238}" type="slidenum">
              <a:rPr lang="en-US"/>
              <a:pPr>
                <a:defRPr/>
              </a:pPr>
              <a:t>‹#›</a:t>
            </a:fld>
            <a:endParaRPr lang="en-US"/>
          </a:p>
        </p:txBody>
      </p:sp>
      <p:grpSp>
        <p:nvGrpSpPr>
          <p:cNvPr id="1031" name="Group 6"/>
          <p:cNvGrpSpPr>
            <a:grpSpLocks/>
          </p:cNvGrpSpPr>
          <p:nvPr/>
        </p:nvGrpSpPr>
        <p:grpSpPr bwMode="auto">
          <a:xfrm>
            <a:off x="1981200" y="5048250"/>
            <a:ext cx="6553200" cy="114300"/>
            <a:chOff x="1088065" y="5048250"/>
            <a:chExt cx="7120270" cy="114300"/>
          </a:xfrm>
        </p:grpSpPr>
        <p:sp>
          <p:nvSpPr>
            <p:cNvPr id="8" name="Rectangle 7"/>
            <p:cNvSpPr/>
            <p:nvPr userDrawn="1"/>
          </p:nvSpPr>
          <p:spPr>
            <a:xfrm>
              <a:off x="1088065" y="5048250"/>
              <a:ext cx="1807665" cy="114300"/>
            </a:xfrm>
            <a:prstGeom prst="rect">
              <a:avLst/>
            </a:prstGeom>
            <a:solidFill>
              <a:srgbClr val="6400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userDrawn="1"/>
          </p:nvSpPr>
          <p:spPr>
            <a:xfrm>
              <a:off x="2840535" y="5048250"/>
              <a:ext cx="1807665" cy="114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userDrawn="1"/>
          </p:nvSpPr>
          <p:spPr>
            <a:xfrm>
              <a:off x="4648200" y="5048250"/>
              <a:ext cx="1807665" cy="114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userDrawn="1"/>
          </p:nvSpPr>
          <p:spPr>
            <a:xfrm>
              <a:off x="6400670" y="5048250"/>
              <a:ext cx="1807665" cy="114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2" name="Rectangle 11"/>
          <p:cNvSpPr/>
          <p:nvPr/>
        </p:nvSpPr>
        <p:spPr>
          <a:xfrm>
            <a:off x="0" y="-19050"/>
            <a:ext cx="152400" cy="10668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76" r:id="rId4"/>
    <p:sldLayoutId id="2147483788" r:id="rId5"/>
    <p:sldLayoutId id="2147483777" r:id="rId6"/>
    <p:sldLayoutId id="2147483778" r:id="rId7"/>
    <p:sldLayoutId id="2147483779" r:id="rId8"/>
    <p:sldLayoutId id="2147483780" r:id="rId9"/>
    <p:sldLayoutId id="2147483789" r:id="rId10"/>
    <p:sldLayoutId id="2147483781" r:id="rId11"/>
    <p:sldLayoutId id="2147483782" r:id="rId12"/>
    <p:sldLayoutId id="2147483783" r:id="rId13"/>
    <p:sldLayoutId id="2147483784" r:id="rId14"/>
  </p:sldLayoutIdLst>
  <p:transition spd="slow">
    <p:wipe/>
  </p:transition>
  <p:timing>
    <p:tnLst>
      <p:par>
        <p:cTn id="1" dur="indefinite" restart="never" nodeType="tmRoot"/>
      </p:par>
    </p:tnLst>
  </p:timing>
  <p:hf hd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7.emf"/><Relationship Id="rId7" Type="http://schemas.openxmlformats.org/officeDocument/2006/relationships/oleObject" Target="../embeddings/Microsoft_Excel_97-2003_Worksheet2.xls"/><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hyperlink" Target="https://www-nds.iaea.org/" TargetMode="External"/><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15.emf"/><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oleObject" Target="../embeddings/Microsoft_Excel_97-2003_Worksheet1.xls"/></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w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1"/>
          </p:nvPr>
        </p:nvSpPr>
        <p:spPr/>
        <p:txBody>
          <a:bodyPr rtlCol="0">
            <a:normAutofit/>
          </a:bodyPr>
          <a:lstStyle/>
          <a:p>
            <a:pPr algn="l" fontAlgn="auto">
              <a:spcAft>
                <a:spcPts val="0"/>
              </a:spcAft>
              <a:defRPr/>
            </a:pPr>
            <a:r>
              <a:rPr lang="en-CA" sz="2000" spc="-150" dirty="0" smtClean="0">
                <a:solidFill>
                  <a:schemeClr val="bg1">
                    <a:lumMod val="50000"/>
                  </a:schemeClr>
                </a:solidFill>
                <a:ea typeface="Open Sans" pitchFamily="34" charset="0"/>
                <a:cs typeface="Open Sans" pitchFamily="34" charset="0"/>
              </a:rPr>
              <a:t>Accelerators and Class II Facilities Division</a:t>
            </a:r>
          </a:p>
          <a:p>
            <a:pPr algn="l" fontAlgn="auto">
              <a:spcAft>
                <a:spcPts val="0"/>
              </a:spcAft>
              <a:defRPr/>
            </a:pPr>
            <a:r>
              <a:rPr lang="en-US" sz="2000" spc="-150" dirty="0" smtClean="0">
                <a:solidFill>
                  <a:schemeClr val="bg1">
                    <a:lumMod val="50000"/>
                  </a:schemeClr>
                </a:solidFill>
                <a:ea typeface="Open Sans" pitchFamily="34" charset="0"/>
                <a:cs typeface="Open Sans" pitchFamily="34" charset="0"/>
              </a:rPr>
              <a:t>Canadian Nuclear Safety Commission</a:t>
            </a:r>
            <a:endParaRPr lang="en-CA" sz="2000" spc="-150" dirty="0">
              <a:solidFill>
                <a:schemeClr val="bg1">
                  <a:lumMod val="50000"/>
                </a:schemeClr>
              </a:solidFill>
              <a:ea typeface="Open Sans" pitchFamily="34" charset="0"/>
              <a:cs typeface="Open Sans" pitchFamily="34" charset="0"/>
            </a:endParaRPr>
          </a:p>
          <a:p>
            <a:pPr algn="l" fontAlgn="auto">
              <a:spcAft>
                <a:spcPts val="0"/>
              </a:spcAft>
              <a:defRPr/>
            </a:pPr>
            <a:endParaRPr lang="en-US" dirty="0"/>
          </a:p>
        </p:txBody>
      </p:sp>
      <p:sp>
        <p:nvSpPr>
          <p:cNvPr id="14" name="Slide Number Placeholder 13"/>
          <p:cNvSpPr>
            <a:spLocks noGrp="1"/>
          </p:cNvSpPr>
          <p:nvPr>
            <p:ph type="sldNum" sz="quarter" idx="12"/>
          </p:nvPr>
        </p:nvSpPr>
        <p:spPr/>
        <p:txBody>
          <a:bodyPr/>
          <a:lstStyle/>
          <a:p>
            <a:pPr>
              <a:defRPr/>
            </a:pPr>
            <a:fld id="{67F5DAE8-A9A3-451E-9D75-6E30DFAD1336}" type="slidenum">
              <a:rPr lang="en-US"/>
              <a:pPr>
                <a:defRPr/>
              </a:pPr>
              <a:t>1</a:t>
            </a:fld>
            <a:endParaRPr lang="en-US"/>
          </a:p>
        </p:txBody>
      </p:sp>
      <p:sp>
        <p:nvSpPr>
          <p:cNvPr id="15" name="Title 8"/>
          <p:cNvSpPr>
            <a:spLocks noGrp="1"/>
          </p:cNvSpPr>
          <p:nvPr>
            <p:ph type="ctrTitle" idx="4294967295"/>
          </p:nvPr>
        </p:nvSpPr>
        <p:spPr>
          <a:xfrm>
            <a:off x="685800" y="977900"/>
            <a:ext cx="7924800" cy="1371600"/>
          </a:xfrm>
        </p:spPr>
        <p:txBody>
          <a:bodyPr rtlCol="0">
            <a:normAutofit fontScale="90000"/>
          </a:bodyPr>
          <a:lstStyle/>
          <a:p>
            <a:pPr defTabSz="1088232" fontAlgn="auto">
              <a:lnSpc>
                <a:spcPts val="4200"/>
              </a:lnSpc>
              <a:spcAft>
                <a:spcPts val="0"/>
              </a:spcAft>
              <a:defRPr/>
            </a:pPr>
            <a:r>
              <a:rPr lang="en-US" altLang="en-US" sz="4000" dirty="0" smtClean="0"/>
              <a:t>Competitive </a:t>
            </a:r>
            <a:r>
              <a:rPr lang="en-US" altLang="en-US" sz="4000" dirty="0"/>
              <a:t>Reaction in Cyclotrons F-18 </a:t>
            </a:r>
            <a:r>
              <a:rPr lang="en-US" altLang="en-US" sz="4000" dirty="0" smtClean="0"/>
              <a:t>Production – Regulatory Implications</a:t>
            </a:r>
            <a:endParaRPr lang="en-CA" sz="4000" spc="-150" dirty="0">
              <a:ea typeface="Open Sans" pitchFamily="34" charset="0"/>
              <a:cs typeface="Open Sans" pitchFamily="34" charset="0"/>
            </a:endParaRPr>
          </a:p>
        </p:txBody>
      </p:sp>
      <p:sp>
        <p:nvSpPr>
          <p:cNvPr id="7174" name="Title 1"/>
          <p:cNvSpPr txBox="1">
            <a:spLocks/>
          </p:cNvSpPr>
          <p:nvPr/>
        </p:nvSpPr>
        <p:spPr bwMode="auto">
          <a:xfrm>
            <a:off x="1066800" y="3572403"/>
            <a:ext cx="6618288"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2400" b="1" dirty="0" smtClean="0">
                <a:solidFill>
                  <a:schemeClr val="tx2"/>
                </a:solidFill>
              </a:rPr>
              <a:t>SATIF-13</a:t>
            </a:r>
            <a:endParaRPr lang="en-US" altLang="en-US" sz="2400" b="1" dirty="0">
              <a:solidFill>
                <a:schemeClr val="tx2"/>
              </a:solidFill>
            </a:endParaRPr>
          </a:p>
          <a:p>
            <a:pPr algn="ctr">
              <a:spcBef>
                <a:spcPct val="0"/>
              </a:spcBef>
              <a:buFontTx/>
              <a:buNone/>
            </a:pPr>
            <a:r>
              <a:rPr lang="en-US" altLang="en-US" sz="2000" b="1" dirty="0" smtClean="0">
                <a:solidFill>
                  <a:schemeClr val="tx2"/>
                </a:solidFill>
              </a:rPr>
              <a:t>(October 2016 </a:t>
            </a:r>
            <a:r>
              <a:rPr lang="en-US" altLang="en-US" sz="2000" b="1" dirty="0" smtClean="0">
                <a:solidFill>
                  <a:schemeClr val="tx2"/>
                </a:solidFill>
              </a:rPr>
              <a:t>– Dresden, GE)</a:t>
            </a:r>
            <a:endParaRPr lang="en-US" altLang="en-US" sz="2000" b="1" dirty="0">
              <a:solidFill>
                <a:schemeClr val="tx2"/>
              </a:solidFill>
            </a:endParaRPr>
          </a:p>
        </p:txBody>
      </p:sp>
      <p:pic>
        <p:nvPicPr>
          <p:cNvPr id="6" name="Picture 4" descr="trit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168120"/>
            <a:ext cx="1507595" cy="150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200400" y="2680216"/>
            <a:ext cx="3276600" cy="369332"/>
          </a:xfrm>
          <a:prstGeom prst="rect">
            <a:avLst/>
          </a:prstGeom>
          <a:noFill/>
        </p:spPr>
        <p:txBody>
          <a:bodyPr wrap="square" rtlCol="0">
            <a:spAutoFit/>
          </a:bodyPr>
          <a:lstStyle/>
          <a:p>
            <a:r>
              <a:rPr lang="en-US" dirty="0" smtClean="0"/>
              <a:t>Angel Licea, MEng</a:t>
            </a:r>
            <a:endParaRPr lang="en-CA" dirty="0"/>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5139FF45-3E15-4B17-930D-754216913710}" type="slidenum">
              <a:rPr lang="en-US" smtClean="0"/>
              <a:pPr>
                <a:defRPr/>
              </a:pPr>
              <a:t>10</a:t>
            </a:fld>
            <a:endParaRPr lang="en-US"/>
          </a:p>
        </p:txBody>
      </p:sp>
      <p:pic>
        <p:nvPicPr>
          <p:cNvPr id="1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1767777"/>
            <a:ext cx="3837258" cy="255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051" y="1428750"/>
            <a:ext cx="328278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
          <p:cNvSpPr txBox="1">
            <a:spLocks/>
          </p:cNvSpPr>
          <p:nvPr/>
        </p:nvSpPr>
        <p:spPr bwMode="auto">
          <a:xfrm>
            <a:off x="152400" y="0"/>
            <a:ext cx="8229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chemeClr val="tx1"/>
                </a:solidFill>
                <a:effectLst/>
                <a:uLnTx/>
                <a:uFillTx/>
                <a:latin typeface="Candara"/>
                <a:ea typeface="+mj-ea"/>
                <a:cs typeface="+mj-cs"/>
              </a:rPr>
              <a:t>The reactions..</a:t>
            </a:r>
          </a:p>
        </p:txBody>
      </p:sp>
      <p:sp>
        <p:nvSpPr>
          <p:cNvPr id="21" name="Rectangle 3"/>
          <p:cNvSpPr>
            <a:spLocks noChangeArrowheads="1"/>
          </p:cNvSpPr>
          <p:nvPr/>
        </p:nvSpPr>
        <p:spPr bwMode="auto">
          <a:xfrm>
            <a:off x="5638800" y="4725022"/>
            <a:ext cx="285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CA" altLang="en-US" sz="1800" dirty="0" smtClean="0">
                <a:solidFill>
                  <a:prstClr val="black"/>
                </a:solidFill>
                <a:cs typeface="Arial" charset="0"/>
                <a:hlinkClick r:id="rId5"/>
              </a:rPr>
              <a:t>https://www-nds.iaea.org/</a:t>
            </a:r>
            <a:endParaRPr lang="en-CA" altLang="en-US" sz="1800" dirty="0" smtClean="0">
              <a:solidFill>
                <a:prstClr val="black"/>
              </a:solidFill>
              <a:cs typeface="Arial" charset="0"/>
            </a:endParaRPr>
          </a:p>
        </p:txBody>
      </p:sp>
      <p:graphicFrame>
        <p:nvGraphicFramePr>
          <p:cNvPr id="22" name="Chart 6"/>
          <p:cNvGraphicFramePr>
            <a:graphicFrameLocks/>
          </p:cNvGraphicFramePr>
          <p:nvPr>
            <p:extLst>
              <p:ext uri="{D42A27DB-BD31-4B8C-83A1-F6EECF244321}">
                <p14:modId xmlns:p14="http://schemas.microsoft.com/office/powerpoint/2010/main" val="3546510872"/>
              </p:ext>
            </p:extLst>
          </p:nvPr>
        </p:nvGraphicFramePr>
        <p:xfrm>
          <a:off x="762000" y="819150"/>
          <a:ext cx="7351713" cy="4038600"/>
        </p:xfrm>
        <a:graphic>
          <a:graphicData uri="http://schemas.openxmlformats.org/presentationml/2006/ole">
            <mc:AlternateContent xmlns:mc="http://schemas.openxmlformats.org/markup-compatibility/2006">
              <mc:Choice xmlns:v="urn:schemas-microsoft-com:vml" Requires="v">
                <p:oleObj spid="_x0000_s3092" name="Chart" r:id="rId7" imgW="7536105" imgH="5006247" progId="Excel.Chart.8">
                  <p:embed/>
                </p:oleObj>
              </mc:Choice>
              <mc:Fallback>
                <p:oleObj name="Chart" r:id="rId7" imgW="7536105" imgH="5006247" progId="Excel.Chart.8">
                  <p:embed/>
                  <p:pic>
                    <p:nvPicPr>
                      <p:cNvPr id="0" name=""/>
                      <p:cNvPicPr>
                        <a:picLocks noChangeArrowheads="1"/>
                      </p:cNvPicPr>
                      <p:nvPr/>
                    </p:nvPicPr>
                    <p:blipFill>
                      <a:blip r:embed="rId8"/>
                      <a:srcRect/>
                      <a:stretch>
                        <a:fillRect/>
                      </a:stretch>
                    </p:blipFill>
                    <p:spPr bwMode="auto">
                      <a:xfrm>
                        <a:off x="762000" y="819150"/>
                        <a:ext cx="7351713" cy="40386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418833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2000" fill="hold"/>
                                        <p:tgtEl>
                                          <p:spTgt spid="22"/>
                                        </p:tgtEl>
                                        <p:attrNameLst>
                                          <p:attrName>ppt_w</p:attrName>
                                        </p:attrNameLst>
                                      </p:cBhvr>
                                      <p:tavLst>
                                        <p:tav tm="0">
                                          <p:val>
                                            <p:strVal val="#ppt_w*0.70"/>
                                          </p:val>
                                        </p:tav>
                                        <p:tav tm="100000">
                                          <p:val>
                                            <p:strVal val="#ppt_w"/>
                                          </p:val>
                                        </p:tav>
                                      </p:tavLst>
                                    </p:anim>
                                    <p:anim calcmode="lin" valueType="num">
                                      <p:cBhvr>
                                        <p:cTn id="8" dur="2000" fill="hold"/>
                                        <p:tgtEl>
                                          <p:spTgt spid="22"/>
                                        </p:tgtEl>
                                        <p:attrNameLst>
                                          <p:attrName>ppt_h</p:attrName>
                                        </p:attrNameLst>
                                      </p:cBhvr>
                                      <p:tavLst>
                                        <p:tav tm="0">
                                          <p:val>
                                            <p:strVal val="#ppt_h"/>
                                          </p:val>
                                        </p:tav>
                                        <p:tav tm="100000">
                                          <p:val>
                                            <p:strVal val="#ppt_h"/>
                                          </p:val>
                                        </p:tav>
                                      </p:tavLst>
                                    </p:anim>
                                    <p:animEffect transition="in" filter="fade">
                                      <p:cBhvr>
                                        <p:cTn id="9"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34144" y="660877"/>
            <a:ext cx="6647656" cy="4352853"/>
            <a:chOff x="134144" y="660877"/>
            <a:chExt cx="6647656" cy="4352853"/>
          </a:xfrm>
        </p:grpSpPr>
        <p:grpSp>
          <p:nvGrpSpPr>
            <p:cNvPr id="6" name="Group 5"/>
            <p:cNvGrpSpPr/>
            <p:nvPr/>
          </p:nvGrpSpPr>
          <p:grpSpPr>
            <a:xfrm>
              <a:off x="134144" y="660877"/>
              <a:ext cx="6647656" cy="4352853"/>
              <a:chOff x="134144" y="786217"/>
              <a:chExt cx="6175375" cy="4227513"/>
            </a:xfrm>
          </p:grpSpPr>
          <p:grpSp>
            <p:nvGrpSpPr>
              <p:cNvPr id="19" name="Group 57"/>
              <p:cNvGrpSpPr>
                <a:grpSpLocks/>
              </p:cNvGrpSpPr>
              <p:nvPr/>
            </p:nvGrpSpPr>
            <p:grpSpPr bwMode="auto">
              <a:xfrm>
                <a:off x="134144" y="786217"/>
                <a:ext cx="6175375" cy="4227513"/>
                <a:chOff x="912" y="1056"/>
                <a:chExt cx="3890" cy="2663"/>
              </a:xfrm>
            </p:grpSpPr>
            <p:sp>
              <p:nvSpPr>
                <p:cNvPr id="20" name="AutoShape 5"/>
                <p:cNvSpPr>
                  <a:spLocks noChangeAspect="1" noChangeArrowheads="1"/>
                </p:cNvSpPr>
                <p:nvPr/>
              </p:nvSpPr>
              <p:spPr bwMode="auto">
                <a:xfrm>
                  <a:off x="912" y="1056"/>
                  <a:ext cx="3890" cy="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ctr" eaLnBrk="1" hangingPunct="1">
                    <a:spcBef>
                      <a:spcPct val="50000"/>
                    </a:spcBef>
                    <a:buClrTx/>
                    <a:buSzTx/>
                    <a:buFontTx/>
                    <a:buNone/>
                  </a:pPr>
                  <a:endParaRPr lang="en-CA" altLang="en-US" b="1" smtClean="0">
                    <a:solidFill>
                      <a:srgbClr val="FFFFFF"/>
                    </a:solidFill>
                    <a:latin typeface="Arial" charset="0"/>
                    <a:cs typeface="Arial" charset="0"/>
                  </a:endParaRPr>
                </a:p>
              </p:txBody>
            </p:sp>
            <p:pic>
              <p:nvPicPr>
                <p:cNvPr id="21" name="Picture 6"/>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912" y="1152"/>
                  <a:ext cx="3890" cy="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8"/>
                <p:cNvSpPr>
                  <a:spLocks noChangeArrowheads="1"/>
                </p:cNvSpPr>
                <p:nvPr/>
              </p:nvSpPr>
              <p:spPr bwMode="gray">
                <a:xfrm>
                  <a:off x="3001" y="3093"/>
                  <a:ext cx="29" cy="29"/>
                </a:xfrm>
                <a:prstGeom prst="ellipse">
                  <a:avLst/>
                </a:prstGeom>
                <a:solidFill>
                  <a:srgbClr val="A50021"/>
                </a:solidFill>
                <a:ln w="12700" algn="ctr">
                  <a:solidFill>
                    <a:srgbClr val="A50021"/>
                  </a:solidFill>
                  <a:round/>
                  <a:headEnd/>
                  <a:tailEnd/>
                </a:ln>
              </p:spPr>
              <p:txBody>
                <a:bodyPr anchor="ct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ctr" eaLnBrk="1" hangingPunct="1">
                    <a:spcBef>
                      <a:spcPct val="50000"/>
                    </a:spcBef>
                    <a:buClrTx/>
                    <a:buSzTx/>
                    <a:buFontTx/>
                    <a:buNone/>
                  </a:pPr>
                  <a:endParaRPr lang="en-CA" altLang="en-US" b="1" smtClean="0">
                    <a:solidFill>
                      <a:srgbClr val="FFFFFF"/>
                    </a:solidFill>
                    <a:latin typeface="Arial" charset="0"/>
                    <a:cs typeface="Arial" charset="0"/>
                  </a:endParaRPr>
                </a:p>
              </p:txBody>
            </p:sp>
            <p:sp>
              <p:nvSpPr>
                <p:cNvPr id="23" name="Text Box 25"/>
                <p:cNvSpPr txBox="1">
                  <a:spLocks noChangeArrowheads="1"/>
                </p:cNvSpPr>
                <p:nvPr/>
              </p:nvSpPr>
              <p:spPr bwMode="gray">
                <a:xfrm>
                  <a:off x="1755" y="2289"/>
                  <a:ext cx="106"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08" tIns="35654" rIns="71308" bIns="35654"/>
                <a:lstStyle>
                  <a:lvl1pPr defTabSz="915988"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defTabSz="915988"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defTabSz="915988"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defTabSz="915988"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defTabSz="915988"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defTabSz="915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defTabSz="915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defTabSz="915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defTabSz="915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endParaRPr lang="en-CA" altLang="en-US" sz="4100" smtClean="0">
                    <a:solidFill>
                      <a:srgbClr val="1E507E"/>
                    </a:solidFill>
                    <a:latin typeface="Times New Roman" pitchFamily="18" charset="0"/>
                    <a:cs typeface="Arial" charset="0"/>
                  </a:endParaRPr>
                </a:p>
              </p:txBody>
            </p:sp>
            <p:sp>
              <p:nvSpPr>
                <p:cNvPr id="24" name="Text Box 36"/>
                <p:cNvSpPr txBox="1">
                  <a:spLocks noChangeArrowheads="1"/>
                </p:cNvSpPr>
                <p:nvPr/>
              </p:nvSpPr>
              <p:spPr bwMode="gray">
                <a:xfrm>
                  <a:off x="2890" y="2922"/>
                  <a:ext cx="595"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08" tIns="35654" rIns="71308" bIns="35654"/>
                <a:lstStyle>
                  <a:lvl1pPr defTabSz="915988"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defTabSz="915988"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defTabSz="915988"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defTabSz="915988"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defTabSz="915988"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defTabSz="915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defTabSz="915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defTabSz="915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defTabSz="915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en-US" sz="1000" b="1" smtClean="0">
                      <a:solidFill>
                        <a:srgbClr val="292929"/>
                      </a:solidFill>
                      <a:latin typeface="Arial" charset="0"/>
                      <a:cs typeface="Arial" charset="0"/>
                    </a:rPr>
                    <a:t>Thunder Bay</a:t>
                  </a:r>
                  <a:endParaRPr lang="en-US" altLang="en-US" sz="1000" b="1" smtClean="0">
                    <a:solidFill>
                      <a:srgbClr val="1E507E"/>
                    </a:solidFill>
                    <a:latin typeface="Times New Roman" pitchFamily="18" charset="0"/>
                    <a:cs typeface="Arial" charset="0"/>
                  </a:endParaRPr>
                </a:p>
              </p:txBody>
            </p:sp>
            <p:sp>
              <p:nvSpPr>
                <p:cNvPr id="26" name="Text Box 40"/>
                <p:cNvSpPr txBox="1">
                  <a:spLocks noChangeArrowheads="1"/>
                </p:cNvSpPr>
                <p:nvPr/>
              </p:nvSpPr>
              <p:spPr bwMode="gray">
                <a:xfrm>
                  <a:off x="3744" y="3276"/>
                  <a:ext cx="336"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08" tIns="35654" rIns="71308" bIns="35654"/>
                <a:lstStyle>
                  <a:lvl1pPr defTabSz="915988"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defTabSz="915988"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defTabSz="915988"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defTabSz="915988"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defTabSz="915988"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defTabSz="915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defTabSz="915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defTabSz="915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defTabSz="915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en-US" sz="1000" b="1" dirty="0" smtClean="0">
                      <a:solidFill>
                        <a:srgbClr val="292929"/>
                      </a:solidFill>
                      <a:latin typeface="Arial" charset="0"/>
                      <a:cs typeface="Arial" charset="0"/>
                    </a:rPr>
                    <a:t>MNIH</a:t>
                  </a:r>
                  <a:endParaRPr lang="en-US" altLang="en-US" sz="1000" b="1" dirty="0" smtClean="0">
                    <a:solidFill>
                      <a:srgbClr val="1E507E"/>
                    </a:solidFill>
                    <a:latin typeface="Times New Roman" pitchFamily="18" charset="0"/>
                    <a:cs typeface="Arial" charset="0"/>
                  </a:endParaRPr>
                </a:p>
              </p:txBody>
            </p:sp>
            <p:sp>
              <p:nvSpPr>
                <p:cNvPr id="34" name="Text Box 28"/>
                <p:cNvSpPr txBox="1">
                  <a:spLocks noChangeArrowheads="1"/>
                </p:cNvSpPr>
                <p:nvPr/>
              </p:nvSpPr>
              <p:spPr bwMode="gray">
                <a:xfrm>
                  <a:off x="1319" y="2807"/>
                  <a:ext cx="59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08" tIns="35654" rIns="71308" bIns="35654"/>
                <a:lstStyle>
                  <a:lvl1pPr defTabSz="915988"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defTabSz="915988"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defTabSz="915988"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defTabSz="915988"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defTabSz="915988"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defTabSz="915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defTabSz="915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defTabSz="915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defTabSz="915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en-US" sz="1000" b="1" dirty="0" smtClean="0">
                      <a:solidFill>
                        <a:srgbClr val="292929"/>
                      </a:solidFill>
                      <a:latin typeface="Arial" charset="0"/>
                      <a:cs typeface="Arial" charset="0"/>
                    </a:rPr>
                    <a:t>Vancouver</a:t>
                  </a:r>
                  <a:endParaRPr lang="en-US" altLang="en-US" sz="1000" b="1" dirty="0" smtClean="0">
                    <a:solidFill>
                      <a:srgbClr val="1E507E"/>
                    </a:solidFill>
                    <a:latin typeface="Times New Roman" pitchFamily="18" charset="0"/>
                    <a:cs typeface="Arial" charset="0"/>
                  </a:endParaRPr>
                </a:p>
              </p:txBody>
            </p:sp>
            <p:sp>
              <p:nvSpPr>
                <p:cNvPr id="25" name="Text Box 37"/>
                <p:cNvSpPr txBox="1">
                  <a:spLocks noChangeArrowheads="1"/>
                </p:cNvSpPr>
                <p:nvPr/>
              </p:nvSpPr>
              <p:spPr bwMode="gray">
                <a:xfrm>
                  <a:off x="3198" y="3486"/>
                  <a:ext cx="62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08" tIns="35654" rIns="71308" bIns="35654"/>
                <a:lstStyle>
                  <a:lvl1pPr defTabSz="915988"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defTabSz="915988"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defTabSz="915988"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defTabSz="915988"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defTabSz="915988"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defTabSz="915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defTabSz="915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defTabSz="915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defTabSz="915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en-US" sz="1000" b="1" dirty="0" smtClean="0">
                      <a:solidFill>
                        <a:srgbClr val="292929"/>
                      </a:solidFill>
                      <a:latin typeface="Arial" charset="0"/>
                      <a:cs typeface="Arial" charset="0"/>
                    </a:rPr>
                    <a:t>CAMH &amp; UHN</a:t>
                  </a:r>
                  <a:endParaRPr lang="en-US" altLang="en-US" sz="1000" b="1" dirty="0" smtClean="0">
                    <a:solidFill>
                      <a:srgbClr val="1E507E"/>
                    </a:solidFill>
                    <a:latin typeface="Times New Roman" pitchFamily="18" charset="0"/>
                    <a:cs typeface="Arial" charset="0"/>
                  </a:endParaRPr>
                </a:p>
              </p:txBody>
            </p:sp>
          </p:grpSp>
          <p:sp>
            <p:nvSpPr>
              <p:cNvPr id="38" name="Oval 8"/>
              <p:cNvSpPr>
                <a:spLocks noChangeArrowheads="1"/>
              </p:cNvSpPr>
              <p:nvPr/>
            </p:nvSpPr>
            <p:spPr bwMode="gray">
              <a:xfrm>
                <a:off x="708819" y="3638550"/>
                <a:ext cx="46038" cy="46038"/>
              </a:xfrm>
              <a:prstGeom prst="ellipse">
                <a:avLst/>
              </a:prstGeom>
              <a:solidFill>
                <a:srgbClr val="A50021"/>
              </a:solidFill>
              <a:ln w="12700" algn="ctr">
                <a:solidFill>
                  <a:srgbClr val="A50021"/>
                </a:solidFill>
                <a:round/>
                <a:headEnd/>
                <a:tailEnd/>
              </a:ln>
            </p:spPr>
            <p:txBody>
              <a:bodyPr anchor="ct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ctr" eaLnBrk="1" hangingPunct="1">
                  <a:spcBef>
                    <a:spcPct val="50000"/>
                  </a:spcBef>
                  <a:buClrTx/>
                  <a:buSzTx/>
                  <a:buFontTx/>
                  <a:buNone/>
                </a:pPr>
                <a:endParaRPr lang="en-CA" altLang="en-US" b="1" smtClean="0">
                  <a:solidFill>
                    <a:srgbClr val="FFFFFF"/>
                  </a:solidFill>
                  <a:latin typeface="Arial" charset="0"/>
                  <a:cs typeface="Arial" charset="0"/>
                </a:endParaRPr>
              </a:p>
            </p:txBody>
          </p:sp>
          <p:sp>
            <p:nvSpPr>
              <p:cNvPr id="39" name="Oval 8"/>
              <p:cNvSpPr>
                <a:spLocks noChangeArrowheads="1"/>
              </p:cNvSpPr>
              <p:nvPr/>
            </p:nvSpPr>
            <p:spPr bwMode="gray">
              <a:xfrm>
                <a:off x="4235927" y="4568435"/>
                <a:ext cx="46038" cy="46038"/>
              </a:xfrm>
              <a:prstGeom prst="ellipse">
                <a:avLst/>
              </a:prstGeom>
              <a:solidFill>
                <a:srgbClr val="A50021"/>
              </a:solidFill>
              <a:ln w="12700" algn="ctr">
                <a:solidFill>
                  <a:srgbClr val="A50021"/>
                </a:solidFill>
                <a:round/>
                <a:headEnd/>
                <a:tailEnd/>
              </a:ln>
            </p:spPr>
            <p:txBody>
              <a:bodyPr anchor="ct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ctr" eaLnBrk="1" hangingPunct="1">
                  <a:spcBef>
                    <a:spcPct val="50000"/>
                  </a:spcBef>
                  <a:buClrTx/>
                  <a:buSzTx/>
                  <a:buFontTx/>
                  <a:buNone/>
                </a:pPr>
                <a:endParaRPr lang="en-CA" altLang="en-US" b="1" smtClean="0">
                  <a:solidFill>
                    <a:srgbClr val="FFFFFF"/>
                  </a:solidFill>
                  <a:latin typeface="Arial" charset="0"/>
                  <a:cs typeface="Arial" charset="0"/>
                </a:endParaRPr>
              </a:p>
            </p:txBody>
          </p:sp>
          <p:sp>
            <p:nvSpPr>
              <p:cNvPr id="40" name="Oval 8"/>
              <p:cNvSpPr>
                <a:spLocks noChangeArrowheads="1"/>
              </p:cNvSpPr>
              <p:nvPr/>
            </p:nvSpPr>
            <p:spPr bwMode="gray">
              <a:xfrm>
                <a:off x="4648200" y="4287448"/>
                <a:ext cx="46038" cy="46038"/>
              </a:xfrm>
              <a:prstGeom prst="ellipse">
                <a:avLst/>
              </a:prstGeom>
              <a:solidFill>
                <a:srgbClr val="A50021"/>
              </a:solidFill>
              <a:ln w="12700" algn="ctr">
                <a:solidFill>
                  <a:srgbClr val="A50021"/>
                </a:solidFill>
                <a:round/>
                <a:headEnd/>
                <a:tailEnd/>
              </a:ln>
            </p:spPr>
            <p:txBody>
              <a:bodyPr anchor="ct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ctr" eaLnBrk="1" hangingPunct="1">
                  <a:spcBef>
                    <a:spcPct val="50000"/>
                  </a:spcBef>
                  <a:buClrTx/>
                  <a:buSzTx/>
                  <a:buFontTx/>
                  <a:buNone/>
                </a:pPr>
                <a:endParaRPr lang="en-CA" altLang="en-US" b="1" smtClean="0">
                  <a:solidFill>
                    <a:srgbClr val="FFFFFF"/>
                  </a:solidFill>
                  <a:latin typeface="Arial" charset="0"/>
                  <a:cs typeface="Arial" charset="0"/>
                </a:endParaRPr>
              </a:p>
            </p:txBody>
          </p:sp>
        </p:gr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8400" y="4539128"/>
              <a:ext cx="263100" cy="323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453" y="3183936"/>
              <a:ext cx="435058" cy="344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0" y="4555233"/>
              <a:ext cx="288214" cy="308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5092" y="4227978"/>
              <a:ext cx="28575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2"/>
          <p:cNvSpPr txBox="1">
            <a:spLocks/>
          </p:cNvSpPr>
          <p:nvPr/>
        </p:nvSpPr>
        <p:spPr bwMode="auto">
          <a:xfrm>
            <a:off x="159544" y="41411"/>
            <a:ext cx="5562600" cy="626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chemeClr val="tx1"/>
                </a:solidFill>
                <a:effectLst/>
                <a:uLnTx/>
                <a:uFillTx/>
                <a:latin typeface="Candara"/>
                <a:ea typeface="+mj-ea"/>
                <a:cs typeface="+mj-cs"/>
              </a:rPr>
              <a:t>Five Canadian facilities…</a:t>
            </a:r>
          </a:p>
        </p:txBody>
      </p:sp>
      <p:sp>
        <p:nvSpPr>
          <p:cNvPr id="37" name="Rectangle 36"/>
          <p:cNvSpPr/>
          <p:nvPr/>
        </p:nvSpPr>
        <p:spPr>
          <a:xfrm>
            <a:off x="4355394" y="346019"/>
            <a:ext cx="4636206" cy="193899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000" b="1" dirty="0">
                <a:ln w="11430"/>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dist="39000" dir="5460000" algn="tl">
                    <a:srgbClr val="000000">
                      <a:alpha val="38000"/>
                    </a:srgbClr>
                  </a:outerShdw>
                </a:effectLst>
                <a:latin typeface="Candara" pitchFamily="34" charset="0"/>
                <a:cs typeface="Arial" charset="0"/>
              </a:rPr>
              <a:t>Participated for some measurements,</a:t>
            </a:r>
          </a:p>
          <a:p>
            <a:pPr marL="457200" indent="-457200">
              <a:buFont typeface="Arial" panose="020B0604020202020204" pitchFamily="34" charset="0"/>
              <a:buChar char="•"/>
              <a:defRPr/>
            </a:pPr>
            <a:r>
              <a:rPr lang="en-US" sz="2000" b="1" dirty="0">
                <a:ln w="11430"/>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dist="39000" dir="5460000" algn="tl">
                    <a:srgbClr val="000000">
                      <a:alpha val="38000"/>
                    </a:srgbClr>
                  </a:outerShdw>
                </a:effectLst>
                <a:latin typeface="Candara" pitchFamily="34" charset="0"/>
                <a:cs typeface="Arial" charset="0"/>
              </a:rPr>
              <a:t>Non-irradiated enriched water</a:t>
            </a:r>
          </a:p>
          <a:p>
            <a:pPr marL="457200" indent="-457200">
              <a:buFont typeface="Arial" panose="020B0604020202020204" pitchFamily="34" charset="0"/>
              <a:buChar char="•"/>
              <a:defRPr/>
            </a:pPr>
            <a:r>
              <a:rPr lang="en-US" sz="2000" b="1" dirty="0">
                <a:ln w="11430"/>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dist="39000" dir="5460000" algn="tl">
                    <a:srgbClr val="000000">
                      <a:alpha val="38000"/>
                    </a:srgbClr>
                  </a:outerShdw>
                </a:effectLst>
                <a:latin typeface="Candara" pitchFamily="34" charset="0"/>
                <a:cs typeface="Arial" charset="0"/>
              </a:rPr>
              <a:t>Samples after the EOB</a:t>
            </a:r>
          </a:p>
          <a:p>
            <a:pPr marL="457200" indent="-457200">
              <a:buFont typeface="Arial" panose="020B0604020202020204" pitchFamily="34" charset="0"/>
              <a:buChar char="•"/>
              <a:defRPr/>
            </a:pPr>
            <a:r>
              <a:rPr lang="en-US" sz="2000" b="1" dirty="0">
                <a:ln w="11430"/>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dist="39000" dir="5460000" algn="tl">
                    <a:srgbClr val="000000">
                      <a:alpha val="38000"/>
                    </a:srgbClr>
                  </a:outerShdw>
                </a:effectLst>
                <a:latin typeface="Candara" pitchFamily="34" charset="0"/>
                <a:cs typeface="Arial" charset="0"/>
              </a:rPr>
              <a:t>Different cyclotrons</a:t>
            </a:r>
          </a:p>
          <a:p>
            <a:pPr marL="457200" indent="-457200">
              <a:buFont typeface="Arial" panose="020B0604020202020204" pitchFamily="34" charset="0"/>
              <a:buChar char="•"/>
              <a:defRPr/>
            </a:pPr>
            <a:r>
              <a:rPr lang="en-US" sz="2000" b="1" dirty="0">
                <a:ln w="11430"/>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dist="39000" dir="5460000" algn="tl">
                    <a:srgbClr val="000000">
                      <a:alpha val="38000"/>
                    </a:srgbClr>
                  </a:outerShdw>
                </a:effectLst>
                <a:latin typeface="Candara" pitchFamily="34" charset="0"/>
                <a:cs typeface="Arial" charset="0"/>
              </a:rPr>
              <a:t>Different conditions</a:t>
            </a:r>
          </a:p>
          <a:p>
            <a:pPr marL="457200" indent="-457200">
              <a:buFont typeface="Arial" panose="020B0604020202020204" pitchFamily="34" charset="0"/>
              <a:buChar char="•"/>
              <a:defRPr/>
            </a:pPr>
            <a:r>
              <a:rPr lang="en-US" sz="2000" b="1" dirty="0">
                <a:ln w="11430"/>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dist="39000" dir="5460000" algn="tl">
                    <a:srgbClr val="000000">
                      <a:alpha val="38000"/>
                    </a:srgbClr>
                  </a:outerShdw>
                </a:effectLst>
                <a:latin typeface="Candara" pitchFamily="34" charset="0"/>
                <a:cs typeface="Arial" charset="0"/>
              </a:rPr>
              <a:t>CNSC lab analyzed most of </a:t>
            </a:r>
            <a:r>
              <a:rPr lang="en-US" sz="2000" b="1" dirty="0" smtClean="0">
                <a:ln w="11430"/>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dist="39000" dir="5460000" algn="tl">
                    <a:srgbClr val="000000">
                      <a:alpha val="38000"/>
                    </a:srgbClr>
                  </a:outerShdw>
                </a:effectLst>
                <a:latin typeface="Candara" pitchFamily="34" charset="0"/>
                <a:cs typeface="Arial" charset="0"/>
              </a:rPr>
              <a:t>samples*</a:t>
            </a:r>
            <a:endParaRPr lang="en-US" sz="2000" b="1" dirty="0">
              <a:ln w="11430"/>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blurRad="50800" dist="39000" dir="5460000" algn="tl">
                  <a:srgbClr val="000000">
                    <a:alpha val="38000"/>
                  </a:srgbClr>
                </a:outerShdw>
              </a:effectLst>
              <a:latin typeface="Candara" pitchFamily="34" charset="0"/>
              <a:cs typeface="Arial" charset="0"/>
            </a:endParaRPr>
          </a:p>
        </p:txBody>
      </p:sp>
      <p:sp>
        <p:nvSpPr>
          <p:cNvPr id="4" name="TextBox 3"/>
          <p:cNvSpPr txBox="1"/>
          <p:nvPr/>
        </p:nvSpPr>
        <p:spPr>
          <a:xfrm>
            <a:off x="5791200" y="4310467"/>
            <a:ext cx="3200400" cy="646331"/>
          </a:xfrm>
          <a:prstGeom prst="rect">
            <a:avLst/>
          </a:prstGeom>
          <a:noFill/>
        </p:spPr>
        <p:txBody>
          <a:bodyPr wrap="square" rtlCol="0">
            <a:spAutoFit/>
          </a:bodyPr>
          <a:lstStyle/>
          <a:p>
            <a:r>
              <a:rPr lang="en-CA" sz="1200" dirty="0" smtClean="0"/>
              <a:t>* A </a:t>
            </a:r>
            <a:r>
              <a:rPr lang="en-CA" sz="1200" dirty="0"/>
              <a:t>Tri-Carb (low background level) Liquid Scintillation </a:t>
            </a:r>
            <a:r>
              <a:rPr lang="en-CA" sz="1200" dirty="0" smtClean="0"/>
              <a:t>Counter was used to measure  the tritium activity</a:t>
            </a:r>
            <a:endParaRPr lang="en-CA" sz="1200" dirty="0"/>
          </a:p>
        </p:txBody>
      </p:sp>
    </p:spTree>
    <p:extLst>
      <p:ext uri="{BB962C8B-B14F-4D97-AF65-F5344CB8AC3E}">
        <p14:creationId xmlns:p14="http://schemas.microsoft.com/office/powerpoint/2010/main" val="3615953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2000" fill="hold"/>
                                        <p:tgtEl>
                                          <p:spTgt spid="37"/>
                                        </p:tgtEl>
                                        <p:attrNameLst>
                                          <p:attrName>ppt_w</p:attrName>
                                        </p:attrNameLst>
                                      </p:cBhvr>
                                      <p:tavLst>
                                        <p:tav tm="0">
                                          <p:val>
                                            <p:strVal val="#ppt_w*0.70"/>
                                          </p:val>
                                        </p:tav>
                                        <p:tav tm="100000">
                                          <p:val>
                                            <p:strVal val="#ppt_w"/>
                                          </p:val>
                                        </p:tav>
                                      </p:tavLst>
                                    </p:anim>
                                    <p:anim calcmode="lin" valueType="num">
                                      <p:cBhvr>
                                        <p:cTn id="8" dur="2000" fill="hold"/>
                                        <p:tgtEl>
                                          <p:spTgt spid="37"/>
                                        </p:tgtEl>
                                        <p:attrNameLst>
                                          <p:attrName>ppt_h</p:attrName>
                                        </p:attrNameLst>
                                      </p:cBhvr>
                                      <p:tavLst>
                                        <p:tav tm="0">
                                          <p:val>
                                            <p:strVal val="#ppt_h"/>
                                          </p:val>
                                        </p:tav>
                                        <p:tav tm="100000">
                                          <p:val>
                                            <p:strVal val="#ppt_h"/>
                                          </p:val>
                                        </p:tav>
                                      </p:tavLst>
                                    </p:anim>
                                    <p:animEffect transition="in" filter="fade">
                                      <p:cBhvr>
                                        <p:cTn id="9"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5D5E66D-953C-4D96-B18E-06647CCA29C0}" type="slidenum">
              <a:rPr lang="en-US" smtClean="0"/>
              <a:pPr>
                <a:defRPr/>
              </a:pPr>
              <a:t>12</a:t>
            </a:fld>
            <a:endParaRPr lang="en-US"/>
          </a:p>
        </p:txBody>
      </p:sp>
      <p:sp>
        <p:nvSpPr>
          <p:cNvPr id="7" name="Rectangle 2"/>
          <p:cNvSpPr txBox="1">
            <a:spLocks/>
          </p:cNvSpPr>
          <p:nvPr/>
        </p:nvSpPr>
        <p:spPr bwMode="auto">
          <a:xfrm>
            <a:off x="1219200" y="133350"/>
            <a:ext cx="494490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3200" dirty="0">
                <a:solidFill>
                  <a:schemeClr val="tx1"/>
                </a:solidFill>
                <a:latin typeface="Candara"/>
              </a:rPr>
              <a:t>S</a:t>
            </a:r>
            <a:r>
              <a:rPr kumimoji="0" lang="en-US" altLang="en-US" sz="3200" b="0" i="0" u="none" strike="noStrike" kern="1200" cap="none" spc="0" normalizeH="0" baseline="0" noProof="0" dirty="0" err="1" smtClean="0">
                <a:ln>
                  <a:noFill/>
                </a:ln>
                <a:solidFill>
                  <a:schemeClr val="tx1"/>
                </a:solidFill>
                <a:effectLst/>
                <a:uLnTx/>
                <a:uFillTx/>
                <a:latin typeface="Candara"/>
              </a:rPr>
              <a:t>ampling</a:t>
            </a:r>
            <a:r>
              <a:rPr kumimoji="0" lang="en-US" altLang="en-US" sz="3200" b="0" i="0" u="none" strike="noStrike" kern="1200" cap="none" spc="0" normalizeH="0" baseline="0" noProof="0" dirty="0" smtClean="0">
                <a:ln>
                  <a:noFill/>
                </a:ln>
                <a:solidFill>
                  <a:schemeClr val="tx1"/>
                </a:solidFill>
                <a:effectLst/>
                <a:uLnTx/>
                <a:uFillTx/>
                <a:latin typeface="Candara"/>
              </a:rPr>
              <a:t> results…</a:t>
            </a:r>
          </a:p>
        </p:txBody>
      </p:sp>
      <p:sp>
        <p:nvSpPr>
          <p:cNvPr id="8" name="Text Box 577"/>
          <p:cNvSpPr txBox="1">
            <a:spLocks noChangeArrowheads="1"/>
          </p:cNvSpPr>
          <p:nvPr/>
        </p:nvSpPr>
        <p:spPr bwMode="auto">
          <a:xfrm>
            <a:off x="1295400" y="4476750"/>
            <a:ext cx="7467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CA" altLang="en-US" sz="1000" dirty="0" smtClean="0">
                <a:solidFill>
                  <a:prstClr val="black"/>
                </a:solidFill>
                <a:cs typeface="Arial" charset="0"/>
              </a:rPr>
              <a:t>a – Two 2.5 ml targets, dual extraction, volumes mixed at the end of the run.</a:t>
            </a:r>
          </a:p>
          <a:p>
            <a:pPr eaLnBrk="1" hangingPunct="1">
              <a:spcBef>
                <a:spcPct val="0"/>
              </a:spcBef>
              <a:buClrTx/>
              <a:buSzTx/>
              <a:buFontTx/>
              <a:buNone/>
            </a:pPr>
            <a:r>
              <a:rPr lang="en-CA" altLang="en-US" sz="1000" dirty="0" smtClean="0">
                <a:solidFill>
                  <a:prstClr val="black"/>
                </a:solidFill>
                <a:cs typeface="Arial" charset="0"/>
              </a:rPr>
              <a:t>b – Diluted 30%</a:t>
            </a:r>
          </a:p>
          <a:p>
            <a:pPr eaLnBrk="1" hangingPunct="1">
              <a:spcBef>
                <a:spcPct val="0"/>
              </a:spcBef>
              <a:buClrTx/>
              <a:buSzTx/>
              <a:buFontTx/>
              <a:buNone/>
            </a:pPr>
            <a:r>
              <a:rPr lang="en-CA" altLang="en-US" sz="1000" dirty="0" smtClean="0">
                <a:solidFill>
                  <a:prstClr val="black"/>
                </a:solidFill>
                <a:cs typeface="Arial" charset="0"/>
              </a:rPr>
              <a:t>c – Produced their own analysis of five recovering water samples, no samples of </a:t>
            </a:r>
            <a:r>
              <a:rPr lang="en-CA" altLang="en-US" sz="1000" dirty="0" err="1" smtClean="0">
                <a:solidFill>
                  <a:prstClr val="black"/>
                </a:solidFill>
                <a:cs typeface="Arial" charset="0"/>
              </a:rPr>
              <a:t>unirradiated</a:t>
            </a:r>
            <a:r>
              <a:rPr lang="en-CA" altLang="en-US" sz="1000" dirty="0" smtClean="0">
                <a:solidFill>
                  <a:prstClr val="black"/>
                </a:solidFill>
                <a:cs typeface="Arial" charset="0"/>
              </a:rPr>
              <a:t> water were provided</a:t>
            </a:r>
            <a:r>
              <a:rPr lang="en-CA" altLang="en-US" sz="1200" dirty="0" smtClean="0">
                <a:solidFill>
                  <a:prstClr val="black"/>
                </a:solidFill>
                <a:cs typeface="Arial" charset="0"/>
              </a:rPr>
              <a:t>.</a:t>
            </a:r>
            <a:endParaRPr lang="en-US" altLang="en-US" sz="1200" dirty="0" smtClean="0">
              <a:solidFill>
                <a:prstClr val="black"/>
              </a:solidFill>
              <a:cs typeface="Arial" charset="0"/>
            </a:endParaRPr>
          </a:p>
        </p:txBody>
      </p:sp>
      <p:graphicFrame>
        <p:nvGraphicFramePr>
          <p:cNvPr id="9" name="Group 1577"/>
          <p:cNvGraphicFramePr>
            <a:graphicFrameLocks noGrp="1"/>
          </p:cNvGraphicFramePr>
          <p:nvPr>
            <p:extLst>
              <p:ext uri="{D42A27DB-BD31-4B8C-83A1-F6EECF244321}">
                <p14:modId xmlns:p14="http://schemas.microsoft.com/office/powerpoint/2010/main" val="1380535722"/>
              </p:ext>
            </p:extLst>
          </p:nvPr>
        </p:nvGraphicFramePr>
        <p:xfrm>
          <a:off x="1219200" y="686134"/>
          <a:ext cx="7391400" cy="3810003"/>
        </p:xfrm>
        <a:graphic>
          <a:graphicData uri="http://schemas.openxmlformats.org/drawingml/2006/table">
            <a:tbl>
              <a:tblPr/>
              <a:tblGrid>
                <a:gridCol w="1032174"/>
                <a:gridCol w="1343197"/>
                <a:gridCol w="972713"/>
                <a:gridCol w="971189"/>
                <a:gridCol w="972713"/>
                <a:gridCol w="1073339"/>
                <a:gridCol w="1026075"/>
              </a:tblGrid>
              <a:tr h="543881">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dirty="0" smtClean="0">
                          <a:ln>
                            <a:noFill/>
                          </a:ln>
                          <a:solidFill>
                            <a:srgbClr val="FFFFFF"/>
                          </a:solidFill>
                          <a:effectLst/>
                          <a:latin typeface="Times New Roman" pitchFamily="18" charset="0"/>
                          <a:ea typeface="Calibri" pitchFamily="34" charset="0"/>
                          <a:cs typeface="Times New Roman" pitchFamily="18" charset="0"/>
                        </a:rPr>
                        <a:t>Centre</a:t>
                      </a:r>
                      <a:endParaRPr kumimoji="0" lang="en-CA" altLang="en-US" sz="1800" b="0" i="0" u="none" strike="noStrike" cap="none" normalizeH="0" baseline="0" dirty="0" smtClean="0">
                        <a:ln>
                          <a:noFill/>
                        </a:ln>
                        <a:solidFill>
                          <a:schemeClr val="tx1"/>
                        </a:solidFill>
                        <a:effectLst/>
                        <a:latin typeface="Candara" pitchFamily="34" charset="0"/>
                        <a:ea typeface="Calibri" pitchFamily="34"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smtClean="0">
                          <a:ln>
                            <a:noFill/>
                          </a:ln>
                          <a:solidFill>
                            <a:srgbClr val="FFFFFF"/>
                          </a:solidFill>
                          <a:effectLst/>
                          <a:latin typeface="Times New Roman" pitchFamily="18" charset="0"/>
                          <a:ea typeface="Calibri" pitchFamily="34" charset="0"/>
                          <a:cs typeface="Times New Roman" pitchFamily="18" charset="0"/>
                        </a:rPr>
                        <a:t>Cyclotron</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smtClean="0">
                          <a:ln>
                            <a:noFill/>
                          </a:ln>
                          <a:solidFill>
                            <a:srgbClr val="FFFFFF"/>
                          </a:solidFill>
                          <a:effectLst/>
                          <a:latin typeface="Times New Roman" pitchFamily="18" charset="0"/>
                          <a:ea typeface="Calibri" pitchFamily="34" charset="0"/>
                          <a:cs typeface="Times New Roman" pitchFamily="18" charset="0"/>
                        </a:rPr>
                        <a:t>Energy (MeV)</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smtClean="0">
                          <a:ln>
                            <a:noFill/>
                          </a:ln>
                          <a:solidFill>
                            <a:srgbClr val="FFFFFF"/>
                          </a:solidFill>
                          <a:effectLst/>
                          <a:latin typeface="Times New Roman" pitchFamily="18" charset="0"/>
                          <a:ea typeface="Calibri" pitchFamily="34" charset="0"/>
                          <a:cs typeface="Times New Roman" pitchFamily="18" charset="0"/>
                        </a:rPr>
                        <a:t>Current</a:t>
                      </a:r>
                      <a:endParaRPr kumimoji="0" lang="en-US" altLang="en-US" sz="1000" b="0" i="0" u="none" strike="noStrike" cap="none" normalizeH="0" baseline="0" smtClean="0">
                        <a:ln>
                          <a:noFill/>
                        </a:ln>
                        <a:solidFill>
                          <a:schemeClr val="tx1"/>
                        </a:solidFill>
                        <a:effectLst/>
                        <a:latin typeface="Candara" pitchFamily="34"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smtClean="0">
                          <a:ln>
                            <a:noFill/>
                          </a:ln>
                          <a:solidFill>
                            <a:srgbClr val="FFFFFF"/>
                          </a:solidFill>
                          <a:effectLst/>
                          <a:latin typeface="Times New Roman" pitchFamily="18" charset="0"/>
                          <a:ea typeface="Calibri" pitchFamily="34" charset="0"/>
                          <a:cs typeface="Times New Roman" pitchFamily="18" charset="0"/>
                        </a:rPr>
                        <a:t>(</a:t>
                      </a:r>
                      <a:r>
                        <a:rPr kumimoji="0" lang="en-CA" altLang="en-US" sz="1200" b="1" i="0" u="none" strike="noStrike" cap="none" normalizeH="0" baseline="0" smtClean="0">
                          <a:ln>
                            <a:noFill/>
                          </a:ln>
                          <a:solidFill>
                            <a:srgbClr val="FFFFFF"/>
                          </a:solidFill>
                          <a:effectLst/>
                          <a:latin typeface="Candara"/>
                          <a:ea typeface="Calibri" pitchFamily="34" charset="0"/>
                          <a:cs typeface="Times New Roman" pitchFamily="18" charset="0"/>
                        </a:rPr>
                        <a:t>µ</a:t>
                      </a:r>
                      <a:r>
                        <a:rPr kumimoji="0" lang="en-CA" altLang="en-US" sz="1200" b="1" i="0" u="none" strike="noStrike" cap="none" normalizeH="0" baseline="0" smtClean="0">
                          <a:ln>
                            <a:noFill/>
                          </a:ln>
                          <a:solidFill>
                            <a:srgbClr val="FFFFFF"/>
                          </a:solidFill>
                          <a:effectLst/>
                          <a:latin typeface="Times New Roman" pitchFamily="18" charset="0"/>
                          <a:ea typeface="Calibri" pitchFamily="34" charset="0"/>
                          <a:cs typeface="Times New Roman" pitchFamily="18" charset="0"/>
                        </a:rPr>
                        <a:t>A)</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smtClean="0">
                          <a:ln>
                            <a:noFill/>
                          </a:ln>
                          <a:solidFill>
                            <a:srgbClr val="FFFFFF"/>
                          </a:solidFill>
                          <a:effectLst/>
                          <a:latin typeface="Times New Roman" pitchFamily="18" charset="0"/>
                          <a:ea typeface="Calibri" pitchFamily="34" charset="0"/>
                          <a:cs typeface="Times New Roman" pitchFamily="18" charset="0"/>
                        </a:rPr>
                        <a:t>Time</a:t>
                      </a:r>
                      <a:endParaRPr kumimoji="0" lang="en-US" altLang="en-US" sz="1000" b="0" i="0" u="none" strike="noStrike" cap="none" normalizeH="0" baseline="0" smtClean="0">
                        <a:ln>
                          <a:noFill/>
                        </a:ln>
                        <a:solidFill>
                          <a:schemeClr val="tx1"/>
                        </a:solidFill>
                        <a:effectLst/>
                        <a:latin typeface="Candara" pitchFamily="34"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smtClean="0">
                          <a:ln>
                            <a:noFill/>
                          </a:ln>
                          <a:solidFill>
                            <a:srgbClr val="FFFFFF"/>
                          </a:solidFill>
                          <a:effectLst/>
                          <a:latin typeface="Times New Roman" pitchFamily="18" charset="0"/>
                          <a:ea typeface="Calibri" pitchFamily="34" charset="0"/>
                          <a:cs typeface="Times New Roman" pitchFamily="18" charset="0"/>
                        </a:rPr>
                        <a:t>(min)</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smtClean="0">
                          <a:ln>
                            <a:noFill/>
                          </a:ln>
                          <a:solidFill>
                            <a:srgbClr val="FFFFFF"/>
                          </a:solidFill>
                          <a:effectLst/>
                          <a:latin typeface="Times New Roman" pitchFamily="18" charset="0"/>
                          <a:ea typeface="Calibri" pitchFamily="34" charset="0"/>
                          <a:cs typeface="Times New Roman" pitchFamily="18" charset="0"/>
                        </a:rPr>
                        <a:t>Supplier</a:t>
                      </a:r>
                      <a:endParaRPr kumimoji="0" lang="en-US" altLang="en-US" sz="1000" b="0" i="0" u="none" strike="noStrike" cap="none" normalizeH="0" baseline="0" smtClean="0">
                        <a:ln>
                          <a:noFill/>
                        </a:ln>
                        <a:solidFill>
                          <a:schemeClr val="tx1"/>
                        </a:solidFill>
                        <a:effectLst/>
                        <a:latin typeface="Candara" pitchFamily="34"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bg1"/>
                          </a:solidFill>
                          <a:effectLst/>
                          <a:latin typeface="Times New Roman" pitchFamily="18" charset="0"/>
                          <a:ea typeface="Calibri" pitchFamily="34" charset="0"/>
                          <a:cs typeface="Times New Roman" pitchFamily="18" charset="0"/>
                        </a:rPr>
                        <a:t>(H</a:t>
                      </a:r>
                      <a:r>
                        <a:rPr kumimoji="0" lang="en-CA" altLang="en-US" sz="1200" b="0" i="0" u="none" strike="noStrike" cap="none" normalizeH="0" baseline="-30000" smtClean="0">
                          <a:ln>
                            <a:noFill/>
                          </a:ln>
                          <a:solidFill>
                            <a:schemeClr val="bg1"/>
                          </a:solidFill>
                          <a:effectLst/>
                          <a:latin typeface="Times New Roman" pitchFamily="18" charset="0"/>
                          <a:ea typeface="Calibri" pitchFamily="34" charset="0"/>
                          <a:cs typeface="Times New Roman" pitchFamily="18" charset="0"/>
                        </a:rPr>
                        <a:t>2</a:t>
                      </a:r>
                      <a:r>
                        <a:rPr kumimoji="0" lang="en-CA" altLang="en-US" sz="1200" b="0" i="0" u="none" strike="noStrike" cap="none" normalizeH="0" baseline="30000" smtClean="0">
                          <a:ln>
                            <a:noFill/>
                          </a:ln>
                          <a:solidFill>
                            <a:schemeClr val="bg1"/>
                          </a:solidFill>
                          <a:effectLst/>
                          <a:latin typeface="Times New Roman" pitchFamily="18" charset="0"/>
                          <a:ea typeface="Calibri" pitchFamily="34" charset="0"/>
                          <a:cs typeface="Times New Roman" pitchFamily="18" charset="0"/>
                        </a:rPr>
                        <a:t>18</a:t>
                      </a:r>
                      <a:r>
                        <a:rPr kumimoji="0" lang="en-CA" altLang="en-US" sz="1200" b="0" i="0" u="none" strike="noStrike" cap="none" normalizeH="0" baseline="0" smtClean="0">
                          <a:ln>
                            <a:noFill/>
                          </a:ln>
                          <a:solidFill>
                            <a:schemeClr val="bg1"/>
                          </a:solidFill>
                          <a:effectLst/>
                          <a:latin typeface="Times New Roman" pitchFamily="18" charset="0"/>
                          <a:ea typeface="Calibri" pitchFamily="34" charset="0"/>
                          <a:cs typeface="Times New Roman" pitchFamily="18" charset="0"/>
                        </a:rPr>
                        <a:t>O)</a:t>
                      </a:r>
                      <a:endParaRPr kumimoji="0" lang="en-CA" altLang="en-US" sz="1800" b="0" i="0" u="none" strike="noStrike" cap="none" normalizeH="0" baseline="0" smtClean="0">
                        <a:ln>
                          <a:noFill/>
                        </a:ln>
                        <a:solidFill>
                          <a:schemeClr val="bg1"/>
                        </a:solidFill>
                        <a:effectLst/>
                        <a:latin typeface="Candara" pitchFamily="34" charset="0"/>
                        <a:ea typeface="Calibri" pitchFamily="34"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smtClean="0">
                          <a:ln>
                            <a:noFill/>
                          </a:ln>
                          <a:solidFill>
                            <a:srgbClr val="FFFFFF"/>
                          </a:solidFill>
                          <a:effectLst/>
                          <a:latin typeface="Times New Roman" pitchFamily="18" charset="0"/>
                          <a:ea typeface="Calibri" pitchFamily="34" charset="0"/>
                          <a:cs typeface="Times New Roman" pitchFamily="18" charset="0"/>
                        </a:rPr>
                        <a:t>Tritium</a:t>
                      </a:r>
                      <a:endParaRPr kumimoji="0" lang="en-US" altLang="en-US" sz="1000" b="0" i="0" u="none" strike="noStrike" cap="none" normalizeH="0" baseline="0" smtClean="0">
                        <a:ln>
                          <a:noFill/>
                        </a:ln>
                        <a:solidFill>
                          <a:schemeClr val="tx1"/>
                        </a:solidFill>
                        <a:effectLst/>
                        <a:latin typeface="Candara" pitchFamily="34"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smtClean="0">
                          <a:ln>
                            <a:noFill/>
                          </a:ln>
                          <a:solidFill>
                            <a:srgbClr val="FFFFFF"/>
                          </a:solidFill>
                          <a:effectLst/>
                          <a:latin typeface="Times New Roman" pitchFamily="18" charset="0"/>
                          <a:ea typeface="Calibri" pitchFamily="34" charset="0"/>
                          <a:cs typeface="Times New Roman" pitchFamily="18" charset="0"/>
                        </a:rPr>
                        <a:t>(kBq/ml)</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00"/>
                    </a:solidFill>
                  </a:tcPr>
                </a:tc>
              </a:tr>
              <a:tr h="327179">
                <a:tc rowSpan="2">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TBRHSC</a:t>
                      </a:r>
                      <a:endParaRPr kumimoji="0" lang="en-US" altLang="en-US" sz="1000" b="0" i="0" u="none" strike="noStrike" cap="none" normalizeH="0" baseline="0" smtClean="0">
                        <a:ln>
                          <a:noFill/>
                        </a:ln>
                        <a:solidFill>
                          <a:schemeClr val="tx1"/>
                        </a:solidFill>
                        <a:effectLst/>
                        <a:latin typeface="Candara" pitchFamily="34" charset="0"/>
                        <a:ea typeface="Calibri" pitchFamily="34" charset="0"/>
                        <a:cs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9900"/>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TR24</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18</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100</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60</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Rotem</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181.8</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r>
              <a:tr h="325762">
                <a:tc vMerge="1">
                  <a:txBody>
                    <a:bodyPr/>
                    <a:lstStyle/>
                    <a:p>
                      <a:endParaRPr lang="en-CA"/>
                    </a:p>
                  </a:txBody>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n/a</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n/a</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n/a</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n/a</a:t>
                      </a:r>
                      <a:endParaRPr kumimoji="0" lang="en-CA" altLang="en-US" sz="1800" b="0" i="0" u="none" strike="noStrike" cap="none" normalizeH="0" baseline="0" dirty="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Rotem</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0.0004</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27179">
                <a:tc rowSpan="2">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VCC</a:t>
                      </a:r>
                      <a:endParaRPr kumimoji="0" lang="en-US" altLang="en-US" sz="1000" b="0" i="0" u="none" strike="noStrike" cap="none" normalizeH="0" baseline="0" smtClean="0">
                        <a:ln>
                          <a:noFill/>
                        </a:ln>
                        <a:solidFill>
                          <a:schemeClr val="tx1"/>
                        </a:solidFill>
                        <a:effectLst/>
                        <a:latin typeface="Candara" pitchFamily="34" charset="0"/>
                        <a:ea typeface="Calibri" pitchFamily="34" charset="0"/>
                        <a:cs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TR19</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19</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60</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36</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Huayi</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57.07</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r>
              <a:tr h="325762">
                <a:tc vMerge="1">
                  <a:txBody>
                    <a:bodyPr/>
                    <a:lstStyle/>
                    <a:p>
                      <a:endParaRPr lang="en-CA"/>
                    </a:p>
                  </a:txBody>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n/a</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n/a</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n/a</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n/a</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Huayi</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5.22</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27179">
                <a:tc rowSpan="2">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smtClean="0">
                          <a:ln>
                            <a:noFill/>
                          </a:ln>
                          <a:solidFill>
                            <a:srgbClr val="FFFFFF"/>
                          </a:solidFill>
                          <a:effectLst/>
                          <a:latin typeface="Times New Roman" pitchFamily="18" charset="0"/>
                          <a:ea typeface="Calibri" pitchFamily="34" charset="0"/>
                          <a:cs typeface="Times New Roman" pitchFamily="18" charset="0"/>
                        </a:rPr>
                        <a:t>UHN</a:t>
                      </a:r>
                      <a:endParaRPr kumimoji="0" lang="en-US" altLang="en-US" sz="1000" b="0" i="0" u="none" strike="noStrike" cap="none" normalizeH="0" baseline="0" smtClean="0">
                        <a:ln>
                          <a:noFill/>
                        </a:ln>
                        <a:solidFill>
                          <a:schemeClr val="tx1"/>
                        </a:solidFill>
                        <a:effectLst/>
                        <a:latin typeface="Candara" pitchFamily="34" charset="0"/>
                        <a:ea typeface="Calibri" pitchFamily="34" charset="0"/>
                        <a:cs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PETTrace</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16.5</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48/target</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130/126</a:t>
                      </a:r>
                      <a:r>
                        <a:rPr kumimoji="0" lang="en-CA" altLang="en-US" sz="1200" b="0" i="0" u="none" strike="noStrike" cap="none" normalizeH="0" baseline="30000" smtClean="0">
                          <a:ln>
                            <a:noFill/>
                          </a:ln>
                          <a:solidFill>
                            <a:schemeClr val="tx1"/>
                          </a:solidFill>
                          <a:effectLst/>
                          <a:latin typeface="Times New Roman" pitchFamily="18" charset="0"/>
                          <a:ea typeface="Calibri" pitchFamily="34" charset="0"/>
                          <a:cs typeface="Times New Roman" pitchFamily="18" charset="0"/>
                        </a:rPr>
                        <a:t>a</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Rotem</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268.7</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r>
              <a:tr h="327179">
                <a:tc vMerge="1">
                  <a:txBody>
                    <a:bodyPr/>
                    <a:lstStyle/>
                    <a:p>
                      <a:endParaRPr lang="en-CA"/>
                    </a:p>
                  </a:txBody>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n/a</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n/a</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n/a</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n/a</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Rotem</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0.0009</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25762">
                <a:tc rowSpan="3">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CAMH</a:t>
                      </a:r>
                      <a:endParaRPr kumimoji="0" lang="en-US" altLang="en-US" sz="1000" b="0" i="0" u="none" strike="noStrike" cap="none" normalizeH="0" baseline="0" smtClean="0">
                        <a:ln>
                          <a:noFill/>
                        </a:ln>
                        <a:solidFill>
                          <a:schemeClr val="tx1"/>
                        </a:solidFill>
                        <a:effectLst/>
                        <a:latin typeface="Candara" pitchFamily="34" charset="0"/>
                        <a:ea typeface="Calibri" pitchFamily="34" charset="0"/>
                        <a:cs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IBA Cyclone</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18</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40</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30</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Huayi</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70.57</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r>
              <a:tr h="327179">
                <a:tc vMerge="1">
                  <a:txBody>
                    <a:bodyPr/>
                    <a:lstStyle/>
                    <a:p>
                      <a:endParaRPr lang="en-CA"/>
                    </a:p>
                  </a:txBody>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n/a</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n/a</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n/a</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n/a</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Huayi</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31.74</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25762">
                <a:tc vMerge="1">
                  <a:txBody>
                    <a:bodyPr/>
                    <a:lstStyle/>
                    <a:p>
                      <a:endParaRPr lang="en-CA"/>
                    </a:p>
                  </a:txBody>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MC-17</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17</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40</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30</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Huayi</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22.32</a:t>
                      </a:r>
                      <a:r>
                        <a:rPr kumimoji="0" lang="en-CA" altLang="en-US" sz="1200" b="0" i="0" u="none" strike="noStrike" cap="none" normalizeH="0" baseline="30000" smtClean="0">
                          <a:ln>
                            <a:noFill/>
                          </a:ln>
                          <a:solidFill>
                            <a:schemeClr val="tx1"/>
                          </a:solidFill>
                          <a:effectLst/>
                          <a:latin typeface="Times New Roman" pitchFamily="18" charset="0"/>
                          <a:ea typeface="Calibri" pitchFamily="34" charset="0"/>
                          <a:cs typeface="Times New Roman" pitchFamily="18" charset="0"/>
                        </a:rPr>
                        <a:t>b</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8D8D8"/>
                    </a:solidFill>
                  </a:tcPr>
                </a:tc>
              </a:tr>
              <a:tr h="327179">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smtClean="0">
                          <a:ln>
                            <a:noFill/>
                          </a:ln>
                          <a:solidFill>
                            <a:srgbClr val="FFFFFF"/>
                          </a:solidFill>
                          <a:effectLst/>
                          <a:latin typeface="Times New Roman" pitchFamily="18" charset="0"/>
                          <a:ea typeface="Calibri" pitchFamily="34" charset="0"/>
                          <a:cs typeface="Times New Roman" pitchFamily="18" charset="0"/>
                        </a:rPr>
                        <a:t>MNIH</a:t>
                      </a:r>
                      <a:r>
                        <a:rPr kumimoji="0" lang="en-CA" altLang="en-US" sz="1200" b="1" i="0" u="none" strike="noStrike" cap="none" normalizeH="0" baseline="30000" smtClean="0">
                          <a:ln>
                            <a:noFill/>
                          </a:ln>
                          <a:solidFill>
                            <a:srgbClr val="FFFFFF"/>
                          </a:solidFill>
                          <a:effectLst/>
                          <a:latin typeface="Times New Roman" pitchFamily="18" charset="0"/>
                          <a:ea typeface="Calibri" pitchFamily="34" charset="0"/>
                          <a:cs typeface="Times New Roman" pitchFamily="18" charset="0"/>
                        </a:rPr>
                        <a:t>c</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IBA Cyclone</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18</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40</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60</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Isoflex</a:t>
                      </a:r>
                      <a:endParaRPr kumimoji="0" lang="en-CA" altLang="en-US" sz="1800" b="0" i="0" u="none" strike="noStrike" cap="none" normalizeH="0" baseline="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45720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9144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371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18288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2860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7432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2004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657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31.65</a:t>
                      </a:r>
                      <a:endParaRPr kumimoji="0" lang="en-CA" altLang="en-US" sz="1800" b="0" i="0" u="none" strike="noStrike" cap="none" normalizeH="0" baseline="0" dirty="0" smtClean="0">
                        <a:ln>
                          <a:noFill/>
                        </a:ln>
                        <a:solidFill>
                          <a:schemeClr val="tx1"/>
                        </a:solidFill>
                        <a:effectLst/>
                        <a:latin typeface="Candara" pitchFamily="34" charset="0"/>
                        <a:ea typeface="Calibri" pitchFamily="34" charset="0"/>
                        <a:cs typeface="Arial"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202420415"/>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3"/>
          <p:cNvSpPr txBox="1">
            <a:spLocks noChangeArrowheads="1"/>
          </p:cNvSpPr>
          <p:nvPr/>
        </p:nvSpPr>
        <p:spPr bwMode="auto">
          <a:xfrm>
            <a:off x="152400" y="57150"/>
            <a:ext cx="6705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ctr" eaLnBrk="1" hangingPunct="1">
              <a:spcBef>
                <a:spcPct val="0"/>
              </a:spcBef>
              <a:buClrTx/>
              <a:buSzTx/>
              <a:buFontTx/>
              <a:buNone/>
            </a:pPr>
            <a:r>
              <a:rPr lang="en-US" altLang="en-US" sz="1400" dirty="0">
                <a:solidFill>
                  <a:schemeClr val="tx1"/>
                </a:solidFill>
              </a:rPr>
              <a:t>UHN – dual irradiation sample (5 ml) to decay below 200 </a:t>
            </a:r>
            <a:r>
              <a:rPr lang="en-US" altLang="en-US" sz="1400" dirty="0" err="1">
                <a:solidFill>
                  <a:schemeClr val="tx1"/>
                </a:solidFill>
              </a:rPr>
              <a:t>Bq</a:t>
            </a:r>
            <a:r>
              <a:rPr lang="en-US" altLang="en-US" sz="1400" dirty="0">
                <a:solidFill>
                  <a:schemeClr val="tx1"/>
                </a:solidFill>
              </a:rPr>
              <a:t>/g (2.2 days for </a:t>
            </a:r>
            <a:r>
              <a:rPr lang="en-US" altLang="en-US" sz="1400" baseline="30000" dirty="0">
                <a:solidFill>
                  <a:schemeClr val="tx1"/>
                </a:solidFill>
              </a:rPr>
              <a:t>18</a:t>
            </a:r>
            <a:r>
              <a:rPr lang="en-US" altLang="en-US" sz="1400" dirty="0">
                <a:solidFill>
                  <a:schemeClr val="tx1"/>
                </a:solidFill>
              </a:rPr>
              <a:t>F and more than 100 years for Tritium)</a:t>
            </a:r>
            <a:endParaRPr lang="en-CA" altLang="en-US" sz="1400" dirty="0">
              <a:solidFill>
                <a:schemeClr val="tx1"/>
              </a:solidFill>
            </a:endParaRPr>
          </a:p>
        </p:txBody>
      </p:sp>
      <p:pic>
        <p:nvPicPr>
          <p:cNvPr id="2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66751"/>
            <a:ext cx="7924799" cy="4285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039463"/>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5D5E66D-953C-4D96-B18E-06647CCA29C0}" type="slidenum">
              <a:rPr lang="en-US" smtClean="0"/>
              <a:pPr>
                <a:defRPr/>
              </a:pPr>
              <a:t>14</a:t>
            </a:fld>
            <a:endParaRPr lang="en-US"/>
          </a:p>
        </p:txBody>
      </p:sp>
      <p:sp>
        <p:nvSpPr>
          <p:cNvPr id="10" name="TextBox 3"/>
          <p:cNvSpPr txBox="1">
            <a:spLocks noChangeArrowheads="1"/>
          </p:cNvSpPr>
          <p:nvPr/>
        </p:nvSpPr>
        <p:spPr bwMode="auto">
          <a:xfrm>
            <a:off x="1104900" y="285750"/>
            <a:ext cx="7239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en-US" sz="3200" dirty="0" smtClean="0">
                <a:solidFill>
                  <a:schemeClr val="tx1"/>
                </a:solidFill>
                <a:cs typeface="Arial" charset="0"/>
              </a:rPr>
              <a:t>Regulatory issues..</a:t>
            </a:r>
            <a:endParaRPr lang="en-CA" altLang="en-US" sz="3200" dirty="0" smtClean="0">
              <a:solidFill>
                <a:schemeClr val="tx1"/>
              </a:solidFill>
              <a:cs typeface="Arial" charset="0"/>
            </a:endParaRPr>
          </a:p>
        </p:txBody>
      </p:sp>
      <p:sp>
        <p:nvSpPr>
          <p:cNvPr id="11" name="WordArt 5"/>
          <p:cNvSpPr>
            <a:spLocks noChangeArrowheads="1" noChangeShapeType="1" noTextEdit="1"/>
          </p:cNvSpPr>
          <p:nvPr/>
        </p:nvSpPr>
        <p:spPr bwMode="auto">
          <a:xfrm>
            <a:off x="990600" y="1074232"/>
            <a:ext cx="2424576" cy="3619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000" kern="10" spc="400" dirty="0" smtClean="0">
                <a:solidFill>
                  <a:prstClr val="black"/>
                </a:solidFill>
                <a:effectLst>
                  <a:outerShdw dist="45791" dir="3378596" algn="ctr" rotWithShape="0">
                    <a:srgbClr val="4D4D4D">
                      <a:alpha val="79999"/>
                    </a:srgbClr>
                  </a:outerShdw>
                </a:effectLst>
                <a:latin typeface="Arial Black"/>
                <a:cs typeface="Arial" charset="0"/>
              </a:rPr>
              <a:t>Licensing</a:t>
            </a:r>
            <a:endParaRPr lang="en-CA" sz="2000" kern="10" spc="400" dirty="0" smtClean="0">
              <a:solidFill>
                <a:prstClr val="black"/>
              </a:solidFill>
              <a:effectLst>
                <a:outerShdw dist="45791" dir="3378596" algn="ctr" rotWithShape="0">
                  <a:srgbClr val="4D4D4D">
                    <a:alpha val="79999"/>
                  </a:srgbClr>
                </a:outerShdw>
              </a:effectLst>
              <a:latin typeface="Arial Black"/>
              <a:cs typeface="Arial" charset="0"/>
            </a:endParaRPr>
          </a:p>
        </p:txBody>
      </p:sp>
      <p:sp>
        <p:nvSpPr>
          <p:cNvPr id="12" name="Text Box 6"/>
          <p:cNvSpPr txBox="1">
            <a:spLocks noChangeArrowheads="1"/>
          </p:cNvSpPr>
          <p:nvPr/>
        </p:nvSpPr>
        <p:spPr bwMode="auto">
          <a:xfrm>
            <a:off x="889450" y="1428750"/>
            <a:ext cx="7924800"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50000"/>
              </a:spcBef>
              <a:buClrTx/>
              <a:buSzTx/>
              <a:buFontTx/>
              <a:buChar char="•"/>
            </a:pPr>
            <a:r>
              <a:rPr lang="en-US" altLang="zh-CN" sz="1600" dirty="0" smtClean="0">
                <a:solidFill>
                  <a:prstClr val="black"/>
                </a:solidFill>
                <a:latin typeface="Times New Roman" pitchFamily="18" charset="0"/>
                <a:cs typeface="Times New Roman" pitchFamily="18" charset="0"/>
              </a:rPr>
              <a:t>In order to license the tritium concentration produced as a competitive reaction in the production of </a:t>
            </a:r>
            <a:r>
              <a:rPr lang="en-US" altLang="zh-CN" sz="1600" baseline="30000" dirty="0" smtClean="0">
                <a:solidFill>
                  <a:prstClr val="black"/>
                </a:solidFill>
                <a:latin typeface="Times New Roman" pitchFamily="18" charset="0"/>
                <a:cs typeface="Times New Roman" pitchFamily="18" charset="0"/>
              </a:rPr>
              <a:t>18</a:t>
            </a:r>
            <a:r>
              <a:rPr lang="en-US" altLang="zh-CN" sz="1600" dirty="0" smtClean="0">
                <a:solidFill>
                  <a:prstClr val="black"/>
                </a:solidFill>
                <a:latin typeface="Times New Roman" pitchFamily="18" charset="0"/>
                <a:cs typeface="Times New Roman" pitchFamily="18" charset="0"/>
              </a:rPr>
              <a:t>F, concentration has to exceed 1 </a:t>
            </a:r>
            <a:r>
              <a:rPr lang="en-US" altLang="zh-CN" sz="1600" dirty="0" err="1" smtClean="0">
                <a:solidFill>
                  <a:prstClr val="black"/>
                </a:solidFill>
                <a:latin typeface="Times New Roman" pitchFamily="18" charset="0"/>
                <a:cs typeface="Times New Roman" pitchFamily="18" charset="0"/>
              </a:rPr>
              <a:t>MBq</a:t>
            </a:r>
            <a:r>
              <a:rPr lang="en-US" altLang="zh-CN" sz="1600" dirty="0" smtClean="0">
                <a:solidFill>
                  <a:prstClr val="black"/>
                </a:solidFill>
                <a:latin typeface="Times New Roman" pitchFamily="18" charset="0"/>
                <a:cs typeface="Times New Roman" pitchFamily="18" charset="0"/>
              </a:rPr>
              <a:t>/g (Schedule 1), this is not the case in any Canadian cyclotron normal operation (optimal </a:t>
            </a:r>
            <a:r>
              <a:rPr lang="en-US" altLang="zh-CN" sz="1600" baseline="30000" dirty="0" smtClean="0">
                <a:solidFill>
                  <a:prstClr val="black"/>
                </a:solidFill>
                <a:latin typeface="Times New Roman" pitchFamily="18" charset="0"/>
                <a:cs typeface="Times New Roman" pitchFamily="18" charset="0"/>
              </a:rPr>
              <a:t>18</a:t>
            </a:r>
            <a:r>
              <a:rPr lang="en-US" altLang="zh-CN" sz="1600" dirty="0" smtClean="0">
                <a:solidFill>
                  <a:prstClr val="black"/>
                </a:solidFill>
                <a:latin typeface="Times New Roman" pitchFamily="18" charset="0"/>
                <a:cs typeface="Times New Roman" pitchFamily="18" charset="0"/>
              </a:rPr>
              <a:t>F production is in less than two hours).</a:t>
            </a:r>
          </a:p>
          <a:p>
            <a:pPr eaLnBrk="1" hangingPunct="1">
              <a:spcBef>
                <a:spcPct val="50000"/>
              </a:spcBef>
              <a:buClrTx/>
              <a:buSzTx/>
              <a:buFontTx/>
              <a:buChar char="•"/>
            </a:pPr>
            <a:r>
              <a:rPr lang="en-CA" altLang="zh-CN" sz="1600" dirty="0" smtClean="0">
                <a:solidFill>
                  <a:prstClr val="black"/>
                </a:solidFill>
                <a:latin typeface="Times New Roman" pitchFamily="18" charset="0"/>
                <a:cs typeface="Times New Roman" pitchFamily="18" charset="0"/>
              </a:rPr>
              <a:t>Unconditional releases of tritium concentration shall comply with the limits indicated in Schedule 2, which is 200 </a:t>
            </a:r>
            <a:r>
              <a:rPr lang="en-CA" altLang="zh-CN" sz="1600" dirty="0" err="1" smtClean="0">
                <a:solidFill>
                  <a:prstClr val="black"/>
                </a:solidFill>
                <a:latin typeface="Times New Roman" pitchFamily="18" charset="0"/>
                <a:cs typeface="Times New Roman" pitchFamily="18" charset="0"/>
              </a:rPr>
              <a:t>Bq</a:t>
            </a:r>
            <a:r>
              <a:rPr lang="en-CA" altLang="zh-CN" sz="1600" dirty="0" smtClean="0">
                <a:solidFill>
                  <a:prstClr val="black"/>
                </a:solidFill>
                <a:latin typeface="Times New Roman" pitchFamily="18" charset="0"/>
                <a:cs typeface="Times New Roman" pitchFamily="18" charset="0"/>
              </a:rPr>
              <a:t>/g. Then dilution of enriched water wastes is strongly recommended if the licensee choose this option.</a:t>
            </a:r>
            <a:endParaRPr lang="en-US" altLang="en-US" sz="1600" dirty="0" smtClean="0">
              <a:solidFill>
                <a:prstClr val="black"/>
              </a:solidFill>
              <a:latin typeface="Times New Roman" pitchFamily="18" charset="0"/>
              <a:ea typeface="宋体" pitchFamily="2" charset="-122"/>
              <a:cs typeface="Times New Roman" pitchFamily="18" charset="0"/>
            </a:endParaRPr>
          </a:p>
        </p:txBody>
      </p:sp>
      <p:sp>
        <p:nvSpPr>
          <p:cNvPr id="13" name="WordArt 7"/>
          <p:cNvSpPr>
            <a:spLocks noChangeArrowheads="1" noChangeShapeType="1" noTextEdit="1"/>
          </p:cNvSpPr>
          <p:nvPr/>
        </p:nvSpPr>
        <p:spPr bwMode="auto">
          <a:xfrm>
            <a:off x="838200" y="3257550"/>
            <a:ext cx="2133600" cy="3619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CA" sz="2000" kern="10" spc="400" dirty="0" smtClean="0">
                <a:solidFill>
                  <a:prstClr val="black"/>
                </a:solidFill>
                <a:effectLst>
                  <a:outerShdw dist="45791" dir="3378596" algn="ctr" rotWithShape="0">
                    <a:srgbClr val="4D4D4D">
                      <a:alpha val="79999"/>
                    </a:srgbClr>
                  </a:outerShdw>
                </a:effectLst>
                <a:latin typeface="Arial Black"/>
                <a:cs typeface="Arial" charset="0"/>
              </a:rPr>
              <a:t>Import/Export</a:t>
            </a:r>
          </a:p>
        </p:txBody>
      </p:sp>
      <p:sp>
        <p:nvSpPr>
          <p:cNvPr id="14" name="Text Box 8"/>
          <p:cNvSpPr txBox="1">
            <a:spLocks noChangeArrowheads="1"/>
          </p:cNvSpPr>
          <p:nvPr/>
        </p:nvSpPr>
        <p:spPr bwMode="auto">
          <a:xfrm>
            <a:off x="762000" y="3714750"/>
            <a:ext cx="8077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50000"/>
              </a:spcBef>
              <a:buClrTx/>
              <a:buSzTx/>
              <a:buFontTx/>
              <a:buChar char="•"/>
            </a:pPr>
            <a:r>
              <a:rPr lang="en-US" altLang="zh-CN" sz="1600" dirty="0" smtClean="0">
                <a:solidFill>
                  <a:prstClr val="black"/>
                </a:solidFill>
                <a:latin typeface="Times New Roman" pitchFamily="18" charset="0"/>
                <a:cs typeface="Times New Roman" pitchFamily="18" charset="0"/>
              </a:rPr>
              <a:t>tritium concentration in export/import transactions with enriched water shall not exceed the ratio of tritium to hydrogen by </a:t>
            </a:r>
            <a:r>
              <a:rPr lang="en-US" altLang="zh-CN" sz="1600" b="1" dirty="0" smtClean="0">
                <a:solidFill>
                  <a:prstClr val="black"/>
                </a:solidFill>
                <a:latin typeface="Times New Roman" pitchFamily="18" charset="0"/>
                <a:cs typeface="Times New Roman" pitchFamily="18" charset="0"/>
              </a:rPr>
              <a:t>atoms</a:t>
            </a:r>
            <a:r>
              <a:rPr lang="en-US" altLang="zh-CN" sz="1600" dirty="0" smtClean="0">
                <a:solidFill>
                  <a:prstClr val="black"/>
                </a:solidFill>
                <a:latin typeface="Times New Roman" pitchFamily="18" charset="0"/>
                <a:cs typeface="Times New Roman" pitchFamily="18" charset="0"/>
              </a:rPr>
              <a:t> 1 part in 1000. </a:t>
            </a:r>
            <a:r>
              <a:rPr lang="en-CA" altLang="en-US" sz="1600" dirty="0" smtClean="0">
                <a:solidFill>
                  <a:prstClr val="black"/>
                </a:solidFill>
                <a:latin typeface="Times New Roman" pitchFamily="18" charset="0"/>
                <a:ea typeface="宋体" pitchFamily="2" charset="-122"/>
                <a:cs typeface="Times New Roman" pitchFamily="18" charset="0"/>
              </a:rPr>
              <a:t>This ration is equivalent to </a:t>
            </a:r>
            <a:r>
              <a:rPr lang="en-US" altLang="zh-CN" sz="1600" dirty="0" smtClean="0">
                <a:solidFill>
                  <a:prstClr val="black"/>
                </a:solidFill>
                <a:latin typeface="Times New Roman" pitchFamily="18" charset="0"/>
                <a:cs typeface="Times New Roman" pitchFamily="18" charset="0"/>
              </a:rPr>
              <a:t>6.023E+19 </a:t>
            </a:r>
            <a:r>
              <a:rPr lang="en-CA" altLang="zh-CN" sz="1600" dirty="0" smtClean="0">
                <a:solidFill>
                  <a:prstClr val="black"/>
                </a:solidFill>
                <a:latin typeface="Times New Roman" pitchFamily="18" charset="0"/>
                <a:cs typeface="Times New Roman" pitchFamily="18" charset="0"/>
              </a:rPr>
              <a:t>atoms of tritium per millilitre in enriched water which computes in a tritium activity of </a:t>
            </a:r>
            <a:r>
              <a:rPr lang="en-US" altLang="zh-CN" sz="1600" dirty="0" smtClean="0">
                <a:solidFill>
                  <a:prstClr val="black"/>
                </a:solidFill>
                <a:latin typeface="Times New Roman" pitchFamily="18" charset="0"/>
                <a:cs typeface="Times New Roman" pitchFamily="18" charset="0"/>
              </a:rPr>
              <a:t>107.2 </a:t>
            </a:r>
            <a:r>
              <a:rPr lang="en-CA" altLang="zh-CN" sz="1600" dirty="0" err="1" smtClean="0">
                <a:solidFill>
                  <a:prstClr val="black"/>
                </a:solidFill>
                <a:latin typeface="Times New Roman" pitchFamily="18" charset="0"/>
                <a:cs typeface="Times New Roman" pitchFamily="18" charset="0"/>
              </a:rPr>
              <a:t>GBq</a:t>
            </a:r>
            <a:r>
              <a:rPr lang="en-CA" altLang="zh-CN" sz="1600" dirty="0" smtClean="0">
                <a:solidFill>
                  <a:prstClr val="black"/>
                </a:solidFill>
                <a:latin typeface="Times New Roman" pitchFamily="18" charset="0"/>
                <a:cs typeface="Times New Roman" pitchFamily="18" charset="0"/>
              </a:rPr>
              <a:t>/ml</a:t>
            </a:r>
            <a:r>
              <a:rPr lang="en-US" altLang="zh-CN" sz="1600" dirty="0" smtClean="0">
                <a:solidFill>
                  <a:prstClr val="black"/>
                </a:solidFill>
                <a:latin typeface="Times New Roman" pitchFamily="18" charset="0"/>
                <a:cs typeface="Times New Roman" pitchFamily="18" charset="0"/>
              </a:rPr>
              <a:t>, again not possible in any Canadian recycling or new stock export/import operation</a:t>
            </a:r>
            <a:endParaRPr lang="en-US" altLang="en-US" sz="1600" dirty="0" smtClean="0">
              <a:solidFill>
                <a:prstClr val="black"/>
              </a:solidFill>
              <a:latin typeface="Times New Roman" pitchFamily="18" charset="0"/>
              <a:ea typeface="宋体" pitchFamily="2" charset="-122"/>
              <a:cs typeface="Times New Roman" pitchFamily="18" charset="0"/>
            </a:endParaRPr>
          </a:p>
        </p:txBody>
      </p:sp>
    </p:spTree>
    <p:extLst>
      <p:ext uri="{BB962C8B-B14F-4D97-AF65-F5344CB8AC3E}">
        <p14:creationId xmlns:p14="http://schemas.microsoft.com/office/powerpoint/2010/main" val="24192456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2000" fill="hold"/>
                                        <p:tgtEl>
                                          <p:spTgt spid="12">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 calcmode="lin" valueType="num">
                                      <p:cBhvr>
                                        <p:cTn id="14" dur="2000" fill="hold"/>
                                        <p:tgtEl>
                                          <p:spTgt spid="12">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12">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1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2000" fill="hold"/>
                                        <p:tgtEl>
                                          <p:spTgt spid="13"/>
                                        </p:tgtEl>
                                        <p:attrNameLst>
                                          <p:attrName>ppt_w</p:attrName>
                                        </p:attrNameLst>
                                      </p:cBhvr>
                                      <p:tavLst>
                                        <p:tav tm="0">
                                          <p:val>
                                            <p:strVal val="#ppt_w*0.70"/>
                                          </p:val>
                                        </p:tav>
                                        <p:tav tm="100000">
                                          <p:val>
                                            <p:strVal val="#ppt_w"/>
                                          </p:val>
                                        </p:tav>
                                      </p:tavLst>
                                    </p:anim>
                                    <p:anim calcmode="lin" valueType="num">
                                      <p:cBhvr>
                                        <p:cTn id="22" dur="2000" fill="hold"/>
                                        <p:tgtEl>
                                          <p:spTgt spid="13"/>
                                        </p:tgtEl>
                                        <p:attrNameLst>
                                          <p:attrName>ppt_h</p:attrName>
                                        </p:attrNameLst>
                                      </p:cBhvr>
                                      <p:tavLst>
                                        <p:tav tm="0">
                                          <p:val>
                                            <p:strVal val="#ppt_h"/>
                                          </p:val>
                                        </p:tav>
                                        <p:tav tm="100000">
                                          <p:val>
                                            <p:strVal val="#ppt_h"/>
                                          </p:val>
                                        </p:tav>
                                      </p:tavLst>
                                    </p:anim>
                                    <p:animEffect transition="in" filter="fade">
                                      <p:cBhvr>
                                        <p:cTn id="23" dur="2000"/>
                                        <p:tgtEl>
                                          <p:spTgt spid="13"/>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2000" fill="hold"/>
                                        <p:tgtEl>
                                          <p:spTgt spid="14"/>
                                        </p:tgtEl>
                                        <p:attrNameLst>
                                          <p:attrName>ppt_w</p:attrName>
                                        </p:attrNameLst>
                                      </p:cBhvr>
                                      <p:tavLst>
                                        <p:tav tm="0">
                                          <p:val>
                                            <p:strVal val="#ppt_w*0.70"/>
                                          </p:val>
                                        </p:tav>
                                        <p:tav tm="100000">
                                          <p:val>
                                            <p:strVal val="#ppt_w"/>
                                          </p:val>
                                        </p:tav>
                                      </p:tavLst>
                                    </p:anim>
                                    <p:anim calcmode="lin" valueType="num">
                                      <p:cBhvr>
                                        <p:cTn id="27" dur="2000" fill="hold"/>
                                        <p:tgtEl>
                                          <p:spTgt spid="14"/>
                                        </p:tgtEl>
                                        <p:attrNameLst>
                                          <p:attrName>ppt_h</p:attrName>
                                        </p:attrNameLst>
                                      </p:cBhvr>
                                      <p:tavLst>
                                        <p:tav tm="0">
                                          <p:val>
                                            <p:strVal val="#ppt_h"/>
                                          </p:val>
                                        </p:tav>
                                        <p:tav tm="100000">
                                          <p:val>
                                            <p:strVal val="#ppt_h"/>
                                          </p:val>
                                        </p:tav>
                                      </p:tavLst>
                                    </p:anim>
                                    <p:animEffect transition="in" filter="fade">
                                      <p:cBhvr>
                                        <p:cTn id="2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5D5E66D-953C-4D96-B18E-06647CCA29C0}" type="slidenum">
              <a:rPr lang="en-US" smtClean="0"/>
              <a:pPr>
                <a:defRPr/>
              </a:pPr>
              <a:t>15</a:t>
            </a:fld>
            <a:endParaRPr lang="en-US"/>
          </a:p>
        </p:txBody>
      </p:sp>
      <p:sp>
        <p:nvSpPr>
          <p:cNvPr id="2" name="Rectangle 1"/>
          <p:cNvSpPr/>
          <p:nvPr/>
        </p:nvSpPr>
        <p:spPr>
          <a:xfrm>
            <a:off x="1066800" y="829096"/>
            <a:ext cx="7772400" cy="4185761"/>
          </a:xfrm>
          <a:prstGeom prst="rect">
            <a:avLst/>
          </a:prstGeom>
        </p:spPr>
        <p:txBody>
          <a:bodyPr wrap="square">
            <a:spAutoFit/>
          </a:bodyPr>
          <a:lstStyle/>
          <a:p>
            <a:pPr lvl="0">
              <a:buFont typeface="Arial" charset="0"/>
              <a:buChar char="•"/>
            </a:pPr>
            <a:r>
              <a:rPr lang="en-US" altLang="en-US" sz="1400" dirty="0">
                <a:solidFill>
                  <a:prstClr val="black"/>
                </a:solidFill>
                <a:latin typeface="Candara" pitchFamily="34" charset="0"/>
                <a:cs typeface="Arial" charset="0"/>
              </a:rPr>
              <a:t>Tritium is present in </a:t>
            </a:r>
            <a:r>
              <a:rPr lang="en-US" altLang="en-US" sz="1400" dirty="0" err="1">
                <a:solidFill>
                  <a:prstClr val="black"/>
                </a:solidFill>
                <a:latin typeface="Candara" pitchFamily="34" charset="0"/>
                <a:cs typeface="Arial" charset="0"/>
              </a:rPr>
              <a:t>unirradiated</a:t>
            </a:r>
            <a:r>
              <a:rPr lang="en-US" altLang="en-US" sz="1400" dirty="0">
                <a:solidFill>
                  <a:prstClr val="black"/>
                </a:solidFill>
                <a:latin typeface="Candara" pitchFamily="34" charset="0"/>
                <a:cs typeface="Arial" charset="0"/>
              </a:rPr>
              <a:t> enriched water, concentrations may vary from 0.6 </a:t>
            </a:r>
            <a:r>
              <a:rPr lang="en-US" altLang="en-US" sz="1400" dirty="0" err="1">
                <a:solidFill>
                  <a:prstClr val="black"/>
                </a:solidFill>
                <a:latin typeface="Candara" pitchFamily="34" charset="0"/>
                <a:cs typeface="Arial" charset="0"/>
              </a:rPr>
              <a:t>Bq</a:t>
            </a:r>
            <a:r>
              <a:rPr lang="en-US" altLang="en-US" sz="1400" dirty="0">
                <a:solidFill>
                  <a:prstClr val="black"/>
                </a:solidFill>
                <a:latin typeface="Candara" pitchFamily="34" charset="0"/>
                <a:cs typeface="Arial" charset="0"/>
              </a:rPr>
              <a:t> to &lt; 100 </a:t>
            </a:r>
            <a:r>
              <a:rPr lang="en-US" altLang="en-US" sz="1400" dirty="0" err="1">
                <a:solidFill>
                  <a:prstClr val="black"/>
                </a:solidFill>
                <a:latin typeface="Candara" pitchFamily="34" charset="0"/>
                <a:cs typeface="Arial" charset="0"/>
              </a:rPr>
              <a:t>kBq</a:t>
            </a:r>
            <a:r>
              <a:rPr lang="en-US" altLang="en-US" sz="1400" dirty="0">
                <a:solidFill>
                  <a:prstClr val="black"/>
                </a:solidFill>
                <a:latin typeface="Candara" pitchFamily="34" charset="0"/>
                <a:cs typeface="Arial" charset="0"/>
              </a:rPr>
              <a:t>.</a:t>
            </a:r>
          </a:p>
          <a:p>
            <a:pPr lvl="0">
              <a:buFont typeface="Arial" charset="0"/>
              <a:buChar char="•"/>
            </a:pPr>
            <a:endParaRPr lang="en-US" altLang="en-US" sz="1400" dirty="0">
              <a:solidFill>
                <a:prstClr val="black"/>
              </a:solidFill>
              <a:latin typeface="Candara" pitchFamily="34" charset="0"/>
              <a:cs typeface="Arial" charset="0"/>
            </a:endParaRPr>
          </a:p>
          <a:p>
            <a:pPr lvl="0">
              <a:buFont typeface="Arial" charset="0"/>
              <a:buChar char="•"/>
            </a:pPr>
            <a:r>
              <a:rPr lang="en-US" altLang="en-US" sz="1400" dirty="0">
                <a:solidFill>
                  <a:prstClr val="black"/>
                </a:solidFill>
                <a:latin typeface="Candara" pitchFamily="34" charset="0"/>
                <a:cs typeface="Arial" charset="0"/>
              </a:rPr>
              <a:t>During the production of </a:t>
            </a:r>
            <a:r>
              <a:rPr lang="en-US" altLang="en-US" sz="1400" baseline="30000" dirty="0">
                <a:solidFill>
                  <a:prstClr val="black"/>
                </a:solidFill>
                <a:latin typeface="Candara" pitchFamily="34" charset="0"/>
                <a:cs typeface="Arial" charset="0"/>
              </a:rPr>
              <a:t>18</a:t>
            </a:r>
            <a:r>
              <a:rPr lang="en-US" altLang="en-US" sz="1400" dirty="0">
                <a:solidFill>
                  <a:prstClr val="black"/>
                </a:solidFill>
                <a:latin typeface="Candara" pitchFamily="34" charset="0"/>
                <a:cs typeface="Arial" charset="0"/>
              </a:rPr>
              <a:t>F, tritium is also produced via a competitive reaction and it can be recovered in the enriched water  (~ 93%) .</a:t>
            </a:r>
          </a:p>
          <a:p>
            <a:pPr lvl="0">
              <a:buFont typeface="Arial" charset="0"/>
              <a:buChar char="•"/>
            </a:pPr>
            <a:endParaRPr lang="en-US" altLang="en-US" sz="1400" dirty="0">
              <a:solidFill>
                <a:prstClr val="black"/>
              </a:solidFill>
              <a:latin typeface="Candara" pitchFamily="34" charset="0"/>
              <a:cs typeface="Arial" charset="0"/>
            </a:endParaRPr>
          </a:p>
          <a:p>
            <a:pPr lvl="0">
              <a:buFont typeface="Arial" charset="0"/>
              <a:buChar char="•"/>
            </a:pPr>
            <a:r>
              <a:rPr lang="en-US" altLang="en-US" sz="1400" dirty="0">
                <a:solidFill>
                  <a:prstClr val="black"/>
                </a:solidFill>
                <a:latin typeface="Candara" pitchFamily="34" charset="0"/>
                <a:cs typeface="Arial" charset="0"/>
              </a:rPr>
              <a:t>Tritium is not present in the final product FDG.</a:t>
            </a:r>
          </a:p>
          <a:p>
            <a:pPr lvl="0">
              <a:buFont typeface="Arial" charset="0"/>
              <a:buChar char="•"/>
            </a:pPr>
            <a:endParaRPr lang="en-US" altLang="en-US" sz="1400" dirty="0">
              <a:solidFill>
                <a:prstClr val="black"/>
              </a:solidFill>
              <a:latin typeface="Candara" pitchFamily="34" charset="0"/>
              <a:cs typeface="Arial" charset="0"/>
            </a:endParaRPr>
          </a:p>
          <a:p>
            <a:pPr lvl="0">
              <a:buFont typeface="Arial" charset="0"/>
              <a:buChar char="•"/>
            </a:pPr>
            <a:r>
              <a:rPr lang="en-US" altLang="en-US" sz="1400" dirty="0">
                <a:solidFill>
                  <a:prstClr val="black"/>
                </a:solidFill>
                <a:latin typeface="Candara" pitchFamily="34" charset="0"/>
                <a:cs typeface="Arial" charset="0"/>
              </a:rPr>
              <a:t>Some cyclotron licensees recycle the recovered water from the synthesis  to the suppliers.</a:t>
            </a:r>
          </a:p>
          <a:p>
            <a:pPr lvl="0">
              <a:buFont typeface="Arial" charset="0"/>
              <a:buChar char="•"/>
            </a:pPr>
            <a:endParaRPr lang="en-US" altLang="en-US" sz="1400" dirty="0">
              <a:solidFill>
                <a:prstClr val="black"/>
              </a:solidFill>
              <a:latin typeface="Candara" pitchFamily="34" charset="0"/>
              <a:cs typeface="Arial" charset="0"/>
            </a:endParaRPr>
          </a:p>
          <a:p>
            <a:pPr lvl="0">
              <a:buFont typeface="Arial" charset="0"/>
              <a:buChar char="•"/>
            </a:pPr>
            <a:r>
              <a:rPr lang="en-US" altLang="en-US" sz="1400" dirty="0">
                <a:solidFill>
                  <a:prstClr val="black"/>
                </a:solidFill>
                <a:latin typeface="Candara" pitchFamily="34" charset="0"/>
                <a:cs typeface="Arial" charset="0"/>
              </a:rPr>
              <a:t>Right now, the enriched water sent for recycling, there is no monitoring for tritium nor when “virgin” enriched water is received by the licensees, more important, there  is no indication of tritium concentration in the Certificate of Analysis provided by suppliers of “virgin” stock .</a:t>
            </a:r>
          </a:p>
          <a:p>
            <a:pPr lvl="0"/>
            <a:endParaRPr lang="en-US" altLang="en-US" sz="1400" dirty="0">
              <a:solidFill>
                <a:prstClr val="black"/>
              </a:solidFill>
              <a:latin typeface="Candara" pitchFamily="34" charset="0"/>
              <a:cs typeface="Arial" charset="0"/>
            </a:endParaRPr>
          </a:p>
          <a:p>
            <a:pPr lvl="0">
              <a:buFont typeface="Arial" charset="0"/>
              <a:buChar char="•"/>
            </a:pPr>
            <a:r>
              <a:rPr lang="en-US" altLang="en-US" sz="1400" dirty="0">
                <a:solidFill>
                  <a:prstClr val="black"/>
                </a:solidFill>
                <a:latin typeface="Candara" pitchFamily="34" charset="0"/>
                <a:cs typeface="Arial" charset="0"/>
              </a:rPr>
              <a:t>Tritium concentration in </a:t>
            </a:r>
            <a:r>
              <a:rPr lang="en-US" altLang="en-US" sz="1400" baseline="30000" dirty="0">
                <a:solidFill>
                  <a:prstClr val="black"/>
                </a:solidFill>
                <a:latin typeface="Candara" pitchFamily="34" charset="0"/>
                <a:cs typeface="Arial" charset="0"/>
              </a:rPr>
              <a:t>18</a:t>
            </a:r>
            <a:r>
              <a:rPr lang="en-US" altLang="en-US" sz="1400" dirty="0">
                <a:solidFill>
                  <a:prstClr val="black"/>
                </a:solidFill>
                <a:latin typeface="Candara" pitchFamily="34" charset="0"/>
                <a:cs typeface="Arial" charset="0"/>
              </a:rPr>
              <a:t>F production vary from cyclotron, target and materials (target body, </a:t>
            </a:r>
            <a:r>
              <a:rPr lang="en-US" altLang="en-US" sz="1400" dirty="0" err="1">
                <a:solidFill>
                  <a:prstClr val="black"/>
                </a:solidFill>
                <a:latin typeface="Candara" pitchFamily="34" charset="0"/>
                <a:cs typeface="Arial" charset="0"/>
              </a:rPr>
              <a:t>havar</a:t>
            </a:r>
            <a:r>
              <a:rPr lang="en-US" altLang="en-US" sz="1400" dirty="0">
                <a:solidFill>
                  <a:prstClr val="black"/>
                </a:solidFill>
                <a:latin typeface="Candara" pitchFamily="34" charset="0"/>
                <a:cs typeface="Arial" charset="0"/>
              </a:rPr>
              <a:t> window, </a:t>
            </a:r>
            <a:r>
              <a:rPr lang="en-US" altLang="en-US" sz="1400" dirty="0" err="1">
                <a:solidFill>
                  <a:prstClr val="black"/>
                </a:solidFill>
                <a:latin typeface="Candara" pitchFamily="34" charset="0"/>
                <a:cs typeface="Arial" charset="0"/>
              </a:rPr>
              <a:t>etc</a:t>
            </a:r>
            <a:r>
              <a:rPr lang="en-US" altLang="en-US" sz="1400" dirty="0">
                <a:solidFill>
                  <a:prstClr val="black"/>
                </a:solidFill>
                <a:latin typeface="Candara" pitchFamily="34" charset="0"/>
                <a:cs typeface="Arial" charset="0"/>
              </a:rPr>
              <a:t>), its concentration does not trigger any regulatory consequences other than the unconditional release.</a:t>
            </a:r>
          </a:p>
          <a:p>
            <a:pPr lvl="0">
              <a:buFont typeface="Arial" charset="0"/>
              <a:buChar char="•"/>
            </a:pPr>
            <a:endParaRPr lang="en-US" altLang="en-US" sz="1400" dirty="0">
              <a:solidFill>
                <a:prstClr val="black"/>
              </a:solidFill>
              <a:latin typeface="Candara" pitchFamily="34" charset="0"/>
              <a:cs typeface="Arial" charset="0"/>
            </a:endParaRPr>
          </a:p>
          <a:p>
            <a:pPr lvl="0">
              <a:buFont typeface="Arial" charset="0"/>
              <a:buChar char="•"/>
            </a:pPr>
            <a:r>
              <a:rPr lang="en-US" altLang="en-US" sz="1400" dirty="0">
                <a:solidFill>
                  <a:prstClr val="black"/>
                </a:solidFill>
                <a:latin typeface="Candara" pitchFamily="34" charset="0"/>
                <a:cs typeface="Arial" charset="0"/>
              </a:rPr>
              <a:t>Procedure in place to monitor tritium concentration in new stock and inventory (annual compliance report), inspection sampling, etc.</a:t>
            </a:r>
            <a:endParaRPr lang="en-CA" altLang="en-US" sz="1400" dirty="0">
              <a:solidFill>
                <a:prstClr val="black"/>
              </a:solidFill>
              <a:latin typeface="Candara" pitchFamily="34" charset="0"/>
              <a:cs typeface="Arial" charset="0"/>
            </a:endParaRPr>
          </a:p>
        </p:txBody>
      </p:sp>
      <p:sp>
        <p:nvSpPr>
          <p:cNvPr id="9" name="Title 3"/>
          <p:cNvSpPr>
            <a:spLocks noGrp="1"/>
          </p:cNvSpPr>
          <p:nvPr>
            <p:ph type="title"/>
          </p:nvPr>
        </p:nvSpPr>
        <p:spPr>
          <a:xfrm>
            <a:off x="1219200" y="114300"/>
            <a:ext cx="7467600" cy="857250"/>
          </a:xfrm>
        </p:spPr>
        <p:txBody>
          <a:bodyPr/>
          <a:lstStyle/>
          <a:p>
            <a:r>
              <a:rPr lang="en-US" altLang="en-US" dirty="0" smtClean="0"/>
              <a:t>Conclusion</a:t>
            </a:r>
          </a:p>
        </p:txBody>
      </p:sp>
    </p:spTree>
    <p:extLst>
      <p:ext uri="{BB962C8B-B14F-4D97-AF65-F5344CB8AC3E}">
        <p14:creationId xmlns:p14="http://schemas.microsoft.com/office/powerpoint/2010/main" val="1928926313"/>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p:txBody>
          <a:bodyPr/>
          <a:lstStyle/>
          <a:p>
            <a:r>
              <a:rPr lang="en-US" altLang="en-US" smtClean="0"/>
              <a:t>Next Steps</a:t>
            </a:r>
          </a:p>
        </p:txBody>
      </p:sp>
      <p:sp>
        <p:nvSpPr>
          <p:cNvPr id="8" name="Slide Number Placeholder 7"/>
          <p:cNvSpPr>
            <a:spLocks noGrp="1"/>
          </p:cNvSpPr>
          <p:nvPr>
            <p:ph type="sldNum" sz="quarter" idx="11"/>
          </p:nvPr>
        </p:nvSpPr>
        <p:spPr/>
        <p:txBody>
          <a:bodyPr/>
          <a:lstStyle/>
          <a:p>
            <a:pPr>
              <a:defRPr/>
            </a:pPr>
            <a:fld id="{D8BF9FF2-E524-4557-82C1-6F8E6DE380B3}" type="slidenum">
              <a:rPr lang="en-US"/>
              <a:pPr>
                <a:defRPr/>
              </a:pPr>
              <a:t>16</a:t>
            </a:fld>
            <a:endParaRPr lang="en-US"/>
          </a:p>
        </p:txBody>
      </p:sp>
      <p:sp>
        <p:nvSpPr>
          <p:cNvPr id="2" name="TextBox 1"/>
          <p:cNvSpPr txBox="1"/>
          <p:nvPr/>
        </p:nvSpPr>
        <p:spPr>
          <a:xfrm>
            <a:off x="609600" y="1200150"/>
            <a:ext cx="6324600" cy="2862322"/>
          </a:xfrm>
          <a:prstGeom prst="rect">
            <a:avLst/>
          </a:prstGeom>
          <a:noFill/>
        </p:spPr>
        <p:txBody>
          <a:bodyPr wrap="square" rtlCol="0">
            <a:spAutoFit/>
          </a:bodyPr>
          <a:lstStyle/>
          <a:p>
            <a:pPr>
              <a:buFontTx/>
              <a:buChar char="•"/>
            </a:pPr>
            <a:r>
              <a:rPr lang="en-US" altLang="en-US" dirty="0">
                <a:solidFill>
                  <a:srgbClr val="000000"/>
                </a:solidFill>
              </a:rPr>
              <a:t>Complete the </a:t>
            </a:r>
            <a:r>
              <a:rPr lang="en-US" altLang="en-US" dirty="0" err="1">
                <a:solidFill>
                  <a:srgbClr val="000000"/>
                </a:solidFill>
              </a:rPr>
              <a:t>trititum</a:t>
            </a:r>
            <a:r>
              <a:rPr lang="en-US" altLang="en-US" dirty="0">
                <a:solidFill>
                  <a:srgbClr val="000000"/>
                </a:solidFill>
              </a:rPr>
              <a:t> survey of the rest cyclotron production of F-18 (EOB) in Canada.</a:t>
            </a:r>
          </a:p>
          <a:p>
            <a:pPr>
              <a:buFontTx/>
              <a:buChar char="•"/>
            </a:pPr>
            <a:endParaRPr lang="en-US" altLang="en-US" dirty="0">
              <a:solidFill>
                <a:srgbClr val="000000"/>
              </a:solidFill>
            </a:endParaRPr>
          </a:p>
          <a:p>
            <a:pPr>
              <a:buFontTx/>
              <a:buChar char="•"/>
            </a:pPr>
            <a:r>
              <a:rPr lang="en-US" altLang="en-US" dirty="0">
                <a:solidFill>
                  <a:srgbClr val="000000"/>
                </a:solidFill>
              </a:rPr>
              <a:t>Work with Heath Canada to include the tritium content in their cGMP Certificate of Analysis.</a:t>
            </a:r>
          </a:p>
          <a:p>
            <a:pPr>
              <a:buFontTx/>
              <a:buChar char="•"/>
            </a:pPr>
            <a:endParaRPr lang="en-US" altLang="en-US" dirty="0">
              <a:solidFill>
                <a:srgbClr val="000000"/>
              </a:solidFill>
            </a:endParaRPr>
          </a:p>
          <a:p>
            <a:pPr>
              <a:buFontTx/>
              <a:buChar char="•"/>
            </a:pPr>
            <a:r>
              <a:rPr lang="en-US" altLang="en-US" dirty="0">
                <a:solidFill>
                  <a:srgbClr val="000000"/>
                </a:solidFill>
              </a:rPr>
              <a:t>Implement a procedure to monitor tritium concentration in new stock and operational inventory (annual compliance report).</a:t>
            </a:r>
          </a:p>
          <a:p>
            <a:pPr>
              <a:buFontTx/>
              <a:buChar char="•"/>
            </a:pPr>
            <a:endParaRPr lang="en-US" altLang="en-US" dirty="0">
              <a:solidFill>
                <a:srgbClr val="000000"/>
              </a:solidFill>
            </a:endParaRPr>
          </a:p>
          <a:p>
            <a:pPr>
              <a:buFontTx/>
              <a:buChar char="•"/>
            </a:pPr>
            <a:r>
              <a:rPr lang="en-US" altLang="en-US" dirty="0">
                <a:solidFill>
                  <a:srgbClr val="000000"/>
                </a:solidFill>
              </a:rPr>
              <a:t>Share this information to the other international forums.</a:t>
            </a:r>
          </a:p>
        </p:txBody>
      </p:sp>
    </p:spTree>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2084388"/>
            <a:ext cx="2935287" cy="1020762"/>
          </a:xfrm>
        </p:spPr>
        <p:txBody>
          <a:bodyPr rtlCol="0">
            <a:normAutofit/>
          </a:bodyPr>
          <a:lstStyle/>
          <a:p>
            <a:pPr fontAlgn="auto">
              <a:spcAft>
                <a:spcPts val="0"/>
              </a:spcAft>
              <a:defRPr/>
            </a:pPr>
            <a:r>
              <a:rPr lang="en-US" dirty="0" smtClean="0"/>
              <a:t>Thank you</a:t>
            </a:r>
            <a:endParaRPr lang="en-US" sz="1800" dirty="0"/>
          </a:p>
        </p:txBody>
      </p:sp>
      <p:sp>
        <p:nvSpPr>
          <p:cNvPr id="8" name="Slide Number Placeholder 7"/>
          <p:cNvSpPr>
            <a:spLocks noGrp="1"/>
          </p:cNvSpPr>
          <p:nvPr>
            <p:ph type="sldNum" sz="quarter" idx="12"/>
          </p:nvPr>
        </p:nvSpPr>
        <p:spPr/>
        <p:txBody>
          <a:bodyPr/>
          <a:lstStyle/>
          <a:p>
            <a:pPr>
              <a:defRPr/>
            </a:pPr>
            <a:fld id="{FA0C35B4-47F3-4F59-A2A9-027924CC0D73}" type="slidenum">
              <a:rPr lang="en-US"/>
              <a:pPr>
                <a:defRPr/>
              </a:pPr>
              <a:t>17</a:t>
            </a:fld>
            <a:endParaRPr lang="en-US"/>
          </a:p>
        </p:txBody>
      </p:sp>
      <p:sp>
        <p:nvSpPr>
          <p:cNvPr id="5" name="Oval 4"/>
          <p:cNvSpPr/>
          <p:nvPr/>
        </p:nvSpPr>
        <p:spPr>
          <a:xfrm>
            <a:off x="6096000" y="1886063"/>
            <a:ext cx="1104900" cy="1104900"/>
          </a:xfrm>
          <a:prstGeom prst="ellipse">
            <a:avLst/>
          </a:prstGeom>
          <a:solidFill>
            <a:srgbClr val="6400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4235433" y="3054167"/>
            <a:ext cx="4800600" cy="1169551"/>
          </a:xfrm>
          <a:prstGeom prst="rect">
            <a:avLst/>
          </a:prstGeom>
        </p:spPr>
        <p:txBody>
          <a:bodyPr wrap="square">
            <a:spAutoFit/>
          </a:bodyPr>
          <a:lstStyle/>
          <a:p>
            <a:pPr algn="ctr" fontAlgn="auto">
              <a:lnSpc>
                <a:spcPct val="200000"/>
              </a:lnSpc>
              <a:spcBef>
                <a:spcPts val="0"/>
              </a:spcBef>
              <a:spcAft>
                <a:spcPts val="0"/>
              </a:spcAft>
              <a:defRPr/>
            </a:pPr>
            <a:r>
              <a:rPr lang="en-US" sz="1400" b="1" dirty="0">
                <a:solidFill>
                  <a:srgbClr val="640024"/>
                </a:solidFill>
                <a:latin typeface="+mn-lt"/>
                <a:ea typeface="Open Sans" pitchFamily="34" charset="0"/>
                <a:cs typeface="Open Sans" pitchFamily="34" charset="0"/>
              </a:rPr>
              <a:t>For more </a:t>
            </a:r>
            <a:r>
              <a:rPr lang="en-US" sz="1400" b="1" dirty="0" smtClean="0">
                <a:solidFill>
                  <a:srgbClr val="640024"/>
                </a:solidFill>
                <a:latin typeface="+mn-lt"/>
                <a:ea typeface="Open Sans" pitchFamily="34" charset="0"/>
                <a:cs typeface="Open Sans" pitchFamily="34" charset="0"/>
              </a:rPr>
              <a:t>details</a:t>
            </a:r>
          </a:p>
          <a:p>
            <a:pPr algn="ctr" fontAlgn="auto">
              <a:lnSpc>
                <a:spcPct val="200000"/>
              </a:lnSpc>
              <a:spcBef>
                <a:spcPts val="0"/>
              </a:spcBef>
              <a:spcAft>
                <a:spcPts val="0"/>
              </a:spcAft>
              <a:defRPr/>
            </a:pPr>
            <a:r>
              <a:rPr lang="en-US" sz="1050" dirty="0">
                <a:solidFill>
                  <a:srgbClr val="640024"/>
                </a:solidFill>
                <a:latin typeface="+mn-lt"/>
                <a:ea typeface="Open Sans" pitchFamily="34" charset="0"/>
                <a:cs typeface="Open Sans" pitchFamily="34" charset="0"/>
              </a:rPr>
              <a:t>http://nuclearsafety.gc.ca/eng/nuclear-substances/licensing-class-II-nuclear-facilities-and-prescribed-equipment/index.cfm#ClassIINuclearFacilities</a:t>
            </a:r>
          </a:p>
        </p:txBody>
      </p:sp>
      <p:grpSp>
        <p:nvGrpSpPr>
          <p:cNvPr id="7" name="Group 6"/>
          <p:cNvGrpSpPr/>
          <p:nvPr/>
        </p:nvGrpSpPr>
        <p:grpSpPr>
          <a:xfrm>
            <a:off x="6400800" y="2256080"/>
            <a:ext cx="359618" cy="364866"/>
            <a:chOff x="2360613" y="2686051"/>
            <a:chExt cx="217488" cy="220662"/>
          </a:xfrm>
          <a:solidFill>
            <a:schemeClr val="bg1"/>
          </a:solidFill>
        </p:grpSpPr>
        <p:sp>
          <p:nvSpPr>
            <p:cNvPr id="9" name="Freeform 8"/>
            <p:cNvSpPr>
              <a:spLocks noEditPoints="1"/>
            </p:cNvSpPr>
            <p:nvPr/>
          </p:nvSpPr>
          <p:spPr bwMode="auto">
            <a:xfrm>
              <a:off x="2427288" y="2686051"/>
              <a:ext cx="150813" cy="150813"/>
            </a:xfrm>
            <a:custGeom>
              <a:avLst/>
              <a:gdLst>
                <a:gd name="T0" fmla="*/ 65 w 79"/>
                <a:gd name="T1" fmla="*/ 14 h 79"/>
                <a:gd name="T2" fmla="*/ 14 w 79"/>
                <a:gd name="T3" fmla="*/ 14 h 79"/>
                <a:gd name="T4" fmla="*/ 12 w 79"/>
                <a:gd name="T5" fmla="*/ 63 h 79"/>
                <a:gd name="T6" fmla="*/ 12 w 79"/>
                <a:gd name="T7" fmla="*/ 63 h 79"/>
                <a:gd name="T8" fmla="*/ 17 w 79"/>
                <a:gd name="T9" fmla="*/ 68 h 79"/>
                <a:gd name="T10" fmla="*/ 65 w 79"/>
                <a:gd name="T11" fmla="*/ 65 h 79"/>
                <a:gd name="T12" fmla="*/ 65 w 79"/>
                <a:gd name="T13" fmla="*/ 14 h 79"/>
                <a:gd name="T14" fmla="*/ 58 w 79"/>
                <a:gd name="T15" fmla="*/ 59 h 79"/>
                <a:gd name="T16" fmla="*/ 20 w 79"/>
                <a:gd name="T17" fmla="*/ 59 h 79"/>
                <a:gd name="T18" fmla="*/ 20 w 79"/>
                <a:gd name="T19" fmla="*/ 21 h 79"/>
                <a:gd name="T20" fmla="*/ 59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1" y="27"/>
                    <a:pt x="0" y="48"/>
                    <a:pt x="12" y="63"/>
                  </a:cubicBezTo>
                  <a:cubicBezTo>
                    <a:pt x="12" y="63"/>
                    <a:pt x="12" y="63"/>
                    <a:pt x="12" y="63"/>
                  </a:cubicBezTo>
                  <a:cubicBezTo>
                    <a:pt x="14" y="65"/>
                    <a:pt x="15" y="66"/>
                    <a:pt x="17" y="68"/>
                  </a:cubicBezTo>
                  <a:cubicBezTo>
                    <a:pt x="31" y="79"/>
                    <a:pt x="52" y="78"/>
                    <a:pt x="65" y="65"/>
                  </a:cubicBezTo>
                  <a:cubicBezTo>
                    <a:pt x="79" y="51"/>
                    <a:pt x="79" y="28"/>
                    <a:pt x="65" y="14"/>
                  </a:cubicBezTo>
                  <a:close/>
                  <a:moveTo>
                    <a:pt x="58" y="59"/>
                  </a:moveTo>
                  <a:cubicBezTo>
                    <a:pt x="48" y="69"/>
                    <a:pt x="31" y="69"/>
                    <a:pt x="20" y="59"/>
                  </a:cubicBezTo>
                  <a:cubicBezTo>
                    <a:pt x="10" y="48"/>
                    <a:pt x="10" y="31"/>
                    <a:pt x="20" y="21"/>
                  </a:cubicBezTo>
                  <a:cubicBezTo>
                    <a:pt x="31" y="10"/>
                    <a:pt x="48" y="10"/>
                    <a:pt x="59" y="21"/>
                  </a:cubicBezTo>
                  <a:cubicBezTo>
                    <a:pt x="69" y="31"/>
                    <a:pt x="69" y="48"/>
                    <a:pt x="58"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latin typeface="+mn-lt"/>
                <a:cs typeface="+mn-cs"/>
              </a:endParaRPr>
            </a:p>
          </p:txBody>
        </p:sp>
        <p:sp>
          <p:nvSpPr>
            <p:cNvPr id="10" name="Freeform 9"/>
            <p:cNvSpPr>
              <a:spLocks/>
            </p:cNvSpPr>
            <p:nvPr/>
          </p:nvSpPr>
          <p:spPr bwMode="auto">
            <a:xfrm>
              <a:off x="2360613" y="2814638"/>
              <a:ext cx="92075" cy="92075"/>
            </a:xfrm>
            <a:custGeom>
              <a:avLst/>
              <a:gdLst>
                <a:gd name="T0" fmla="*/ 0 w 58"/>
                <a:gd name="T1" fmla="*/ 46 h 58"/>
                <a:gd name="T2" fmla="*/ 11 w 58"/>
                <a:gd name="T3" fmla="*/ 58 h 58"/>
                <a:gd name="T4" fmla="*/ 58 w 58"/>
                <a:gd name="T5" fmla="*/ 7 h 58"/>
                <a:gd name="T6" fmla="*/ 50 w 58"/>
                <a:gd name="T7" fmla="*/ 0 h 58"/>
                <a:gd name="T8" fmla="*/ 0 w 58"/>
                <a:gd name="T9" fmla="*/ 46 h 58"/>
              </a:gdLst>
              <a:ahLst/>
              <a:cxnLst>
                <a:cxn ang="0">
                  <a:pos x="T0" y="T1"/>
                </a:cxn>
                <a:cxn ang="0">
                  <a:pos x="T2" y="T3"/>
                </a:cxn>
                <a:cxn ang="0">
                  <a:pos x="T4" y="T5"/>
                </a:cxn>
                <a:cxn ang="0">
                  <a:pos x="T6" y="T7"/>
                </a:cxn>
                <a:cxn ang="0">
                  <a:pos x="T8" y="T9"/>
                </a:cxn>
              </a:cxnLst>
              <a:rect l="0" t="0" r="r" b="b"/>
              <a:pathLst>
                <a:path w="58" h="58">
                  <a:moveTo>
                    <a:pt x="0" y="46"/>
                  </a:moveTo>
                  <a:lnTo>
                    <a:pt x="11" y="58"/>
                  </a:lnTo>
                  <a:lnTo>
                    <a:pt x="58" y="7"/>
                  </a:lnTo>
                  <a:lnTo>
                    <a:pt x="50" y="0"/>
                  </a:lnTo>
                  <a:lnTo>
                    <a:pt x="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latin typeface="+mn-lt"/>
                <a:cs typeface="+mn-cs"/>
              </a:endParaRPr>
            </a:p>
          </p:txBody>
        </p:sp>
        <p:sp>
          <p:nvSpPr>
            <p:cNvPr id="11" name="Freeform 10"/>
            <p:cNvSpPr>
              <a:spLocks/>
            </p:cNvSpPr>
            <p:nvPr/>
          </p:nvSpPr>
          <p:spPr bwMode="auto">
            <a:xfrm>
              <a:off x="2505075" y="2736851"/>
              <a:ext cx="57150" cy="68263"/>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1" y="26"/>
                    <a:pt x="0" y="34"/>
                    <a:pt x="0" y="34"/>
                  </a:cubicBezTo>
                  <a:cubicBezTo>
                    <a:pt x="6" y="36"/>
                    <a:pt x="6" y="36"/>
                    <a:pt x="6" y="36"/>
                  </a:cubicBezTo>
                  <a:cubicBezTo>
                    <a:pt x="30" y="21"/>
                    <a:pt x="16"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latin typeface="+mn-lt"/>
                <a:cs typeface="+mn-cs"/>
              </a:endParaRPr>
            </a:p>
          </p:txBody>
        </p:sp>
      </p:grpSp>
      <p:sp>
        <p:nvSpPr>
          <p:cNvPr id="12" name="Oval 11"/>
          <p:cNvSpPr/>
          <p:nvPr/>
        </p:nvSpPr>
        <p:spPr>
          <a:xfrm>
            <a:off x="685800" y="3010687"/>
            <a:ext cx="1104900" cy="11049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381000" y="4135438"/>
            <a:ext cx="1638300" cy="684212"/>
          </a:xfrm>
          <a:prstGeom prst="rect">
            <a:avLst/>
          </a:prstGeom>
        </p:spPr>
        <p:txBody>
          <a:bodyPr>
            <a:spAutoFit/>
          </a:bodyPr>
          <a:lstStyle/>
          <a:p>
            <a:pPr algn="ctr" fontAlgn="auto">
              <a:lnSpc>
                <a:spcPct val="200000"/>
              </a:lnSpc>
              <a:spcBef>
                <a:spcPts val="0"/>
              </a:spcBef>
              <a:spcAft>
                <a:spcPts val="0"/>
              </a:spcAft>
              <a:defRPr/>
            </a:pPr>
            <a:r>
              <a:rPr lang="en-US" sz="1400" b="1" dirty="0">
                <a:solidFill>
                  <a:schemeClr val="accent3"/>
                </a:solidFill>
                <a:latin typeface="+mn-lt"/>
                <a:ea typeface="Open Sans" pitchFamily="34" charset="0"/>
                <a:cs typeface="Open Sans" pitchFamily="34" charset="0"/>
              </a:rPr>
              <a:t>Email</a:t>
            </a:r>
            <a:endParaRPr lang="en-US" sz="1050" dirty="0">
              <a:solidFill>
                <a:schemeClr val="accent3"/>
              </a:solidFill>
              <a:latin typeface="+mn-lt"/>
              <a:ea typeface="Open Sans" pitchFamily="34" charset="0"/>
              <a:cs typeface="Open Sans" pitchFamily="34" charset="0"/>
            </a:endParaRPr>
          </a:p>
          <a:p>
            <a:pPr algn="ctr" fontAlgn="auto">
              <a:spcBef>
                <a:spcPts val="0"/>
              </a:spcBef>
              <a:spcAft>
                <a:spcPts val="0"/>
              </a:spcAft>
              <a:defRPr/>
            </a:pPr>
            <a:r>
              <a:rPr lang="en-US" sz="1050" dirty="0" err="1" smtClean="0">
                <a:latin typeface="+mn-lt"/>
                <a:ea typeface="Open Sans" pitchFamily="34" charset="0"/>
                <a:cs typeface="Open Sans" pitchFamily="34" charset="0"/>
              </a:rPr>
              <a:t>Angel.Licea@Canada.Ca</a:t>
            </a:r>
            <a:endParaRPr lang="en-US" sz="1050" dirty="0">
              <a:latin typeface="+mn-lt"/>
              <a:ea typeface="Open Sans" pitchFamily="34" charset="0"/>
              <a:cs typeface="Open Sans" pitchFamily="34" charset="0"/>
            </a:endParaRPr>
          </a:p>
        </p:txBody>
      </p:sp>
      <p:grpSp>
        <p:nvGrpSpPr>
          <p:cNvPr id="14" name="Group 13"/>
          <p:cNvGrpSpPr/>
          <p:nvPr/>
        </p:nvGrpSpPr>
        <p:grpSpPr>
          <a:xfrm>
            <a:off x="1082126" y="3373621"/>
            <a:ext cx="444008" cy="379032"/>
            <a:chOff x="3440113" y="1050925"/>
            <a:chExt cx="390525" cy="333376"/>
          </a:xfrm>
          <a:solidFill>
            <a:schemeClr val="bg1"/>
          </a:solidFill>
        </p:grpSpPr>
        <p:sp>
          <p:nvSpPr>
            <p:cNvPr id="15" name="Freeform 8"/>
            <p:cNvSpPr>
              <a:spLocks/>
            </p:cNvSpPr>
            <p:nvPr/>
          </p:nvSpPr>
          <p:spPr bwMode="auto">
            <a:xfrm>
              <a:off x="3563938" y="1244600"/>
              <a:ext cx="69850" cy="71438"/>
            </a:xfrm>
            <a:custGeom>
              <a:avLst/>
              <a:gdLst>
                <a:gd name="T0" fmla="*/ 44 w 44"/>
                <a:gd name="T1" fmla="*/ 25 h 45"/>
                <a:gd name="T2" fmla="*/ 19 w 44"/>
                <a:gd name="T3" fmla="*/ 0 h 45"/>
                <a:gd name="T4" fmla="*/ 19 w 44"/>
                <a:gd name="T5" fmla="*/ 0 h 45"/>
                <a:gd name="T6" fmla="*/ 0 w 44"/>
                <a:gd name="T7" fmla="*/ 45 h 45"/>
                <a:gd name="T8" fmla="*/ 44 w 44"/>
                <a:gd name="T9" fmla="*/ 25 h 45"/>
              </a:gdLst>
              <a:ahLst/>
              <a:cxnLst>
                <a:cxn ang="0">
                  <a:pos x="T0" y="T1"/>
                </a:cxn>
                <a:cxn ang="0">
                  <a:pos x="T2" y="T3"/>
                </a:cxn>
                <a:cxn ang="0">
                  <a:pos x="T4" y="T5"/>
                </a:cxn>
                <a:cxn ang="0">
                  <a:pos x="T6" y="T7"/>
                </a:cxn>
                <a:cxn ang="0">
                  <a:pos x="T8" y="T9"/>
                </a:cxn>
              </a:cxnLst>
              <a:rect l="0" t="0" r="r" b="b"/>
              <a:pathLst>
                <a:path w="44" h="45">
                  <a:moveTo>
                    <a:pt x="44" y="25"/>
                  </a:moveTo>
                  <a:lnTo>
                    <a:pt x="19" y="0"/>
                  </a:lnTo>
                  <a:lnTo>
                    <a:pt x="19" y="0"/>
                  </a:lnTo>
                  <a:lnTo>
                    <a:pt x="0" y="45"/>
                  </a:lnTo>
                  <a:lnTo>
                    <a:pt x="44"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latin typeface="+mn-lt"/>
                <a:cs typeface="+mn-cs"/>
              </a:endParaRPr>
            </a:p>
          </p:txBody>
        </p:sp>
        <p:sp>
          <p:nvSpPr>
            <p:cNvPr id="16" name="Rectangle 9"/>
            <p:cNvSpPr>
              <a:spLocks noChangeArrowheads="1"/>
            </p:cNvSpPr>
            <p:nvPr/>
          </p:nvSpPr>
          <p:spPr bwMode="auto">
            <a:xfrm>
              <a:off x="3633788" y="128428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a:latin typeface="+mn-lt"/>
                <a:cs typeface="+mn-cs"/>
              </a:endParaRPr>
            </a:p>
          </p:txBody>
        </p:sp>
        <p:sp>
          <p:nvSpPr>
            <p:cNvPr id="17" name="Freeform 10"/>
            <p:cNvSpPr>
              <a:spLocks/>
            </p:cNvSpPr>
            <p:nvPr/>
          </p:nvSpPr>
          <p:spPr bwMode="auto">
            <a:xfrm>
              <a:off x="3605213" y="1074738"/>
              <a:ext cx="176213" cy="176213"/>
            </a:xfrm>
            <a:custGeom>
              <a:avLst/>
              <a:gdLst>
                <a:gd name="T0" fmla="*/ 101 w 111"/>
                <a:gd name="T1" fmla="*/ 0 h 111"/>
                <a:gd name="T2" fmla="*/ 0 w 111"/>
                <a:gd name="T3" fmla="*/ 101 h 111"/>
                <a:gd name="T4" fmla="*/ 10 w 111"/>
                <a:gd name="T5" fmla="*/ 111 h 111"/>
                <a:gd name="T6" fmla="*/ 111 w 111"/>
                <a:gd name="T7" fmla="*/ 10 h 111"/>
                <a:gd name="T8" fmla="*/ 101 w 111"/>
                <a:gd name="T9" fmla="*/ 0 h 111"/>
              </a:gdLst>
              <a:ahLst/>
              <a:cxnLst>
                <a:cxn ang="0">
                  <a:pos x="T0" y="T1"/>
                </a:cxn>
                <a:cxn ang="0">
                  <a:pos x="T2" y="T3"/>
                </a:cxn>
                <a:cxn ang="0">
                  <a:pos x="T4" y="T5"/>
                </a:cxn>
                <a:cxn ang="0">
                  <a:pos x="T6" y="T7"/>
                </a:cxn>
                <a:cxn ang="0">
                  <a:pos x="T8" y="T9"/>
                </a:cxn>
              </a:cxnLst>
              <a:rect l="0" t="0" r="r" b="b"/>
              <a:pathLst>
                <a:path w="111" h="111">
                  <a:moveTo>
                    <a:pt x="101" y="0"/>
                  </a:moveTo>
                  <a:lnTo>
                    <a:pt x="0" y="101"/>
                  </a:lnTo>
                  <a:lnTo>
                    <a:pt x="10" y="111"/>
                  </a:lnTo>
                  <a:lnTo>
                    <a:pt x="111" y="10"/>
                  </a:lnTo>
                  <a:lnTo>
                    <a:pt x="1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latin typeface="+mn-lt"/>
                <a:cs typeface="+mn-cs"/>
              </a:endParaRPr>
            </a:p>
          </p:txBody>
        </p:sp>
        <p:sp>
          <p:nvSpPr>
            <p:cNvPr id="18" name="Freeform 11"/>
            <p:cNvSpPr>
              <a:spLocks/>
            </p:cNvSpPr>
            <p:nvPr/>
          </p:nvSpPr>
          <p:spPr bwMode="auto">
            <a:xfrm>
              <a:off x="3629025" y="1098550"/>
              <a:ext cx="177800" cy="177800"/>
            </a:xfrm>
            <a:custGeom>
              <a:avLst/>
              <a:gdLst>
                <a:gd name="T0" fmla="*/ 0 w 112"/>
                <a:gd name="T1" fmla="*/ 102 h 112"/>
                <a:gd name="T2" fmla="*/ 10 w 112"/>
                <a:gd name="T3" fmla="*/ 112 h 112"/>
                <a:gd name="T4" fmla="*/ 112 w 112"/>
                <a:gd name="T5" fmla="*/ 12 h 112"/>
                <a:gd name="T6" fmla="*/ 102 w 112"/>
                <a:gd name="T7" fmla="*/ 0 h 112"/>
                <a:gd name="T8" fmla="*/ 0 w 112"/>
                <a:gd name="T9" fmla="*/ 102 h 112"/>
              </a:gdLst>
              <a:ahLst/>
              <a:cxnLst>
                <a:cxn ang="0">
                  <a:pos x="T0" y="T1"/>
                </a:cxn>
                <a:cxn ang="0">
                  <a:pos x="T2" y="T3"/>
                </a:cxn>
                <a:cxn ang="0">
                  <a:pos x="T4" y="T5"/>
                </a:cxn>
                <a:cxn ang="0">
                  <a:pos x="T6" y="T7"/>
                </a:cxn>
                <a:cxn ang="0">
                  <a:pos x="T8" y="T9"/>
                </a:cxn>
              </a:cxnLst>
              <a:rect l="0" t="0" r="r" b="b"/>
              <a:pathLst>
                <a:path w="112" h="112">
                  <a:moveTo>
                    <a:pt x="0" y="102"/>
                  </a:moveTo>
                  <a:lnTo>
                    <a:pt x="10" y="112"/>
                  </a:lnTo>
                  <a:lnTo>
                    <a:pt x="112" y="12"/>
                  </a:lnTo>
                  <a:lnTo>
                    <a:pt x="102" y="0"/>
                  </a:lnTo>
                  <a:lnTo>
                    <a:pt x="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latin typeface="+mn-lt"/>
                <a:cs typeface="+mn-cs"/>
              </a:endParaRPr>
            </a:p>
          </p:txBody>
        </p:sp>
        <p:sp>
          <p:nvSpPr>
            <p:cNvPr id="19" name="Freeform 12"/>
            <p:cNvSpPr>
              <a:spLocks/>
            </p:cNvSpPr>
            <p:nvPr/>
          </p:nvSpPr>
          <p:spPr bwMode="auto">
            <a:xfrm>
              <a:off x="3775075" y="1050925"/>
              <a:ext cx="55563" cy="52388"/>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4"/>
                    <a:pt x="1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latin typeface="+mn-lt"/>
                <a:cs typeface="+mn-cs"/>
              </a:endParaRPr>
            </a:p>
          </p:txBody>
        </p:sp>
        <p:sp>
          <p:nvSpPr>
            <p:cNvPr id="20" name="Freeform 13"/>
            <p:cNvSpPr>
              <a:spLocks/>
            </p:cNvSpPr>
            <p:nvPr/>
          </p:nvSpPr>
          <p:spPr bwMode="auto">
            <a:xfrm>
              <a:off x="3440113" y="1058863"/>
              <a:ext cx="327025" cy="325438"/>
            </a:xfrm>
            <a:custGeom>
              <a:avLst/>
              <a:gdLst>
                <a:gd name="T0" fmla="*/ 182 w 206"/>
                <a:gd name="T1" fmla="*/ 180 h 205"/>
                <a:gd name="T2" fmla="*/ 25 w 206"/>
                <a:gd name="T3" fmla="*/ 180 h 205"/>
                <a:gd name="T4" fmla="*/ 25 w 206"/>
                <a:gd name="T5" fmla="*/ 25 h 205"/>
                <a:gd name="T6" fmla="*/ 172 w 206"/>
                <a:gd name="T7" fmla="*/ 25 h 205"/>
                <a:gd name="T8" fmla="*/ 198 w 206"/>
                <a:gd name="T9" fmla="*/ 0 h 205"/>
                <a:gd name="T10" fmla="*/ 0 w 206"/>
                <a:gd name="T11" fmla="*/ 0 h 205"/>
                <a:gd name="T12" fmla="*/ 0 w 206"/>
                <a:gd name="T13" fmla="*/ 205 h 205"/>
                <a:gd name="T14" fmla="*/ 206 w 206"/>
                <a:gd name="T15" fmla="*/ 205 h 205"/>
                <a:gd name="T16" fmla="*/ 206 w 206"/>
                <a:gd name="T17" fmla="*/ 76 h 205"/>
                <a:gd name="T18" fmla="*/ 182 w 206"/>
                <a:gd name="T19" fmla="*/ 101 h 205"/>
                <a:gd name="T20" fmla="*/ 182 w 206"/>
                <a:gd name="T21" fmla="*/ 18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205">
                  <a:moveTo>
                    <a:pt x="182" y="180"/>
                  </a:moveTo>
                  <a:lnTo>
                    <a:pt x="25" y="180"/>
                  </a:lnTo>
                  <a:lnTo>
                    <a:pt x="25" y="25"/>
                  </a:lnTo>
                  <a:lnTo>
                    <a:pt x="172" y="25"/>
                  </a:lnTo>
                  <a:lnTo>
                    <a:pt x="198" y="0"/>
                  </a:lnTo>
                  <a:lnTo>
                    <a:pt x="0" y="0"/>
                  </a:lnTo>
                  <a:lnTo>
                    <a:pt x="0" y="205"/>
                  </a:lnTo>
                  <a:lnTo>
                    <a:pt x="206" y="205"/>
                  </a:lnTo>
                  <a:lnTo>
                    <a:pt x="206" y="76"/>
                  </a:lnTo>
                  <a:lnTo>
                    <a:pt x="182" y="101"/>
                  </a:lnTo>
                  <a:lnTo>
                    <a:pt x="182"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latin typeface="+mn-lt"/>
                <a:cs typeface="+mn-cs"/>
              </a:endParaRPr>
            </a:p>
          </p:txBody>
        </p:sp>
      </p:grpSp>
      <p:sp>
        <p:nvSpPr>
          <p:cNvPr id="21" name="Freeform 32"/>
          <p:cNvSpPr>
            <a:spLocks/>
          </p:cNvSpPr>
          <p:nvPr/>
        </p:nvSpPr>
        <p:spPr bwMode="auto">
          <a:xfrm>
            <a:off x="4419600" y="285750"/>
            <a:ext cx="1501775" cy="1676400"/>
          </a:xfrm>
          <a:custGeom>
            <a:avLst/>
            <a:gdLst>
              <a:gd name="T0" fmla="*/ 136 w 136"/>
              <a:gd name="T1" fmla="*/ 48 h 120"/>
              <a:gd name="T2" fmla="*/ 68 w 136"/>
              <a:gd name="T3" fmla="*/ 0 h 120"/>
              <a:gd name="T4" fmla="*/ 0 w 136"/>
              <a:gd name="T5" fmla="*/ 48 h 120"/>
              <a:gd name="T6" fmla="*/ 37 w 136"/>
              <a:gd name="T7" fmla="*/ 91 h 120"/>
              <a:gd name="T8" fmla="*/ 21 w 136"/>
              <a:gd name="T9" fmla="*/ 120 h 120"/>
              <a:gd name="T10" fmla="*/ 72 w 136"/>
              <a:gd name="T11" fmla="*/ 96 h 120"/>
              <a:gd name="T12" fmla="*/ 136 w 136"/>
              <a:gd name="T13" fmla="*/ 48 h 120"/>
            </a:gdLst>
            <a:ahLst/>
            <a:cxnLst>
              <a:cxn ang="0">
                <a:pos x="T0" y="T1"/>
              </a:cxn>
              <a:cxn ang="0">
                <a:pos x="T2" y="T3"/>
              </a:cxn>
              <a:cxn ang="0">
                <a:pos x="T4" y="T5"/>
              </a:cxn>
              <a:cxn ang="0">
                <a:pos x="T6" y="T7"/>
              </a:cxn>
              <a:cxn ang="0">
                <a:pos x="T8" y="T9"/>
              </a:cxn>
              <a:cxn ang="0">
                <a:pos x="T10" y="T11"/>
              </a:cxn>
              <a:cxn ang="0">
                <a:pos x="T12" y="T13"/>
              </a:cxn>
            </a:cxnLst>
            <a:rect l="0" t="0" r="r" b="b"/>
            <a:pathLst>
              <a:path w="136" h="120">
                <a:moveTo>
                  <a:pt x="136" y="48"/>
                </a:moveTo>
                <a:cubicBezTo>
                  <a:pt x="136" y="22"/>
                  <a:pt x="105" y="0"/>
                  <a:pt x="68" y="0"/>
                </a:cubicBezTo>
                <a:cubicBezTo>
                  <a:pt x="30" y="0"/>
                  <a:pt x="0" y="22"/>
                  <a:pt x="0" y="48"/>
                </a:cubicBezTo>
                <a:cubicBezTo>
                  <a:pt x="0" y="67"/>
                  <a:pt x="15" y="83"/>
                  <a:pt x="37" y="91"/>
                </a:cubicBezTo>
                <a:cubicBezTo>
                  <a:pt x="38" y="96"/>
                  <a:pt x="36" y="106"/>
                  <a:pt x="21" y="120"/>
                </a:cubicBezTo>
                <a:cubicBezTo>
                  <a:pt x="21" y="120"/>
                  <a:pt x="54" y="111"/>
                  <a:pt x="72" y="96"/>
                </a:cubicBezTo>
                <a:cubicBezTo>
                  <a:pt x="108" y="94"/>
                  <a:pt x="136" y="73"/>
                  <a:pt x="136" y="48"/>
                </a:cubicBezTo>
                <a:close/>
              </a:path>
            </a:pathLst>
          </a:custGeom>
          <a:solidFill>
            <a:schemeClr val="tx2">
              <a:lumMod val="75000"/>
            </a:schemeClr>
          </a:solidFill>
          <a:ln>
            <a:noFill/>
          </a:ln>
        </p:spPr>
        <p:txBody>
          <a:bodyPr/>
          <a:lstStyle/>
          <a:p>
            <a:pPr fontAlgn="auto">
              <a:spcBef>
                <a:spcPts val="0"/>
              </a:spcBef>
              <a:spcAft>
                <a:spcPts val="0"/>
              </a:spcAft>
              <a:defRPr/>
            </a:pPr>
            <a:endParaRPr lang="en-US">
              <a:latin typeface="+mn-lt"/>
              <a:cs typeface="+mn-cs"/>
            </a:endParaRPr>
          </a:p>
        </p:txBody>
      </p:sp>
      <p:sp>
        <p:nvSpPr>
          <p:cNvPr id="16395" name="TextBox 1"/>
          <p:cNvSpPr txBox="1">
            <a:spLocks noChangeArrowheads="1"/>
          </p:cNvSpPr>
          <p:nvPr/>
        </p:nvSpPr>
        <p:spPr bwMode="auto">
          <a:xfrm>
            <a:off x="4503737" y="754062"/>
            <a:ext cx="1333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dirty="0" smtClean="0">
                <a:solidFill>
                  <a:schemeClr val="bg1"/>
                </a:solidFill>
              </a:rPr>
              <a:t>Questions?</a:t>
            </a:r>
            <a:endParaRPr lang="en-US" altLang="en-US" sz="1800" dirty="0">
              <a:solidFill>
                <a:schemeClr val="bg1"/>
              </a:solidFill>
            </a:endParaRPr>
          </a:p>
        </p:txBody>
      </p:sp>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a:defRPr/>
            </a:pPr>
            <a:fld id="{761A62E6-6794-44EE-BAC3-9AC935F21F9D}" type="slidenum">
              <a:rPr lang="en-US"/>
              <a:pPr>
                <a:defRPr/>
              </a:pPr>
              <a:t>2</a:t>
            </a:fld>
            <a:endParaRPr lang="en-US"/>
          </a:p>
        </p:txBody>
      </p:sp>
      <p:sp>
        <p:nvSpPr>
          <p:cNvPr id="5" name="Content Placeholder 1"/>
          <p:cNvSpPr txBox="1">
            <a:spLocks/>
          </p:cNvSpPr>
          <p:nvPr/>
        </p:nvSpPr>
        <p:spPr bwMode="auto">
          <a:xfrm>
            <a:off x="1337733" y="23283"/>
            <a:ext cx="5791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marL="0" indent="0" algn="l" rtl="0" eaLnBrk="1" fontAlgn="base" hangingPunct="1">
              <a:spcBef>
                <a:spcPct val="20000"/>
              </a:spcBef>
              <a:spcAft>
                <a:spcPct val="0"/>
              </a:spcAft>
              <a:buFont typeface="Arial" pitchFamily="34" charset="0"/>
              <a:buNone/>
              <a:defRPr sz="2000" kern="1200">
                <a:solidFill>
                  <a:schemeClr val="tx1">
                    <a:tint val="75000"/>
                  </a:schemeClr>
                </a:solidFill>
                <a:latin typeface="+mn-lt"/>
                <a:ea typeface="+mn-ea"/>
                <a:cs typeface="+mn-cs"/>
              </a:defRPr>
            </a:lvl1pPr>
            <a:lvl2pPr marL="457200" indent="0" algn="l" rtl="0" eaLnBrk="1" fontAlgn="base" hangingPunct="1">
              <a:spcBef>
                <a:spcPct val="20000"/>
              </a:spcBef>
              <a:spcAft>
                <a:spcPct val="0"/>
              </a:spcAft>
              <a:buFont typeface="Arial" pitchFamily="34" charset="0"/>
              <a:buNone/>
              <a:defRPr sz="1800" kern="1200">
                <a:solidFill>
                  <a:schemeClr val="tx1">
                    <a:tint val="75000"/>
                  </a:schemeClr>
                </a:solidFill>
                <a:latin typeface="+mn-lt"/>
                <a:ea typeface="+mn-ea"/>
                <a:cs typeface="+mn-cs"/>
              </a:defRPr>
            </a:lvl2pPr>
            <a:lvl3pPr marL="914400" indent="0" algn="l" rtl="0" eaLnBrk="1" fontAlgn="base" hangingPunct="1">
              <a:spcBef>
                <a:spcPct val="20000"/>
              </a:spcBef>
              <a:spcAft>
                <a:spcPct val="0"/>
              </a:spcAft>
              <a:buFont typeface="Arial" pitchFamily="34" charset="0"/>
              <a:buNone/>
              <a:defRPr sz="1600" kern="1200">
                <a:solidFill>
                  <a:schemeClr val="tx1">
                    <a:tint val="75000"/>
                  </a:schemeClr>
                </a:solidFill>
                <a:latin typeface="+mn-lt"/>
                <a:ea typeface="+mn-ea"/>
                <a:cs typeface="+mn-cs"/>
              </a:defRPr>
            </a:lvl3pPr>
            <a:lvl4pPr marL="1371600" indent="0" algn="l" rtl="0" eaLnBrk="1" fontAlgn="base" hangingPunct="1">
              <a:spcBef>
                <a:spcPct val="20000"/>
              </a:spcBef>
              <a:spcAft>
                <a:spcPct val="0"/>
              </a:spcAft>
              <a:buFont typeface="Arial" pitchFamily="34" charset="0"/>
              <a:buNone/>
              <a:defRPr sz="1400" kern="1200">
                <a:solidFill>
                  <a:schemeClr val="tx1">
                    <a:tint val="75000"/>
                  </a:schemeClr>
                </a:solidFill>
                <a:latin typeface="+mn-lt"/>
                <a:ea typeface="+mn-ea"/>
                <a:cs typeface="+mn-cs"/>
              </a:defRPr>
            </a:lvl4pPr>
            <a:lvl5pPr marL="1828800" indent="0" algn="l" rtl="0" eaLnBrk="1" fontAlgn="base" hangingPunct="1">
              <a:spcBef>
                <a:spcPct val="20000"/>
              </a:spcBef>
              <a:spcAft>
                <a:spcPct val="0"/>
              </a:spcAft>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marL="341313" fontAlgn="auto">
              <a:spcBef>
                <a:spcPct val="0"/>
              </a:spcBef>
              <a:spcAft>
                <a:spcPts val="600"/>
              </a:spcAft>
              <a:buFont typeface="Courier New" panose="02070309020205020404" pitchFamily="49" charset="0"/>
              <a:buChar char="o"/>
              <a:defRPr/>
            </a:pPr>
            <a:r>
              <a:rPr lang="en-US" dirty="0" smtClean="0">
                <a:solidFill>
                  <a:schemeClr val="tx1"/>
                </a:solidFill>
                <a:cs typeface="Helvetica Neue Light"/>
              </a:rPr>
              <a:t>Established May 2000 under the </a:t>
            </a:r>
            <a:r>
              <a:rPr lang="en-US" i="1" dirty="0" smtClean="0">
                <a:solidFill>
                  <a:schemeClr val="tx1"/>
                </a:solidFill>
                <a:cs typeface="Helvetica Neue Light"/>
              </a:rPr>
              <a:t>Nuclear Safety and Control Act</a:t>
            </a:r>
            <a:endParaRPr lang="en-US" dirty="0" smtClean="0">
              <a:solidFill>
                <a:schemeClr val="tx1"/>
              </a:solidFill>
              <a:cs typeface="Helvetica Neue Light"/>
            </a:endParaRPr>
          </a:p>
          <a:p>
            <a:pPr marL="341313" fontAlgn="auto">
              <a:spcBef>
                <a:spcPct val="0"/>
              </a:spcBef>
              <a:spcAft>
                <a:spcPts val="600"/>
              </a:spcAft>
              <a:buFont typeface="Courier New" panose="02070309020205020404" pitchFamily="49" charset="0"/>
              <a:buChar char="o"/>
              <a:defRPr/>
            </a:pPr>
            <a:r>
              <a:rPr lang="en-US" dirty="0" smtClean="0">
                <a:solidFill>
                  <a:schemeClr val="tx1"/>
                </a:solidFill>
                <a:cs typeface="Helvetica Neue Light"/>
              </a:rPr>
              <a:t>Replaced the Atomic Energy Control Board, established in 1946 under the </a:t>
            </a:r>
            <a:r>
              <a:rPr lang="en-US" i="1" dirty="0" smtClean="0">
                <a:solidFill>
                  <a:schemeClr val="tx1"/>
                </a:solidFill>
                <a:cs typeface="Helvetica Neue Light"/>
              </a:rPr>
              <a:t>Atomic Energy Control Act</a:t>
            </a:r>
          </a:p>
        </p:txBody>
      </p:sp>
      <p:pic>
        <p:nvPicPr>
          <p:cNvPr id="6" name="Picture 8" descr="canada-coat-of-arms"/>
          <p:cNvPicPr>
            <a:picLocks noChangeAspect="1" noChangeArrowheads="1"/>
          </p:cNvPicPr>
          <p:nvPr>
            <p:custDataLst>
              <p:tags r:id="rId1"/>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255" r="-3862"/>
          <a:stretch>
            <a:fillRect/>
          </a:stretch>
        </p:blipFill>
        <p:spPr bwMode="auto">
          <a:xfrm>
            <a:off x="7162800" y="438150"/>
            <a:ext cx="1828800" cy="2456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sp>
        <p:nvSpPr>
          <p:cNvPr id="3" name="Rectangle 2"/>
          <p:cNvSpPr/>
          <p:nvPr/>
        </p:nvSpPr>
        <p:spPr>
          <a:xfrm>
            <a:off x="952500" y="2647950"/>
            <a:ext cx="6629400" cy="2308324"/>
          </a:xfrm>
          <a:prstGeom prst="rect">
            <a:avLst/>
          </a:prstGeom>
        </p:spPr>
        <p:txBody>
          <a:bodyPr wrap="square">
            <a:spAutoFit/>
          </a:bodyPr>
          <a:lstStyle/>
          <a:p>
            <a:pPr>
              <a:defRPr/>
            </a:pPr>
            <a:r>
              <a:rPr lang="en-US" altLang="en-US" dirty="0"/>
              <a:t>Regulate the use of nuclear energy and materials to protect the health, safety and security of Canadians and the environment</a:t>
            </a:r>
          </a:p>
          <a:p>
            <a:pPr>
              <a:defRPr/>
            </a:pPr>
            <a:endParaRPr lang="en-US" altLang="en-US" dirty="0"/>
          </a:p>
          <a:p>
            <a:pPr>
              <a:defRPr/>
            </a:pPr>
            <a:r>
              <a:rPr lang="en-US" altLang="en-US" dirty="0"/>
              <a:t>Implement Canada's international commitments on the peaceful use of nuclear energy</a:t>
            </a:r>
          </a:p>
          <a:p>
            <a:pPr>
              <a:defRPr/>
            </a:pPr>
            <a:endParaRPr lang="en-US" altLang="en-US" dirty="0"/>
          </a:p>
          <a:p>
            <a:pPr>
              <a:defRPr/>
            </a:pPr>
            <a:r>
              <a:rPr lang="en-US" altLang="en-US" dirty="0"/>
              <a:t>Disseminate</a:t>
            </a:r>
            <a:r>
              <a:rPr lang="en-US" altLang="en-US" dirty="0">
                <a:solidFill>
                  <a:srgbClr val="0066CC"/>
                </a:solidFill>
              </a:rPr>
              <a:t> objective scientific, technical </a:t>
            </a:r>
            <a:r>
              <a:rPr lang="en-US" altLang="en-US" dirty="0"/>
              <a:t>and </a:t>
            </a:r>
            <a:r>
              <a:rPr lang="en-US" altLang="en-US" dirty="0">
                <a:solidFill>
                  <a:srgbClr val="0066CC"/>
                </a:solidFill>
              </a:rPr>
              <a:t>regulatory information </a:t>
            </a:r>
            <a:r>
              <a:rPr lang="en-US" altLang="en-US" dirty="0"/>
              <a:t>to the public</a:t>
            </a:r>
          </a:p>
        </p:txBody>
      </p:sp>
      <p:sp>
        <p:nvSpPr>
          <p:cNvPr id="7" name="Rectangle 6"/>
          <p:cNvSpPr/>
          <p:nvPr/>
        </p:nvSpPr>
        <p:spPr>
          <a:xfrm>
            <a:off x="960967" y="2051321"/>
            <a:ext cx="1727588" cy="584775"/>
          </a:xfrm>
          <a:prstGeom prst="rect">
            <a:avLst/>
          </a:prstGeom>
          <a:noFill/>
        </p:spPr>
        <p:txBody>
          <a:bodyPr wrap="none" lIns="91440" tIns="45720" rIns="91440" bIns="45720">
            <a:spAutoFit/>
          </a:bodyPr>
          <a:lstStyle/>
          <a:p>
            <a:pPr algn="ctr"/>
            <a:r>
              <a:rPr lang="en-US" sz="3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Mandate</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dirty="0" smtClean="0"/>
              <a:t>Background - </a:t>
            </a:r>
          </a:p>
        </p:txBody>
      </p:sp>
      <p:sp>
        <p:nvSpPr>
          <p:cNvPr id="11267" name="Content Placeholder 2"/>
          <p:cNvSpPr>
            <a:spLocks noGrp="1"/>
          </p:cNvSpPr>
          <p:nvPr>
            <p:ph idx="1"/>
          </p:nvPr>
        </p:nvSpPr>
        <p:spPr>
          <a:xfrm>
            <a:off x="457200" y="1504950"/>
            <a:ext cx="4495800" cy="3429000"/>
          </a:xfrm>
        </p:spPr>
        <p:txBody>
          <a:bodyPr/>
          <a:lstStyle/>
          <a:p>
            <a:pPr marL="0" indent="0">
              <a:buNone/>
            </a:pPr>
            <a:r>
              <a:rPr lang="en-US" sz="2000" dirty="0"/>
              <a:t>In the last forty years, positron emission tomography (PET) has advanced rapidly and is becoming an indispensable imaging modality for the evaluation of cancer patients. </a:t>
            </a:r>
            <a:endParaRPr lang="en-US" sz="2000" dirty="0" smtClean="0"/>
          </a:p>
          <a:p>
            <a:pPr marL="0" indent="0">
              <a:buNone/>
            </a:pPr>
            <a:endParaRPr lang="en-US" sz="2000" dirty="0"/>
          </a:p>
          <a:p>
            <a:pPr marL="0" indent="0">
              <a:buNone/>
            </a:pPr>
            <a:r>
              <a:rPr lang="en-US" sz="2000" dirty="0" smtClean="0"/>
              <a:t>Of </a:t>
            </a:r>
            <a:r>
              <a:rPr lang="en-US" sz="2000" dirty="0"/>
              <a:t>the hundreds of positron labelled radiotracers, 2-[</a:t>
            </a:r>
            <a:r>
              <a:rPr lang="en-US" sz="2000" baseline="30000" dirty="0"/>
              <a:t>18</a:t>
            </a:r>
            <a:r>
              <a:rPr lang="en-US" sz="2000" dirty="0"/>
              <a:t>F]-fluoro-2-deoxy-D-glucose (FDG) is the most successful and widely used imaging agent in PET today</a:t>
            </a:r>
            <a:endParaRPr lang="en-US" altLang="en-US" sz="2000" dirty="0" smtClean="0"/>
          </a:p>
        </p:txBody>
      </p:sp>
      <p:sp>
        <p:nvSpPr>
          <p:cNvPr id="6" name="Slide Number Placeholder 5"/>
          <p:cNvSpPr>
            <a:spLocks noGrp="1"/>
          </p:cNvSpPr>
          <p:nvPr>
            <p:ph type="sldNum" sz="quarter" idx="12"/>
          </p:nvPr>
        </p:nvSpPr>
        <p:spPr/>
        <p:txBody>
          <a:bodyPr/>
          <a:lstStyle/>
          <a:p>
            <a:pPr>
              <a:defRPr/>
            </a:pPr>
            <a:fld id="{6B6BC7A1-9349-4F9A-A760-E1F0F5501EA4}" type="slidenum">
              <a:rPr lang="en-US"/>
              <a:pPr>
                <a:defRPr/>
              </a:pPr>
              <a:t>3</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600" y="1657350"/>
            <a:ext cx="4008238" cy="2960370"/>
          </a:xfrm>
          <a:prstGeom prst="rect">
            <a:avLst/>
          </a:prstGeom>
        </p:spPr>
      </p:pic>
      <p:sp>
        <p:nvSpPr>
          <p:cNvPr id="3" name="Rectangle 2"/>
          <p:cNvSpPr/>
          <p:nvPr/>
        </p:nvSpPr>
        <p:spPr>
          <a:xfrm>
            <a:off x="4245114" y="209550"/>
            <a:ext cx="1415772"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F-18</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5D5E66D-953C-4D96-B18E-06647CCA29C0}" type="slidenum">
              <a:rPr lang="en-US" smtClean="0"/>
              <a:pPr>
                <a:defRPr/>
              </a:pPr>
              <a:t>4</a:t>
            </a:fld>
            <a:endParaRPr lang="en-US"/>
          </a:p>
        </p:txBody>
      </p:sp>
      <p:graphicFrame>
        <p:nvGraphicFramePr>
          <p:cNvPr id="7" name="Object 6"/>
          <p:cNvGraphicFramePr>
            <a:graphicFrameLocks/>
          </p:cNvGraphicFramePr>
          <p:nvPr>
            <p:extLst>
              <p:ext uri="{D42A27DB-BD31-4B8C-83A1-F6EECF244321}">
                <p14:modId xmlns:p14="http://schemas.microsoft.com/office/powerpoint/2010/main" val="313856368"/>
              </p:ext>
            </p:extLst>
          </p:nvPr>
        </p:nvGraphicFramePr>
        <p:xfrm>
          <a:off x="2514600" y="23283"/>
          <a:ext cx="6595533" cy="4986867"/>
        </p:xfrm>
        <a:graphic>
          <a:graphicData uri="http://schemas.openxmlformats.org/presentationml/2006/ole">
            <mc:AlternateContent xmlns:mc="http://schemas.openxmlformats.org/markup-compatibility/2006">
              <mc:Choice xmlns:v="urn:schemas-microsoft-com:vml" Requires="v">
                <p:oleObj spid="_x0000_s1047" r:id="rId4" imgW="6791533" imgH="5761219" progId="Excel.Chart.8">
                  <p:embed/>
                </p:oleObj>
              </mc:Choice>
              <mc:Fallback>
                <p:oleObj r:id="rId4" imgW="6791533" imgH="5761219" progId="Excel.Chart.8">
                  <p:embed/>
                  <p:pic>
                    <p:nvPicPr>
                      <p:cNvPr id="0" name="Char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23283"/>
                        <a:ext cx="6595533" cy="4986867"/>
                      </a:xfrm>
                      <a:prstGeom prst="rect">
                        <a:avLst/>
                      </a:prstGeom>
                      <a:noFill/>
                      <a:ln>
                        <a:noFill/>
                      </a:ln>
                    </p:spPr>
                  </p:pic>
                </p:oleObj>
              </mc:Fallback>
            </mc:AlternateContent>
          </a:graphicData>
        </a:graphic>
      </p:graphicFrame>
      <p:sp>
        <p:nvSpPr>
          <p:cNvPr id="8" name="TextBox 7"/>
          <p:cNvSpPr txBox="1"/>
          <p:nvPr/>
        </p:nvSpPr>
        <p:spPr>
          <a:xfrm>
            <a:off x="76200" y="1581150"/>
            <a:ext cx="2362200" cy="2769989"/>
          </a:xfrm>
          <a:prstGeom prst="rect">
            <a:avLst/>
          </a:prstGeom>
          <a:noFill/>
        </p:spPr>
        <p:txBody>
          <a:bodyPr wrap="square" rtlCol="0">
            <a:spAutoFit/>
          </a:bodyPr>
          <a:lstStyle/>
          <a:p>
            <a:r>
              <a:rPr lang="en-US" dirty="0"/>
              <a:t>Canada is no exception; last year, a total combined </a:t>
            </a:r>
            <a:r>
              <a:rPr lang="en-US" baseline="30000" dirty="0"/>
              <a:t>18</a:t>
            </a:r>
            <a:r>
              <a:rPr lang="en-US" dirty="0"/>
              <a:t>F production of </a:t>
            </a:r>
            <a:r>
              <a:rPr lang="en-US" sz="2400" dirty="0"/>
              <a:t>1.37 </a:t>
            </a:r>
            <a:r>
              <a:rPr lang="en-US" sz="2400" dirty="0" err="1"/>
              <a:t>PBq</a:t>
            </a:r>
            <a:r>
              <a:rPr lang="en-US" dirty="0"/>
              <a:t> at the end of bombardment (EOB) was reported from the cyclotron facilities </a:t>
            </a:r>
            <a:r>
              <a:rPr lang="en-US" dirty="0" err="1"/>
              <a:t>licenced</a:t>
            </a:r>
            <a:r>
              <a:rPr lang="en-US" dirty="0"/>
              <a:t> by the CNSC.</a:t>
            </a:r>
            <a:endParaRPr lang="en-CA" dirty="0"/>
          </a:p>
        </p:txBody>
      </p:sp>
    </p:spTree>
    <p:extLst>
      <p:ext uri="{BB962C8B-B14F-4D97-AF65-F5344CB8AC3E}">
        <p14:creationId xmlns:p14="http://schemas.microsoft.com/office/powerpoint/2010/main" val="3439802381"/>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5139FF45-3E15-4B17-930D-754216913710}" type="slidenum">
              <a:rPr lang="en-US" smtClean="0"/>
              <a:pPr>
                <a:defRPr/>
              </a:pPr>
              <a:t>5</a:t>
            </a:fld>
            <a:endParaRPr lang="en-US"/>
          </a:p>
        </p:txBody>
      </p:sp>
      <p:sp>
        <p:nvSpPr>
          <p:cNvPr id="7" name="Rectangle 2"/>
          <p:cNvSpPr txBox="1">
            <a:spLocks/>
          </p:cNvSpPr>
          <p:nvPr/>
        </p:nvSpPr>
        <p:spPr bwMode="auto">
          <a:xfrm>
            <a:off x="457200" y="338139"/>
            <a:ext cx="82296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chemeClr val="tx1"/>
                </a:solidFill>
                <a:effectLst/>
                <a:uLnTx/>
                <a:uFillTx/>
                <a:latin typeface="Candara"/>
                <a:ea typeface="+mj-ea"/>
                <a:cs typeface="+mj-cs"/>
              </a:rPr>
              <a:t>Publications</a:t>
            </a:r>
          </a:p>
        </p:txBody>
      </p:sp>
      <p:sp>
        <p:nvSpPr>
          <p:cNvPr id="8" name="Rectangle 3"/>
          <p:cNvSpPr txBox="1">
            <a:spLocks/>
          </p:cNvSpPr>
          <p:nvPr/>
        </p:nvSpPr>
        <p:spPr bwMode="auto">
          <a:xfrm>
            <a:off x="406400" y="1255779"/>
            <a:ext cx="8077200" cy="146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273050" marR="0" lvl="0" indent="-273050" algn="l" defTabSz="914400" rtl="0" eaLnBrk="0" fontAlgn="base" latinLnBrk="0" hangingPunct="0">
              <a:lnSpc>
                <a:spcPct val="100000"/>
              </a:lnSpc>
              <a:spcBef>
                <a:spcPct val="20000"/>
              </a:spcBef>
              <a:spcAft>
                <a:spcPct val="0"/>
              </a:spcAft>
              <a:buClr>
                <a:srgbClr val="31B6FD"/>
              </a:buClr>
              <a:buSzPct val="100000"/>
              <a:buFont typeface="Symbol" pitchFamily="18" charset="2"/>
              <a:buNone/>
              <a:tabLst/>
              <a:defRPr/>
            </a:pPr>
            <a:r>
              <a:rPr kumimoji="0" lang="en-US" altLang="en-US" sz="2400" b="0" i="0" u="none" strike="noStrike" kern="1200" cap="none" spc="0" normalizeH="0" baseline="0" noProof="0" dirty="0" smtClean="0">
                <a:ln>
                  <a:noFill/>
                </a:ln>
                <a:solidFill>
                  <a:srgbClr val="073E87"/>
                </a:solidFill>
                <a:effectLst/>
                <a:uLnTx/>
                <a:uFillTx/>
                <a:latin typeface="Candara"/>
                <a:ea typeface="+mn-ea"/>
                <a:cs typeface="+mn-cs"/>
              </a:rPr>
              <a:t>   </a:t>
            </a:r>
            <a:r>
              <a:rPr kumimoji="0" lang="en-US" altLang="en-US" sz="1800" b="0" i="0" u="none" strike="noStrike" kern="1200" cap="none" spc="0" normalizeH="0" baseline="0" noProof="0" dirty="0" smtClean="0">
                <a:ln>
                  <a:noFill/>
                </a:ln>
                <a:solidFill>
                  <a:srgbClr val="073E87"/>
                </a:solidFill>
                <a:effectLst/>
                <a:uLnTx/>
                <a:uFillTx/>
                <a:latin typeface="Candara"/>
                <a:ea typeface="+mn-ea"/>
                <a:cs typeface="+mn-cs"/>
              </a:rPr>
              <a:t>In 2004 </a:t>
            </a:r>
            <a:r>
              <a:rPr kumimoji="0" lang="en-US" altLang="en-US" sz="1800" b="0" i="0" u="none" strike="noStrike" kern="1200" cap="none" spc="0" normalizeH="0" baseline="0" noProof="0" dirty="0" err="1" smtClean="0">
                <a:ln>
                  <a:noFill/>
                </a:ln>
                <a:solidFill>
                  <a:srgbClr val="073E87"/>
                </a:solidFill>
                <a:effectLst/>
                <a:uLnTx/>
                <a:uFillTx/>
                <a:latin typeface="Candara"/>
                <a:ea typeface="+mn-ea"/>
                <a:cs typeface="+mn-cs"/>
              </a:rPr>
              <a:t>Shileki</a:t>
            </a:r>
            <a:r>
              <a:rPr kumimoji="0" lang="en-US" altLang="en-US" sz="1800" b="0" i="0" u="none" strike="noStrike" kern="1200" cap="none" spc="0" normalizeH="0" baseline="0" noProof="0" dirty="0" smtClean="0">
                <a:ln>
                  <a:noFill/>
                </a:ln>
                <a:solidFill>
                  <a:srgbClr val="073E87"/>
                </a:solidFill>
                <a:effectLst/>
                <a:uLnTx/>
                <a:uFillTx/>
                <a:latin typeface="Candara"/>
                <a:ea typeface="+mn-ea"/>
                <a:cs typeface="+mn-cs"/>
              </a:rPr>
              <a:t> Ito and al, confirmed the presence of </a:t>
            </a:r>
            <a:r>
              <a:rPr kumimoji="0" lang="en-US" altLang="en-US" sz="1800" b="1" i="1" u="none" strike="noStrike" kern="1200" cap="none" spc="0" normalizeH="0" baseline="0" noProof="0" dirty="0" smtClean="0">
                <a:ln>
                  <a:noFill/>
                </a:ln>
                <a:solidFill>
                  <a:srgbClr val="073E87"/>
                </a:solidFill>
                <a:effectLst/>
                <a:uLnTx/>
                <a:uFillTx/>
                <a:latin typeface="Candara"/>
                <a:ea typeface="+mn-ea"/>
                <a:cs typeface="+mn-cs"/>
              </a:rPr>
              <a:t>tritium</a:t>
            </a:r>
            <a:r>
              <a:rPr kumimoji="0" lang="en-US" altLang="en-US" sz="1800" b="0" i="0" u="none" strike="noStrike" kern="1200" cap="none" spc="0" normalizeH="0" baseline="0" noProof="0" dirty="0" smtClean="0">
                <a:ln>
                  <a:noFill/>
                </a:ln>
                <a:solidFill>
                  <a:srgbClr val="073E87"/>
                </a:solidFill>
                <a:effectLst/>
                <a:uLnTx/>
                <a:uFillTx/>
                <a:latin typeface="Candara"/>
                <a:ea typeface="+mn-ea"/>
                <a:cs typeface="+mn-cs"/>
              </a:rPr>
              <a:t> in enriched [</a:t>
            </a:r>
            <a:r>
              <a:rPr kumimoji="0" lang="en-US" altLang="en-US" sz="1800" b="0" i="0" u="none" strike="noStrike" kern="1200" cap="none" spc="0" normalizeH="0" baseline="30000" noProof="0" dirty="0" smtClean="0">
                <a:ln>
                  <a:noFill/>
                </a:ln>
                <a:solidFill>
                  <a:srgbClr val="073E87"/>
                </a:solidFill>
                <a:effectLst/>
                <a:uLnTx/>
                <a:uFillTx/>
                <a:latin typeface="Candara"/>
                <a:ea typeface="+mn-ea"/>
                <a:cs typeface="+mn-cs"/>
              </a:rPr>
              <a:t>18</a:t>
            </a:r>
            <a:r>
              <a:rPr kumimoji="0" lang="en-US" altLang="en-US" sz="1800" b="0" i="0" u="none" strike="noStrike" kern="1200" cap="none" spc="0" normalizeH="0" baseline="0" noProof="0" dirty="0" smtClean="0">
                <a:ln>
                  <a:noFill/>
                </a:ln>
                <a:solidFill>
                  <a:srgbClr val="073E87"/>
                </a:solidFill>
                <a:effectLst/>
                <a:uLnTx/>
                <a:uFillTx/>
                <a:latin typeface="Candara"/>
                <a:ea typeface="+mn-ea"/>
                <a:cs typeface="+mn-cs"/>
              </a:rPr>
              <a:t>O]water irradiated with 9.6MeV protons used to produce [</a:t>
            </a:r>
            <a:r>
              <a:rPr kumimoji="0" lang="en-US" altLang="en-US" sz="1800" b="0" i="0" u="none" strike="noStrike" kern="1200" cap="none" spc="0" normalizeH="0" baseline="30000" noProof="0" dirty="0" smtClean="0">
                <a:ln>
                  <a:noFill/>
                </a:ln>
                <a:solidFill>
                  <a:srgbClr val="073E87"/>
                </a:solidFill>
                <a:effectLst/>
                <a:uLnTx/>
                <a:uFillTx/>
                <a:latin typeface="Candara"/>
                <a:ea typeface="+mn-ea"/>
                <a:cs typeface="+mn-cs"/>
              </a:rPr>
              <a:t>18</a:t>
            </a:r>
            <a:r>
              <a:rPr kumimoji="0" lang="en-US" altLang="en-US" sz="1800" b="0" i="0" u="none" strike="noStrike" kern="1200" cap="none" spc="0" normalizeH="0" baseline="0" noProof="0" dirty="0" smtClean="0">
                <a:ln>
                  <a:noFill/>
                </a:ln>
                <a:solidFill>
                  <a:srgbClr val="073E87"/>
                </a:solidFill>
                <a:effectLst/>
                <a:uLnTx/>
                <a:uFillTx/>
                <a:latin typeface="Candara"/>
                <a:ea typeface="+mn-ea"/>
                <a:cs typeface="+mn-cs"/>
              </a:rPr>
              <a:t>F]  fluoride via </a:t>
            </a:r>
            <a:r>
              <a:rPr kumimoji="0" lang="en-US" altLang="en-US" sz="1800" b="0" i="0" u="none" strike="noStrike" kern="1200" cap="none" spc="0" normalizeH="0" baseline="30000" noProof="0" dirty="0" smtClean="0">
                <a:ln>
                  <a:noFill/>
                </a:ln>
                <a:solidFill>
                  <a:srgbClr val="073E87"/>
                </a:solidFill>
                <a:effectLst/>
                <a:uLnTx/>
                <a:uFillTx/>
                <a:latin typeface="Candara"/>
                <a:ea typeface="+mn-ea"/>
                <a:cs typeface="+mn-cs"/>
              </a:rPr>
              <a:t>18</a:t>
            </a:r>
            <a:r>
              <a:rPr kumimoji="0" lang="en-US" altLang="en-US" sz="1800" b="0" i="0" u="none" strike="noStrike" kern="1200" cap="none" spc="0" normalizeH="0" baseline="0" noProof="0" dirty="0" smtClean="0">
                <a:ln>
                  <a:noFill/>
                </a:ln>
                <a:solidFill>
                  <a:srgbClr val="073E87"/>
                </a:solidFill>
                <a:effectLst/>
                <a:uLnTx/>
                <a:uFillTx/>
                <a:latin typeface="Candara"/>
                <a:ea typeface="+mn-ea"/>
                <a:cs typeface="+mn-cs"/>
              </a:rPr>
              <a:t>O(p, n)</a:t>
            </a:r>
            <a:r>
              <a:rPr kumimoji="0" lang="en-US" altLang="en-US" sz="1800" b="0" i="0" u="none" strike="noStrike" kern="1200" cap="none" spc="0" normalizeH="0" baseline="30000" noProof="0" dirty="0" smtClean="0">
                <a:ln>
                  <a:noFill/>
                </a:ln>
                <a:solidFill>
                  <a:srgbClr val="073E87"/>
                </a:solidFill>
                <a:effectLst/>
                <a:uLnTx/>
                <a:uFillTx/>
                <a:latin typeface="Candara"/>
                <a:ea typeface="+mn-ea"/>
                <a:cs typeface="+mn-cs"/>
              </a:rPr>
              <a:t>18</a:t>
            </a:r>
            <a:r>
              <a:rPr kumimoji="0" lang="en-US" altLang="en-US" sz="1800" b="0" i="0" u="none" strike="noStrike" kern="1200" cap="none" spc="0" normalizeH="0" baseline="0" noProof="0" dirty="0" smtClean="0">
                <a:ln>
                  <a:noFill/>
                </a:ln>
                <a:solidFill>
                  <a:srgbClr val="073E87"/>
                </a:solidFill>
                <a:effectLst/>
                <a:uLnTx/>
                <a:uFillTx/>
                <a:latin typeface="Candara"/>
                <a:ea typeface="+mn-ea"/>
                <a:cs typeface="+mn-cs"/>
              </a:rPr>
              <a:t>F , reaction was inferred from the cross sections and threshold energies of the reaction.. </a:t>
            </a:r>
          </a:p>
        </p:txBody>
      </p:sp>
      <p:sp>
        <p:nvSpPr>
          <p:cNvPr id="9" name="Text Box 4"/>
          <p:cNvSpPr txBox="1">
            <a:spLocks noChangeArrowheads="1"/>
          </p:cNvSpPr>
          <p:nvPr/>
        </p:nvSpPr>
        <p:spPr bwMode="auto">
          <a:xfrm>
            <a:off x="440267" y="3790950"/>
            <a:ext cx="8534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en-US" sz="1600" dirty="0" err="1" smtClean="0">
                <a:solidFill>
                  <a:prstClr val="black"/>
                </a:solidFill>
                <a:cs typeface="Arial" charset="0"/>
              </a:rPr>
              <a:t>Tomiyoshi</a:t>
            </a:r>
            <a:r>
              <a:rPr lang="en-US" altLang="en-US" sz="1600" dirty="0" smtClean="0">
                <a:solidFill>
                  <a:prstClr val="black"/>
                </a:solidFill>
                <a:cs typeface="Arial" charset="0"/>
              </a:rPr>
              <a:t> et al., (1999) also detected tritium in [</a:t>
            </a:r>
            <a:r>
              <a:rPr lang="en-US" altLang="en-US" sz="1600" baseline="30000" dirty="0" smtClean="0">
                <a:solidFill>
                  <a:prstClr val="black"/>
                </a:solidFill>
                <a:cs typeface="Arial" charset="0"/>
              </a:rPr>
              <a:t>15</a:t>
            </a:r>
            <a:r>
              <a:rPr lang="en-US" altLang="en-US" sz="1600" dirty="0" smtClean="0">
                <a:solidFill>
                  <a:prstClr val="black"/>
                </a:solidFill>
                <a:cs typeface="Arial" charset="0"/>
              </a:rPr>
              <a:t>O]water as a by-product of the </a:t>
            </a:r>
            <a:r>
              <a:rPr lang="en-US" altLang="en-US" sz="1600" baseline="30000" dirty="0" smtClean="0">
                <a:solidFill>
                  <a:prstClr val="black"/>
                </a:solidFill>
                <a:cs typeface="Arial" charset="0"/>
              </a:rPr>
              <a:t>14</a:t>
            </a:r>
            <a:r>
              <a:rPr lang="en-US" altLang="en-US" sz="1600" dirty="0" smtClean="0">
                <a:solidFill>
                  <a:prstClr val="black"/>
                </a:solidFill>
                <a:cs typeface="Arial" charset="0"/>
              </a:rPr>
              <a:t>N(d, t)</a:t>
            </a:r>
            <a:r>
              <a:rPr lang="en-US" altLang="en-US" sz="1600" baseline="30000" dirty="0" smtClean="0">
                <a:solidFill>
                  <a:prstClr val="black"/>
                </a:solidFill>
                <a:cs typeface="Arial" charset="0"/>
              </a:rPr>
              <a:t>13</a:t>
            </a:r>
            <a:r>
              <a:rPr lang="en-US" altLang="en-US" sz="1600" dirty="0" smtClean="0">
                <a:solidFill>
                  <a:prstClr val="black"/>
                </a:solidFill>
                <a:cs typeface="Arial" charset="0"/>
              </a:rPr>
              <a:t>N when the </a:t>
            </a:r>
            <a:r>
              <a:rPr lang="en-US" altLang="en-US" sz="1600" baseline="30000" dirty="0" smtClean="0">
                <a:solidFill>
                  <a:prstClr val="black"/>
                </a:solidFill>
                <a:cs typeface="Arial" charset="0"/>
              </a:rPr>
              <a:t>15</a:t>
            </a:r>
            <a:r>
              <a:rPr lang="en-US" altLang="en-US" sz="1600" dirty="0" smtClean="0">
                <a:solidFill>
                  <a:prstClr val="black"/>
                </a:solidFill>
                <a:cs typeface="Arial" charset="0"/>
              </a:rPr>
              <a:t>O was produced by the </a:t>
            </a:r>
            <a:r>
              <a:rPr lang="en-US" altLang="en-US" sz="1600" baseline="30000" dirty="0" smtClean="0">
                <a:solidFill>
                  <a:prstClr val="black"/>
                </a:solidFill>
                <a:cs typeface="Arial" charset="0"/>
              </a:rPr>
              <a:t>14</a:t>
            </a:r>
            <a:r>
              <a:rPr lang="en-US" altLang="en-US" sz="1600" dirty="0" smtClean="0">
                <a:solidFill>
                  <a:prstClr val="black"/>
                </a:solidFill>
                <a:cs typeface="Arial" charset="0"/>
              </a:rPr>
              <a:t>N(d, n)</a:t>
            </a:r>
            <a:r>
              <a:rPr lang="en-US" altLang="en-US" sz="1600" baseline="30000" dirty="0" smtClean="0">
                <a:solidFill>
                  <a:prstClr val="black"/>
                </a:solidFill>
                <a:cs typeface="Arial" charset="0"/>
              </a:rPr>
              <a:t>15</a:t>
            </a:r>
            <a:r>
              <a:rPr lang="en-US" altLang="en-US" sz="1600" dirty="0" smtClean="0">
                <a:solidFill>
                  <a:prstClr val="black"/>
                </a:solidFill>
                <a:cs typeface="Arial" charset="0"/>
              </a:rPr>
              <a:t>O reaction with 8.6MeV deuterons.</a:t>
            </a:r>
          </a:p>
        </p:txBody>
      </p:sp>
      <p:sp>
        <p:nvSpPr>
          <p:cNvPr id="10" name="Rectangle 9"/>
          <p:cNvSpPr/>
          <p:nvPr/>
        </p:nvSpPr>
        <p:spPr>
          <a:xfrm>
            <a:off x="1810071" y="2724150"/>
            <a:ext cx="4719689"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baseline="3000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latin typeface="Candara" pitchFamily="34" charset="0"/>
                <a:cs typeface="Arial" charset="0"/>
              </a:rPr>
              <a:t>18 </a:t>
            </a:r>
            <a:r>
              <a:rPr lang="en-US" sz="5400" b="1" spc="50" dirty="0" err="1">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latin typeface="Candara" pitchFamily="34" charset="0"/>
                <a:cs typeface="Arial" charset="0"/>
              </a:rPr>
              <a:t>O+p</a:t>
            </a:r>
            <a:r>
              <a:rPr lang="en-US" sz="5400" b="1" spc="5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latin typeface="Candara" pitchFamily="34" charset="0"/>
                <a:cs typeface="Arial" charset="0"/>
              </a:rPr>
              <a:t>-&gt;</a:t>
            </a:r>
            <a:r>
              <a:rPr lang="en-US" sz="5400" b="1" spc="50" baseline="3000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latin typeface="Candara" pitchFamily="34" charset="0"/>
                <a:cs typeface="Arial" charset="0"/>
              </a:rPr>
              <a:t>3</a:t>
            </a:r>
            <a:r>
              <a:rPr lang="en-US" sz="5400" b="1" spc="5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latin typeface="Candara" pitchFamily="34" charset="0"/>
                <a:cs typeface="Arial" charset="0"/>
              </a:rPr>
              <a:t>H + </a:t>
            </a:r>
            <a:r>
              <a:rPr lang="en-US" sz="5400" b="1" spc="50" baseline="3000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latin typeface="Candara" pitchFamily="34" charset="0"/>
                <a:cs typeface="Arial" charset="0"/>
              </a:rPr>
              <a:t>16</a:t>
            </a:r>
            <a:r>
              <a:rPr lang="en-US" sz="5400" b="1" spc="50" dirty="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latin typeface="Candara" pitchFamily="34" charset="0"/>
                <a:cs typeface="Arial" charset="0"/>
              </a:rPr>
              <a:t>O</a:t>
            </a:r>
          </a:p>
        </p:txBody>
      </p:sp>
    </p:spTree>
    <p:extLst>
      <p:ext uri="{BB962C8B-B14F-4D97-AF65-F5344CB8AC3E}">
        <p14:creationId xmlns:p14="http://schemas.microsoft.com/office/powerpoint/2010/main" val="12424781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5139FF45-3E15-4B17-930D-754216913710}" type="slidenum">
              <a:rPr lang="en-US" smtClean="0"/>
              <a:pPr>
                <a:defRPr/>
              </a:pPr>
              <a:t>6</a:t>
            </a:fld>
            <a:endParaRPr lang="en-US"/>
          </a:p>
        </p:txBody>
      </p:sp>
      <p:sp>
        <p:nvSpPr>
          <p:cNvPr id="7" name="Rectangle 2"/>
          <p:cNvSpPr txBox="1">
            <a:spLocks/>
          </p:cNvSpPr>
          <p:nvPr/>
        </p:nvSpPr>
        <p:spPr bwMode="auto">
          <a:xfrm>
            <a:off x="457200" y="338139"/>
            <a:ext cx="82296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chemeClr val="tx1"/>
                </a:solidFill>
                <a:effectLst/>
                <a:uLnTx/>
                <a:uFillTx/>
                <a:latin typeface="Candara"/>
                <a:ea typeface="+mj-ea"/>
                <a:cs typeface="+mj-cs"/>
              </a:rPr>
              <a:t>Publications</a:t>
            </a:r>
          </a:p>
        </p:txBody>
      </p:sp>
      <p:sp>
        <p:nvSpPr>
          <p:cNvPr id="8" name="Rectangle 3"/>
          <p:cNvSpPr txBox="1">
            <a:spLocks/>
          </p:cNvSpPr>
          <p:nvPr/>
        </p:nvSpPr>
        <p:spPr bwMode="auto">
          <a:xfrm>
            <a:off x="406400" y="1255779"/>
            <a:ext cx="8077200" cy="146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273050" marR="0" lvl="0" indent="-273050" algn="l" defTabSz="914400" rtl="0" eaLnBrk="0" fontAlgn="base" latinLnBrk="0" hangingPunct="0">
              <a:lnSpc>
                <a:spcPct val="100000"/>
              </a:lnSpc>
              <a:spcBef>
                <a:spcPct val="20000"/>
              </a:spcBef>
              <a:spcAft>
                <a:spcPct val="0"/>
              </a:spcAft>
              <a:buClr>
                <a:srgbClr val="31B6FD"/>
              </a:buClr>
              <a:buSzPct val="100000"/>
              <a:buFont typeface="Symbol" pitchFamily="18" charset="2"/>
              <a:buNone/>
              <a:tabLst/>
              <a:defRPr/>
            </a:pPr>
            <a:r>
              <a:rPr kumimoji="0" lang="en-US" altLang="en-US" sz="2400" b="0" i="0" u="none" strike="noStrike" kern="1200" cap="none" spc="0" normalizeH="0" baseline="0" noProof="0" dirty="0" smtClean="0">
                <a:ln>
                  <a:noFill/>
                </a:ln>
                <a:solidFill>
                  <a:srgbClr val="073E87"/>
                </a:solidFill>
                <a:effectLst/>
                <a:uLnTx/>
                <a:uFillTx/>
                <a:latin typeface="Candara"/>
                <a:ea typeface="+mn-ea"/>
                <a:cs typeface="+mn-cs"/>
              </a:rPr>
              <a:t>   </a:t>
            </a:r>
            <a:endParaRPr kumimoji="0" lang="en-US" altLang="en-US" sz="1800" b="0" i="0" u="none" strike="noStrike" kern="1200" cap="none" spc="0" normalizeH="0" baseline="0" noProof="0" dirty="0" smtClean="0">
              <a:ln>
                <a:noFill/>
              </a:ln>
              <a:solidFill>
                <a:srgbClr val="073E87"/>
              </a:solidFill>
              <a:effectLst/>
              <a:uLnTx/>
              <a:uFillTx/>
              <a:latin typeface="Candara"/>
              <a:ea typeface="+mn-ea"/>
              <a:cs typeface="+mn-cs"/>
            </a:endParaRPr>
          </a:p>
        </p:txBody>
      </p:sp>
      <p:sp>
        <p:nvSpPr>
          <p:cNvPr id="12" name="Rectangle 3"/>
          <p:cNvSpPr txBox="1">
            <a:spLocks/>
          </p:cNvSpPr>
          <p:nvPr/>
        </p:nvSpPr>
        <p:spPr bwMode="auto">
          <a:xfrm>
            <a:off x="262467" y="3736974"/>
            <a:ext cx="59436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
                <a:srgbClr val="31B6FD"/>
              </a:buClr>
              <a:buSzPct val="100000"/>
              <a:buNone/>
              <a:tabLst/>
              <a:defRPr/>
            </a:pPr>
            <a:r>
              <a:rPr kumimoji="0" lang="en-US" altLang="en-US" sz="2000" b="0" i="0" u="none" strike="noStrike" kern="1200" cap="none" spc="0" normalizeH="0" baseline="0" noProof="0" dirty="0" err="1" smtClean="0">
                <a:ln>
                  <a:noFill/>
                </a:ln>
                <a:solidFill>
                  <a:srgbClr val="073E87"/>
                </a:solidFill>
                <a:effectLst/>
                <a:uLnTx/>
                <a:uFillTx/>
                <a:latin typeface="Candara"/>
                <a:ea typeface="+mn-ea"/>
                <a:cs typeface="+mn-cs"/>
              </a:rPr>
              <a:t>MiniTrace</a:t>
            </a:r>
            <a:r>
              <a:rPr kumimoji="0" lang="en-US" altLang="en-US" sz="2000" b="0" i="0" u="none" strike="noStrike" kern="1200" cap="none" spc="0" normalizeH="0" baseline="0" noProof="0" dirty="0" smtClean="0">
                <a:ln>
                  <a:noFill/>
                </a:ln>
                <a:solidFill>
                  <a:srgbClr val="073E87"/>
                </a:solidFill>
                <a:effectLst/>
                <a:uLnTx/>
                <a:uFillTx/>
                <a:latin typeface="Candara"/>
                <a:ea typeface="+mn-ea"/>
                <a:cs typeface="+mn-cs"/>
              </a:rPr>
              <a:t> GE 9.6 MeV protons, 25 µA, 1.38 ml target capacity (self-shielded baby cyclotron)</a:t>
            </a:r>
          </a:p>
        </p:txBody>
      </p:sp>
      <p:pic>
        <p:nvPicPr>
          <p:cNvPr id="13" name="Picture 4" descr="minitr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57350"/>
            <a:ext cx="2590800"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min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867" y="1657349"/>
            <a:ext cx="2919286"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ls6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8319" y="1657350"/>
            <a:ext cx="2753613"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9"/>
          <p:cNvSpPr txBox="1">
            <a:spLocks noChangeArrowheads="1"/>
          </p:cNvSpPr>
          <p:nvPr/>
        </p:nvSpPr>
        <p:spPr bwMode="auto">
          <a:xfrm>
            <a:off x="6079067" y="3644106"/>
            <a:ext cx="2590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50000"/>
              </a:spcBef>
              <a:buClrTx/>
              <a:buSzTx/>
              <a:buFontTx/>
              <a:buNone/>
            </a:pPr>
            <a:r>
              <a:rPr lang="en-US" altLang="en-US" sz="1800" dirty="0" smtClean="0">
                <a:solidFill>
                  <a:prstClr val="black"/>
                </a:solidFill>
                <a:cs typeface="Arial" charset="0"/>
              </a:rPr>
              <a:t>Beckman LS-6000, scintillation counter</a:t>
            </a:r>
          </a:p>
        </p:txBody>
      </p:sp>
    </p:spTree>
    <p:extLst>
      <p:ext uri="{BB962C8B-B14F-4D97-AF65-F5344CB8AC3E}">
        <p14:creationId xmlns:p14="http://schemas.microsoft.com/office/powerpoint/2010/main" val="37527314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2000" fill="hold"/>
                                        <p:tgtEl>
                                          <p:spTgt spid="13"/>
                                        </p:tgtEl>
                                        <p:attrNameLst>
                                          <p:attrName>ppt_x</p:attrName>
                                        </p:attrNameLst>
                                      </p:cBhvr>
                                      <p:tavLst>
                                        <p:tav tm="0">
                                          <p:val>
                                            <p:strVal val="0-#ppt_w/2"/>
                                          </p:val>
                                        </p:tav>
                                        <p:tav tm="100000">
                                          <p:val>
                                            <p:strVal val="#ppt_x"/>
                                          </p:val>
                                        </p:tav>
                                      </p:tavLst>
                                    </p:anim>
                                    <p:anim calcmode="lin" valueType="num">
                                      <p:cBhvr additive="base">
                                        <p:cTn id="15" dur="2000" fill="hold"/>
                                        <p:tgtEl>
                                          <p:spTgt spid="13"/>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2000" fill="hold"/>
                                        <p:tgtEl>
                                          <p:spTgt spid="14"/>
                                        </p:tgtEl>
                                        <p:attrNameLst>
                                          <p:attrName>ppt_x</p:attrName>
                                        </p:attrNameLst>
                                      </p:cBhvr>
                                      <p:tavLst>
                                        <p:tav tm="0">
                                          <p:val>
                                            <p:strVal val="0-#ppt_w/2"/>
                                          </p:val>
                                        </p:tav>
                                        <p:tav tm="100000">
                                          <p:val>
                                            <p:strVal val="#ppt_x"/>
                                          </p:val>
                                        </p:tav>
                                      </p:tavLst>
                                    </p:anim>
                                    <p:anim calcmode="lin" valueType="num">
                                      <p:cBhvr additive="base">
                                        <p:cTn id="19" dur="2000" fill="hold"/>
                                        <p:tgtEl>
                                          <p:spTgt spid="14"/>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additive="base">
                                        <p:cTn id="22" dur="20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3" dur="20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2000" fill="hold"/>
                                        <p:tgtEl>
                                          <p:spTgt spid="15"/>
                                        </p:tgtEl>
                                        <p:attrNameLst>
                                          <p:attrName>ppt_x</p:attrName>
                                        </p:attrNameLst>
                                      </p:cBhvr>
                                      <p:tavLst>
                                        <p:tav tm="0">
                                          <p:val>
                                            <p:strVal val="1+#ppt_w/2"/>
                                          </p:val>
                                        </p:tav>
                                        <p:tav tm="100000">
                                          <p:val>
                                            <p:strVal val="#ppt_x"/>
                                          </p:val>
                                        </p:tav>
                                      </p:tavLst>
                                    </p:anim>
                                    <p:anim calcmode="lin" valueType="num">
                                      <p:cBhvr additive="base">
                                        <p:cTn id="29" dur="2000" fill="hold"/>
                                        <p:tgtEl>
                                          <p:spTgt spid="1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2000" fill="hold"/>
                                        <p:tgtEl>
                                          <p:spTgt spid="16"/>
                                        </p:tgtEl>
                                        <p:attrNameLst>
                                          <p:attrName>ppt_x</p:attrName>
                                        </p:attrNameLst>
                                      </p:cBhvr>
                                      <p:tavLst>
                                        <p:tav tm="0">
                                          <p:val>
                                            <p:strVal val="1+#ppt_w/2"/>
                                          </p:val>
                                        </p:tav>
                                        <p:tav tm="100000">
                                          <p:val>
                                            <p:strVal val="#ppt_x"/>
                                          </p:val>
                                        </p:tav>
                                      </p:tavLst>
                                    </p:anim>
                                    <p:anim calcmode="lin" valueType="num">
                                      <p:cBhvr additive="base">
                                        <p:cTn id="33" dur="2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5139FF45-3E15-4B17-930D-754216913710}" type="slidenum">
              <a:rPr lang="en-US" smtClean="0"/>
              <a:pPr>
                <a:defRPr/>
              </a:pPr>
              <a:t>7</a:t>
            </a:fld>
            <a:endParaRPr lang="en-US"/>
          </a:p>
        </p:txBody>
      </p:sp>
      <p:sp>
        <p:nvSpPr>
          <p:cNvPr id="8" name="Rectangle 3"/>
          <p:cNvSpPr txBox="1">
            <a:spLocks/>
          </p:cNvSpPr>
          <p:nvPr/>
        </p:nvSpPr>
        <p:spPr bwMode="auto">
          <a:xfrm>
            <a:off x="406400" y="1255779"/>
            <a:ext cx="8077200" cy="146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273050" marR="0" lvl="0" indent="-273050" algn="l" defTabSz="914400" rtl="0" eaLnBrk="0" fontAlgn="base" latinLnBrk="0" hangingPunct="0">
              <a:lnSpc>
                <a:spcPct val="100000"/>
              </a:lnSpc>
              <a:spcBef>
                <a:spcPct val="20000"/>
              </a:spcBef>
              <a:spcAft>
                <a:spcPct val="0"/>
              </a:spcAft>
              <a:buClr>
                <a:srgbClr val="31B6FD"/>
              </a:buClr>
              <a:buSzPct val="100000"/>
              <a:buFont typeface="Symbol" pitchFamily="18" charset="2"/>
              <a:buNone/>
              <a:tabLst/>
              <a:defRPr/>
            </a:pPr>
            <a:r>
              <a:rPr kumimoji="0" lang="en-US" altLang="en-US" sz="2400" b="0" i="0" u="none" strike="noStrike" kern="1200" cap="none" spc="0" normalizeH="0" baseline="0" noProof="0" dirty="0" smtClean="0">
                <a:ln>
                  <a:noFill/>
                </a:ln>
                <a:solidFill>
                  <a:srgbClr val="073E87"/>
                </a:solidFill>
                <a:effectLst/>
                <a:uLnTx/>
                <a:uFillTx/>
                <a:latin typeface="Candara"/>
                <a:ea typeface="+mn-ea"/>
                <a:cs typeface="+mn-cs"/>
              </a:rPr>
              <a:t>   </a:t>
            </a:r>
            <a:endParaRPr kumimoji="0" lang="en-US" altLang="en-US" sz="1800" b="0" i="0" u="none" strike="noStrike" kern="1200" cap="none" spc="0" normalizeH="0" baseline="0" noProof="0" dirty="0" smtClean="0">
              <a:ln>
                <a:noFill/>
              </a:ln>
              <a:solidFill>
                <a:srgbClr val="073E87"/>
              </a:solidFill>
              <a:effectLst/>
              <a:uLnTx/>
              <a:uFillTx/>
              <a:latin typeface="Candara"/>
              <a:ea typeface="+mn-ea"/>
              <a:cs typeface="+mn-cs"/>
            </a:endParaRPr>
          </a:p>
        </p:txBody>
      </p:sp>
      <p:sp>
        <p:nvSpPr>
          <p:cNvPr id="11" name="Rectangle 5"/>
          <p:cNvSpPr txBox="1">
            <a:spLocks/>
          </p:cNvSpPr>
          <p:nvPr/>
        </p:nvSpPr>
        <p:spPr bwMode="auto">
          <a:xfrm>
            <a:off x="491067" y="57150"/>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ysClr val="windowText" lastClr="000000"/>
                </a:solidFill>
                <a:effectLst/>
                <a:uLnTx/>
                <a:uFillTx/>
                <a:latin typeface="Candara"/>
                <a:ea typeface="+mj-ea"/>
                <a:cs typeface="+mj-cs"/>
              </a:rPr>
              <a:t>Distribution of tritium in each step from </a:t>
            </a:r>
            <a:r>
              <a:rPr kumimoji="0" lang="en-US" altLang="en-US" sz="2400" b="0" i="0" u="none" strike="noStrike" kern="1200" cap="none" spc="0" normalizeH="0" baseline="30000" noProof="0" smtClean="0">
                <a:ln>
                  <a:noFill/>
                </a:ln>
                <a:solidFill>
                  <a:sysClr val="windowText" lastClr="000000"/>
                </a:solidFill>
                <a:effectLst/>
                <a:uLnTx/>
                <a:uFillTx/>
                <a:latin typeface="Candara"/>
                <a:ea typeface="+mj-ea"/>
                <a:cs typeface="+mj-cs"/>
              </a:rPr>
              <a:t>18</a:t>
            </a:r>
            <a:r>
              <a:rPr kumimoji="0" lang="en-US" altLang="en-US" sz="2400" b="0" i="0" u="none" strike="noStrike" kern="1200" cap="none" spc="0" normalizeH="0" baseline="0" noProof="0" smtClean="0">
                <a:ln>
                  <a:noFill/>
                </a:ln>
                <a:solidFill>
                  <a:sysClr val="windowText" lastClr="000000"/>
                </a:solidFill>
                <a:effectLst/>
                <a:uLnTx/>
                <a:uFillTx/>
                <a:latin typeface="Candara"/>
                <a:ea typeface="+mj-ea"/>
                <a:cs typeface="+mj-cs"/>
              </a:rPr>
              <a:t>F production to [</a:t>
            </a:r>
            <a:r>
              <a:rPr kumimoji="0" lang="en-US" altLang="en-US" sz="2400" b="0" i="0" u="none" strike="noStrike" kern="1200" cap="none" spc="0" normalizeH="0" baseline="30000" noProof="0" smtClean="0">
                <a:ln>
                  <a:noFill/>
                </a:ln>
                <a:solidFill>
                  <a:sysClr val="windowText" lastClr="000000"/>
                </a:solidFill>
                <a:effectLst/>
                <a:uLnTx/>
                <a:uFillTx/>
                <a:latin typeface="Candara"/>
                <a:ea typeface="+mj-ea"/>
                <a:cs typeface="+mj-cs"/>
              </a:rPr>
              <a:t>18</a:t>
            </a:r>
            <a:r>
              <a:rPr kumimoji="0" lang="en-US" altLang="en-US" sz="2400" b="0" i="0" u="none" strike="noStrike" kern="1200" cap="none" spc="0" normalizeH="0" baseline="0" noProof="0" smtClean="0">
                <a:ln>
                  <a:noFill/>
                </a:ln>
                <a:solidFill>
                  <a:sysClr val="windowText" lastClr="000000"/>
                </a:solidFill>
                <a:effectLst/>
                <a:uLnTx/>
                <a:uFillTx/>
                <a:latin typeface="Candara"/>
                <a:ea typeface="+mj-ea"/>
                <a:cs typeface="+mj-cs"/>
              </a:rPr>
              <a:t>F]FDG purification</a:t>
            </a:r>
          </a:p>
        </p:txBody>
      </p:sp>
      <p:pic>
        <p:nvPicPr>
          <p:cNvPr id="1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245196"/>
            <a:ext cx="5486400" cy="355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AutoShape 10"/>
          <p:cNvSpPr>
            <a:spLocks noChangeArrowheads="1"/>
          </p:cNvSpPr>
          <p:nvPr/>
        </p:nvSpPr>
        <p:spPr bwMode="auto">
          <a:xfrm>
            <a:off x="330200" y="2495550"/>
            <a:ext cx="1828800" cy="609600"/>
          </a:xfrm>
          <a:prstGeom prst="wedgeEllipseCallout">
            <a:avLst>
              <a:gd name="adj1" fmla="val 75954"/>
              <a:gd name="adj2" fmla="val 37500"/>
            </a:avLst>
          </a:prstGeom>
          <a:solidFill>
            <a:srgbClr val="F2FC32"/>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smtClean="0">
                <a:ln>
                  <a:noFill/>
                </a:ln>
                <a:solidFill>
                  <a:prstClr val="black"/>
                </a:solidFill>
                <a:effectLst/>
                <a:uLnTx/>
                <a:uFillTx/>
                <a:latin typeface="Candara" pitchFamily="34" charset="0"/>
                <a:cs typeface="Arial" charset="0"/>
              </a:rPr>
              <a:t>T - 63.5 kBq</a:t>
            </a:r>
          </a:p>
        </p:txBody>
      </p:sp>
      <p:sp>
        <p:nvSpPr>
          <p:cNvPr id="19" name="AutoShape 11"/>
          <p:cNvSpPr>
            <a:spLocks noChangeArrowheads="1"/>
          </p:cNvSpPr>
          <p:nvPr/>
        </p:nvSpPr>
        <p:spPr bwMode="auto">
          <a:xfrm>
            <a:off x="3547534" y="1583564"/>
            <a:ext cx="1905000" cy="381000"/>
          </a:xfrm>
          <a:prstGeom prst="wedgeEllipseCallout">
            <a:avLst>
              <a:gd name="adj1" fmla="val -45917"/>
              <a:gd name="adj2" fmla="val 88333"/>
            </a:avLst>
          </a:prstGeom>
          <a:solidFill>
            <a:srgbClr val="F2FC32"/>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smtClean="0">
                <a:ln>
                  <a:noFill/>
                </a:ln>
                <a:solidFill>
                  <a:prstClr val="black"/>
                </a:solidFill>
                <a:effectLst/>
                <a:uLnTx/>
                <a:uFillTx/>
                <a:latin typeface="Candara" pitchFamily="34" charset="0"/>
                <a:cs typeface="Arial" charset="0"/>
              </a:rPr>
              <a:t>T - 46.1 </a:t>
            </a:r>
            <a:r>
              <a:rPr kumimoji="0" lang="en-US" altLang="en-US" sz="1800" b="0" i="0" u="none" strike="noStrike" kern="0" cap="none" spc="0" normalizeH="0" baseline="0" noProof="0" dirty="0" err="1" smtClean="0">
                <a:ln>
                  <a:noFill/>
                </a:ln>
                <a:solidFill>
                  <a:prstClr val="black"/>
                </a:solidFill>
                <a:effectLst/>
                <a:uLnTx/>
                <a:uFillTx/>
                <a:latin typeface="Candara" pitchFamily="34" charset="0"/>
                <a:cs typeface="Arial" charset="0"/>
              </a:rPr>
              <a:t>kBq</a:t>
            </a:r>
            <a:endParaRPr kumimoji="0" lang="en-US" altLang="en-US" sz="1800" b="0" i="0" u="none" strike="noStrike" kern="0" cap="none" spc="0" normalizeH="0" baseline="0" noProof="0" dirty="0" smtClean="0">
              <a:ln>
                <a:noFill/>
              </a:ln>
              <a:solidFill>
                <a:prstClr val="black"/>
              </a:solidFill>
              <a:effectLst/>
              <a:uLnTx/>
              <a:uFillTx/>
              <a:latin typeface="Candara" pitchFamily="34" charset="0"/>
              <a:cs typeface="Arial" charset="0"/>
            </a:endParaRPr>
          </a:p>
        </p:txBody>
      </p:sp>
      <p:sp>
        <p:nvSpPr>
          <p:cNvPr id="20" name="AutoShape 12"/>
          <p:cNvSpPr>
            <a:spLocks noChangeArrowheads="1"/>
          </p:cNvSpPr>
          <p:nvPr/>
        </p:nvSpPr>
        <p:spPr bwMode="auto">
          <a:xfrm>
            <a:off x="1718734" y="3409950"/>
            <a:ext cx="1828800" cy="533400"/>
          </a:xfrm>
          <a:prstGeom prst="wedgeEllipseCallout">
            <a:avLst>
              <a:gd name="adj1" fmla="val 105343"/>
              <a:gd name="adj2" fmla="val -34167"/>
            </a:avLst>
          </a:prstGeom>
          <a:solidFill>
            <a:srgbClr val="F2FC32"/>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smtClean="0">
                <a:ln>
                  <a:noFill/>
                </a:ln>
                <a:solidFill>
                  <a:prstClr val="black"/>
                </a:solidFill>
                <a:effectLst/>
                <a:uLnTx/>
                <a:uFillTx/>
                <a:latin typeface="Candara" pitchFamily="34" charset="0"/>
                <a:cs typeface="Arial" charset="0"/>
              </a:rPr>
              <a:t>T - 43.3 kBq</a:t>
            </a:r>
          </a:p>
        </p:txBody>
      </p:sp>
      <p:sp>
        <p:nvSpPr>
          <p:cNvPr id="21" name="AutoShape 13"/>
          <p:cNvSpPr>
            <a:spLocks noChangeArrowheads="1"/>
          </p:cNvSpPr>
          <p:nvPr/>
        </p:nvSpPr>
        <p:spPr bwMode="auto">
          <a:xfrm>
            <a:off x="2125134" y="3968750"/>
            <a:ext cx="1752600" cy="609600"/>
          </a:xfrm>
          <a:prstGeom prst="wedgeEllipseCallout">
            <a:avLst>
              <a:gd name="adj1" fmla="val 110056"/>
              <a:gd name="adj2" fmla="val -58593"/>
            </a:avLst>
          </a:prstGeom>
          <a:solidFill>
            <a:srgbClr val="F2FC32"/>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smtClean="0">
                <a:ln>
                  <a:noFill/>
                </a:ln>
                <a:solidFill>
                  <a:prstClr val="black"/>
                </a:solidFill>
                <a:effectLst/>
                <a:uLnTx/>
                <a:uFillTx/>
                <a:latin typeface="Candara" pitchFamily="34" charset="0"/>
                <a:cs typeface="Arial" charset="0"/>
              </a:rPr>
              <a:t>T - 1.3 kBq</a:t>
            </a:r>
          </a:p>
        </p:txBody>
      </p:sp>
      <p:sp>
        <p:nvSpPr>
          <p:cNvPr id="22" name="AutoShape 14"/>
          <p:cNvSpPr>
            <a:spLocks noChangeArrowheads="1"/>
          </p:cNvSpPr>
          <p:nvPr/>
        </p:nvSpPr>
        <p:spPr bwMode="auto">
          <a:xfrm>
            <a:off x="7086600" y="3816350"/>
            <a:ext cx="2057400" cy="457200"/>
          </a:xfrm>
          <a:prstGeom prst="wedgeEllipseCallout">
            <a:avLst>
              <a:gd name="adj1" fmla="val -78856"/>
              <a:gd name="adj2" fmla="val 58681"/>
            </a:avLst>
          </a:prstGeom>
          <a:solidFill>
            <a:srgbClr val="F2FC32"/>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smtClean="0">
                <a:ln>
                  <a:noFill/>
                </a:ln>
                <a:solidFill>
                  <a:prstClr val="black"/>
                </a:solidFill>
                <a:effectLst/>
                <a:uLnTx/>
                <a:uFillTx/>
                <a:latin typeface="Candara" pitchFamily="34" charset="0"/>
                <a:cs typeface="Arial" charset="0"/>
              </a:rPr>
              <a:t>T - 0.726 kBq</a:t>
            </a:r>
          </a:p>
        </p:txBody>
      </p:sp>
      <p:sp>
        <p:nvSpPr>
          <p:cNvPr id="23" name="AutoShape 15"/>
          <p:cNvSpPr>
            <a:spLocks noChangeArrowheads="1"/>
          </p:cNvSpPr>
          <p:nvPr/>
        </p:nvSpPr>
        <p:spPr bwMode="auto">
          <a:xfrm>
            <a:off x="3276600" y="4476750"/>
            <a:ext cx="1371600" cy="457200"/>
          </a:xfrm>
          <a:prstGeom prst="wedgeEllipseCallout">
            <a:avLst>
              <a:gd name="adj1" fmla="val 127315"/>
              <a:gd name="adj2" fmla="val -81250"/>
            </a:avLst>
          </a:prstGeom>
          <a:solidFill>
            <a:srgbClr val="33FB54"/>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smtClean="0">
                <a:ln>
                  <a:noFill/>
                </a:ln>
                <a:solidFill>
                  <a:prstClr val="black"/>
                </a:solidFill>
                <a:effectLst/>
                <a:uLnTx/>
                <a:uFillTx/>
                <a:latin typeface="Candara" pitchFamily="34" charset="0"/>
                <a:cs typeface="Arial" charset="0"/>
              </a:rPr>
              <a:t>T - N.D.</a:t>
            </a:r>
          </a:p>
        </p:txBody>
      </p:sp>
      <p:sp>
        <p:nvSpPr>
          <p:cNvPr id="24" name="AutoShape 17"/>
          <p:cNvSpPr>
            <a:spLocks noChangeArrowheads="1"/>
          </p:cNvSpPr>
          <p:nvPr/>
        </p:nvSpPr>
        <p:spPr bwMode="auto">
          <a:xfrm>
            <a:off x="5715000" y="1123950"/>
            <a:ext cx="2286000" cy="1066800"/>
          </a:xfrm>
          <a:prstGeom prst="wedgeRoundRectCallout">
            <a:avLst>
              <a:gd name="adj1" fmla="val -96991"/>
              <a:gd name="adj2" fmla="val 171033"/>
              <a:gd name="adj3" fmla="val 16667"/>
            </a:avLst>
          </a:prstGeom>
          <a:solidFill>
            <a:srgbClr val="F74537"/>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smtClean="0">
                <a:ln>
                  <a:noFill/>
                </a:ln>
                <a:solidFill>
                  <a:prstClr val="black"/>
                </a:solidFill>
                <a:effectLst/>
                <a:uLnTx/>
                <a:uFillTx/>
                <a:latin typeface="Candara" pitchFamily="34" charset="0"/>
                <a:cs typeface="Arial" charset="0"/>
              </a:rPr>
              <a:t>93 % of T is recuperated for recycling</a:t>
            </a:r>
          </a:p>
        </p:txBody>
      </p:sp>
      <p:sp>
        <p:nvSpPr>
          <p:cNvPr id="25" name="AutoShape 19"/>
          <p:cNvSpPr>
            <a:spLocks noChangeArrowheads="1"/>
          </p:cNvSpPr>
          <p:nvPr/>
        </p:nvSpPr>
        <p:spPr bwMode="auto">
          <a:xfrm>
            <a:off x="266700" y="776883"/>
            <a:ext cx="2971800" cy="533400"/>
          </a:xfrm>
          <a:prstGeom prst="wedgeEllipseCallout">
            <a:avLst>
              <a:gd name="adj1" fmla="val 54665"/>
              <a:gd name="adj2" fmla="val 184325"/>
            </a:avLst>
          </a:prstGeom>
          <a:solidFill>
            <a:srgbClr val="A9011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smtClean="0">
                <a:ln>
                  <a:noFill/>
                </a:ln>
                <a:solidFill>
                  <a:prstClr val="white"/>
                </a:solidFill>
                <a:effectLst/>
                <a:uLnTx/>
                <a:uFillTx/>
                <a:latin typeface="Candara" pitchFamily="34" charset="0"/>
                <a:cs typeface="Arial" charset="0"/>
              </a:rPr>
              <a:t>(</a:t>
            </a:r>
            <a:r>
              <a:rPr kumimoji="0" lang="en-US" altLang="en-US" sz="1800" b="0" i="0" u="none" strike="noStrike" kern="0" cap="none" spc="0" normalizeH="0" baseline="30000" noProof="0" dirty="0" smtClean="0">
                <a:ln>
                  <a:noFill/>
                </a:ln>
                <a:solidFill>
                  <a:prstClr val="white"/>
                </a:solidFill>
                <a:effectLst/>
                <a:uLnTx/>
                <a:uFillTx/>
                <a:latin typeface="Candara" pitchFamily="34" charset="0"/>
                <a:cs typeface="Arial" charset="0"/>
              </a:rPr>
              <a:t>18</a:t>
            </a:r>
            <a:r>
              <a:rPr kumimoji="0" lang="en-US" altLang="en-US" sz="1800" b="0" i="0" u="none" strike="noStrike" kern="0" cap="none" spc="0" normalizeH="0" baseline="0" noProof="0" dirty="0" smtClean="0">
                <a:ln>
                  <a:noFill/>
                </a:ln>
                <a:solidFill>
                  <a:prstClr val="white"/>
                </a:solidFill>
                <a:effectLst/>
                <a:uLnTx/>
                <a:uFillTx/>
                <a:latin typeface="Candara" pitchFamily="34" charset="0"/>
                <a:cs typeface="Arial" charset="0"/>
              </a:rPr>
              <a:t>F ) 17.4 </a:t>
            </a:r>
            <a:r>
              <a:rPr kumimoji="0" lang="en-US" altLang="en-US" sz="1800" b="0" i="0" u="none" strike="noStrike" kern="0" cap="none" spc="0" normalizeH="0" baseline="0" noProof="0" dirty="0" err="1" smtClean="0">
                <a:ln>
                  <a:noFill/>
                </a:ln>
                <a:solidFill>
                  <a:prstClr val="white"/>
                </a:solidFill>
                <a:effectLst/>
                <a:uLnTx/>
                <a:uFillTx/>
                <a:latin typeface="Candara" pitchFamily="34" charset="0"/>
                <a:cs typeface="Arial" charset="0"/>
              </a:rPr>
              <a:t>GBq</a:t>
            </a:r>
            <a:r>
              <a:rPr kumimoji="0" lang="en-US" altLang="en-US" sz="1800" b="0" i="0" u="none" strike="noStrike" kern="0" cap="none" spc="0" normalizeH="0" baseline="0" noProof="0" dirty="0" smtClean="0">
                <a:ln>
                  <a:noFill/>
                </a:ln>
                <a:solidFill>
                  <a:prstClr val="white"/>
                </a:solidFill>
                <a:effectLst/>
                <a:uLnTx/>
                <a:uFillTx/>
                <a:latin typeface="Candara" pitchFamily="34" charset="0"/>
                <a:cs typeface="Arial" charset="0"/>
              </a:rPr>
              <a:t> EOB</a:t>
            </a:r>
          </a:p>
        </p:txBody>
      </p:sp>
      <p:sp>
        <p:nvSpPr>
          <p:cNvPr id="26" name="AutoShape 20"/>
          <p:cNvSpPr>
            <a:spLocks noChangeArrowheads="1"/>
          </p:cNvSpPr>
          <p:nvPr/>
        </p:nvSpPr>
        <p:spPr bwMode="auto">
          <a:xfrm>
            <a:off x="5867400" y="4476750"/>
            <a:ext cx="3352800" cy="533400"/>
          </a:xfrm>
          <a:prstGeom prst="wedgeEllipseCallout">
            <a:avLst>
              <a:gd name="adj1" fmla="val -51404"/>
              <a:gd name="adj2" fmla="val -64185"/>
            </a:avLst>
          </a:prstGeom>
          <a:solidFill>
            <a:srgbClr val="A9011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smtClean="0">
                <a:ln>
                  <a:noFill/>
                </a:ln>
                <a:solidFill>
                  <a:prstClr val="white"/>
                </a:solidFill>
                <a:effectLst/>
                <a:uLnTx/>
                <a:uFillTx/>
                <a:latin typeface="Candara" pitchFamily="34" charset="0"/>
                <a:cs typeface="Arial" charset="0"/>
              </a:rPr>
              <a:t>(</a:t>
            </a:r>
            <a:r>
              <a:rPr kumimoji="0" lang="en-US" altLang="en-US" sz="1800" b="0" i="0" u="none" strike="noStrike" kern="0" cap="none" spc="0" normalizeH="0" baseline="30000" noProof="0" dirty="0" smtClean="0">
                <a:ln>
                  <a:noFill/>
                </a:ln>
                <a:solidFill>
                  <a:prstClr val="white"/>
                </a:solidFill>
                <a:effectLst/>
                <a:uLnTx/>
                <a:uFillTx/>
                <a:latin typeface="Candara" pitchFamily="34" charset="0"/>
                <a:cs typeface="Arial" charset="0"/>
              </a:rPr>
              <a:t>18</a:t>
            </a:r>
            <a:r>
              <a:rPr kumimoji="0" lang="en-US" altLang="en-US" sz="1800" b="0" i="0" u="none" strike="noStrike" kern="0" cap="none" spc="0" normalizeH="0" baseline="0" noProof="0" dirty="0" smtClean="0">
                <a:ln>
                  <a:noFill/>
                </a:ln>
                <a:solidFill>
                  <a:prstClr val="white"/>
                </a:solidFill>
                <a:effectLst/>
                <a:uLnTx/>
                <a:uFillTx/>
                <a:latin typeface="Candara" pitchFamily="34" charset="0"/>
                <a:cs typeface="Arial" charset="0"/>
              </a:rPr>
              <a:t>F ) 8.59 </a:t>
            </a:r>
            <a:r>
              <a:rPr kumimoji="0" lang="en-US" altLang="en-US" sz="1800" b="0" i="0" u="none" strike="noStrike" kern="0" cap="none" spc="0" normalizeH="0" baseline="0" noProof="0" dirty="0" err="1" smtClean="0">
                <a:ln>
                  <a:noFill/>
                </a:ln>
                <a:solidFill>
                  <a:prstClr val="white"/>
                </a:solidFill>
                <a:effectLst/>
                <a:uLnTx/>
                <a:uFillTx/>
                <a:latin typeface="Candara" pitchFamily="34" charset="0"/>
                <a:cs typeface="Arial" charset="0"/>
              </a:rPr>
              <a:t>GBq</a:t>
            </a:r>
            <a:r>
              <a:rPr kumimoji="0" lang="en-US" altLang="en-US" sz="1800" b="0" i="0" u="none" strike="noStrike" kern="0" cap="none" spc="0" normalizeH="0" baseline="0" noProof="0" dirty="0" smtClean="0">
                <a:ln>
                  <a:noFill/>
                </a:ln>
                <a:solidFill>
                  <a:prstClr val="white"/>
                </a:solidFill>
                <a:effectLst/>
                <a:uLnTx/>
                <a:uFillTx/>
                <a:latin typeface="Candara" pitchFamily="34" charset="0"/>
                <a:cs typeface="Arial" charset="0"/>
              </a:rPr>
              <a:t> EOS</a:t>
            </a:r>
          </a:p>
        </p:txBody>
      </p:sp>
    </p:spTree>
    <p:extLst>
      <p:ext uri="{BB962C8B-B14F-4D97-AF65-F5344CB8AC3E}">
        <p14:creationId xmlns:p14="http://schemas.microsoft.com/office/powerpoint/2010/main" val="40781649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100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100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100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100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100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1000"/>
                                  </p:stCondLst>
                                  <p:childTnLst>
                                    <p:set>
                                      <p:cBhvr>
                                        <p:cTn id="33" dur="1" fill="hold">
                                          <p:stCondLst>
                                            <p:cond delay="0"/>
                                          </p:stCondLst>
                                        </p:cTn>
                                        <p:tgtEl>
                                          <p:spTgt spid="2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1000"/>
                                  </p:stCondLst>
                                  <p:childTnLst>
                                    <p:set>
                                      <p:cBhvr>
                                        <p:cTn id="37" dur="1" fill="hold">
                                          <p:stCondLst>
                                            <p:cond delay="0"/>
                                          </p:stCondLst>
                                        </p:cTn>
                                        <p:tgtEl>
                                          <p:spTgt spid="2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1000"/>
                                  </p:stCondLst>
                                  <p:childTnLst>
                                    <p:set>
                                      <p:cBhvr>
                                        <p:cTn id="41" dur="1" fill="hold">
                                          <p:stCondLst>
                                            <p:cond delay="0"/>
                                          </p:stCondLst>
                                        </p:cTn>
                                        <p:tgtEl>
                                          <p:spTgt spid="2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100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5139FF45-3E15-4B17-930D-754216913710}" type="slidenum">
              <a:rPr lang="en-US" smtClean="0"/>
              <a:pPr>
                <a:defRPr/>
              </a:pPr>
              <a:t>8</a:t>
            </a:fld>
            <a:endParaRPr lang="en-US"/>
          </a:p>
        </p:txBody>
      </p:sp>
      <p:sp>
        <p:nvSpPr>
          <p:cNvPr id="16" name="Rectangle 2"/>
          <p:cNvSpPr txBox="1">
            <a:spLocks/>
          </p:cNvSpPr>
          <p:nvPr/>
        </p:nvSpPr>
        <p:spPr bwMode="auto">
          <a:xfrm>
            <a:off x="152400" y="24871"/>
            <a:ext cx="5486400" cy="100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chemeClr val="tx1"/>
                </a:solidFill>
                <a:effectLst/>
                <a:uLnTx/>
                <a:uFillTx/>
                <a:latin typeface="Candara"/>
                <a:ea typeface="+mj-ea"/>
                <a:cs typeface="+mj-cs"/>
              </a:rPr>
              <a:t>Publication..</a:t>
            </a:r>
          </a:p>
        </p:txBody>
      </p:sp>
      <p:sp>
        <p:nvSpPr>
          <p:cNvPr id="27" name="Rectangle 3"/>
          <p:cNvSpPr txBox="1">
            <a:spLocks/>
          </p:cNvSpPr>
          <p:nvPr/>
        </p:nvSpPr>
        <p:spPr bwMode="auto">
          <a:xfrm>
            <a:off x="152400" y="952500"/>
            <a:ext cx="5181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marR="0" lvl="0" indent="0" algn="l" defTabSz="914400" rtl="0" eaLnBrk="0" fontAlgn="base" latinLnBrk="0" hangingPunct="0">
              <a:lnSpc>
                <a:spcPct val="80000"/>
              </a:lnSpc>
              <a:spcBef>
                <a:spcPct val="20000"/>
              </a:spcBef>
              <a:spcAft>
                <a:spcPct val="0"/>
              </a:spcAft>
              <a:buClr>
                <a:srgbClr val="31B6FD"/>
              </a:buClr>
              <a:buSzPct val="100000"/>
              <a:buNone/>
              <a:tabLst/>
              <a:defRPr/>
            </a:pPr>
            <a:r>
              <a:rPr kumimoji="0" lang="en-US" altLang="en-US" sz="1800" b="0" i="0" u="none" strike="noStrike" kern="1200" cap="none" spc="0" normalizeH="0" baseline="0" noProof="0" dirty="0" smtClean="0">
                <a:ln>
                  <a:noFill/>
                </a:ln>
                <a:solidFill>
                  <a:srgbClr val="073E87"/>
                </a:solidFill>
                <a:effectLst/>
                <a:uLnTx/>
                <a:uFillTx/>
                <a:latin typeface="Candara"/>
                <a:ea typeface="+mn-ea"/>
                <a:cs typeface="+mn-cs"/>
              </a:rPr>
              <a:t>In 2011, </a:t>
            </a:r>
            <a:r>
              <a:rPr kumimoji="0" lang="en-US" altLang="en-US" sz="1800" b="0" i="1" u="none" strike="noStrike" kern="1200" cap="none" spc="0" normalizeH="0" baseline="0" noProof="0" dirty="0" err="1" smtClean="0">
                <a:ln>
                  <a:noFill/>
                </a:ln>
                <a:solidFill>
                  <a:srgbClr val="073E87"/>
                </a:solidFill>
                <a:effectLst/>
                <a:uLnTx/>
                <a:uFillTx/>
                <a:latin typeface="Candara"/>
                <a:ea typeface="+mn-ea"/>
                <a:cs typeface="+mn-cs"/>
              </a:rPr>
              <a:t>Romolo</a:t>
            </a:r>
            <a:r>
              <a:rPr kumimoji="0" lang="en-US" altLang="en-US" sz="1800" b="0" i="1" u="none" strike="noStrike" kern="1200" cap="none" spc="0" normalizeH="0" baseline="0" noProof="0" dirty="0" smtClean="0">
                <a:ln>
                  <a:noFill/>
                </a:ln>
                <a:solidFill>
                  <a:srgbClr val="073E87"/>
                </a:solidFill>
                <a:effectLst/>
                <a:uLnTx/>
                <a:uFillTx/>
                <a:latin typeface="Candara"/>
                <a:ea typeface="+mn-ea"/>
                <a:cs typeface="+mn-cs"/>
              </a:rPr>
              <a:t> </a:t>
            </a:r>
            <a:r>
              <a:rPr kumimoji="0" lang="en-US" altLang="en-US" sz="1800" b="0" i="1" u="none" strike="noStrike" kern="1200" cap="none" spc="0" normalizeH="0" baseline="0" noProof="0" dirty="0" err="1" smtClean="0">
                <a:ln>
                  <a:noFill/>
                </a:ln>
                <a:solidFill>
                  <a:srgbClr val="073E87"/>
                </a:solidFill>
                <a:effectLst/>
                <a:uLnTx/>
                <a:uFillTx/>
                <a:latin typeface="Candara"/>
                <a:ea typeface="+mn-ea"/>
                <a:cs typeface="+mn-cs"/>
              </a:rPr>
              <a:t>Remetti</a:t>
            </a:r>
            <a:r>
              <a:rPr kumimoji="0" lang="en-US" altLang="en-US" sz="1800" b="0" i="1" u="none" strike="noStrike" kern="1200" cap="none" spc="0" normalizeH="0" baseline="0" noProof="0" dirty="0" smtClean="0">
                <a:ln>
                  <a:noFill/>
                </a:ln>
                <a:solidFill>
                  <a:srgbClr val="073E87"/>
                </a:solidFill>
                <a:effectLst/>
                <a:uLnTx/>
                <a:uFillTx/>
                <a:latin typeface="Candara"/>
                <a:ea typeface="+mn-ea"/>
                <a:cs typeface="+mn-cs"/>
              </a:rPr>
              <a:t> et al</a:t>
            </a:r>
            <a:r>
              <a:rPr kumimoji="0" lang="en-US" altLang="en-US" sz="1800" b="0" i="0" u="none" strike="noStrike" kern="1200" cap="none" spc="0" normalizeH="0" baseline="0" noProof="0" dirty="0" smtClean="0">
                <a:ln>
                  <a:noFill/>
                </a:ln>
                <a:solidFill>
                  <a:srgbClr val="073E87"/>
                </a:solidFill>
                <a:effectLst/>
                <a:uLnTx/>
                <a:uFillTx/>
                <a:latin typeface="Candara"/>
                <a:ea typeface="+mn-ea"/>
                <a:cs typeface="+mn-cs"/>
              </a:rPr>
              <a:t> .. </a:t>
            </a:r>
            <a:r>
              <a:rPr kumimoji="0" lang="en-US" altLang="en-US" sz="1600" b="0" i="0" u="none" strike="noStrike" kern="1200" cap="none" spc="0" normalizeH="0" baseline="0" noProof="0" dirty="0" smtClean="0">
                <a:ln>
                  <a:noFill/>
                </a:ln>
                <a:solidFill>
                  <a:srgbClr val="073E87"/>
                </a:solidFill>
                <a:effectLst/>
                <a:uLnTx/>
                <a:uFillTx/>
                <a:latin typeface="Candara"/>
                <a:ea typeface="+mn-ea"/>
                <a:cs typeface="+mn-cs"/>
              </a:rPr>
              <a:t>FLUKA simulation and radiometric characterization of proton irradiated [</a:t>
            </a:r>
            <a:r>
              <a:rPr kumimoji="0" lang="en-US" altLang="en-US" sz="1600" b="0" i="0" u="none" strike="noStrike" kern="1200" cap="none" spc="0" normalizeH="0" baseline="30000" noProof="0" dirty="0" smtClean="0">
                <a:ln>
                  <a:noFill/>
                </a:ln>
                <a:solidFill>
                  <a:srgbClr val="073E87"/>
                </a:solidFill>
                <a:effectLst/>
                <a:uLnTx/>
                <a:uFillTx/>
                <a:latin typeface="Candara"/>
                <a:ea typeface="+mn-ea"/>
                <a:cs typeface="+mn-cs"/>
              </a:rPr>
              <a:t>18</a:t>
            </a:r>
            <a:r>
              <a:rPr kumimoji="0" lang="en-US" altLang="en-US" sz="1600" b="0" i="0" u="none" strike="noStrike" kern="1200" cap="none" spc="0" normalizeH="0" baseline="0" noProof="0" dirty="0" smtClean="0">
                <a:ln>
                  <a:noFill/>
                </a:ln>
                <a:solidFill>
                  <a:srgbClr val="073E87"/>
                </a:solidFill>
                <a:effectLst/>
                <a:uLnTx/>
                <a:uFillTx/>
                <a:latin typeface="Candara"/>
                <a:ea typeface="+mn-ea"/>
                <a:cs typeface="+mn-cs"/>
              </a:rPr>
              <a:t>O]H2O  for the treatment of the waste streams originated from [</a:t>
            </a:r>
            <a:r>
              <a:rPr kumimoji="0" lang="en-US" altLang="en-US" sz="1600" b="0" i="0" u="none" strike="noStrike" kern="1200" cap="none" spc="0" normalizeH="0" baseline="30000" noProof="0" dirty="0" smtClean="0">
                <a:ln>
                  <a:noFill/>
                </a:ln>
                <a:solidFill>
                  <a:srgbClr val="073E87"/>
                </a:solidFill>
                <a:effectLst/>
                <a:uLnTx/>
                <a:uFillTx/>
                <a:latin typeface="Candara"/>
                <a:ea typeface="+mn-ea"/>
                <a:cs typeface="+mn-cs"/>
              </a:rPr>
              <a:t>18</a:t>
            </a:r>
            <a:r>
              <a:rPr kumimoji="0" lang="en-US" altLang="en-US" sz="1600" b="0" i="0" u="none" strike="noStrike" kern="1200" cap="none" spc="0" normalizeH="0" baseline="0" noProof="0" dirty="0" smtClean="0">
                <a:ln>
                  <a:noFill/>
                </a:ln>
                <a:solidFill>
                  <a:srgbClr val="073E87"/>
                </a:solidFill>
                <a:effectLst/>
                <a:uLnTx/>
                <a:uFillTx/>
                <a:latin typeface="Candara"/>
                <a:ea typeface="+mn-ea"/>
                <a:cs typeface="+mn-cs"/>
              </a:rPr>
              <a:t>F]FDG synthesis process</a:t>
            </a:r>
          </a:p>
        </p:txBody>
      </p:sp>
      <p:pic>
        <p:nvPicPr>
          <p:cNvPr id="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209550"/>
            <a:ext cx="2535238" cy="164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 Box 6"/>
          <p:cNvSpPr txBox="1">
            <a:spLocks noChangeArrowheads="1"/>
          </p:cNvSpPr>
          <p:nvPr/>
        </p:nvSpPr>
        <p:spPr bwMode="auto">
          <a:xfrm>
            <a:off x="304800" y="4374985"/>
            <a:ext cx="4114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50000"/>
              </a:spcBef>
              <a:buClrTx/>
              <a:buSzTx/>
              <a:buFontTx/>
              <a:buNone/>
            </a:pPr>
            <a:r>
              <a:rPr lang="en-US" altLang="en-US" sz="1400" dirty="0" err="1" smtClean="0">
                <a:solidFill>
                  <a:prstClr val="black"/>
                </a:solidFill>
                <a:cs typeface="Arial" charset="0"/>
              </a:rPr>
              <a:t>PetTrace</a:t>
            </a:r>
            <a:r>
              <a:rPr lang="en-US" altLang="en-US" sz="1400" dirty="0" smtClean="0">
                <a:solidFill>
                  <a:prstClr val="black"/>
                </a:solidFill>
                <a:cs typeface="Arial" charset="0"/>
              </a:rPr>
              <a:t> GE, 16.5 MeV, 37 µA for an hour in two samples, no synthesis of F-18.</a:t>
            </a:r>
          </a:p>
        </p:txBody>
      </p:sp>
      <p:pic>
        <p:nvPicPr>
          <p:cNvPr id="30" name="Picture 7" descr="petr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399" y="1839913"/>
            <a:ext cx="2511425"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9"/>
          <p:cNvSpPr txBox="1">
            <a:spLocks noChangeArrowheads="1"/>
          </p:cNvSpPr>
          <p:nvPr/>
        </p:nvSpPr>
        <p:spPr bwMode="auto">
          <a:xfrm>
            <a:off x="4800600" y="1869811"/>
            <a:ext cx="4318000"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50000"/>
              </a:spcBef>
              <a:buClrTx/>
              <a:buSzTx/>
              <a:buFontTx/>
              <a:buNone/>
            </a:pPr>
            <a:r>
              <a:rPr lang="en-US" altLang="en-US" sz="1400" dirty="0" smtClean="0">
                <a:solidFill>
                  <a:prstClr val="black"/>
                </a:solidFill>
                <a:cs typeface="Arial" charset="0"/>
              </a:rPr>
              <a:t>Measured 36 &amp; 33 </a:t>
            </a:r>
            <a:r>
              <a:rPr lang="en-US" altLang="en-US" sz="1400" dirty="0" err="1" smtClean="0">
                <a:solidFill>
                  <a:prstClr val="black"/>
                </a:solidFill>
                <a:cs typeface="Arial" charset="0"/>
              </a:rPr>
              <a:t>kBq</a:t>
            </a:r>
            <a:r>
              <a:rPr lang="en-US" altLang="en-US" sz="1400" dirty="0" smtClean="0">
                <a:solidFill>
                  <a:prstClr val="black"/>
                </a:solidFill>
                <a:cs typeface="Arial" charset="0"/>
              </a:rPr>
              <a:t>/ml slightly below than Ito et al. </a:t>
            </a:r>
          </a:p>
          <a:p>
            <a:pPr eaLnBrk="1" hangingPunct="1">
              <a:spcBef>
                <a:spcPct val="50000"/>
              </a:spcBef>
              <a:buClrTx/>
              <a:buSzTx/>
              <a:buFontTx/>
              <a:buNone/>
            </a:pPr>
            <a:r>
              <a:rPr lang="en-US" altLang="en-US" sz="1400" dirty="0" smtClean="0">
                <a:solidFill>
                  <a:prstClr val="black"/>
                </a:solidFill>
                <a:cs typeface="Arial" charset="0"/>
              </a:rPr>
              <a:t>- 50 </a:t>
            </a:r>
            <a:r>
              <a:rPr lang="en-US" altLang="en-US" sz="1400" dirty="0" err="1" smtClean="0">
                <a:solidFill>
                  <a:prstClr val="black"/>
                </a:solidFill>
                <a:cs typeface="Arial" charset="0"/>
              </a:rPr>
              <a:t>kBq</a:t>
            </a:r>
            <a:r>
              <a:rPr lang="en-US" altLang="en-US" sz="1400" dirty="0" smtClean="0">
                <a:solidFill>
                  <a:prstClr val="black"/>
                </a:solidFill>
                <a:cs typeface="Arial" charset="0"/>
              </a:rPr>
              <a:t>/ml simulated with FLUKA, </a:t>
            </a:r>
          </a:p>
        </p:txBody>
      </p:sp>
      <p:graphicFrame>
        <p:nvGraphicFramePr>
          <p:cNvPr id="32" name="Group 51"/>
          <p:cNvGraphicFramePr>
            <a:graphicFrameLocks noGrp="1"/>
          </p:cNvGraphicFramePr>
          <p:nvPr>
            <p:extLst>
              <p:ext uri="{D42A27DB-BD31-4B8C-83A1-F6EECF244321}">
                <p14:modId xmlns:p14="http://schemas.microsoft.com/office/powerpoint/2010/main" val="4012967234"/>
              </p:ext>
            </p:extLst>
          </p:nvPr>
        </p:nvGraphicFramePr>
        <p:xfrm>
          <a:off x="6248400" y="2490170"/>
          <a:ext cx="1752600" cy="2190756"/>
        </p:xfrm>
        <a:graphic>
          <a:graphicData uri="http://schemas.openxmlformats.org/drawingml/2006/table">
            <a:tbl>
              <a:tblPr/>
              <a:tblGrid>
                <a:gridCol w="533400"/>
                <a:gridCol w="609600"/>
                <a:gridCol w="609600"/>
              </a:tblGrid>
              <a:tr h="182563">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CA" altLang="en-US" sz="1100" b="0" i="0" u="none" strike="noStrike" cap="none" normalizeH="0" baseline="0" dirty="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H.L.</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A (Bq)</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r>
              <a:tr h="182563">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Ni57</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35.60 h</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188.919</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r>
              <a:tr h="182563">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Co58</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70.86 d</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856.403</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r>
              <a:tr h="182563">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Co57</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271.8 d</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dirty="0" smtClean="0">
                          <a:ln>
                            <a:noFill/>
                          </a:ln>
                          <a:solidFill>
                            <a:schemeClr val="tx1"/>
                          </a:solidFill>
                          <a:effectLst/>
                          <a:latin typeface="Candara" pitchFamily="34" charset="0"/>
                          <a:cs typeface="Arial" charset="0"/>
                        </a:rPr>
                        <a:t>51.88</a:t>
                      </a:r>
                      <a:endParaRPr kumimoji="0" lang="en-CA" altLang="en-US" sz="1100" b="0" i="0" u="none" strike="noStrike" cap="none" normalizeH="0" baseline="0" dirty="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r>
              <a:tr h="182563">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Mn52</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5.591 d</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198.997</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r>
              <a:tr h="182563">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Mn52</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5.591 d</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dirty="0" smtClean="0">
                          <a:ln>
                            <a:noFill/>
                          </a:ln>
                          <a:solidFill>
                            <a:schemeClr val="tx1"/>
                          </a:solidFill>
                          <a:effectLst/>
                          <a:latin typeface="Candara" pitchFamily="34" charset="0"/>
                          <a:cs typeface="Arial" charset="0"/>
                        </a:rPr>
                        <a:t>204.346</a:t>
                      </a:r>
                      <a:endParaRPr kumimoji="0" lang="en-CA" altLang="en-US" sz="1100" b="0" i="0" u="none" strike="noStrike" cap="none" normalizeH="0" baseline="0" dirty="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r>
              <a:tr h="182563">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Mn52</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5.591 d</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198.58</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r>
              <a:tr h="182563">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Co56</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77.27 d</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430.836</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r>
              <a:tr h="182563">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Mn54</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312.3 d</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5.034</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r>
              <a:tr h="182563">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Cr51</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27.70 d</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807.185</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r>
              <a:tr h="182563">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Cd109</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463.55 d</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246.632</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r>
              <a:tr h="182563">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Re183</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smtClean="0">
                          <a:ln>
                            <a:noFill/>
                          </a:ln>
                          <a:solidFill>
                            <a:schemeClr val="tx1"/>
                          </a:solidFill>
                          <a:effectLst/>
                          <a:latin typeface="Candara" pitchFamily="34" charset="0"/>
                          <a:cs typeface="Arial" charset="0"/>
                        </a:rPr>
                        <a:t>70.02 d</a:t>
                      </a:r>
                      <a:endParaRPr kumimoji="0" lang="en-CA" altLang="en-US" sz="1100" b="0" i="0" u="none" strike="noStrike" cap="none" normalizeH="0" baseline="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c>
                  <a:txBody>
                    <a:bodyPr/>
                    <a:lstStyle>
                      <a:lvl1pPr marL="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1pPr>
                      <a:lvl2pPr marL="742950" indent="-285750" algn="l" defTabSz="914400" rtl="0" eaLnBrk="0" latinLnBrk="0" hangingPunct="0">
                        <a:spcBef>
                          <a:spcPct val="20000"/>
                        </a:spcBef>
                        <a:buClr>
                          <a:schemeClr val="accent1"/>
                        </a:buClr>
                        <a:buSzPct val="100000"/>
                        <a:buFont typeface="Symbol" pitchFamily="18" charset="2"/>
                        <a:defRPr sz="2000" kern="1200">
                          <a:solidFill>
                            <a:schemeClr val="tx2"/>
                          </a:solidFill>
                          <a:latin typeface="Candara" pitchFamily="34" charset="0"/>
                        </a:defRPr>
                      </a:lvl2pPr>
                      <a:lvl3pPr marL="1143000" indent="-228600" algn="l" defTabSz="914400" rtl="0" eaLnBrk="0" latinLnBrk="0" hangingPunct="0">
                        <a:spcBef>
                          <a:spcPct val="20000"/>
                        </a:spcBef>
                        <a:buClr>
                          <a:schemeClr val="accent1"/>
                        </a:buClr>
                        <a:buSzPct val="100000"/>
                        <a:buFont typeface="Symbol" pitchFamily="18" charset="2"/>
                        <a:defRPr sz="1800" kern="1200">
                          <a:solidFill>
                            <a:schemeClr val="tx2"/>
                          </a:solidFill>
                          <a:latin typeface="Candara" pitchFamily="34" charset="0"/>
                        </a:defRPr>
                      </a:lvl3pPr>
                      <a:lvl4pPr marL="1600200" indent="-228600" algn="l" defTabSz="914400" rtl="0" eaLnBrk="0" latinLnBrk="0" hangingPunct="0">
                        <a:spcBef>
                          <a:spcPct val="20000"/>
                        </a:spcBef>
                        <a:buClr>
                          <a:schemeClr val="accent1"/>
                        </a:buClr>
                        <a:buSzPct val="100000"/>
                        <a:buFont typeface="Symbol" pitchFamily="18" charset="2"/>
                        <a:defRPr sz="1600" kern="1200">
                          <a:solidFill>
                            <a:schemeClr val="tx2"/>
                          </a:solidFill>
                          <a:latin typeface="Candara" pitchFamily="34" charset="0"/>
                        </a:defRPr>
                      </a:lvl4pPr>
                      <a:lvl5pPr marL="2057400" indent="-228600" algn="l" defTabSz="914400" rtl="0" eaLnBrk="0" latinLnBrk="0" hangingPunct="0">
                        <a:spcBef>
                          <a:spcPct val="20000"/>
                        </a:spcBef>
                        <a:buClr>
                          <a:schemeClr val="accent1"/>
                        </a:buClr>
                        <a:buSzPct val="100000"/>
                        <a:buFont typeface="Symbol" pitchFamily="18" charset="2"/>
                        <a:defRPr sz="1400" kern="1200">
                          <a:solidFill>
                            <a:schemeClr val="tx2"/>
                          </a:solidFill>
                          <a:latin typeface="Candara" pitchFamily="34" charset="0"/>
                        </a:defRPr>
                      </a:lvl5pPr>
                      <a:lvl6pPr marL="25146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6pPr>
                      <a:lvl7pPr marL="29718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7pPr>
                      <a:lvl8pPr marL="34290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8pPr>
                      <a:lvl9pPr marL="3886200" indent="-228600" algn="l" defTabSz="914400" rtl="0" eaLnBrk="0" fontAlgn="base" latinLnBrk="0" hangingPunct="0">
                        <a:spcBef>
                          <a:spcPct val="20000"/>
                        </a:spcBef>
                        <a:spcAft>
                          <a:spcPct val="0"/>
                        </a:spcAft>
                        <a:buClr>
                          <a:schemeClr val="accent1"/>
                        </a:buClr>
                        <a:buSzPct val="100000"/>
                        <a:buFont typeface="Symbol" pitchFamily="18" charset="2"/>
                        <a:defRPr sz="1400" kern="1200">
                          <a:solidFill>
                            <a:schemeClr val="tx2"/>
                          </a:solidFill>
                          <a:latin typeface="Candara"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CA" altLang="en-US" sz="1100" b="0" i="0" u="none" strike="noStrike" cap="none" normalizeH="0" baseline="0" dirty="0" smtClean="0">
                          <a:ln>
                            <a:noFill/>
                          </a:ln>
                          <a:solidFill>
                            <a:schemeClr val="tx1"/>
                          </a:solidFill>
                          <a:effectLst/>
                          <a:latin typeface="Candara" pitchFamily="34" charset="0"/>
                          <a:cs typeface="Arial" charset="0"/>
                        </a:rPr>
                        <a:t>11.229</a:t>
                      </a:r>
                      <a:endParaRPr kumimoji="0" lang="en-CA" altLang="en-US" sz="1100" b="0" i="0" u="none" strike="noStrike" cap="none" normalizeH="0" baseline="0" dirty="0" smtClean="0">
                        <a:ln>
                          <a:noFill/>
                        </a:ln>
                        <a:solidFill>
                          <a:schemeClr val="tx1"/>
                        </a:solidFill>
                        <a:effectLst/>
                        <a:latin typeface="Calibri" pitchFamily="34" charset="0"/>
                        <a:cs typeface="Arial" charset="0"/>
                      </a:endParaRPr>
                    </a:p>
                  </a:txBody>
                  <a:tcPr marL="7620" marR="7620" marT="7622" marB="0" anchor="b" horzOverflow="overflow">
                    <a:lnL>
                      <a:noFill/>
                    </a:lnL>
                    <a:lnR>
                      <a:noFill/>
                    </a:lnR>
                    <a:lnT>
                      <a:noFill/>
                    </a:lnT>
                    <a:lnB>
                      <a:noFill/>
                    </a:lnB>
                    <a:lnTlToBr>
                      <a:noFill/>
                    </a:lnTlToBr>
                    <a:lnBlToTr>
                      <a:noFill/>
                    </a:lnBlToTr>
                    <a:solidFill>
                      <a:srgbClr val="A5D028"/>
                    </a:solidFill>
                  </a:tcPr>
                </a:tc>
              </a:tr>
            </a:tbl>
          </a:graphicData>
        </a:graphic>
      </p:graphicFrame>
      <p:sp>
        <p:nvSpPr>
          <p:cNvPr id="33" name="TextBox 32"/>
          <p:cNvSpPr txBox="1">
            <a:spLocks noChangeArrowheads="1"/>
          </p:cNvSpPr>
          <p:nvPr/>
        </p:nvSpPr>
        <p:spPr bwMode="auto">
          <a:xfrm>
            <a:off x="5334000" y="4745401"/>
            <a:ext cx="3581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ctr" eaLnBrk="1" hangingPunct="1">
              <a:spcBef>
                <a:spcPct val="0"/>
              </a:spcBef>
              <a:buClrTx/>
              <a:buSzTx/>
              <a:buFontTx/>
              <a:buNone/>
            </a:pPr>
            <a:r>
              <a:rPr lang="en-US" altLang="en-US" sz="1400" dirty="0" smtClean="0">
                <a:solidFill>
                  <a:prstClr val="black"/>
                </a:solidFill>
                <a:cs typeface="Arial" charset="0"/>
              </a:rPr>
              <a:t>Gamma emitters detected in water samples</a:t>
            </a:r>
            <a:endParaRPr lang="en-CA" altLang="en-US" sz="1400" dirty="0" smtClean="0">
              <a:solidFill>
                <a:prstClr val="black"/>
              </a:solidFill>
              <a:cs typeface="Arial" charset="0"/>
            </a:endParaRPr>
          </a:p>
        </p:txBody>
      </p:sp>
    </p:spTree>
    <p:extLst>
      <p:ext uri="{BB962C8B-B14F-4D97-AF65-F5344CB8AC3E}">
        <p14:creationId xmlns:p14="http://schemas.microsoft.com/office/powerpoint/2010/main" val="26665647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Effect transition="in" filter="barn(inVertical)">
                                      <p:cBhvr>
                                        <p:cTn id="11" dur="500"/>
                                        <p:tgtEl>
                                          <p:spTgt spid="27">
                                            <p:txEl>
                                              <p:pRg st="0" end="0"/>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slide(fromBottom)">
                                      <p:cBhvr>
                                        <p:cTn id="29" dur="500"/>
                                        <p:tgtEl>
                                          <p:spTgt spid="33"/>
                                        </p:tgtEl>
                                      </p:cBhvr>
                                    </p:animEffect>
                                  </p:childTnLst>
                                </p:cTn>
                              </p:par>
                            </p:childTnLst>
                          </p:cTn>
                        </p:par>
                        <p:par>
                          <p:cTn id="30" fill="hold">
                            <p:stCondLst>
                              <p:cond delay="500"/>
                            </p:stCondLst>
                            <p:childTnLst>
                              <p:par>
                                <p:cTn id="31" presetID="12" presetClass="entr" presetSubtype="4"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slide(fromBottom)">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autoUpdateAnimBg="0" advAuto="0"/>
      <p:bldP spid="29" grpId="0" autoUpdateAnimBg="0"/>
      <p:bldP spid="31" grpId="0" autoUpdateAnimBg="0"/>
      <p:bldP spid="3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5139FF45-3E15-4B17-930D-754216913710}" type="slidenum">
              <a:rPr lang="en-US" smtClean="0"/>
              <a:pPr>
                <a:defRPr/>
              </a:pPr>
              <a:t>9</a:t>
            </a:fld>
            <a:endParaRPr lang="en-US"/>
          </a:p>
        </p:txBody>
      </p:sp>
      <p:sp>
        <p:nvSpPr>
          <p:cNvPr id="16" name="Rectangle 2"/>
          <p:cNvSpPr txBox="1">
            <a:spLocks/>
          </p:cNvSpPr>
          <p:nvPr/>
        </p:nvSpPr>
        <p:spPr bwMode="auto">
          <a:xfrm>
            <a:off x="152400" y="24871"/>
            <a:ext cx="5486400" cy="100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chemeClr val="tx1"/>
                </a:solidFill>
                <a:effectLst/>
                <a:uLnTx/>
                <a:uFillTx/>
                <a:latin typeface="Candara"/>
                <a:ea typeface="+mj-ea"/>
                <a:cs typeface="+mj-cs"/>
              </a:rPr>
              <a:t>Publication…</a:t>
            </a:r>
          </a:p>
        </p:txBody>
      </p:sp>
      <p:sp>
        <p:nvSpPr>
          <p:cNvPr id="14" name="Text Box 5"/>
          <p:cNvSpPr txBox="1">
            <a:spLocks noChangeArrowheads="1"/>
          </p:cNvSpPr>
          <p:nvPr/>
        </p:nvSpPr>
        <p:spPr bwMode="auto">
          <a:xfrm>
            <a:off x="838200" y="4422775"/>
            <a:ext cx="26767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50000"/>
              </a:spcBef>
              <a:buClrTx/>
              <a:buSzTx/>
              <a:buFontTx/>
              <a:buNone/>
            </a:pPr>
            <a:r>
              <a:rPr lang="en-US" altLang="en-US" sz="1400" dirty="0" smtClean="0">
                <a:solidFill>
                  <a:prstClr val="black"/>
                </a:solidFill>
                <a:cs typeface="Arial" charset="0"/>
              </a:rPr>
              <a:t>Cyclone IBA, 18 MeV, 40 µA for an hour in 24 separated runs.</a:t>
            </a:r>
          </a:p>
        </p:txBody>
      </p:sp>
      <p:sp>
        <p:nvSpPr>
          <p:cNvPr id="18" name="Text Box 12"/>
          <p:cNvSpPr txBox="1">
            <a:spLocks noChangeArrowheads="1"/>
          </p:cNvSpPr>
          <p:nvPr/>
        </p:nvSpPr>
        <p:spPr bwMode="auto">
          <a:xfrm>
            <a:off x="4292600" y="2647950"/>
            <a:ext cx="4648200"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en-US" sz="1600" dirty="0" smtClean="0">
                <a:solidFill>
                  <a:prstClr val="black"/>
                </a:solidFill>
                <a:cs typeface="Arial" charset="0"/>
              </a:rPr>
              <a:t>Tritium activity in </a:t>
            </a:r>
            <a:r>
              <a:rPr lang="en-US" altLang="en-US" sz="1600" dirty="0" err="1" smtClean="0">
                <a:solidFill>
                  <a:prstClr val="black"/>
                </a:solidFill>
                <a:cs typeface="Arial" charset="0"/>
              </a:rPr>
              <a:t>unirradiated</a:t>
            </a:r>
            <a:r>
              <a:rPr lang="en-US" altLang="en-US" sz="1600" dirty="0" smtClean="0">
                <a:solidFill>
                  <a:prstClr val="black"/>
                </a:solidFill>
                <a:cs typeface="Arial" charset="0"/>
              </a:rPr>
              <a:t> enriched water varies from 1400 to 0.4 </a:t>
            </a:r>
            <a:r>
              <a:rPr lang="en-US" altLang="en-US" sz="1600" dirty="0" err="1" smtClean="0">
                <a:solidFill>
                  <a:prstClr val="black"/>
                </a:solidFill>
                <a:cs typeface="Arial" charset="0"/>
              </a:rPr>
              <a:t>Bq</a:t>
            </a:r>
            <a:r>
              <a:rPr lang="en-US" altLang="en-US" sz="1600" dirty="0" smtClean="0">
                <a:solidFill>
                  <a:prstClr val="black"/>
                </a:solidFill>
                <a:cs typeface="Arial" charset="0"/>
              </a:rPr>
              <a:t>/ml.</a:t>
            </a:r>
          </a:p>
          <a:p>
            <a:pPr eaLnBrk="1" hangingPunct="1">
              <a:spcBef>
                <a:spcPct val="0"/>
              </a:spcBef>
              <a:buClrTx/>
              <a:buSzTx/>
              <a:buFontTx/>
              <a:buNone/>
            </a:pPr>
            <a:endParaRPr lang="en-US" altLang="en-US" sz="1800" dirty="0" smtClean="0">
              <a:solidFill>
                <a:prstClr val="black"/>
              </a:solidFill>
              <a:cs typeface="Arial" charset="0"/>
            </a:endParaRPr>
          </a:p>
          <a:p>
            <a:pPr eaLnBrk="1" hangingPunct="1">
              <a:spcBef>
                <a:spcPct val="0"/>
              </a:spcBef>
              <a:buClrTx/>
              <a:buSzTx/>
              <a:buFontTx/>
              <a:buNone/>
            </a:pPr>
            <a:r>
              <a:rPr lang="en-US" altLang="en-US" sz="1400" dirty="0" smtClean="0">
                <a:solidFill>
                  <a:prstClr val="black"/>
                </a:solidFill>
                <a:cs typeface="Arial" charset="0"/>
              </a:rPr>
              <a:t>Mochizuki </a:t>
            </a:r>
            <a:r>
              <a:rPr lang="en-US" altLang="en-US" sz="1400" i="1" dirty="0" smtClean="0">
                <a:solidFill>
                  <a:prstClr val="black"/>
                </a:solidFill>
                <a:cs typeface="Arial" charset="0"/>
              </a:rPr>
              <a:t>et al </a:t>
            </a:r>
            <a:r>
              <a:rPr lang="en-US" altLang="en-US" sz="1400" dirty="0" smtClean="0">
                <a:solidFill>
                  <a:prstClr val="black"/>
                </a:solidFill>
                <a:cs typeface="Arial" charset="0"/>
              </a:rPr>
              <a:t>(2006) reported the presence of tritium in non irradiated H</a:t>
            </a:r>
            <a:r>
              <a:rPr lang="en-US" altLang="en-US" sz="1400" baseline="-25000" dirty="0" smtClean="0">
                <a:solidFill>
                  <a:prstClr val="black"/>
                </a:solidFill>
                <a:cs typeface="Arial" charset="0"/>
              </a:rPr>
              <a:t>2</a:t>
            </a:r>
            <a:r>
              <a:rPr lang="en-US" altLang="en-US" sz="1400" baseline="30000" dirty="0" smtClean="0">
                <a:solidFill>
                  <a:prstClr val="black"/>
                </a:solidFill>
                <a:cs typeface="Arial" charset="0"/>
              </a:rPr>
              <a:t>18</a:t>
            </a:r>
            <a:r>
              <a:rPr lang="en-US" altLang="en-US" sz="1400" dirty="0" smtClean="0">
                <a:solidFill>
                  <a:prstClr val="black"/>
                </a:solidFill>
                <a:cs typeface="Arial" charset="0"/>
              </a:rPr>
              <a:t>O used to rinse their target vessel at a much greater concentration of 92 </a:t>
            </a:r>
            <a:r>
              <a:rPr lang="en-US" altLang="en-US" sz="1400" dirty="0" err="1" smtClean="0">
                <a:solidFill>
                  <a:prstClr val="black"/>
                </a:solidFill>
                <a:cs typeface="Arial" charset="0"/>
              </a:rPr>
              <a:t>kBq</a:t>
            </a:r>
            <a:r>
              <a:rPr lang="en-US" altLang="en-US" sz="1400" dirty="0" smtClean="0">
                <a:solidFill>
                  <a:prstClr val="black"/>
                </a:solidFill>
                <a:cs typeface="Arial" charset="0"/>
              </a:rPr>
              <a:t>/ml.</a:t>
            </a:r>
          </a:p>
        </p:txBody>
      </p:sp>
      <p:grpSp>
        <p:nvGrpSpPr>
          <p:cNvPr id="2" name="Group 1"/>
          <p:cNvGrpSpPr/>
          <p:nvPr/>
        </p:nvGrpSpPr>
        <p:grpSpPr>
          <a:xfrm>
            <a:off x="4983161" y="1034256"/>
            <a:ext cx="4054475" cy="1310666"/>
            <a:chOff x="4983161" y="1034256"/>
            <a:chExt cx="4054475" cy="1310666"/>
          </a:xfrm>
        </p:grpSpPr>
        <p:sp>
          <p:nvSpPr>
            <p:cNvPr id="15" name="Text Box 7"/>
            <p:cNvSpPr txBox="1">
              <a:spLocks noChangeArrowheads="1"/>
            </p:cNvSpPr>
            <p:nvPr/>
          </p:nvSpPr>
          <p:spPr bwMode="auto">
            <a:xfrm>
              <a:off x="5181600" y="1034256"/>
              <a:ext cx="35242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50000"/>
                </a:spcBef>
                <a:buClrTx/>
                <a:buSzTx/>
                <a:buFontTx/>
                <a:buNone/>
              </a:pPr>
              <a:r>
                <a:rPr lang="en-US" altLang="en-US" sz="1600" dirty="0" smtClean="0">
                  <a:solidFill>
                    <a:prstClr val="black"/>
                  </a:solidFill>
                  <a:cs typeface="Arial" charset="0"/>
                </a:rPr>
                <a:t>Measured from 71.3 to 91.8 </a:t>
              </a:r>
              <a:r>
                <a:rPr lang="en-US" altLang="en-US" sz="1600" dirty="0" err="1" smtClean="0">
                  <a:solidFill>
                    <a:prstClr val="black"/>
                  </a:solidFill>
                  <a:cs typeface="Arial" charset="0"/>
                </a:rPr>
                <a:t>kBq</a:t>
              </a:r>
              <a:r>
                <a:rPr lang="en-US" altLang="en-US" sz="1600" dirty="0" smtClean="0">
                  <a:solidFill>
                    <a:prstClr val="black"/>
                  </a:solidFill>
                  <a:cs typeface="Arial" charset="0"/>
                </a:rPr>
                <a:t>/ml with a mean of 80.6 </a:t>
              </a:r>
              <a:r>
                <a:rPr lang="en-US" altLang="en-US" sz="1600" dirty="0" err="1" smtClean="0">
                  <a:solidFill>
                    <a:prstClr val="black"/>
                  </a:solidFill>
                  <a:cs typeface="Arial" charset="0"/>
                </a:rPr>
                <a:t>kBq</a:t>
              </a:r>
              <a:r>
                <a:rPr lang="en-US" altLang="en-US" sz="1600" dirty="0" smtClean="0">
                  <a:solidFill>
                    <a:prstClr val="black"/>
                  </a:solidFill>
                  <a:cs typeface="Arial" charset="0"/>
                </a:rPr>
                <a:t>/ml, very close to Ito’s results.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3161" y="1973447"/>
              <a:ext cx="40544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169333" y="882591"/>
            <a:ext cx="4724400" cy="3540184"/>
            <a:chOff x="169333" y="882591"/>
            <a:chExt cx="4724400" cy="3540184"/>
          </a:xfrm>
        </p:grpSpPr>
        <p:sp>
          <p:nvSpPr>
            <p:cNvPr id="13" name="Rectangle 3"/>
            <p:cNvSpPr txBox="1">
              <a:spLocks/>
            </p:cNvSpPr>
            <p:nvPr/>
          </p:nvSpPr>
          <p:spPr bwMode="auto">
            <a:xfrm>
              <a:off x="169333" y="882591"/>
              <a:ext cx="47244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marR="0" lvl="0" indent="0" algn="l" defTabSz="914400" rtl="0" eaLnBrk="0" fontAlgn="base" latinLnBrk="0" hangingPunct="0">
                <a:lnSpc>
                  <a:spcPct val="90000"/>
                </a:lnSpc>
                <a:spcBef>
                  <a:spcPct val="20000"/>
                </a:spcBef>
                <a:spcAft>
                  <a:spcPct val="0"/>
                </a:spcAft>
                <a:buClr>
                  <a:srgbClr val="31B6FD"/>
                </a:buClr>
                <a:buSzPct val="100000"/>
                <a:buNone/>
                <a:tabLst/>
                <a:defRPr/>
              </a:pPr>
              <a:r>
                <a:rPr kumimoji="0" lang="en-US" altLang="en-US" sz="1600" b="0" i="0" u="none" strike="noStrike" kern="1200" cap="none" spc="0" normalizeH="0" baseline="0" noProof="0" dirty="0" smtClean="0">
                  <a:ln>
                    <a:noFill/>
                  </a:ln>
                  <a:solidFill>
                    <a:srgbClr val="073E87"/>
                  </a:solidFill>
                  <a:effectLst/>
                  <a:uLnTx/>
                  <a:uFillTx/>
                  <a:latin typeface="Candara"/>
                  <a:ea typeface="+mn-ea"/>
                  <a:cs typeface="+mn-cs"/>
                </a:rPr>
                <a:t>In 2014, </a:t>
              </a:r>
              <a:r>
                <a:rPr kumimoji="0" lang="en-US" altLang="en-US" sz="1600" b="0" i="1" u="none" strike="noStrike" kern="1200" cap="none" spc="0" normalizeH="0" baseline="0" noProof="0" dirty="0" smtClean="0">
                  <a:ln>
                    <a:noFill/>
                  </a:ln>
                  <a:solidFill>
                    <a:srgbClr val="073E87"/>
                  </a:solidFill>
                  <a:effectLst/>
                  <a:uLnTx/>
                  <a:uFillTx/>
                  <a:latin typeface="Candara"/>
                  <a:ea typeface="+mn-ea"/>
                  <a:cs typeface="+mn-cs"/>
                </a:rPr>
                <a:t>C Marshall et al</a:t>
              </a:r>
              <a:r>
                <a:rPr kumimoji="0" lang="en-US" altLang="en-US" sz="1600" b="0" i="0" u="none" strike="noStrike" kern="1200" cap="none" spc="0" normalizeH="0" baseline="0" noProof="0" dirty="0" smtClean="0">
                  <a:ln>
                    <a:noFill/>
                  </a:ln>
                  <a:solidFill>
                    <a:srgbClr val="073E87"/>
                  </a:solidFill>
                  <a:effectLst/>
                  <a:uLnTx/>
                  <a:uFillTx/>
                  <a:latin typeface="Candara"/>
                  <a:ea typeface="+mn-ea"/>
                  <a:cs typeface="+mn-cs"/>
                </a:rPr>
                <a:t>, </a:t>
              </a:r>
              <a:r>
                <a:rPr kumimoji="0" lang="en-US" altLang="en-US" sz="1600" b="0" i="1" u="none" strike="noStrike" kern="1200" cap="none" spc="0" normalizeH="0" baseline="0" noProof="0" dirty="0" smtClean="0">
                  <a:ln>
                    <a:noFill/>
                  </a:ln>
                  <a:solidFill>
                    <a:srgbClr val="073E87"/>
                  </a:solidFill>
                  <a:effectLst/>
                  <a:uLnTx/>
                  <a:uFillTx/>
                  <a:latin typeface="Candara"/>
                  <a:ea typeface="+mn-ea"/>
                  <a:cs typeface="+mn-cs"/>
                </a:rPr>
                <a:t>Quantification of the activity of tritium produced during the routine synthesis of </a:t>
              </a:r>
              <a:r>
                <a:rPr kumimoji="0" lang="en-US" altLang="en-US" sz="1600" b="0" i="1" u="none" strike="noStrike" kern="1200" cap="none" spc="0" normalizeH="0" baseline="30000" noProof="0" dirty="0" smtClean="0">
                  <a:ln>
                    <a:noFill/>
                  </a:ln>
                  <a:solidFill>
                    <a:srgbClr val="073E87"/>
                  </a:solidFill>
                  <a:effectLst/>
                  <a:uLnTx/>
                  <a:uFillTx/>
                  <a:latin typeface="Candara"/>
                  <a:ea typeface="+mn-ea"/>
                  <a:cs typeface="+mn-cs"/>
                </a:rPr>
                <a:t>18</a:t>
              </a:r>
              <a:r>
                <a:rPr kumimoji="0" lang="en-US" altLang="en-US" sz="1600" b="0" i="1" u="none" strike="noStrike" kern="1200" cap="none" spc="0" normalizeH="0" baseline="0" noProof="0" dirty="0" smtClean="0">
                  <a:ln>
                    <a:noFill/>
                  </a:ln>
                  <a:solidFill>
                    <a:srgbClr val="073E87"/>
                  </a:solidFill>
                  <a:effectLst/>
                  <a:uLnTx/>
                  <a:uFillTx/>
                  <a:latin typeface="Candara"/>
                  <a:ea typeface="+mn-ea"/>
                  <a:cs typeface="+mn-cs"/>
                </a:rPr>
                <a:t>F[FDG] for positron emission tomography</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645580"/>
              <a:ext cx="2597482" cy="2777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774172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2000"/>
                                        <p:tgtEl>
                                          <p:spTgt spid="14"/>
                                        </p:tgtEl>
                                      </p:cBhvr>
                                    </p:animEffect>
                                    <p:anim calcmode="lin" valueType="num">
                                      <p:cBhvr>
                                        <p:cTn id="10" dur="2000" fill="hold"/>
                                        <p:tgtEl>
                                          <p:spTgt spid="14"/>
                                        </p:tgtEl>
                                        <p:attrNameLst>
                                          <p:attrName>ppt_x</p:attrName>
                                        </p:attrNameLst>
                                      </p:cBhvr>
                                      <p:tavLst>
                                        <p:tav tm="0">
                                          <p:val>
                                            <p:strVal val="#ppt_x"/>
                                          </p:val>
                                        </p:tav>
                                        <p:tav tm="100000">
                                          <p:val>
                                            <p:strVal val="#ppt_x"/>
                                          </p:val>
                                        </p:tav>
                                      </p:tavLst>
                                    </p:anim>
                                    <p:anim calcmode="lin" valueType="num">
                                      <p:cBhvr>
                                        <p:cTn id="11" dur="2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2000" fill="hold"/>
                                        <p:tgtEl>
                                          <p:spTgt spid="18"/>
                                        </p:tgtEl>
                                        <p:attrNameLst>
                                          <p:attrName>ppt_x</p:attrName>
                                        </p:attrNameLst>
                                      </p:cBhvr>
                                      <p:tavLst>
                                        <p:tav tm="0">
                                          <p:val>
                                            <p:strVal val="1+#ppt_w/2"/>
                                          </p:val>
                                        </p:tav>
                                        <p:tav tm="100000">
                                          <p:val>
                                            <p:strVal val="#ppt_x"/>
                                          </p:val>
                                        </p:tav>
                                      </p:tavLst>
                                    </p:anim>
                                    <p:anim calcmode="lin" valueType="num">
                                      <p:cBhvr additive="base">
                                        <p:cTn id="17" dur="2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9.0&quot;&gt;&lt;object type=&quot;1&quot; unique_id=&quot;10001&quot;&gt;&lt;object type=&quot;2&quot; unique_id=&quot;19279&quot;&gt;&lt;object type=&quot;3&quot; unique_id=&quot;19280&quot;&gt;&lt;property id=&quot;20148&quot; value=&quot;5&quot;/&gt;&lt;property id=&quot;20300&quot; value=&quot;Slide 1&quot;/&gt;&lt;property id=&quot;20307&quot; value=&quot;256&quot;/&gt;&lt;/object&gt;&lt;object type=&quot;3&quot; unique_id=&quot;19379&quot;&gt;&lt;property id=&quot;20148&quot; value=&quot;5&quot;/&gt;&lt;property id=&quot;20300&quot; value=&quot;Slide 5&quot;/&gt;&lt;property id=&quot;20307&quot; value=&quot;315&quot;/&gt;&lt;/object&gt;&lt;object type=&quot;3&quot; unique_id=&quot;91194&quot;&gt;&lt;property id=&quot;20148&quot; value=&quot;5&quot;/&gt;&lt;property id=&quot;20300&quot; value=&quot;Slide 2 - &amp;quot;Section Title&amp;quot;&quot;/&gt;&lt;property id=&quot;20307&quot; value=&quot;364&quot;/&gt;&lt;/object&gt;&lt;object type=&quot;3&quot; unique_id=&quot;91195&quot;&gt;&lt;property id=&quot;20148&quot; value=&quot;5&quot;/&gt;&lt;property id=&quot;20300&quot; value=&quot;Slide 3&quot;/&gt;&lt;property id=&quot;20307&quot; value=&quot;365&quot;/&gt;&lt;/object&gt;&lt;object type=&quot;3&quot; unique_id=&quot;91623&quot;&gt;&lt;property id=&quot;20148&quot; value=&quot;5&quot;/&gt;&lt;property id=&quot;20300&quot; value=&quot;Slide 4&quot;/&gt;&lt;property id=&quot;20307&quot; value=&quot;367&quot;/&gt;&lt;/object&gt;&lt;/object&gt;&lt;object type=&quot;8&quot; unique_id=&quot;19481&quot;&gt;&lt;/object&gt;&lt;/object&gt;&lt;/database&gt;"/>
  <p:tag name="ISPRING_RESOURCE_PATHS_HASH" val="7e29489c09c3c63187c2677341ee6319b0e3d0"/>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CSB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CSB_template</Template>
  <TotalTime>313</TotalTime>
  <Words>1247</Words>
  <Application>Microsoft Office PowerPoint</Application>
  <PresentationFormat>On-screen Show (16:9)</PresentationFormat>
  <Paragraphs>231</Paragraphs>
  <Slides>17</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17</vt:i4>
      </vt:variant>
    </vt:vector>
  </HeadingPairs>
  <TitlesOfParts>
    <vt:vector size="20" baseType="lpstr">
      <vt:lpstr>CSB_template</vt:lpstr>
      <vt:lpstr>Microsoft Excel Chart</vt:lpstr>
      <vt:lpstr>Chart</vt:lpstr>
      <vt:lpstr>Competitive Reaction in Cyclotrons F-18 Production – Regulatory Implications</vt:lpstr>
      <vt:lpstr>PowerPoint Presentation</vt:lpstr>
      <vt:lpstr>Background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Next Steps</vt:lpstr>
      <vt:lpstr>Thank you</vt:lpstr>
    </vt:vector>
  </TitlesOfParts>
  <Company>CNSC-CCSN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Licea, Angel</dc:creator>
  <cp:lastModifiedBy>Licea, Angel</cp:lastModifiedBy>
  <cp:revision>27</cp:revision>
  <dcterms:created xsi:type="dcterms:W3CDTF">2016-09-13T13:59:28Z</dcterms:created>
  <dcterms:modified xsi:type="dcterms:W3CDTF">2016-09-27T14:06:36Z</dcterms:modified>
</cp:coreProperties>
</file>