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3">
  <p:sldMasterIdLst>
    <p:sldMasterId id="2147483989" r:id="rId4"/>
  </p:sldMasterIdLst>
  <p:notesMasterIdLst>
    <p:notesMasterId r:id="rId37"/>
  </p:notesMasterIdLst>
  <p:handoutMasterIdLst>
    <p:handoutMasterId r:id="rId38"/>
  </p:handoutMasterIdLst>
  <p:sldIdLst>
    <p:sldId id="270" r:id="rId5"/>
    <p:sldId id="528" r:id="rId6"/>
    <p:sldId id="494" r:id="rId7"/>
    <p:sldId id="496" r:id="rId8"/>
    <p:sldId id="497" r:id="rId9"/>
    <p:sldId id="498" r:id="rId10"/>
    <p:sldId id="499" r:id="rId11"/>
    <p:sldId id="500" r:id="rId12"/>
    <p:sldId id="506" r:id="rId13"/>
    <p:sldId id="507" r:id="rId14"/>
    <p:sldId id="508" r:id="rId15"/>
    <p:sldId id="509" r:id="rId16"/>
    <p:sldId id="511" r:id="rId17"/>
    <p:sldId id="523" r:id="rId18"/>
    <p:sldId id="514" r:id="rId19"/>
    <p:sldId id="525" r:id="rId20"/>
    <p:sldId id="516" r:id="rId21"/>
    <p:sldId id="526" r:id="rId22"/>
    <p:sldId id="495" r:id="rId23"/>
    <p:sldId id="520" r:id="rId24"/>
    <p:sldId id="521" r:id="rId25"/>
    <p:sldId id="522" r:id="rId26"/>
    <p:sldId id="518" r:id="rId27"/>
    <p:sldId id="519" r:id="rId28"/>
    <p:sldId id="517" r:id="rId29"/>
    <p:sldId id="510" r:id="rId30"/>
    <p:sldId id="512" r:id="rId31"/>
    <p:sldId id="501" r:id="rId32"/>
    <p:sldId id="502" r:id="rId33"/>
    <p:sldId id="503" r:id="rId34"/>
    <p:sldId id="504" r:id="rId35"/>
    <p:sldId id="505" r:id="rId36"/>
  </p:sldIdLst>
  <p:sldSz cx="9144000" cy="6858000" type="screen4x3"/>
  <p:notesSz cx="6985000" cy="9283700"/>
  <p:defaultTex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3" userDrawn="1">
          <p15:clr>
            <a:srgbClr val="A4A3A4"/>
          </p15:clr>
        </p15:guide>
        <p15:guide id="2" pos="220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64308"/>
    <a:srgbClr val="0F0C8F"/>
    <a:srgbClr val="CC0000"/>
    <a:srgbClr val="FFAE1A"/>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Objects="1">
      <p:cViewPr varScale="1">
        <p:scale>
          <a:sx n="90" d="100"/>
          <a:sy n="90" d="100"/>
        </p:scale>
        <p:origin x="-1576" y="-104"/>
      </p:cViewPr>
      <p:guideLst>
        <p:guide orient="horz" pos="2160"/>
        <p:guide pos="2880"/>
      </p:guideLst>
    </p:cSldViewPr>
  </p:slideViewPr>
  <p:notesTextViewPr>
    <p:cViewPr>
      <p:scale>
        <a:sx n="100" d="100"/>
        <a:sy n="100" d="100"/>
      </p:scale>
      <p:origin x="0" y="0"/>
    </p:cViewPr>
  </p:notesTextViewPr>
  <p:notesViewPr>
    <p:cSldViewPr snapToObjects="1">
      <p:cViewPr varScale="1">
        <p:scale>
          <a:sx n="83" d="100"/>
          <a:sy n="83" d="100"/>
        </p:scale>
        <p:origin x="-2916" y="-96"/>
      </p:cViewPr>
      <p:guideLst>
        <p:guide orient="horz" pos="2923"/>
        <p:guide pos="220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5710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26834" cy="464105"/>
          </a:xfrm>
          <a:prstGeom prst="rect">
            <a:avLst/>
          </a:prstGeom>
        </p:spPr>
        <p:txBody>
          <a:bodyPr vert="horz" wrap="square" lIns="92389" tIns="46195" rIns="92389" bIns="46195" numCol="1" anchor="t"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3" name="Date Placeholder 2"/>
          <p:cNvSpPr>
            <a:spLocks noGrp="1"/>
          </p:cNvSpPr>
          <p:nvPr>
            <p:ph type="dt" idx="1"/>
          </p:nvPr>
        </p:nvSpPr>
        <p:spPr>
          <a:xfrm>
            <a:off x="3956550" y="1"/>
            <a:ext cx="3026834" cy="464105"/>
          </a:xfrm>
          <a:prstGeom prst="rect">
            <a:avLst/>
          </a:prstGeom>
        </p:spPr>
        <p:txBody>
          <a:bodyPr vert="horz" wrap="square" lIns="92389" tIns="46195" rIns="92389" bIns="46195" numCol="1" anchor="t"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58165478-8271-4537-9DBA-6DB278E2C8C0}" type="datetime1">
              <a:rPr lang="en-US"/>
              <a:pPr>
                <a:defRPr/>
              </a:pPr>
              <a:t>10/10/16</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wrap="square" lIns="92389" tIns="46195" rIns="92389" bIns="46195"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98500" y="4409798"/>
            <a:ext cx="5588000" cy="4176947"/>
          </a:xfrm>
          <a:prstGeom prst="rect">
            <a:avLst/>
          </a:prstGeom>
        </p:spPr>
        <p:txBody>
          <a:bodyPr vert="horz" wrap="square" lIns="92389" tIns="46195" rIns="92389" bIns="46195" numCol="1" anchor="t" anchorCtr="0" compatLnSpc="1">
            <a:prstTxWarp prst="textNoShape">
              <a:avLst/>
            </a:prstTxWarp>
            <a:norm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 name="Footer Placeholder 5"/>
          <p:cNvSpPr>
            <a:spLocks noGrp="1"/>
          </p:cNvSpPr>
          <p:nvPr>
            <p:ph type="ftr" sz="quarter" idx="4"/>
          </p:nvPr>
        </p:nvSpPr>
        <p:spPr>
          <a:xfrm>
            <a:off x="0" y="8818001"/>
            <a:ext cx="3026834" cy="464104"/>
          </a:xfrm>
          <a:prstGeom prst="rect">
            <a:avLst/>
          </a:prstGeom>
        </p:spPr>
        <p:txBody>
          <a:bodyPr vert="horz" wrap="square" lIns="92389" tIns="46195" rIns="92389" bIns="46195" numCol="1" anchor="b"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7" name="Slide Number Placeholder 6"/>
          <p:cNvSpPr>
            <a:spLocks noGrp="1"/>
          </p:cNvSpPr>
          <p:nvPr>
            <p:ph type="sldNum" sz="quarter" idx="5"/>
          </p:nvPr>
        </p:nvSpPr>
        <p:spPr>
          <a:xfrm>
            <a:off x="3956550" y="8818001"/>
            <a:ext cx="3026834" cy="464104"/>
          </a:xfrm>
          <a:prstGeom prst="rect">
            <a:avLst/>
          </a:prstGeom>
        </p:spPr>
        <p:txBody>
          <a:bodyPr vert="horz" wrap="square" lIns="92389" tIns="46195" rIns="92389" bIns="46195" numCol="1" anchor="b"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74EB2CD8-9047-43A5-BEAD-229CAC8CFCAA}" type="slidenum">
              <a:rPr lang="en-US"/>
              <a:pPr>
                <a:defRPr/>
              </a:pPr>
              <a:t>‹#›</a:t>
            </a:fld>
            <a:endParaRPr lang="en-US"/>
          </a:p>
        </p:txBody>
      </p:sp>
    </p:spTree>
    <p:extLst>
      <p:ext uri="{BB962C8B-B14F-4D97-AF65-F5344CB8AC3E}">
        <p14:creationId xmlns:p14="http://schemas.microsoft.com/office/powerpoint/2010/main" val="4104131628"/>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a:defRPr>
    </a:lvl2pPr>
    <a:lvl3pPr marL="11430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65" charset="-128"/>
      </a:defRPr>
    </a:lvl3pPr>
    <a:lvl4pPr marL="16002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164087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499753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TextEdit="1"/>
          </p:cNvSpPr>
          <p:nvPr>
            <p:ph type="sldImg"/>
          </p:nvPr>
        </p:nvSpPr>
        <p:spPr>
          <a:xfrm>
            <a:off x="911225" y="388938"/>
            <a:ext cx="5164138" cy="3873500"/>
          </a:xfrm>
          <a:ln/>
        </p:spPr>
      </p:sp>
      <p:sp>
        <p:nvSpPr>
          <p:cNvPr id="79875" name="Rectangle 3"/>
          <p:cNvSpPr>
            <a:spLocks noGrp="1"/>
          </p:cNvSpPr>
          <p:nvPr>
            <p:ph type="body" idx="1"/>
          </p:nvPr>
        </p:nvSpPr>
        <p:spPr>
          <a:xfrm>
            <a:off x="698806" y="4410065"/>
            <a:ext cx="5587395" cy="4176744"/>
          </a:xfrm>
          <a:prstGeom prst="rect">
            <a:avLst/>
          </a:prstGeom>
          <a:noFill/>
          <a:ln/>
        </p:spPr>
        <p:txBody>
          <a:bodyPr lIns="87914" tIns="43958" rIns="87914" bIns="43958"/>
          <a:lstStyle/>
          <a:p>
            <a:pPr defTabSz="914204">
              <a:defRPr/>
            </a:pPr>
            <a:endParaRPr lang="en-US" dirty="0" smtClean="0">
              <a:ea typeface="ヒラギノ角ゴ Pro W3" pitchFamily="-107" charset="-128"/>
            </a:endParaRPr>
          </a:p>
        </p:txBody>
      </p:sp>
    </p:spTree>
    <p:extLst>
      <p:ext uri="{BB962C8B-B14F-4D97-AF65-F5344CB8AC3E}">
        <p14:creationId xmlns:p14="http://schemas.microsoft.com/office/powerpoint/2010/main" val="2666322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p:cNvSpPr>
          <p:nvPr>
            <p:ph type="sldImg"/>
          </p:nvPr>
        </p:nvSpPr>
        <p:spPr bwMode="auto">
          <a:xfrm>
            <a:off x="1171575" y="696913"/>
            <a:ext cx="4641850" cy="3481387"/>
          </a:xfrm>
          <a:noFill/>
          <a:ln>
            <a:solidFill>
              <a:srgbClr val="000000"/>
            </a:solidFill>
            <a:miter lim="800000"/>
            <a:headEnd/>
            <a:tailEnd/>
          </a:ln>
        </p:spPr>
      </p:sp>
      <p:sp>
        <p:nvSpPr>
          <p:cNvPr id="16387" name="Notes Placeholder 2"/>
          <p:cNvSpPr>
            <a:spLocks noGrp="1"/>
          </p:cNvSpPr>
          <p:nvPr>
            <p:ph type="body" idx="1"/>
          </p:nvPr>
        </p:nvSpPr>
        <p:spPr bwMode="auto">
          <a:noFill/>
        </p:spPr>
        <p:txBody>
          <a:bodyPr/>
          <a:lstStyle/>
          <a:p>
            <a:endParaRPr lang="en-US" smtClean="0">
              <a:ea typeface="ヒラギノ角ゴ Pro W3" charset="-128"/>
            </a:endParaRPr>
          </a:p>
        </p:txBody>
      </p:sp>
      <p:sp>
        <p:nvSpPr>
          <p:cNvPr id="16388" name="Slide Number Placeholder 3"/>
          <p:cNvSpPr>
            <a:spLocks noGrp="1"/>
          </p:cNvSpPr>
          <p:nvPr>
            <p:ph type="sldNum" sz="quarter" idx="5"/>
          </p:nvPr>
        </p:nvSpPr>
        <p:spPr bwMode="auto">
          <a:noFill/>
          <a:ln>
            <a:miter lim="800000"/>
            <a:headEnd/>
            <a:tailEnd/>
          </a:ln>
        </p:spPr>
        <p:txBody>
          <a:bodyPr/>
          <a:lstStyle/>
          <a:p>
            <a:fld id="{8946443C-166A-499E-BD02-F5F51F84EC11}" type="slidenum">
              <a:rPr lang="en-US"/>
              <a:pPr/>
              <a:t>8</a:t>
            </a:fld>
            <a:endParaRPr lang="en-US"/>
          </a:p>
        </p:txBody>
      </p:sp>
    </p:spTree>
    <p:extLst>
      <p:ext uri="{BB962C8B-B14F-4D97-AF65-F5344CB8AC3E}">
        <p14:creationId xmlns:p14="http://schemas.microsoft.com/office/powerpoint/2010/main" val="2052472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5238" y="750888"/>
            <a:ext cx="4995862" cy="3748087"/>
          </a:xfrm>
        </p:spPr>
      </p:sp>
      <p:sp>
        <p:nvSpPr>
          <p:cNvPr id="3" name="Notes Placeholder 2"/>
          <p:cNvSpPr>
            <a:spLocks noGrp="1"/>
          </p:cNvSpPr>
          <p:nvPr>
            <p:ph type="body" idx="1"/>
          </p:nvPr>
        </p:nvSpPr>
        <p:spPr>
          <a:xfrm>
            <a:off x="752935" y="4745999"/>
            <a:ext cx="6020036" cy="4496206"/>
          </a:xfrm>
          <a:prstGeom prst="rect">
            <a:avLst/>
          </a:prstGeom>
        </p:spPr>
        <p:txBody>
          <a:bodyPr>
            <a:normAutofit/>
          </a:bodyPr>
          <a:lstStyle/>
          <a:p>
            <a:endParaRPr lang="en-US" dirty="0"/>
          </a:p>
        </p:txBody>
      </p:sp>
    </p:spTree>
    <p:extLst>
      <p:ext uri="{BB962C8B-B14F-4D97-AF65-F5344CB8AC3E}">
        <p14:creationId xmlns:p14="http://schemas.microsoft.com/office/powerpoint/2010/main" val="2308694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pic>
        <p:nvPicPr>
          <p:cNvPr id="4" name="Picture 4" descr="ppt_bkg1.png"/>
          <p:cNvPicPr>
            <a:picLocks noChangeAspect="1"/>
          </p:cNvPicPr>
          <p:nvPr/>
        </p:nvPicPr>
        <p:blipFill>
          <a:blip r:embed="rId2" cstate="print"/>
          <a:srcRect t="2948"/>
          <a:stretch>
            <a:fillRect/>
          </a:stretch>
        </p:blipFill>
        <p:spPr bwMode="auto">
          <a:xfrm>
            <a:off x="71062" y="0"/>
            <a:ext cx="9001881" cy="6655828"/>
          </a:xfrm>
          <a:prstGeom prst="rect">
            <a:avLst/>
          </a:prstGeom>
          <a:noFill/>
          <a:ln w="9525">
            <a:noFill/>
            <a:miter lim="800000"/>
            <a:headEnd/>
            <a:tailEnd/>
          </a:ln>
        </p:spPr>
      </p:pic>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9" name="Subtitle 2"/>
          <p:cNvSpPr>
            <a:spLocks noGrp="1"/>
          </p:cNvSpPr>
          <p:nvPr>
            <p:ph type="subTitle" idx="1"/>
          </p:nvPr>
        </p:nvSpPr>
        <p:spPr>
          <a:xfrm>
            <a:off x="1524000" y="4071938"/>
            <a:ext cx="6096000" cy="1143000"/>
          </a:xfrm>
        </p:spPr>
        <p:txBody>
          <a:bodyPr/>
          <a:lstStyle>
            <a:lvl1pPr marL="0" indent="0" algn="ctr">
              <a:buNone/>
              <a:defRPr/>
            </a:lvl1pPr>
            <a:lvl2pPr marL="432235" indent="0" algn="ctr">
              <a:buNone/>
              <a:defRPr/>
            </a:lvl2pPr>
            <a:lvl3pPr marL="864469" indent="0" algn="ctr">
              <a:buNone/>
              <a:defRPr/>
            </a:lvl3pPr>
            <a:lvl4pPr marL="1296702" indent="0" algn="ctr">
              <a:buNone/>
              <a:defRPr/>
            </a:lvl4pPr>
            <a:lvl5pPr marL="1728938" indent="0" algn="ctr">
              <a:buNone/>
              <a:defRPr/>
            </a:lvl5pPr>
            <a:lvl6pPr marL="2161172" indent="0" algn="ctr">
              <a:buNone/>
              <a:defRPr/>
            </a:lvl6pPr>
            <a:lvl7pPr marL="2593406" indent="0" algn="ctr">
              <a:buNone/>
              <a:defRPr/>
            </a:lvl7pPr>
            <a:lvl8pPr marL="3025640" indent="0" algn="ctr">
              <a:buNone/>
              <a:defRPr/>
            </a:lvl8pPr>
            <a:lvl9pPr marL="3457874" indent="0" algn="ctr">
              <a:buNone/>
              <a:defRPr/>
            </a:lvl9pPr>
          </a:lstStyle>
          <a:p>
            <a:r>
              <a:rPr lang="en-US" smtClean="0"/>
              <a:t>Click to edit Master subtitle style</a:t>
            </a:r>
            <a:endParaRPr lang="en-US" dirty="0"/>
          </a:p>
        </p:txBody>
      </p:sp>
      <p:sp>
        <p:nvSpPr>
          <p:cNvPr id="7" name="Rectangle 2"/>
          <p:cNvSpPr>
            <a:spLocks noGrp="1" noChangeArrowheads="1"/>
          </p:cNvSpPr>
          <p:nvPr>
            <p:ph type="title"/>
          </p:nvPr>
        </p:nvSpPr>
        <p:spPr bwMode="auto">
          <a:xfrm>
            <a:off x="71438" y="3143254"/>
            <a:ext cx="9001124" cy="486668"/>
          </a:xfrm>
          <a:prstGeom prst="rect">
            <a:avLst/>
          </a:prstGeom>
          <a:noFill/>
          <a:ln w="12700">
            <a:noFill/>
            <a:miter lim="800000"/>
            <a:headEnd/>
            <a:tailEnd/>
          </a:ln>
        </p:spPr>
        <p:txBody>
          <a:bodyPr lIns="56061" tIns="22425" rIns="56061" bIns="22425"/>
          <a:lstStyle/>
          <a:p>
            <a:pPr lvl="0"/>
            <a:r>
              <a:rPr lang="en-US" smtClean="0"/>
              <a:t>Click to edit Master title style</a:t>
            </a:r>
            <a:endParaRPr lang="en-US" dirty="0"/>
          </a:p>
        </p:txBody>
      </p:sp>
      <p:sp>
        <p:nvSpPr>
          <p:cNvPr id="6" name="TextBox 5"/>
          <p:cNvSpPr txBox="1"/>
          <p:nvPr userDrawn="1"/>
        </p:nvSpPr>
        <p:spPr>
          <a:xfrm>
            <a:off x="-152400" y="6387148"/>
            <a:ext cx="9448800" cy="348941"/>
          </a:xfrm>
          <a:prstGeom prst="rect">
            <a:avLst/>
          </a:prstGeom>
          <a:noFill/>
        </p:spPr>
        <p:txBody>
          <a:bodyPr wrap="square" lIns="86486" tIns="43243" rIns="86486" bIns="43243" rtlCol="0">
            <a:spAutoFit/>
          </a:bodyPr>
          <a:lstStyle/>
          <a:p>
            <a:pPr algn="ctr"/>
            <a:r>
              <a:rPr lang="en-US" sz="850" kern="1200" dirty="0" smtClean="0">
                <a:solidFill>
                  <a:schemeClr val="tx1"/>
                </a:solidFill>
                <a:latin typeface="+mn-lt"/>
                <a:ea typeface="ヒラギノ角ゴ Pro W3"/>
                <a:cs typeface="ヒラギノ角ゴ Pro W3"/>
              </a:rPr>
              <a:t>This material is based upon work supported by the U.S. Department of Energy Office of Science under Cooperative Agreement DE-SC0000661, the State of Michigan and</a:t>
            </a:r>
            <a:r>
              <a:rPr lang="en-US" sz="850" kern="1200" baseline="0" dirty="0" smtClean="0">
                <a:solidFill>
                  <a:schemeClr val="tx1"/>
                </a:solidFill>
                <a:latin typeface="+mn-lt"/>
                <a:ea typeface="ヒラギノ角ゴ Pro W3"/>
                <a:cs typeface="ヒラギノ角ゴ Pro W3"/>
              </a:rPr>
              <a:t> Michigan </a:t>
            </a:r>
          </a:p>
          <a:p>
            <a:pPr algn="ctr"/>
            <a:r>
              <a:rPr lang="en-US" sz="850" kern="1200" baseline="0" dirty="0" smtClean="0">
                <a:solidFill>
                  <a:schemeClr val="tx1"/>
                </a:solidFill>
                <a:latin typeface="+mn-lt"/>
                <a:ea typeface="ヒラギノ角ゴ Pro W3"/>
                <a:cs typeface="ヒラギノ角ゴ Pro W3"/>
              </a:rPr>
              <a:t>  State University. </a:t>
            </a:r>
            <a:r>
              <a:rPr lang="en-US" sz="850" kern="1200" dirty="0" smtClean="0">
                <a:solidFill>
                  <a:schemeClr val="tx1"/>
                </a:solidFill>
                <a:latin typeface="+mn-lt"/>
                <a:ea typeface="ヒラギノ角ゴ Pro W3"/>
                <a:cs typeface="ヒラギノ角ゴ Pro W3"/>
              </a:rPr>
              <a:t>Michigan State University designs and establishes FRIB as a DOE Office of Science National User Facility in support of the mission of the Office of Nuclear Physics.</a:t>
            </a:r>
          </a:p>
        </p:txBody>
      </p:sp>
      <p:sp>
        <p:nvSpPr>
          <p:cNvPr id="10" name="Rectangle 9"/>
          <p:cNvSpPr/>
          <p:nvPr userDrawn="1"/>
        </p:nvSpPr>
        <p:spPr>
          <a:xfrm>
            <a:off x="3011412" y="415238"/>
            <a:ext cx="2743200" cy="20999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71900" y="471295"/>
            <a:ext cx="1600200" cy="204389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5" name="Picture 7" descr="FRIB_ppt_top.jpg"/>
          <p:cNvPicPr>
            <a:picLocks noChangeAspect="1"/>
          </p:cNvPicPr>
          <p:nvPr/>
        </p:nvPicPr>
        <p:blipFill>
          <a:blip r:embed="rId2" cstate="print"/>
          <a:srcRect/>
          <a:stretch>
            <a:fillRect/>
          </a:stretch>
        </p:blipFill>
        <p:spPr bwMode="auto">
          <a:xfrm>
            <a:off x="0" y="0"/>
            <a:ext cx="9144000" cy="1003102"/>
          </a:xfrm>
          <a:prstGeom prst="rect">
            <a:avLst/>
          </a:prstGeom>
          <a:noFill/>
          <a:ln w="9525">
            <a:noFill/>
            <a:miter lim="800000"/>
            <a:headEnd/>
            <a:tailEnd/>
          </a:ln>
        </p:spPr>
      </p:pic>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76200" y="1067100"/>
            <a:ext cx="8990922" cy="5027414"/>
          </a:xfrm>
        </p:spPr>
        <p:txBody>
          <a:bodyPr/>
          <a:lstStyle>
            <a:lvl3pPr>
              <a:defRPr sz="18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76200" y="285755"/>
            <a:ext cx="8991600" cy="485775"/>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it-IT" smtClean="0"/>
              <a:t>Dali Georgobiani (Mikhail Kostin), "Annual Dose at FRIB", SATIF-13</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a:t>, Slide </a:t>
            </a:r>
            <a:fld id="{35AD4620-7552-4207-8973-898801ED212B}" type="slidenum">
              <a:rPr lang="en-US"/>
              <a:pPr>
                <a:defRPr/>
              </a:pPr>
              <a:t>‹#›</a:t>
            </a:fld>
            <a:endParaRPr lang="en-US"/>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132575"/>
            <a:ext cx="9137923" cy="72542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takeaway">
    <p:spTree>
      <p:nvGrpSpPr>
        <p:cNvPr id="1" name=""/>
        <p:cNvGrpSpPr/>
        <p:nvPr/>
      </p:nvGrpSpPr>
      <p:grpSpPr>
        <a:xfrm>
          <a:off x="0" y="0"/>
          <a:ext cx="0" cy="0"/>
          <a:chOff x="0" y="0"/>
          <a:chExt cx="0" cy="0"/>
        </a:xfrm>
      </p:grpSpPr>
      <p:pic>
        <p:nvPicPr>
          <p:cNvPr id="5" name="Picture 7" descr="FRIB_ppt_top.jpg"/>
          <p:cNvPicPr>
            <a:picLocks noChangeAspect="1"/>
          </p:cNvPicPr>
          <p:nvPr/>
        </p:nvPicPr>
        <p:blipFill>
          <a:blip r:embed="rId2" cstate="print"/>
          <a:srcRect/>
          <a:stretch>
            <a:fillRect/>
          </a:stretch>
        </p:blipFill>
        <p:spPr bwMode="auto">
          <a:xfrm>
            <a:off x="0" y="0"/>
            <a:ext cx="9144000" cy="1003102"/>
          </a:xfrm>
          <a:prstGeom prst="rect">
            <a:avLst/>
          </a:prstGeom>
          <a:noFill/>
          <a:ln w="9525">
            <a:noFill/>
            <a:miter lim="800000"/>
            <a:headEnd/>
            <a:tailEnd/>
          </a:ln>
        </p:spPr>
      </p:pic>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76200" y="1067100"/>
            <a:ext cx="8990922" cy="4266900"/>
          </a:xfrm>
        </p:spPr>
        <p:txBody>
          <a:bodyPr/>
          <a:lstStyle>
            <a:lvl3pPr>
              <a:defRPr sz="18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76200" y="285755"/>
            <a:ext cx="8991600" cy="485775"/>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it-IT" smtClean="0"/>
              <a:t>Dali Georgobiani (Mikhail Kostin), "Annual Dose at FRIB", SATIF-13</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a:t>, Slide </a:t>
            </a:r>
            <a:fld id="{35AD4620-7552-4207-8973-898801ED212B}" type="slidenum">
              <a:rPr lang="en-US"/>
              <a:pPr>
                <a:defRPr/>
              </a:pPr>
              <a:t>‹#›</a:t>
            </a:fld>
            <a:endParaRPr lang="en-US"/>
          </a:p>
        </p:txBody>
      </p:sp>
      <p:sp>
        <p:nvSpPr>
          <p:cNvPr id="11" name="Rectangle 8"/>
          <p:cNvSpPr>
            <a:spLocks noChangeArrowheads="1"/>
          </p:cNvSpPr>
          <p:nvPr userDrawn="1"/>
        </p:nvSpPr>
        <p:spPr bwMode="auto">
          <a:xfrm>
            <a:off x="0" y="5447409"/>
            <a:ext cx="9144000" cy="685800"/>
          </a:xfrm>
          <a:prstGeom prst="rect">
            <a:avLst/>
          </a:prstGeom>
          <a:solidFill>
            <a:schemeClr val="bg2">
              <a:lumMod val="90000"/>
            </a:schemeClr>
          </a:solidFill>
          <a:ln w="9525">
            <a:noFill/>
            <a:miter lim="800000"/>
            <a:headEnd/>
            <a:tailEnd/>
          </a:ln>
        </p:spPr>
        <p:txBody>
          <a:bodyPr wrap="none" lIns="91399" tIns="45700" rIns="91399" bIns="45700" anchor="ctr"/>
          <a:lstStyle/>
          <a:p>
            <a:endParaRPr lang="en-US" dirty="0"/>
          </a:p>
        </p:txBody>
      </p:sp>
      <p:sp>
        <p:nvSpPr>
          <p:cNvPr id="12" name="Rectangle 9"/>
          <p:cNvSpPr>
            <a:spLocks noChangeArrowheads="1"/>
          </p:cNvSpPr>
          <p:nvPr userDrawn="1"/>
        </p:nvSpPr>
        <p:spPr bwMode="auto">
          <a:xfrm>
            <a:off x="0" y="6057009"/>
            <a:ext cx="9144000" cy="76200"/>
          </a:xfrm>
          <a:prstGeom prst="rect">
            <a:avLst/>
          </a:prstGeom>
          <a:solidFill>
            <a:srgbClr val="006633"/>
          </a:solidFill>
          <a:ln w="9525">
            <a:noFill/>
            <a:miter lim="800000"/>
            <a:headEnd/>
            <a:tailEnd/>
          </a:ln>
          <a:effectLst/>
        </p:spPr>
        <p:txBody>
          <a:bodyPr wrap="none" lIns="91399" tIns="45700" rIns="91399" bIns="45700" anchor="ctr"/>
          <a:lstStyle/>
          <a:p>
            <a:endParaRPr lang="en-US" dirty="0"/>
          </a:p>
        </p:txBody>
      </p:sp>
      <p:sp>
        <p:nvSpPr>
          <p:cNvPr id="14" name="Text Placeholder 21"/>
          <p:cNvSpPr>
            <a:spLocks noGrp="1"/>
          </p:cNvSpPr>
          <p:nvPr>
            <p:ph type="body" sz="quarter" idx="12" hasCustomPrompt="1"/>
          </p:nvPr>
        </p:nvSpPr>
        <p:spPr>
          <a:xfrm>
            <a:off x="1" y="5460114"/>
            <a:ext cx="9067122" cy="584200"/>
          </a:xfrm>
        </p:spPr>
        <p:txBody>
          <a:bodyPr anchor="ctr"/>
          <a:lstStyle>
            <a:lvl1pPr marL="137099" indent="0">
              <a:spcBef>
                <a:spcPts val="0"/>
              </a:spcBef>
              <a:buNone/>
              <a:defRPr b="1" baseline="0"/>
            </a:lvl1pPr>
          </a:lstStyle>
          <a:p>
            <a:pPr lvl="0"/>
            <a:r>
              <a:rPr lang="en-US" dirty="0" smtClean="0"/>
              <a:t>Add takeaway message</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132575"/>
            <a:ext cx="9137923" cy="725425"/>
          </a:xfrm>
          <a:prstGeom prst="rect">
            <a:avLst/>
          </a:prstGeom>
        </p:spPr>
      </p:pic>
    </p:spTree>
    <p:extLst>
      <p:ext uri="{BB962C8B-B14F-4D97-AF65-F5344CB8AC3E}">
        <p14:creationId xmlns:p14="http://schemas.microsoft.com/office/powerpoint/2010/main" val="191000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Half Vertical">
    <p:spTree>
      <p:nvGrpSpPr>
        <p:cNvPr id="1" name=""/>
        <p:cNvGrpSpPr/>
        <p:nvPr/>
      </p:nvGrpSpPr>
      <p:grpSpPr>
        <a:xfrm>
          <a:off x="0" y="0"/>
          <a:ext cx="0" cy="0"/>
          <a:chOff x="0" y="0"/>
          <a:chExt cx="0" cy="0"/>
        </a:xfrm>
      </p:grpSpPr>
      <p:pic>
        <p:nvPicPr>
          <p:cNvPr id="6" name="Picture 4" descr="FRIB_ppt_top.jpg"/>
          <p:cNvPicPr>
            <a:picLocks noChangeAspect="1"/>
          </p:cNvPicPr>
          <p:nvPr/>
        </p:nvPicPr>
        <p:blipFill>
          <a:blip r:embed="rId2" cstate="print"/>
          <a:srcRect/>
          <a:stretch>
            <a:fillRect/>
          </a:stretch>
        </p:blipFill>
        <p:spPr bwMode="auto">
          <a:xfrm>
            <a:off x="0" y="0"/>
            <a:ext cx="9144000" cy="1003102"/>
          </a:xfrm>
          <a:prstGeom prst="rect">
            <a:avLst/>
          </a:prstGeom>
          <a:noFill/>
          <a:ln w="9525">
            <a:noFill/>
            <a:miter lim="800000"/>
            <a:headEnd/>
            <a:tailEnd/>
          </a:ln>
        </p:spPr>
      </p:pic>
      <p:sp>
        <p:nvSpPr>
          <p:cNvPr id="7"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76201" y="281882"/>
            <a:ext cx="8991598" cy="486372"/>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6201" y="1067100"/>
            <a:ext cx="4423230" cy="5027414"/>
          </a:xfrm>
        </p:spPr>
        <p:txBody>
          <a:bodyPr/>
          <a:lstStyle>
            <a:lvl3pPr>
              <a:defRPr sz="18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0"/>
          </p:nvPr>
        </p:nvSpPr>
        <p:spPr>
          <a:xfrm>
            <a:off x="4644573" y="1071569"/>
            <a:ext cx="4423227" cy="5027414"/>
          </a:xfrm>
        </p:spPr>
        <p:txBody>
          <a:bodyPr/>
          <a:lstStyle>
            <a:lvl3pPr>
              <a:defRPr sz="18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it-IT" smtClean="0"/>
              <a:t>Dali Georgobiani (Mikhail Kostin), "Annual Dose at FRIB", SATIF-13</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a:t>, Slide </a:t>
            </a:r>
            <a:fld id="{4F88C639-55E7-4D97-AC8D-4B42A67367B5}" type="slidenum">
              <a:rPr lang="en-US"/>
              <a:pPr>
                <a:defRPr/>
              </a:pPr>
              <a:t>‹#›</a:t>
            </a:fld>
            <a:endParaRPr lang="en-US"/>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132575"/>
            <a:ext cx="9137923" cy="72542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Half Horizontal">
    <p:spTree>
      <p:nvGrpSpPr>
        <p:cNvPr id="1" name=""/>
        <p:cNvGrpSpPr/>
        <p:nvPr/>
      </p:nvGrpSpPr>
      <p:grpSpPr>
        <a:xfrm>
          <a:off x="0" y="0"/>
          <a:ext cx="0" cy="0"/>
          <a:chOff x="0" y="0"/>
          <a:chExt cx="0" cy="0"/>
        </a:xfrm>
      </p:grpSpPr>
      <p:pic>
        <p:nvPicPr>
          <p:cNvPr id="6" name="Picture 4" descr="FRIB_ppt_top.jpg"/>
          <p:cNvPicPr>
            <a:picLocks noChangeAspect="1"/>
          </p:cNvPicPr>
          <p:nvPr/>
        </p:nvPicPr>
        <p:blipFill>
          <a:blip r:embed="rId2" cstate="print"/>
          <a:srcRect/>
          <a:stretch>
            <a:fillRect/>
          </a:stretch>
        </p:blipFill>
        <p:spPr bwMode="auto">
          <a:xfrm>
            <a:off x="0" y="0"/>
            <a:ext cx="9144000" cy="1003102"/>
          </a:xfrm>
          <a:prstGeom prst="rect">
            <a:avLst/>
          </a:prstGeom>
          <a:noFill/>
          <a:ln w="9525">
            <a:noFill/>
            <a:miter lim="800000"/>
            <a:headEnd/>
            <a:tailEnd/>
          </a:ln>
        </p:spPr>
      </p:pic>
      <p:sp>
        <p:nvSpPr>
          <p:cNvPr id="7"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76200" y="281882"/>
            <a:ext cx="8991600" cy="486372"/>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6200" y="1067099"/>
            <a:ext cx="8991604"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0"/>
          </p:nvPr>
        </p:nvSpPr>
        <p:spPr>
          <a:xfrm>
            <a:off x="76200" y="3581400"/>
            <a:ext cx="8991604"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it-IT" smtClean="0"/>
              <a:t>Dali Georgobiani (Mikhail Kostin), "Annual Dose at FRIB", SATIF-13</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a:t>, Slide </a:t>
            </a:r>
            <a:fld id="{BCDB990A-6268-4898-A641-7F04AAB15EE6}" type="slidenum">
              <a:rPr lang="en-US"/>
              <a:pPr>
                <a:defRPr/>
              </a:pPr>
              <a:t>‹#›</a:t>
            </a:fld>
            <a:endParaRPr lang="en-US"/>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132575"/>
            <a:ext cx="9137923" cy="72542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Quarters">
    <p:spTree>
      <p:nvGrpSpPr>
        <p:cNvPr id="1" name=""/>
        <p:cNvGrpSpPr/>
        <p:nvPr/>
      </p:nvGrpSpPr>
      <p:grpSpPr>
        <a:xfrm>
          <a:off x="0" y="0"/>
          <a:ext cx="0" cy="0"/>
          <a:chOff x="0" y="0"/>
          <a:chExt cx="0" cy="0"/>
        </a:xfrm>
      </p:grpSpPr>
      <p:pic>
        <p:nvPicPr>
          <p:cNvPr id="8" name="Picture 4" descr="FRIB_ppt_top.jpg"/>
          <p:cNvPicPr>
            <a:picLocks noChangeAspect="1"/>
          </p:cNvPicPr>
          <p:nvPr/>
        </p:nvPicPr>
        <p:blipFill>
          <a:blip r:embed="rId2" cstate="print"/>
          <a:srcRect/>
          <a:stretch>
            <a:fillRect/>
          </a:stretch>
        </p:blipFill>
        <p:spPr bwMode="auto">
          <a:xfrm>
            <a:off x="0" y="0"/>
            <a:ext cx="9144000" cy="1003102"/>
          </a:xfrm>
          <a:prstGeom prst="rect">
            <a:avLst/>
          </a:prstGeom>
          <a:noFill/>
          <a:ln w="9525">
            <a:noFill/>
            <a:miter lim="800000"/>
            <a:headEnd/>
            <a:tailEnd/>
          </a:ln>
        </p:spPr>
      </p:pic>
      <p:sp>
        <p:nvSpPr>
          <p:cNvPr id="9"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10" name="Rectangle 9"/>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76201" y="281882"/>
            <a:ext cx="8991598" cy="486372"/>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6201" y="1067099"/>
            <a:ext cx="4419600"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
          <p:cNvSpPr>
            <a:spLocks noGrp="1"/>
          </p:cNvSpPr>
          <p:nvPr>
            <p:ph idx="11"/>
          </p:nvPr>
        </p:nvSpPr>
        <p:spPr>
          <a:xfrm>
            <a:off x="4625530" y="1067099"/>
            <a:ext cx="4442275"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2"/>
          </p:nvPr>
        </p:nvSpPr>
        <p:spPr>
          <a:xfrm>
            <a:off x="76206" y="3581400"/>
            <a:ext cx="4419599"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2"/>
          <p:cNvSpPr>
            <a:spLocks noGrp="1"/>
          </p:cNvSpPr>
          <p:nvPr>
            <p:ph idx="13"/>
          </p:nvPr>
        </p:nvSpPr>
        <p:spPr>
          <a:xfrm>
            <a:off x="4625530" y="3581400"/>
            <a:ext cx="4442275"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Footer Placeholder 6"/>
          <p:cNvSpPr>
            <a:spLocks noGrp="1"/>
          </p:cNvSpPr>
          <p:nvPr>
            <p:ph type="ftr" sz="quarter" idx="14"/>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it-IT" smtClean="0"/>
              <a:t>Dali Georgobiani (Mikhail Kostin), "Annual Dose at FRIB", SATIF-13</a:t>
            </a:r>
            <a:endParaRPr lang="en-US" dirty="0"/>
          </a:p>
        </p:txBody>
      </p:sp>
      <p:sp>
        <p:nvSpPr>
          <p:cNvPr id="15" name="Slide Number Placeholder 4"/>
          <p:cNvSpPr>
            <a:spLocks noGrp="1"/>
          </p:cNvSpPr>
          <p:nvPr>
            <p:ph type="sldNum" sz="quarter" idx="15"/>
          </p:nvPr>
        </p:nvSpPr>
        <p:spPr/>
        <p:txBody>
          <a:bodyPr/>
          <a:lstStyle>
            <a:lvl1pPr>
              <a:defRPr/>
            </a:lvl1pPr>
          </a:lstStyle>
          <a:p>
            <a:pPr>
              <a:defRPr/>
            </a:pPr>
            <a:r>
              <a:rPr lang="en-US"/>
              <a:t>, Slide </a:t>
            </a:r>
            <a:fld id="{74887700-F8AD-4E75-9DA6-99EB4D2760D1}" type="slidenum">
              <a:rPr lang="en-US"/>
              <a:pPr>
                <a:defRPr/>
              </a:pPr>
              <a:t>‹#›</a:t>
            </a:fld>
            <a:endParaRPr lang="en-US"/>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132575"/>
            <a:ext cx="9137923" cy="72542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4" name="Picture 5" descr="FRIB_ppt_top.jpg"/>
          <p:cNvPicPr>
            <a:picLocks noChangeAspect="1"/>
          </p:cNvPicPr>
          <p:nvPr/>
        </p:nvPicPr>
        <p:blipFill>
          <a:blip r:embed="rId2" cstate="print"/>
          <a:srcRect/>
          <a:stretch>
            <a:fillRect/>
          </a:stretch>
        </p:blipFill>
        <p:spPr bwMode="auto">
          <a:xfrm>
            <a:off x="0" y="0"/>
            <a:ext cx="9144000" cy="1003102"/>
          </a:xfrm>
          <a:prstGeom prst="rect">
            <a:avLst/>
          </a:prstGeom>
          <a:noFill/>
          <a:ln w="9525">
            <a:noFill/>
            <a:miter lim="800000"/>
            <a:headEnd/>
            <a:tailEnd/>
          </a:ln>
        </p:spPr>
      </p:pic>
      <p:sp>
        <p:nvSpPr>
          <p:cNvPr id="5"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76200" y="281882"/>
            <a:ext cx="8991600" cy="486372"/>
          </a:xfrm>
        </p:spPr>
        <p:txBody>
          <a:bodyPr/>
          <a:lstStyle/>
          <a:p>
            <a:r>
              <a:rPr lang="en-US" smtClean="0"/>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it-IT" smtClean="0"/>
              <a:t>Dali Georgobiani (Mikhail Kostin), "Annual Dose at FRIB", SATIF-13</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a:t>, Slide </a:t>
            </a:r>
            <a:fld id="{CF988859-7953-4624-98C4-717249B46A15}" type="slidenum">
              <a:rPr lang="en-US"/>
              <a:pPr>
                <a:defRPr/>
              </a:pPr>
              <a:t>‹#›</a:t>
            </a:fld>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132575"/>
            <a:ext cx="9137923" cy="72542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 clean bottom">
    <p:spTree>
      <p:nvGrpSpPr>
        <p:cNvPr id="1" name=""/>
        <p:cNvGrpSpPr/>
        <p:nvPr/>
      </p:nvGrpSpPr>
      <p:grpSpPr>
        <a:xfrm>
          <a:off x="0" y="0"/>
          <a:ext cx="0" cy="0"/>
          <a:chOff x="0" y="0"/>
          <a:chExt cx="0" cy="0"/>
        </a:xfrm>
      </p:grpSpPr>
      <p:pic>
        <p:nvPicPr>
          <p:cNvPr id="4" name="Picture 4" descr="FRIB_ppt_top.jpg"/>
          <p:cNvPicPr>
            <a:picLocks noChangeAspect="1"/>
          </p:cNvPicPr>
          <p:nvPr/>
        </p:nvPicPr>
        <p:blipFill>
          <a:blip r:embed="rId2" cstate="print"/>
          <a:srcRect/>
          <a:stretch>
            <a:fillRect/>
          </a:stretch>
        </p:blipFill>
        <p:spPr bwMode="auto">
          <a:xfrm>
            <a:off x="0" y="0"/>
            <a:ext cx="9144000" cy="1003102"/>
          </a:xfrm>
          <a:prstGeom prst="rect">
            <a:avLst/>
          </a:prstGeom>
          <a:noFill/>
          <a:ln w="9525">
            <a:noFill/>
            <a:miter lim="800000"/>
            <a:headEnd/>
            <a:tailEnd/>
          </a:ln>
        </p:spPr>
      </p:pic>
      <p:sp>
        <p:nvSpPr>
          <p:cNvPr id="5"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5"/>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76200" y="281882"/>
            <a:ext cx="8991600" cy="486372"/>
          </a:xfrm>
        </p:spPr>
        <p:txBody>
          <a:bodyPr/>
          <a:lstStyle/>
          <a:p>
            <a:r>
              <a:rPr lang="en-US" smtClean="0"/>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it-IT" smtClean="0"/>
              <a:t>Dali Georgobiani (Mikhail Kostin), "Annual Dose at FRIB", SATIF-13</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a:t>, Slide </a:t>
            </a:r>
            <a:fld id="{888FC917-2F4D-45AC-AA7A-EF80FFB23A8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5596" y="75904"/>
            <a:ext cx="8992810" cy="486668"/>
          </a:xfrm>
          <a:prstGeom prst="rect">
            <a:avLst/>
          </a:prstGeom>
          <a:noFill/>
          <a:ln w="12700">
            <a:noFill/>
            <a:miter lim="800000"/>
            <a:headEnd/>
            <a:tailEnd/>
          </a:ln>
        </p:spPr>
        <p:txBody>
          <a:bodyPr vert="horz" wrap="square" lIns="56076" tIns="22431" rIns="56076" bIns="22431" numCol="1" anchor="ctr" anchorCtr="0" compatLnSpc="1">
            <a:prstTxWarp prst="textNoShape">
              <a:avLst/>
            </a:prstTxWarp>
            <a:spAutoFit/>
          </a:bodyPr>
          <a:lstStyle/>
          <a:p>
            <a:pPr lvl="0"/>
            <a:r>
              <a:rPr lang="en-US" smtClean="0"/>
              <a:t>Click to edit Master title style</a:t>
            </a:r>
          </a:p>
        </p:txBody>
      </p:sp>
      <p:sp>
        <p:nvSpPr>
          <p:cNvPr id="1027" name="Rectangle 6"/>
          <p:cNvSpPr>
            <a:spLocks noGrp="1" noChangeArrowheads="1"/>
          </p:cNvSpPr>
          <p:nvPr>
            <p:ph type="body" idx="1"/>
          </p:nvPr>
        </p:nvSpPr>
        <p:spPr bwMode="auto">
          <a:xfrm>
            <a:off x="75596" y="1067100"/>
            <a:ext cx="8992810" cy="50274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Footer Placeholder 6"/>
          <p:cNvSpPr>
            <a:spLocks noGrp="1"/>
          </p:cNvSpPr>
          <p:nvPr>
            <p:ph type="ftr" sz="quarter" idx="3"/>
          </p:nvPr>
        </p:nvSpPr>
        <p:spPr>
          <a:xfrm>
            <a:off x="4140680" y="6356450"/>
            <a:ext cx="4241321" cy="364628"/>
          </a:xfrm>
          <a:prstGeom prst="rect">
            <a:avLst/>
          </a:prstGeom>
        </p:spPr>
        <p:txBody>
          <a:bodyPr lIns="0" tIns="45712" rIns="0" bIns="45712" anchor="b"/>
          <a:lstStyle>
            <a:lvl1pPr algn="r" eaLnBrk="0" hangingPunct="0">
              <a:lnSpc>
                <a:spcPct val="90000"/>
              </a:lnSpc>
              <a:defRPr sz="1000" smtClean="0">
                <a:solidFill>
                  <a:srgbClr val="064308"/>
                </a:solidFill>
                <a:latin typeface="Arial"/>
                <a:ea typeface="+mn-ea"/>
                <a:cs typeface="Arial"/>
              </a:defRPr>
            </a:lvl1pPr>
          </a:lstStyle>
          <a:p>
            <a:pPr>
              <a:defRPr/>
            </a:pPr>
            <a:r>
              <a:rPr lang="it-IT" smtClean="0"/>
              <a:t>Dali Georgobiani (Mikhail Kostin), "Annual Dose at FRIB", SATIF-13</a:t>
            </a:r>
            <a:endParaRPr lang="en-US" dirty="0"/>
          </a:p>
        </p:txBody>
      </p:sp>
      <p:sp>
        <p:nvSpPr>
          <p:cNvPr id="9" name="Slide Number Placeholder 4"/>
          <p:cNvSpPr>
            <a:spLocks noGrp="1"/>
          </p:cNvSpPr>
          <p:nvPr>
            <p:ph type="sldNum" sz="quarter" idx="4"/>
          </p:nvPr>
        </p:nvSpPr>
        <p:spPr>
          <a:xfrm>
            <a:off x="8382000" y="6356450"/>
            <a:ext cx="762000" cy="364628"/>
          </a:xfrm>
          <a:prstGeom prst="rect">
            <a:avLst/>
          </a:prstGeom>
        </p:spPr>
        <p:txBody>
          <a:bodyPr vert="horz" wrap="square" lIns="0" tIns="45712" rIns="0" bIns="45712" numCol="1" anchor="b" anchorCtr="0" compatLnSpc="1">
            <a:prstTxWarp prst="textNoShape">
              <a:avLst/>
            </a:prstTxWarp>
          </a:bodyPr>
          <a:lstStyle>
            <a:lvl1pPr eaLnBrk="0" hangingPunct="0">
              <a:lnSpc>
                <a:spcPct val="90000"/>
              </a:lnSpc>
              <a:defRPr sz="1000">
                <a:solidFill>
                  <a:srgbClr val="064308"/>
                </a:solidFill>
                <a:ea typeface="ヒラギノ角ゴ Pro W3" charset="-128"/>
                <a:cs typeface="+mn-cs"/>
              </a:defRPr>
            </a:lvl1pPr>
          </a:lstStyle>
          <a:p>
            <a:pPr>
              <a:defRPr/>
            </a:pPr>
            <a:r>
              <a:rPr lang="en-US"/>
              <a:t>, Slide </a:t>
            </a:r>
            <a:fld id="{D30A2C6D-39BC-4576-856C-8743CF76CCF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90" r:id="rId1"/>
    <p:sldLayoutId id="2147483991" r:id="rId2"/>
    <p:sldLayoutId id="2147484007" r:id="rId3"/>
    <p:sldLayoutId id="2147483992" r:id="rId4"/>
    <p:sldLayoutId id="2147483993" r:id="rId5"/>
    <p:sldLayoutId id="2147483994" r:id="rId6"/>
    <p:sldLayoutId id="2147483995" r:id="rId7"/>
    <p:sldLayoutId id="2147483996" r:id="rId8"/>
  </p:sldLayoutIdLst>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cmc.gsfc.nasa.gov/modelweb/atmos/us_standard.html" TargetMode="External"/><Relationship Id="rId3"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msis.jsc.nasa.gov/sections/section03.htm" TargetMode="Externa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msis.jsc.nasa.gov/sections/section03.htm" TargetMode="External"/><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jpeg"/><Relationship Id="rId6"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4.jpeg"/><Relationship Id="rId7" Type="http://schemas.openxmlformats.org/officeDocument/2006/relationships/image" Target="../media/image58.jpg"/><Relationship Id="rId8" Type="http://schemas.openxmlformats.org/officeDocument/2006/relationships/image" Target="../media/image59.png"/><Relationship Id="rId9"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ubtitle 6"/>
          <p:cNvSpPr>
            <a:spLocks noGrp="1"/>
          </p:cNvSpPr>
          <p:nvPr>
            <p:ph type="subTitle" idx="1"/>
          </p:nvPr>
        </p:nvSpPr>
        <p:spPr>
          <a:xfrm>
            <a:off x="304800" y="4343400"/>
            <a:ext cx="8382000" cy="1143000"/>
          </a:xfrm>
        </p:spPr>
        <p:txBody>
          <a:bodyPr/>
          <a:lstStyle/>
          <a:p>
            <a:r>
              <a:rPr lang="en-US" dirty="0" smtClean="0">
                <a:latin typeface="Arial" pitchFamily="34" charset="0"/>
                <a:ea typeface="ＭＳ Ｐゴシック"/>
                <a:cs typeface="ＭＳ Ｐゴシック"/>
              </a:rPr>
              <a:t>Dali Georgobiani for Mikhail Kostin</a:t>
            </a:r>
          </a:p>
          <a:p>
            <a:r>
              <a:rPr lang="en-US" dirty="0">
                <a:latin typeface="Arial" pitchFamily="34" charset="0"/>
                <a:ea typeface="ＭＳ Ｐゴシック"/>
                <a:cs typeface="ＭＳ Ｐゴシック"/>
              </a:rPr>
              <a:t>Facility for Rare Isotope Beams (FRIB)</a:t>
            </a:r>
            <a:br>
              <a:rPr lang="en-US" dirty="0">
                <a:latin typeface="Arial" pitchFamily="34" charset="0"/>
                <a:ea typeface="ＭＳ Ｐゴシック"/>
                <a:cs typeface="ＭＳ Ｐゴシック"/>
              </a:rPr>
            </a:br>
            <a:r>
              <a:rPr lang="en-US" dirty="0">
                <a:latin typeface="Arial" pitchFamily="34" charset="0"/>
                <a:ea typeface="ＭＳ Ｐゴシック"/>
                <a:cs typeface="ＭＳ Ｐゴシック"/>
              </a:rPr>
              <a:t>Michigan State University, East Lansing, MI 48824 USA</a:t>
            </a:r>
          </a:p>
          <a:p>
            <a:endParaRPr lang="en-US" dirty="0" smtClean="0">
              <a:latin typeface="Arial" pitchFamily="34" charset="0"/>
              <a:ea typeface="ＭＳ Ｐゴシック"/>
              <a:cs typeface="ＭＳ Ｐゴシック"/>
            </a:endParaRPr>
          </a:p>
        </p:txBody>
      </p:sp>
      <p:sp>
        <p:nvSpPr>
          <p:cNvPr id="9219" name="Title 5"/>
          <p:cNvSpPr>
            <a:spLocks noGrp="1"/>
          </p:cNvSpPr>
          <p:nvPr>
            <p:ph type="title"/>
          </p:nvPr>
        </p:nvSpPr>
        <p:spPr>
          <a:xfrm>
            <a:off x="71438" y="2713959"/>
            <a:ext cx="9001124" cy="1345259"/>
          </a:xfrm>
        </p:spPr>
        <p:txBody>
          <a:bodyPr/>
          <a:lstStyle/>
          <a:p>
            <a:r>
              <a:rPr lang="en-US" dirty="0" smtClean="0">
                <a:latin typeface="Arial" pitchFamily="34" charset="0"/>
                <a:ea typeface="ＭＳ Ｐゴシック"/>
                <a:cs typeface="ＭＳ Ｐゴシック"/>
              </a:rPr>
              <a:t>Annual Dose to Personnel and General Public from Direct Exposure, Skyshine and Airborne Emission at FRIB</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067100"/>
            <a:ext cx="8990922" cy="5027414"/>
          </a:xfrm>
        </p:spPr>
        <p:txBody>
          <a:bodyPr/>
          <a:lstStyle/>
          <a:p>
            <a:r>
              <a:rPr lang="en-US" sz="2000" dirty="0" smtClean="0"/>
              <a:t>Compared standard MARS15 air at 18 </a:t>
            </a:r>
            <a:r>
              <a:rPr lang="en-US" sz="2000" baseline="30000" dirty="0" err="1" smtClean="0"/>
              <a:t>o</a:t>
            </a:r>
            <a:r>
              <a:rPr lang="en-US" sz="2000" dirty="0" err="1" smtClean="0"/>
              <a:t>C</a:t>
            </a:r>
            <a:r>
              <a:rPr lang="en-US" sz="2000" dirty="0" smtClean="0"/>
              <a:t> and relative humidity of 58%</a:t>
            </a:r>
            <a:br>
              <a:rPr lang="en-US" sz="2000" dirty="0" smtClean="0"/>
            </a:br>
            <a:r>
              <a:rPr lang="en-US" sz="2000" dirty="0" smtClean="0"/>
              <a:t>and two extreme cases based on U.S</a:t>
            </a:r>
            <a:r>
              <a:rPr lang="en-US" sz="2000" dirty="0"/>
              <a:t>. Standard Atmosphere </a:t>
            </a:r>
            <a:br>
              <a:rPr lang="en-US" sz="2000" dirty="0"/>
            </a:br>
            <a:r>
              <a:rPr lang="en-US" sz="2000" dirty="0" smtClean="0"/>
              <a:t>(</a:t>
            </a:r>
            <a:r>
              <a:rPr lang="en-US" sz="2000" dirty="0" smtClean="0">
                <a:hlinkClick r:id="rId2"/>
              </a:rPr>
              <a:t>http</a:t>
            </a:r>
            <a:r>
              <a:rPr lang="en-US" sz="2000" dirty="0">
                <a:hlinkClick r:id="rId2"/>
              </a:rPr>
              <a:t>://</a:t>
            </a:r>
            <a:r>
              <a:rPr lang="en-US" sz="2000" dirty="0" smtClean="0">
                <a:hlinkClick r:id="rId2"/>
              </a:rPr>
              <a:t>ccmc.gsfc.nasa.gov/modelweb/atmos/us_standard.html</a:t>
            </a:r>
            <a:r>
              <a:rPr lang="en-US" sz="2000" dirty="0" smtClean="0"/>
              <a:t>)</a:t>
            </a:r>
          </a:p>
          <a:p>
            <a:pPr lvl="1"/>
            <a:r>
              <a:rPr lang="en-US" sz="1800" dirty="0"/>
              <a:t>C</a:t>
            </a:r>
            <a:r>
              <a:rPr lang="en-US" sz="1800" dirty="0" smtClean="0"/>
              <a:t>old extreme at </a:t>
            </a:r>
            <a:br>
              <a:rPr lang="en-US" sz="1800" dirty="0" smtClean="0"/>
            </a:br>
            <a:r>
              <a:rPr lang="en-US" sz="1800" dirty="0" smtClean="0"/>
              <a:t>-10 </a:t>
            </a:r>
            <a:r>
              <a:rPr lang="en-US" sz="1800" baseline="30000" dirty="0" err="1" smtClean="0"/>
              <a:t>o</a:t>
            </a:r>
            <a:r>
              <a:rPr lang="en-US" sz="1800" dirty="0" err="1" smtClean="0"/>
              <a:t>C</a:t>
            </a:r>
            <a:r>
              <a:rPr lang="en-US" sz="1800" dirty="0" smtClean="0"/>
              <a:t> with relative </a:t>
            </a:r>
            <a:br>
              <a:rPr lang="en-US" sz="1800" dirty="0" smtClean="0"/>
            </a:br>
            <a:r>
              <a:rPr lang="en-US" sz="1800" dirty="0" smtClean="0"/>
              <a:t>humidity of 40%</a:t>
            </a:r>
          </a:p>
          <a:p>
            <a:pPr lvl="1"/>
            <a:r>
              <a:rPr lang="en-US" sz="1800" dirty="0" smtClean="0"/>
              <a:t>Warm extreme at </a:t>
            </a:r>
            <a:br>
              <a:rPr lang="en-US" sz="1800" dirty="0" smtClean="0"/>
            </a:br>
            <a:r>
              <a:rPr lang="en-US" sz="1800" dirty="0" smtClean="0"/>
              <a:t>30 </a:t>
            </a:r>
            <a:r>
              <a:rPr lang="en-US" sz="1800" baseline="30000" dirty="0" err="1" smtClean="0"/>
              <a:t>o</a:t>
            </a:r>
            <a:r>
              <a:rPr lang="en-US" sz="1800" dirty="0" err="1" smtClean="0"/>
              <a:t>C</a:t>
            </a:r>
            <a:r>
              <a:rPr lang="en-US" sz="1800" dirty="0" smtClean="0"/>
              <a:t> with relative </a:t>
            </a:r>
            <a:br>
              <a:rPr lang="en-US" sz="1800" dirty="0" smtClean="0"/>
            </a:br>
            <a:r>
              <a:rPr lang="en-US" sz="1800" dirty="0" smtClean="0"/>
              <a:t>humidity of 80%</a:t>
            </a:r>
            <a:endParaRPr lang="en-US" dirty="0" smtClean="0"/>
          </a:p>
          <a:p>
            <a:r>
              <a:rPr lang="en-US" sz="2000" dirty="0" smtClean="0"/>
              <a:t>FRIB target building is </a:t>
            </a:r>
            <a:br>
              <a:rPr lang="en-US" sz="2000" dirty="0" smtClean="0"/>
            </a:br>
            <a:r>
              <a:rPr lang="en-US" sz="2000" dirty="0" smtClean="0"/>
              <a:t>source term, </a:t>
            </a:r>
            <a:r>
              <a:rPr lang="en-US" sz="2000" baseline="30000" dirty="0" smtClean="0"/>
              <a:t>48</a:t>
            </a:r>
            <a:r>
              <a:rPr lang="en-US" sz="2000" dirty="0" smtClean="0"/>
              <a:t>Ca beam</a:t>
            </a:r>
          </a:p>
          <a:p>
            <a:r>
              <a:rPr lang="en-US" sz="2000" dirty="0" smtClean="0">
                <a:solidFill>
                  <a:srgbClr val="0070C0"/>
                </a:solidFill>
              </a:rPr>
              <a:t>Despite the lower density,</a:t>
            </a:r>
            <a:br>
              <a:rPr lang="en-US" sz="2000" dirty="0" smtClean="0">
                <a:solidFill>
                  <a:srgbClr val="0070C0"/>
                </a:solidFill>
              </a:rPr>
            </a:br>
            <a:r>
              <a:rPr lang="en-US" sz="2000" dirty="0" smtClean="0">
                <a:solidFill>
                  <a:srgbClr val="0070C0"/>
                </a:solidFill>
              </a:rPr>
              <a:t>warm moist air has higher</a:t>
            </a:r>
            <a:br>
              <a:rPr lang="en-US" sz="2000" dirty="0" smtClean="0">
                <a:solidFill>
                  <a:srgbClr val="0070C0"/>
                </a:solidFill>
              </a:rPr>
            </a:br>
            <a:r>
              <a:rPr lang="en-US" sz="2000" dirty="0" smtClean="0">
                <a:solidFill>
                  <a:srgbClr val="0070C0"/>
                </a:solidFill>
              </a:rPr>
              <a:t>humidity – bounding air</a:t>
            </a:r>
            <a:endParaRPr lang="en-US" sz="2000" dirty="0">
              <a:solidFill>
                <a:srgbClr val="0070C0"/>
              </a:solidFill>
            </a:endParaRPr>
          </a:p>
          <a:p>
            <a:r>
              <a:rPr lang="en-US" sz="2000" dirty="0" smtClean="0"/>
              <a:t>Extending air more than </a:t>
            </a:r>
            <a:br>
              <a:rPr lang="en-US" sz="2000" dirty="0" smtClean="0"/>
            </a:br>
            <a:r>
              <a:rPr lang="en-US" sz="2000" dirty="0" smtClean="0"/>
              <a:t>1 km (all directions) has a </a:t>
            </a:r>
            <a:br>
              <a:rPr lang="en-US" sz="2000" dirty="0" smtClean="0"/>
            </a:br>
            <a:r>
              <a:rPr lang="en-US" sz="2000" dirty="0" smtClean="0"/>
              <a:t>negligible effect on Skyshine</a:t>
            </a:r>
            <a:endParaRPr lang="en-US" sz="2000" dirty="0"/>
          </a:p>
        </p:txBody>
      </p:sp>
      <p:graphicFrame>
        <p:nvGraphicFramePr>
          <p:cNvPr id="6" name="Table 5"/>
          <p:cNvGraphicFramePr>
            <a:graphicFrameLocks noGrp="1"/>
          </p:cNvGraphicFramePr>
          <p:nvPr>
            <p:extLst>
              <p:ext uri="{D42A27DB-BD31-4B8C-83A1-F6EECF244321}">
                <p14:modId xmlns:p14="http://schemas.microsoft.com/office/powerpoint/2010/main" val="464758200"/>
              </p:ext>
            </p:extLst>
          </p:nvPr>
        </p:nvGraphicFramePr>
        <p:xfrm>
          <a:off x="2590800" y="2636520"/>
          <a:ext cx="1778480" cy="914400"/>
        </p:xfrm>
        <a:graphic>
          <a:graphicData uri="http://schemas.openxmlformats.org/drawingml/2006/table">
            <a:tbl>
              <a:tblPr firstRow="1" firstCol="1" bandRow="1">
                <a:tableStyleId>{69C7853C-536D-4A76-A0AE-DD22124D55A5}</a:tableStyleId>
              </a:tblPr>
              <a:tblGrid>
                <a:gridCol w="679734"/>
                <a:gridCol w="1098746"/>
              </a:tblGrid>
              <a:tr h="0">
                <a:tc>
                  <a:txBody>
                    <a:bodyPr/>
                    <a:lstStyle/>
                    <a:p>
                      <a:pPr marL="0" marR="0">
                        <a:spcBef>
                          <a:spcPts val="100"/>
                        </a:spcBef>
                        <a:spcAft>
                          <a:spcPts val="100"/>
                        </a:spcAft>
                      </a:pPr>
                      <a:r>
                        <a:rPr lang="en-US" sz="1200" kern="0" baseline="0" dirty="0" smtClean="0">
                          <a:effectLst/>
                        </a:rPr>
                        <a:t>Element</a:t>
                      </a:r>
                      <a:endParaRPr lang="en-US" sz="1200" b="1" kern="1600" baseline="0" dirty="0">
                        <a:effectLst/>
                        <a:latin typeface="Arial Narrow" panose="020B0606020202030204" pitchFamily="34" charset="0"/>
                        <a:ea typeface="Times New Roman" panose="02020603050405020304" pitchFamily="18" charset="0"/>
                        <a:cs typeface="Arial" panose="020B0604020202020204" pitchFamily="34" charset="0"/>
                      </a:endParaRPr>
                    </a:p>
                  </a:txBody>
                  <a:tcPr marL="36830" marR="36830" marT="0" marB="0"/>
                </a:tc>
                <a:tc>
                  <a:txBody>
                    <a:bodyPr/>
                    <a:lstStyle/>
                    <a:p>
                      <a:pPr marL="0" marR="0">
                        <a:spcBef>
                          <a:spcPts val="100"/>
                        </a:spcBef>
                        <a:spcAft>
                          <a:spcPts val="100"/>
                        </a:spcAft>
                      </a:pPr>
                      <a:r>
                        <a:rPr lang="en-US" sz="1200" kern="0" baseline="0" dirty="0">
                          <a:effectLst/>
                        </a:rPr>
                        <a:t>Mass Fraction</a:t>
                      </a:r>
                      <a:endParaRPr lang="en-US" sz="1200" b="1" kern="1600" baseline="0" dirty="0">
                        <a:effectLst/>
                        <a:latin typeface="Arial Narrow" panose="020B0606020202030204" pitchFamily="34" charset="0"/>
                        <a:ea typeface="Times New Roman" panose="02020603050405020304" pitchFamily="18" charset="0"/>
                        <a:cs typeface="Arial" panose="020B0604020202020204" pitchFamily="34" charset="0"/>
                      </a:endParaRPr>
                    </a:p>
                  </a:txBody>
                  <a:tcPr marL="36830" marR="36830" marT="0" marB="0"/>
                </a:tc>
              </a:tr>
              <a:tr h="0">
                <a:tc>
                  <a:txBody>
                    <a:bodyPr/>
                    <a:lstStyle/>
                    <a:p>
                      <a:pPr marL="0" marR="0">
                        <a:spcBef>
                          <a:spcPts val="100"/>
                        </a:spcBef>
                        <a:spcAft>
                          <a:spcPts val="100"/>
                        </a:spcAft>
                      </a:pPr>
                      <a:r>
                        <a:rPr lang="en-US" sz="1200" baseline="0" dirty="0">
                          <a:effectLst/>
                        </a:rPr>
                        <a:t>H</a:t>
                      </a:r>
                      <a:endParaRPr lang="en-US" sz="12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6830" marR="36830" marT="0" marB="0"/>
                </a:tc>
                <a:tc>
                  <a:txBody>
                    <a:bodyPr/>
                    <a:lstStyle/>
                    <a:p>
                      <a:pPr marL="0" marR="0">
                        <a:spcBef>
                          <a:spcPts val="100"/>
                        </a:spcBef>
                        <a:spcAft>
                          <a:spcPts val="100"/>
                        </a:spcAft>
                      </a:pPr>
                      <a:r>
                        <a:rPr lang="en-US" sz="1200" baseline="0">
                          <a:effectLst/>
                        </a:rPr>
                        <a:t>8.00E-04</a:t>
                      </a:r>
                      <a:endParaRPr lang="en-US" sz="12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6830" marR="36830" marT="0" marB="0"/>
                </a:tc>
              </a:tr>
              <a:tr h="0">
                <a:tc>
                  <a:txBody>
                    <a:bodyPr/>
                    <a:lstStyle/>
                    <a:p>
                      <a:pPr marL="0" marR="0">
                        <a:spcBef>
                          <a:spcPts val="100"/>
                        </a:spcBef>
                        <a:spcAft>
                          <a:spcPts val="100"/>
                        </a:spcAft>
                      </a:pPr>
                      <a:r>
                        <a:rPr lang="en-US" sz="1200" baseline="0" dirty="0">
                          <a:effectLst/>
                        </a:rPr>
                        <a:t>N</a:t>
                      </a:r>
                      <a:endParaRPr lang="en-US" sz="12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6830" marR="36830" marT="0" marB="0"/>
                </a:tc>
                <a:tc>
                  <a:txBody>
                    <a:bodyPr/>
                    <a:lstStyle/>
                    <a:p>
                      <a:pPr marL="0" marR="0">
                        <a:spcBef>
                          <a:spcPts val="100"/>
                        </a:spcBef>
                        <a:spcAft>
                          <a:spcPts val="100"/>
                        </a:spcAft>
                      </a:pPr>
                      <a:r>
                        <a:rPr lang="en-US" sz="1200" baseline="0" dirty="0">
                          <a:effectLst/>
                        </a:rPr>
                        <a:t>7.49E-01</a:t>
                      </a:r>
                      <a:endParaRPr lang="en-US" sz="12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6830" marR="36830" marT="0" marB="0"/>
                </a:tc>
              </a:tr>
              <a:tr h="0">
                <a:tc>
                  <a:txBody>
                    <a:bodyPr/>
                    <a:lstStyle/>
                    <a:p>
                      <a:pPr marL="0" marR="0">
                        <a:spcBef>
                          <a:spcPts val="100"/>
                        </a:spcBef>
                        <a:spcAft>
                          <a:spcPts val="100"/>
                        </a:spcAft>
                      </a:pPr>
                      <a:r>
                        <a:rPr lang="en-US" sz="1200" baseline="0">
                          <a:effectLst/>
                        </a:rPr>
                        <a:t>O</a:t>
                      </a:r>
                      <a:endParaRPr lang="en-US" sz="12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6830" marR="36830" marT="0" marB="0"/>
                </a:tc>
                <a:tc>
                  <a:txBody>
                    <a:bodyPr/>
                    <a:lstStyle/>
                    <a:p>
                      <a:pPr marL="0" marR="0">
                        <a:spcBef>
                          <a:spcPts val="100"/>
                        </a:spcBef>
                        <a:spcAft>
                          <a:spcPts val="100"/>
                        </a:spcAft>
                      </a:pPr>
                      <a:r>
                        <a:rPr lang="en-US" sz="1200" baseline="0">
                          <a:effectLst/>
                        </a:rPr>
                        <a:t>2.37E-01</a:t>
                      </a:r>
                      <a:endParaRPr lang="en-US" sz="12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6830" marR="36830" marT="0" marB="0"/>
                </a:tc>
              </a:tr>
              <a:tr h="0">
                <a:tc>
                  <a:txBody>
                    <a:bodyPr/>
                    <a:lstStyle/>
                    <a:p>
                      <a:pPr marL="0" marR="0">
                        <a:spcBef>
                          <a:spcPts val="100"/>
                        </a:spcBef>
                        <a:spcAft>
                          <a:spcPts val="100"/>
                        </a:spcAft>
                      </a:pPr>
                      <a:r>
                        <a:rPr lang="en-US" sz="1200" baseline="0" dirty="0" err="1">
                          <a:effectLst/>
                        </a:rPr>
                        <a:t>Ar</a:t>
                      </a:r>
                      <a:endParaRPr lang="en-US" sz="12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6830" marR="36830" marT="0" marB="0"/>
                </a:tc>
                <a:tc>
                  <a:txBody>
                    <a:bodyPr/>
                    <a:lstStyle/>
                    <a:p>
                      <a:pPr marL="0" marR="0">
                        <a:spcBef>
                          <a:spcPts val="100"/>
                        </a:spcBef>
                        <a:spcAft>
                          <a:spcPts val="100"/>
                        </a:spcAft>
                      </a:pPr>
                      <a:r>
                        <a:rPr lang="en-US" sz="1200" baseline="0" dirty="0">
                          <a:effectLst/>
                        </a:rPr>
                        <a:t>1.29E-02</a:t>
                      </a:r>
                      <a:endParaRPr lang="en-US" sz="12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6830" marR="36830" marT="0" marB="0"/>
                </a:tc>
              </a:tr>
            </a:tbl>
          </a:graphicData>
        </a:graphic>
      </p:graphicFrame>
      <p:sp>
        <p:nvSpPr>
          <p:cNvPr id="3" name="Title 2"/>
          <p:cNvSpPr>
            <a:spLocks noGrp="1"/>
          </p:cNvSpPr>
          <p:nvPr>
            <p:ph type="title"/>
          </p:nvPr>
        </p:nvSpPr>
        <p:spPr/>
        <p:txBody>
          <a:bodyPr/>
          <a:lstStyle/>
          <a:p>
            <a:r>
              <a:rPr lang="en-US" dirty="0" smtClean="0"/>
              <a:t>Bounding Air for Skyshine</a:t>
            </a:r>
            <a:endParaRPr lang="en-US" dirty="0"/>
          </a:p>
        </p:txBody>
      </p:sp>
      <p:sp>
        <p:nvSpPr>
          <p:cNvPr id="4" name="Footer Placeholder 3"/>
          <p:cNvSpPr>
            <a:spLocks noGrp="1"/>
          </p:cNvSpPr>
          <p:nvPr>
            <p:ph type="ftr" sz="quarter" idx="10"/>
          </p:nvPr>
        </p:nvSpPr>
        <p:spPr/>
        <p:txBody>
          <a:bodyPr/>
          <a:lstStyle/>
          <a:p>
            <a:pPr>
              <a:defRPr/>
            </a:pPr>
            <a:r>
              <a:rPr lang="it-IT" smtClean="0"/>
              <a:t>Dali Georgobiani (Mikhail Kostin), "Annual Dose at FRIB", SATIF-13</a:t>
            </a:r>
            <a:endParaRPr lang="en-US" dirty="0"/>
          </a:p>
        </p:txBody>
      </p:sp>
      <p:sp>
        <p:nvSpPr>
          <p:cNvPr id="5" name="Slide Number Placeholder 4"/>
          <p:cNvSpPr>
            <a:spLocks noGrp="1"/>
          </p:cNvSpPr>
          <p:nvPr>
            <p:ph type="sldNum" sz="quarter" idx="11"/>
          </p:nvPr>
        </p:nvSpPr>
        <p:spPr/>
        <p:txBody>
          <a:bodyPr/>
          <a:lstStyle/>
          <a:p>
            <a:pPr>
              <a:defRPr/>
            </a:pPr>
            <a:r>
              <a:rPr lang="en-US" smtClean="0"/>
              <a:t>, Slide </a:t>
            </a:r>
            <a:fld id="{35AD4620-7552-4207-8973-898801ED212B}" type="slidenum">
              <a:rPr lang="en-US" smtClean="0"/>
              <a:pPr>
                <a:defRPr/>
              </a:pPr>
              <a:t>10</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099661726"/>
              </p:ext>
            </p:extLst>
          </p:nvPr>
        </p:nvGraphicFramePr>
        <p:xfrm>
          <a:off x="4623040" y="2607564"/>
          <a:ext cx="1905000" cy="1097280"/>
        </p:xfrm>
        <a:graphic>
          <a:graphicData uri="http://schemas.openxmlformats.org/drawingml/2006/table">
            <a:tbl>
              <a:tblPr firstRow="1" firstCol="1" bandRow="1">
                <a:tableStyleId>{69C7853C-536D-4A76-A0AE-DD22124D55A5}</a:tableStyleId>
              </a:tblPr>
              <a:tblGrid>
                <a:gridCol w="680847"/>
                <a:gridCol w="1224153"/>
              </a:tblGrid>
              <a:tr h="0">
                <a:tc>
                  <a:txBody>
                    <a:bodyPr/>
                    <a:lstStyle/>
                    <a:p>
                      <a:pPr marL="0" marR="0">
                        <a:spcBef>
                          <a:spcPts val="100"/>
                        </a:spcBef>
                        <a:spcAft>
                          <a:spcPts val="100"/>
                        </a:spcAft>
                      </a:pPr>
                      <a:r>
                        <a:rPr lang="en-US" sz="1200" kern="0" baseline="0" dirty="0">
                          <a:effectLst/>
                        </a:rPr>
                        <a:t>Element</a:t>
                      </a:r>
                      <a:endParaRPr lang="en-US" sz="1200" b="1" kern="1600" baseline="0" dirty="0">
                        <a:effectLst/>
                        <a:latin typeface="Arial Narrow" panose="020B0606020202030204" pitchFamily="34" charset="0"/>
                        <a:ea typeface="Times New Roman" panose="02020603050405020304" pitchFamily="18" charset="0"/>
                        <a:cs typeface="Arial" panose="020B0604020202020204" pitchFamily="34" charset="0"/>
                      </a:endParaRPr>
                    </a:p>
                  </a:txBody>
                  <a:tcPr marL="36830" marR="36830" marT="0" marB="0"/>
                </a:tc>
                <a:tc>
                  <a:txBody>
                    <a:bodyPr/>
                    <a:lstStyle/>
                    <a:p>
                      <a:pPr marL="0" marR="0">
                        <a:spcBef>
                          <a:spcPts val="100"/>
                        </a:spcBef>
                        <a:spcAft>
                          <a:spcPts val="100"/>
                        </a:spcAft>
                      </a:pPr>
                      <a:r>
                        <a:rPr lang="en-US" sz="1200" kern="0" baseline="0" dirty="0" smtClean="0">
                          <a:effectLst/>
                        </a:rPr>
                        <a:t>Mass </a:t>
                      </a:r>
                      <a:r>
                        <a:rPr lang="en-US" sz="1200" kern="0" baseline="0" dirty="0">
                          <a:effectLst/>
                        </a:rPr>
                        <a:t>Fraction  </a:t>
                      </a:r>
                      <a:endParaRPr lang="en-US" sz="1200" b="1" kern="1600" baseline="0" dirty="0">
                        <a:effectLst/>
                        <a:latin typeface="Arial Narrow" panose="020B0606020202030204" pitchFamily="34" charset="0"/>
                        <a:ea typeface="Times New Roman" panose="02020603050405020304" pitchFamily="18" charset="0"/>
                        <a:cs typeface="Arial" panose="020B0604020202020204" pitchFamily="34" charset="0"/>
                      </a:endParaRPr>
                    </a:p>
                  </a:txBody>
                  <a:tcPr marL="36830" marR="36830" marT="0" marB="0"/>
                </a:tc>
              </a:tr>
              <a:tr h="0">
                <a:tc>
                  <a:txBody>
                    <a:bodyPr/>
                    <a:lstStyle/>
                    <a:p>
                      <a:pPr marL="0" marR="0">
                        <a:spcBef>
                          <a:spcPts val="100"/>
                        </a:spcBef>
                        <a:spcAft>
                          <a:spcPts val="100"/>
                        </a:spcAft>
                      </a:pPr>
                      <a:r>
                        <a:rPr lang="en-US" sz="1200" baseline="0">
                          <a:effectLst/>
                        </a:rPr>
                        <a:t>H</a:t>
                      </a:r>
                      <a:endParaRPr lang="en-US" sz="12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6830" marR="36830" marT="0" marB="0"/>
                </a:tc>
                <a:tc>
                  <a:txBody>
                    <a:bodyPr/>
                    <a:lstStyle/>
                    <a:p>
                      <a:pPr marL="0" marR="0">
                        <a:spcBef>
                          <a:spcPts val="100"/>
                        </a:spcBef>
                        <a:spcAft>
                          <a:spcPts val="100"/>
                        </a:spcAft>
                      </a:pPr>
                      <a:r>
                        <a:rPr lang="en-US" sz="1200" baseline="0">
                          <a:effectLst/>
                        </a:rPr>
                        <a:t>1.26E-04</a:t>
                      </a:r>
                      <a:endParaRPr lang="en-US" sz="12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6830" marR="36830" marT="0" marB="0" anchor="b"/>
                </a:tc>
              </a:tr>
              <a:tr h="0">
                <a:tc>
                  <a:txBody>
                    <a:bodyPr/>
                    <a:lstStyle/>
                    <a:p>
                      <a:pPr marL="0" marR="0">
                        <a:spcBef>
                          <a:spcPts val="100"/>
                        </a:spcBef>
                        <a:spcAft>
                          <a:spcPts val="100"/>
                        </a:spcAft>
                      </a:pPr>
                      <a:r>
                        <a:rPr lang="en-US" sz="1200" baseline="0">
                          <a:effectLst/>
                        </a:rPr>
                        <a:t>C</a:t>
                      </a:r>
                      <a:endParaRPr lang="en-US" sz="12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6830" marR="36830" marT="0" marB="0"/>
                </a:tc>
                <a:tc>
                  <a:txBody>
                    <a:bodyPr/>
                    <a:lstStyle/>
                    <a:p>
                      <a:pPr marL="0" marR="0">
                        <a:spcBef>
                          <a:spcPts val="100"/>
                        </a:spcBef>
                        <a:spcAft>
                          <a:spcPts val="100"/>
                        </a:spcAft>
                      </a:pPr>
                      <a:r>
                        <a:rPr lang="en-US" sz="1200" baseline="0" dirty="0">
                          <a:effectLst/>
                        </a:rPr>
                        <a:t>1.08E-04</a:t>
                      </a:r>
                      <a:endParaRPr lang="en-US" sz="12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6830" marR="36830" marT="0" marB="0" anchor="b"/>
                </a:tc>
              </a:tr>
              <a:tr h="0">
                <a:tc>
                  <a:txBody>
                    <a:bodyPr/>
                    <a:lstStyle/>
                    <a:p>
                      <a:pPr marL="0" marR="0">
                        <a:spcBef>
                          <a:spcPts val="100"/>
                        </a:spcBef>
                        <a:spcAft>
                          <a:spcPts val="100"/>
                        </a:spcAft>
                      </a:pPr>
                      <a:r>
                        <a:rPr lang="en-US" sz="1200" baseline="0">
                          <a:effectLst/>
                        </a:rPr>
                        <a:t>N</a:t>
                      </a:r>
                      <a:endParaRPr lang="en-US" sz="12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6830" marR="36830" marT="0" marB="0"/>
                </a:tc>
                <a:tc>
                  <a:txBody>
                    <a:bodyPr/>
                    <a:lstStyle/>
                    <a:p>
                      <a:pPr marL="0" marR="0">
                        <a:spcBef>
                          <a:spcPts val="100"/>
                        </a:spcBef>
                        <a:spcAft>
                          <a:spcPts val="100"/>
                        </a:spcAft>
                      </a:pPr>
                      <a:r>
                        <a:rPr lang="en-US" sz="1200" baseline="0" dirty="0">
                          <a:effectLst/>
                        </a:rPr>
                        <a:t>7.80E-01</a:t>
                      </a:r>
                      <a:endParaRPr lang="en-US" sz="12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6830" marR="36830" marT="0" marB="0" anchor="b"/>
                </a:tc>
              </a:tr>
              <a:tr h="0">
                <a:tc>
                  <a:txBody>
                    <a:bodyPr/>
                    <a:lstStyle/>
                    <a:p>
                      <a:pPr marL="0" marR="0">
                        <a:spcBef>
                          <a:spcPts val="100"/>
                        </a:spcBef>
                        <a:spcAft>
                          <a:spcPts val="100"/>
                        </a:spcAft>
                      </a:pPr>
                      <a:r>
                        <a:rPr lang="en-US" sz="1200" baseline="0">
                          <a:effectLst/>
                        </a:rPr>
                        <a:t>O</a:t>
                      </a:r>
                      <a:endParaRPr lang="en-US" sz="12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6830" marR="36830" marT="0" marB="0"/>
                </a:tc>
                <a:tc>
                  <a:txBody>
                    <a:bodyPr/>
                    <a:lstStyle/>
                    <a:p>
                      <a:pPr marL="0" marR="0">
                        <a:spcBef>
                          <a:spcPts val="100"/>
                        </a:spcBef>
                        <a:spcAft>
                          <a:spcPts val="100"/>
                        </a:spcAft>
                      </a:pPr>
                      <a:r>
                        <a:rPr lang="en-US" sz="1200" baseline="0">
                          <a:effectLst/>
                        </a:rPr>
                        <a:t>2.11E-01</a:t>
                      </a:r>
                      <a:endParaRPr lang="en-US" sz="12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6830" marR="36830" marT="0" marB="0" anchor="b"/>
                </a:tc>
              </a:tr>
              <a:tr h="0">
                <a:tc>
                  <a:txBody>
                    <a:bodyPr/>
                    <a:lstStyle/>
                    <a:p>
                      <a:pPr marL="0" marR="0">
                        <a:spcBef>
                          <a:spcPts val="100"/>
                        </a:spcBef>
                        <a:spcAft>
                          <a:spcPts val="100"/>
                        </a:spcAft>
                      </a:pPr>
                      <a:r>
                        <a:rPr lang="en-US" sz="1200" baseline="0">
                          <a:effectLst/>
                        </a:rPr>
                        <a:t>Ar</a:t>
                      </a:r>
                      <a:endParaRPr lang="en-US" sz="12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6830" marR="36830" marT="0" marB="0"/>
                </a:tc>
                <a:tc>
                  <a:txBody>
                    <a:bodyPr/>
                    <a:lstStyle/>
                    <a:p>
                      <a:pPr marL="0" marR="0">
                        <a:spcBef>
                          <a:spcPts val="100"/>
                        </a:spcBef>
                        <a:spcAft>
                          <a:spcPts val="100"/>
                        </a:spcAft>
                      </a:pPr>
                      <a:r>
                        <a:rPr lang="en-US" sz="1200" baseline="0" dirty="0">
                          <a:effectLst/>
                        </a:rPr>
                        <a:t>9.33E-03</a:t>
                      </a:r>
                      <a:endParaRPr lang="en-US" sz="12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6830" marR="36830" marT="0" marB="0" anchor="b"/>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4209827355"/>
              </p:ext>
            </p:extLst>
          </p:nvPr>
        </p:nvGraphicFramePr>
        <p:xfrm>
          <a:off x="6828345" y="2602992"/>
          <a:ext cx="2057400" cy="1097280"/>
        </p:xfrm>
        <a:graphic>
          <a:graphicData uri="http://schemas.openxmlformats.org/drawingml/2006/table">
            <a:tbl>
              <a:tblPr firstRow="1" firstCol="1" bandRow="1">
                <a:tableStyleId>{69C7853C-536D-4A76-A0AE-DD22124D55A5}</a:tableStyleId>
              </a:tblPr>
              <a:tblGrid>
                <a:gridCol w="735315"/>
                <a:gridCol w="1322085"/>
              </a:tblGrid>
              <a:tr h="0">
                <a:tc>
                  <a:txBody>
                    <a:bodyPr/>
                    <a:lstStyle/>
                    <a:p>
                      <a:pPr marL="0" marR="0">
                        <a:spcBef>
                          <a:spcPts val="100"/>
                        </a:spcBef>
                        <a:spcAft>
                          <a:spcPts val="100"/>
                        </a:spcAft>
                      </a:pPr>
                      <a:r>
                        <a:rPr lang="en-US" sz="1200" kern="0" baseline="0" dirty="0">
                          <a:effectLst/>
                        </a:rPr>
                        <a:t>Element</a:t>
                      </a:r>
                      <a:endParaRPr lang="en-US" sz="1200" b="1" kern="1600" baseline="0" dirty="0">
                        <a:effectLst/>
                        <a:latin typeface="Arial Narrow" panose="020B0606020202030204" pitchFamily="34" charset="0"/>
                        <a:ea typeface="Times New Roman" panose="02020603050405020304" pitchFamily="18" charset="0"/>
                        <a:cs typeface="Arial" panose="020B0604020202020204" pitchFamily="34" charset="0"/>
                      </a:endParaRPr>
                    </a:p>
                  </a:txBody>
                  <a:tcPr marL="36830" marR="36830" marT="0" marB="0"/>
                </a:tc>
                <a:tc>
                  <a:txBody>
                    <a:bodyPr/>
                    <a:lstStyle/>
                    <a:p>
                      <a:pPr marL="0" marR="0">
                        <a:spcBef>
                          <a:spcPts val="100"/>
                        </a:spcBef>
                        <a:spcAft>
                          <a:spcPts val="100"/>
                        </a:spcAft>
                      </a:pPr>
                      <a:r>
                        <a:rPr lang="en-US" sz="1200" kern="0" baseline="0" dirty="0" smtClean="0">
                          <a:effectLst/>
                        </a:rPr>
                        <a:t>Mass </a:t>
                      </a:r>
                      <a:r>
                        <a:rPr lang="en-US" sz="1200" kern="0" baseline="0" dirty="0">
                          <a:effectLst/>
                        </a:rPr>
                        <a:t>Fraction  </a:t>
                      </a:r>
                      <a:endParaRPr lang="en-US" sz="1200" b="1" kern="1600" baseline="0" dirty="0">
                        <a:effectLst/>
                        <a:latin typeface="Arial Narrow" panose="020B0606020202030204" pitchFamily="34" charset="0"/>
                        <a:ea typeface="Times New Roman" panose="02020603050405020304" pitchFamily="18" charset="0"/>
                        <a:cs typeface="Arial" panose="020B0604020202020204" pitchFamily="34" charset="0"/>
                      </a:endParaRPr>
                    </a:p>
                  </a:txBody>
                  <a:tcPr marL="36830" marR="36830" marT="0" marB="0"/>
                </a:tc>
              </a:tr>
              <a:tr h="0">
                <a:tc>
                  <a:txBody>
                    <a:bodyPr/>
                    <a:lstStyle/>
                    <a:p>
                      <a:pPr marL="0" marR="0">
                        <a:spcBef>
                          <a:spcPts val="100"/>
                        </a:spcBef>
                        <a:spcAft>
                          <a:spcPts val="100"/>
                        </a:spcAft>
                      </a:pPr>
                      <a:r>
                        <a:rPr lang="en-US" sz="1200" baseline="0">
                          <a:effectLst/>
                        </a:rPr>
                        <a:t>H</a:t>
                      </a:r>
                      <a:endParaRPr lang="en-US" sz="12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6830" marR="36830" marT="0" marB="0"/>
                </a:tc>
                <a:tc>
                  <a:txBody>
                    <a:bodyPr/>
                    <a:lstStyle/>
                    <a:p>
                      <a:pPr marL="0" marR="0">
                        <a:spcBef>
                          <a:spcPts val="100"/>
                        </a:spcBef>
                        <a:spcAft>
                          <a:spcPts val="100"/>
                        </a:spcAft>
                      </a:pPr>
                      <a:r>
                        <a:rPr lang="en-US" sz="1200" baseline="0">
                          <a:effectLst/>
                        </a:rPr>
                        <a:t>3.62E-03</a:t>
                      </a:r>
                      <a:endParaRPr lang="en-US" sz="12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6830" marR="36830" marT="0" marB="0" anchor="b"/>
                </a:tc>
              </a:tr>
              <a:tr h="0">
                <a:tc>
                  <a:txBody>
                    <a:bodyPr/>
                    <a:lstStyle/>
                    <a:p>
                      <a:pPr marL="0" marR="0">
                        <a:spcBef>
                          <a:spcPts val="100"/>
                        </a:spcBef>
                        <a:spcAft>
                          <a:spcPts val="100"/>
                        </a:spcAft>
                      </a:pPr>
                      <a:r>
                        <a:rPr lang="en-US" sz="1200" baseline="0" dirty="0">
                          <a:effectLst/>
                        </a:rPr>
                        <a:t>C</a:t>
                      </a:r>
                      <a:endParaRPr lang="en-US" sz="12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6830" marR="36830" marT="0" marB="0"/>
                </a:tc>
                <a:tc>
                  <a:txBody>
                    <a:bodyPr/>
                    <a:lstStyle/>
                    <a:p>
                      <a:pPr marL="0" marR="0">
                        <a:spcBef>
                          <a:spcPts val="100"/>
                        </a:spcBef>
                        <a:spcAft>
                          <a:spcPts val="100"/>
                        </a:spcAft>
                      </a:pPr>
                      <a:r>
                        <a:rPr lang="en-US" sz="1200" baseline="0">
                          <a:effectLst/>
                        </a:rPr>
                        <a:t>1.05E-04</a:t>
                      </a:r>
                      <a:endParaRPr lang="en-US" sz="12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6830" marR="36830" marT="0" marB="0" anchor="b"/>
                </a:tc>
              </a:tr>
              <a:tr h="0">
                <a:tc>
                  <a:txBody>
                    <a:bodyPr/>
                    <a:lstStyle/>
                    <a:p>
                      <a:pPr marL="0" marR="0">
                        <a:spcBef>
                          <a:spcPts val="100"/>
                        </a:spcBef>
                        <a:spcAft>
                          <a:spcPts val="100"/>
                        </a:spcAft>
                      </a:pPr>
                      <a:r>
                        <a:rPr lang="en-US" sz="1200" baseline="0">
                          <a:effectLst/>
                        </a:rPr>
                        <a:t>N</a:t>
                      </a:r>
                      <a:endParaRPr lang="en-US" sz="12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6830" marR="36830" marT="0" marB="0"/>
                </a:tc>
                <a:tc>
                  <a:txBody>
                    <a:bodyPr/>
                    <a:lstStyle/>
                    <a:p>
                      <a:pPr marL="0" marR="0">
                        <a:spcBef>
                          <a:spcPts val="100"/>
                        </a:spcBef>
                        <a:spcAft>
                          <a:spcPts val="100"/>
                        </a:spcAft>
                      </a:pPr>
                      <a:r>
                        <a:rPr lang="en-US" sz="1200" baseline="0">
                          <a:effectLst/>
                        </a:rPr>
                        <a:t>7.56E-01</a:t>
                      </a:r>
                      <a:endParaRPr lang="en-US" sz="12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6830" marR="36830" marT="0" marB="0" anchor="b"/>
                </a:tc>
              </a:tr>
              <a:tr h="0">
                <a:tc>
                  <a:txBody>
                    <a:bodyPr/>
                    <a:lstStyle/>
                    <a:p>
                      <a:pPr marL="0" marR="0">
                        <a:spcBef>
                          <a:spcPts val="100"/>
                        </a:spcBef>
                        <a:spcAft>
                          <a:spcPts val="100"/>
                        </a:spcAft>
                      </a:pPr>
                      <a:r>
                        <a:rPr lang="en-US" sz="1200" baseline="0">
                          <a:effectLst/>
                        </a:rPr>
                        <a:t>O</a:t>
                      </a:r>
                      <a:endParaRPr lang="en-US" sz="12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6830" marR="36830" marT="0" marB="0"/>
                </a:tc>
                <a:tc>
                  <a:txBody>
                    <a:bodyPr/>
                    <a:lstStyle/>
                    <a:p>
                      <a:pPr marL="0" marR="0">
                        <a:spcBef>
                          <a:spcPts val="100"/>
                        </a:spcBef>
                        <a:spcAft>
                          <a:spcPts val="100"/>
                        </a:spcAft>
                      </a:pPr>
                      <a:r>
                        <a:rPr lang="en-US" sz="1200" baseline="0">
                          <a:effectLst/>
                        </a:rPr>
                        <a:t>2.32E-01</a:t>
                      </a:r>
                      <a:endParaRPr lang="en-US" sz="12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6830" marR="36830" marT="0" marB="0" anchor="b"/>
                </a:tc>
              </a:tr>
              <a:tr h="0">
                <a:tc>
                  <a:txBody>
                    <a:bodyPr/>
                    <a:lstStyle/>
                    <a:p>
                      <a:pPr marL="0" marR="0">
                        <a:spcBef>
                          <a:spcPts val="100"/>
                        </a:spcBef>
                        <a:spcAft>
                          <a:spcPts val="100"/>
                        </a:spcAft>
                      </a:pPr>
                      <a:r>
                        <a:rPr lang="en-US" sz="1200" baseline="0" dirty="0" err="1">
                          <a:effectLst/>
                        </a:rPr>
                        <a:t>Ar</a:t>
                      </a:r>
                      <a:endParaRPr lang="en-US" sz="12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6830" marR="36830" marT="0" marB="0"/>
                </a:tc>
                <a:tc>
                  <a:txBody>
                    <a:bodyPr/>
                    <a:lstStyle/>
                    <a:p>
                      <a:pPr marL="0" marR="0">
                        <a:spcBef>
                          <a:spcPts val="100"/>
                        </a:spcBef>
                        <a:spcAft>
                          <a:spcPts val="100"/>
                        </a:spcAft>
                      </a:pPr>
                      <a:r>
                        <a:rPr lang="en-US" sz="1200" baseline="0" dirty="0">
                          <a:effectLst/>
                        </a:rPr>
                        <a:t>9.04E-03</a:t>
                      </a:r>
                      <a:endParaRPr lang="en-US" sz="12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6830" marR="36830" marT="0" marB="0" anchor="b"/>
                </a:tc>
              </a:tr>
            </a:tbl>
          </a:graphicData>
        </a:graphic>
      </p:graphicFrame>
      <p:sp>
        <p:nvSpPr>
          <p:cNvPr id="10" name="TextBox 9"/>
          <p:cNvSpPr txBox="1"/>
          <p:nvPr/>
        </p:nvSpPr>
        <p:spPr>
          <a:xfrm>
            <a:off x="2458240" y="1874996"/>
            <a:ext cx="2438400" cy="738664"/>
          </a:xfrm>
          <a:prstGeom prst="rect">
            <a:avLst/>
          </a:prstGeom>
          <a:noFill/>
        </p:spPr>
        <p:txBody>
          <a:bodyPr wrap="square" rtlCol="0">
            <a:spAutoFit/>
          </a:bodyPr>
          <a:lstStyle/>
          <a:p>
            <a:r>
              <a:rPr lang="en-US" sz="1400" dirty="0" smtClean="0">
                <a:solidFill>
                  <a:srgbClr val="7030A0"/>
                </a:solidFill>
              </a:rPr>
              <a:t>MARS15 air at 18 </a:t>
            </a:r>
            <a:r>
              <a:rPr lang="en-US" sz="1400" baseline="30000" dirty="0" err="1" smtClean="0">
                <a:solidFill>
                  <a:srgbClr val="7030A0"/>
                </a:solidFill>
              </a:rPr>
              <a:t>o</a:t>
            </a:r>
            <a:r>
              <a:rPr lang="en-US" sz="1400" dirty="0" err="1" smtClean="0">
                <a:solidFill>
                  <a:srgbClr val="7030A0"/>
                </a:solidFill>
              </a:rPr>
              <a:t>C</a:t>
            </a:r>
            <a:r>
              <a:rPr lang="en-US" sz="1400" dirty="0" smtClean="0">
                <a:solidFill>
                  <a:srgbClr val="7030A0"/>
                </a:solidFill>
              </a:rPr>
              <a:t> and 58% relative humidity (</a:t>
            </a:r>
            <a:r>
              <a:rPr lang="en-US" sz="1400" dirty="0" smtClean="0">
                <a:solidFill>
                  <a:srgbClr val="7030A0"/>
                </a:solidFill>
                <a:sym typeface="Symbol" panose="05050102010706020507" pitchFamily="18" charset="2"/>
              </a:rPr>
              <a:t>=1.20E-03 g/cm</a:t>
            </a:r>
            <a:r>
              <a:rPr lang="en-US" sz="1400" baseline="30000" dirty="0" smtClean="0">
                <a:solidFill>
                  <a:srgbClr val="7030A0"/>
                </a:solidFill>
                <a:sym typeface="Symbol" panose="05050102010706020507" pitchFamily="18" charset="2"/>
              </a:rPr>
              <a:t>3</a:t>
            </a:r>
            <a:r>
              <a:rPr lang="en-US" sz="1400" dirty="0" smtClean="0">
                <a:solidFill>
                  <a:srgbClr val="7030A0"/>
                </a:solidFill>
                <a:sym typeface="Symbol" panose="05050102010706020507" pitchFamily="18" charset="2"/>
              </a:rPr>
              <a:t>)</a:t>
            </a:r>
            <a:endParaRPr lang="en-US" sz="1400" dirty="0">
              <a:solidFill>
                <a:srgbClr val="7030A0"/>
              </a:solidFill>
            </a:endParaRPr>
          </a:p>
        </p:txBody>
      </p:sp>
      <p:sp>
        <p:nvSpPr>
          <p:cNvPr id="11" name="TextBox 10"/>
          <p:cNvSpPr txBox="1"/>
          <p:nvPr/>
        </p:nvSpPr>
        <p:spPr>
          <a:xfrm>
            <a:off x="4623040" y="1876996"/>
            <a:ext cx="2286000" cy="738664"/>
          </a:xfrm>
          <a:prstGeom prst="rect">
            <a:avLst/>
          </a:prstGeom>
          <a:noFill/>
        </p:spPr>
        <p:txBody>
          <a:bodyPr wrap="square" rtlCol="0">
            <a:spAutoFit/>
          </a:bodyPr>
          <a:lstStyle/>
          <a:p>
            <a:r>
              <a:rPr lang="en-US" sz="1400" dirty="0" smtClean="0">
                <a:solidFill>
                  <a:srgbClr val="7030A0"/>
                </a:solidFill>
              </a:rPr>
              <a:t>Cold air at -10 </a:t>
            </a:r>
            <a:r>
              <a:rPr lang="en-US" sz="1400" baseline="30000" dirty="0" err="1" smtClean="0">
                <a:solidFill>
                  <a:srgbClr val="7030A0"/>
                </a:solidFill>
              </a:rPr>
              <a:t>o</a:t>
            </a:r>
            <a:r>
              <a:rPr lang="en-US" sz="1400" dirty="0" err="1" smtClean="0">
                <a:solidFill>
                  <a:srgbClr val="7030A0"/>
                </a:solidFill>
              </a:rPr>
              <a:t>C</a:t>
            </a:r>
            <a:r>
              <a:rPr lang="en-US" sz="1400" dirty="0" smtClean="0">
                <a:solidFill>
                  <a:srgbClr val="7030A0"/>
                </a:solidFill>
              </a:rPr>
              <a:t> and 40% relative humidity </a:t>
            </a:r>
            <a:br>
              <a:rPr lang="en-US" sz="1400" dirty="0" smtClean="0">
                <a:solidFill>
                  <a:srgbClr val="7030A0"/>
                </a:solidFill>
              </a:rPr>
            </a:br>
            <a:r>
              <a:rPr lang="en-US" sz="1400" dirty="0" smtClean="0">
                <a:solidFill>
                  <a:srgbClr val="7030A0"/>
                </a:solidFill>
              </a:rPr>
              <a:t>(</a:t>
            </a:r>
            <a:r>
              <a:rPr lang="en-US" sz="1400" dirty="0" smtClean="0">
                <a:solidFill>
                  <a:srgbClr val="7030A0"/>
                </a:solidFill>
                <a:sym typeface="Symbol" panose="05050102010706020507" pitchFamily="18" charset="2"/>
              </a:rPr>
              <a:t>=1.34E-03 g/cm</a:t>
            </a:r>
            <a:r>
              <a:rPr lang="en-US" sz="1400" baseline="30000" dirty="0" smtClean="0">
                <a:solidFill>
                  <a:srgbClr val="7030A0"/>
                </a:solidFill>
                <a:sym typeface="Symbol" panose="05050102010706020507" pitchFamily="18" charset="2"/>
              </a:rPr>
              <a:t>3</a:t>
            </a:r>
            <a:r>
              <a:rPr lang="en-US" sz="1400" dirty="0" smtClean="0">
                <a:solidFill>
                  <a:srgbClr val="7030A0"/>
                </a:solidFill>
                <a:sym typeface="Symbol" panose="05050102010706020507" pitchFamily="18" charset="2"/>
              </a:rPr>
              <a:t>)</a:t>
            </a:r>
            <a:endParaRPr lang="en-US" sz="1400" dirty="0">
              <a:solidFill>
                <a:srgbClr val="7030A0"/>
              </a:solidFill>
            </a:endParaRPr>
          </a:p>
        </p:txBody>
      </p:sp>
      <p:sp>
        <p:nvSpPr>
          <p:cNvPr id="12" name="TextBox 11"/>
          <p:cNvSpPr txBox="1"/>
          <p:nvPr/>
        </p:nvSpPr>
        <p:spPr>
          <a:xfrm>
            <a:off x="6705600" y="1861430"/>
            <a:ext cx="2438400" cy="738664"/>
          </a:xfrm>
          <a:prstGeom prst="rect">
            <a:avLst/>
          </a:prstGeom>
          <a:noFill/>
        </p:spPr>
        <p:txBody>
          <a:bodyPr wrap="square" rtlCol="0">
            <a:spAutoFit/>
          </a:bodyPr>
          <a:lstStyle/>
          <a:p>
            <a:r>
              <a:rPr lang="en-US" sz="1400" dirty="0" smtClean="0">
                <a:solidFill>
                  <a:srgbClr val="7030A0"/>
                </a:solidFill>
              </a:rPr>
              <a:t>Warm moist air at 30 </a:t>
            </a:r>
            <a:r>
              <a:rPr lang="en-US" sz="1400" baseline="30000" dirty="0" err="1" smtClean="0">
                <a:solidFill>
                  <a:srgbClr val="7030A0"/>
                </a:solidFill>
              </a:rPr>
              <a:t>o</a:t>
            </a:r>
            <a:r>
              <a:rPr lang="en-US" sz="1400" dirty="0" err="1" smtClean="0">
                <a:solidFill>
                  <a:srgbClr val="7030A0"/>
                </a:solidFill>
              </a:rPr>
              <a:t>C</a:t>
            </a:r>
            <a:r>
              <a:rPr lang="en-US" sz="1400" dirty="0" smtClean="0">
                <a:solidFill>
                  <a:srgbClr val="7030A0"/>
                </a:solidFill>
              </a:rPr>
              <a:t> and 80% relative humidity (</a:t>
            </a:r>
            <a:r>
              <a:rPr lang="en-US" sz="1400" dirty="0" smtClean="0">
                <a:solidFill>
                  <a:srgbClr val="7030A0"/>
                </a:solidFill>
                <a:sym typeface="Symbol" panose="05050102010706020507" pitchFamily="18" charset="2"/>
              </a:rPr>
              <a:t>=1.14E-03 g/cm</a:t>
            </a:r>
            <a:r>
              <a:rPr lang="en-US" sz="1400" baseline="30000" dirty="0" smtClean="0">
                <a:solidFill>
                  <a:srgbClr val="7030A0"/>
                </a:solidFill>
                <a:sym typeface="Symbol" panose="05050102010706020507" pitchFamily="18" charset="2"/>
              </a:rPr>
              <a:t>3</a:t>
            </a:r>
            <a:r>
              <a:rPr lang="en-US" sz="1400" dirty="0" smtClean="0">
                <a:solidFill>
                  <a:srgbClr val="7030A0"/>
                </a:solidFill>
                <a:sym typeface="Symbol" panose="05050102010706020507" pitchFamily="18" charset="2"/>
              </a:rPr>
              <a:t>)</a:t>
            </a:r>
            <a:endParaRPr lang="en-US" sz="1400" dirty="0">
              <a:solidFill>
                <a:srgbClr val="7030A0"/>
              </a:solidFill>
            </a:endParaRPr>
          </a:p>
        </p:txBody>
      </p:sp>
      <p:pic>
        <p:nvPicPr>
          <p:cNvPr id="13" name="Picture 12" descr="influence_of_temperature_and_humidity"/>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3733800"/>
            <a:ext cx="5553075" cy="3086100"/>
          </a:xfrm>
          <a:prstGeom prst="rect">
            <a:avLst/>
          </a:prstGeom>
          <a:noFill/>
          <a:ln>
            <a:noFill/>
          </a:ln>
        </p:spPr>
      </p:pic>
    </p:spTree>
    <p:extLst>
      <p:ext uri="{BB962C8B-B14F-4D97-AF65-F5344CB8AC3E}">
        <p14:creationId xmlns:p14="http://schemas.microsoft.com/office/powerpoint/2010/main" val="3176897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800" dirty="0" smtClean="0"/>
              <a:t>Activated air will be emitted through stacks</a:t>
            </a:r>
          </a:p>
          <a:p>
            <a:r>
              <a:rPr lang="en-US" sz="1800" dirty="0" smtClean="0"/>
              <a:t>Receptor locations are based on previous </a:t>
            </a:r>
            <a:br>
              <a:rPr lang="en-US" sz="1800" dirty="0" smtClean="0"/>
            </a:br>
            <a:r>
              <a:rPr lang="en-US" sz="1800" dirty="0" smtClean="0"/>
              <a:t>wind tunnel studies by the RWDI company </a:t>
            </a:r>
            <a:br>
              <a:rPr lang="en-US" sz="1800" dirty="0" smtClean="0"/>
            </a:br>
            <a:r>
              <a:rPr lang="en-US" sz="1800" dirty="0" smtClean="0"/>
              <a:t>using 1:250 scale 3D model of FRIB and </a:t>
            </a:r>
            <a:br>
              <a:rPr lang="en-US" sz="1800" dirty="0" smtClean="0"/>
            </a:br>
            <a:r>
              <a:rPr lang="en-US" sz="1800" dirty="0" smtClean="0"/>
              <a:t>immediate MSU campus</a:t>
            </a:r>
            <a:endParaRPr lang="en-US" sz="1800" dirty="0"/>
          </a:p>
          <a:p>
            <a:r>
              <a:rPr lang="en-US" sz="1800" dirty="0" smtClean="0"/>
              <a:t>Nowadays we use the AERMOD code</a:t>
            </a:r>
            <a:endParaRPr lang="en-US" sz="1800" dirty="0"/>
          </a:p>
          <a:p>
            <a:r>
              <a:rPr lang="en-US" sz="1800" dirty="0" smtClean="0"/>
              <a:t>Contribution from direct exposure and</a:t>
            </a:r>
            <a:br>
              <a:rPr lang="en-US" sz="1800" dirty="0" smtClean="0"/>
            </a:br>
            <a:r>
              <a:rPr lang="en-US" sz="1800" dirty="0" smtClean="0"/>
              <a:t>skyshine must be added </a:t>
            </a:r>
          </a:p>
        </p:txBody>
      </p:sp>
      <p:sp>
        <p:nvSpPr>
          <p:cNvPr id="3" name="Title 2"/>
          <p:cNvSpPr>
            <a:spLocks noGrp="1"/>
          </p:cNvSpPr>
          <p:nvPr>
            <p:ph type="title"/>
          </p:nvPr>
        </p:nvSpPr>
        <p:spPr/>
        <p:txBody>
          <a:bodyPr/>
          <a:lstStyle/>
          <a:p>
            <a:r>
              <a:rPr lang="en-US" dirty="0" smtClean="0"/>
              <a:t>Receptor Locations</a:t>
            </a:r>
            <a:endParaRPr lang="en-US" dirty="0"/>
          </a:p>
        </p:txBody>
      </p:sp>
      <p:sp>
        <p:nvSpPr>
          <p:cNvPr id="4" name="Footer Placeholder 3"/>
          <p:cNvSpPr>
            <a:spLocks noGrp="1"/>
          </p:cNvSpPr>
          <p:nvPr>
            <p:ph type="ftr" sz="quarter" idx="10"/>
          </p:nvPr>
        </p:nvSpPr>
        <p:spPr/>
        <p:txBody>
          <a:bodyPr/>
          <a:lstStyle/>
          <a:p>
            <a:pPr>
              <a:defRPr/>
            </a:pPr>
            <a:r>
              <a:rPr lang="it-IT" smtClean="0"/>
              <a:t>Dali Georgobiani (Mikhail Kostin), "Annual Dose at FRIB", SATIF-13</a:t>
            </a:r>
            <a:endParaRPr lang="en-US" dirty="0"/>
          </a:p>
        </p:txBody>
      </p:sp>
      <p:sp>
        <p:nvSpPr>
          <p:cNvPr id="5" name="Slide Number Placeholder 4"/>
          <p:cNvSpPr>
            <a:spLocks noGrp="1"/>
          </p:cNvSpPr>
          <p:nvPr>
            <p:ph type="sldNum" sz="quarter" idx="11"/>
          </p:nvPr>
        </p:nvSpPr>
        <p:spPr/>
        <p:txBody>
          <a:bodyPr/>
          <a:lstStyle/>
          <a:p>
            <a:pPr>
              <a:defRPr/>
            </a:pPr>
            <a:r>
              <a:rPr lang="en-US" smtClean="0"/>
              <a:t>, Slide </a:t>
            </a:r>
            <a:fld id="{35AD4620-7552-4207-8973-898801ED212B}" type="slidenum">
              <a:rPr lang="en-US" smtClean="0"/>
              <a:pPr>
                <a:defRPr/>
              </a:pPr>
              <a:t>11</a:t>
            </a:fld>
            <a:endParaRPr lang="en-US"/>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0770" y="771530"/>
            <a:ext cx="4423230" cy="332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105008"/>
            <a:ext cx="3219266" cy="2616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1973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Receptor Locations</a:t>
            </a:r>
            <a:endParaRPr lang="en-US" dirty="0"/>
          </a:p>
        </p:txBody>
      </p:sp>
      <p:sp>
        <p:nvSpPr>
          <p:cNvPr id="4" name="Footer Placeholder 3"/>
          <p:cNvSpPr>
            <a:spLocks noGrp="1"/>
          </p:cNvSpPr>
          <p:nvPr>
            <p:ph type="ftr" sz="quarter" idx="10"/>
          </p:nvPr>
        </p:nvSpPr>
        <p:spPr/>
        <p:txBody>
          <a:bodyPr/>
          <a:lstStyle/>
          <a:p>
            <a:pPr>
              <a:defRPr/>
            </a:pPr>
            <a:r>
              <a:rPr lang="it-IT" smtClean="0"/>
              <a:t>Dali Georgobiani (Mikhail Kostin), "Annual Dose at FRIB", SATIF-13</a:t>
            </a:r>
            <a:endParaRPr lang="en-US" dirty="0"/>
          </a:p>
        </p:txBody>
      </p:sp>
      <p:sp>
        <p:nvSpPr>
          <p:cNvPr id="5" name="Slide Number Placeholder 4"/>
          <p:cNvSpPr>
            <a:spLocks noGrp="1"/>
          </p:cNvSpPr>
          <p:nvPr>
            <p:ph type="sldNum" sz="quarter" idx="11"/>
          </p:nvPr>
        </p:nvSpPr>
        <p:spPr/>
        <p:txBody>
          <a:bodyPr/>
          <a:lstStyle/>
          <a:p>
            <a:pPr>
              <a:defRPr/>
            </a:pPr>
            <a:r>
              <a:rPr lang="en-US" smtClean="0"/>
              <a:t>, Slide </a:t>
            </a:r>
            <a:fld id="{35AD4620-7552-4207-8973-898801ED212B}" type="slidenum">
              <a:rPr lang="en-US" smtClean="0"/>
              <a:pPr>
                <a:defRPr/>
              </a:pPr>
              <a:t>12</a:t>
            </a:fld>
            <a:endParaRPr lang="en-US"/>
          </a:p>
        </p:txBody>
      </p:sp>
      <p:pic>
        <p:nvPicPr>
          <p:cNvPr id="9" name="Picture 8" descr="C:\Users\ronninge\AppData\Local\Microsoft\Windows\Temporary Internet Files\Content.Word\msu2.jpg"/>
          <p:cNvPicPr>
            <a:picLocks noChangeAspect="1"/>
          </p:cNvPicPr>
          <p:nvPr/>
        </p:nvPicPr>
        <p:blipFill rotWithShape="1">
          <a:blip r:embed="rId2" cstate="print">
            <a:extLst>
              <a:ext uri="{28A0092B-C50C-407E-A947-70E740481C1C}">
                <a14:useLocalDpi xmlns:a14="http://schemas.microsoft.com/office/drawing/2010/main" val="0"/>
              </a:ext>
            </a:extLst>
          </a:blip>
          <a:srcRect l="4968" r="11857"/>
          <a:stretch/>
        </p:blipFill>
        <p:spPr bwMode="auto">
          <a:xfrm>
            <a:off x="2750820" y="2743200"/>
            <a:ext cx="6336645" cy="3810000"/>
          </a:xfrm>
          <a:prstGeom prst="rect">
            <a:avLst/>
          </a:prstGeom>
          <a:noFill/>
          <a:ln>
            <a:noFill/>
          </a:ln>
          <a:extLst>
            <a:ext uri="{53640926-AAD7-44d8-BBD7-CCE9431645EC}">
              <a14:shadowObscured xmlns:a14="http://schemas.microsoft.com/office/drawing/2010/main"/>
            </a:ext>
          </a:extLst>
        </p:spPr>
      </p:pic>
      <p:pic>
        <p:nvPicPr>
          <p:cNvPr id="12" name="Content Placeholder 11"/>
          <p:cNvPicPr>
            <a:picLocks noGrp="1" noChangeAspect="1"/>
          </p:cNvPicPr>
          <p:nvPr>
            <p:ph idx="1"/>
          </p:nvPr>
        </p:nvPicPr>
        <p:blipFill>
          <a:blip r:embed="rId3"/>
          <a:stretch>
            <a:fillRect/>
          </a:stretch>
        </p:blipFill>
        <p:spPr>
          <a:xfrm>
            <a:off x="76200" y="798962"/>
            <a:ext cx="4209524" cy="2933333"/>
          </a:xfrm>
          <a:prstGeom prst="rect">
            <a:avLst/>
          </a:prstGeom>
        </p:spPr>
      </p:pic>
      <p:sp>
        <p:nvSpPr>
          <p:cNvPr id="14" name="Rectangle 3"/>
          <p:cNvSpPr>
            <a:spLocks noChangeArrowheads="1"/>
          </p:cNvSpPr>
          <p:nvPr/>
        </p:nvSpPr>
        <p:spPr bwMode="auto">
          <a:xfrm>
            <a:off x="452438" y="743635"/>
            <a:ext cx="896927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7" name="TextBox 16"/>
          <p:cNvSpPr txBox="1"/>
          <p:nvPr/>
        </p:nvSpPr>
        <p:spPr>
          <a:xfrm>
            <a:off x="4358640" y="1047627"/>
            <a:ext cx="4724400" cy="1600438"/>
          </a:xfrm>
          <a:prstGeom prst="rect">
            <a:avLst/>
          </a:prstGeom>
          <a:noFill/>
        </p:spPr>
        <p:txBody>
          <a:bodyPr wrap="square" rtlCol="0">
            <a:spAutoFit/>
          </a:bodyPr>
          <a:lstStyle/>
          <a:p>
            <a:r>
              <a:rPr lang="en-US" sz="1400" dirty="0"/>
              <a:t>Locations of receptors whose annual dose equivalents were assessed </a:t>
            </a:r>
            <a:r>
              <a:rPr lang="en-US" sz="1400" dirty="0" smtClean="0"/>
              <a:t>using </a:t>
            </a:r>
            <a:r>
              <a:rPr lang="en-US" sz="1400" dirty="0"/>
              <a:t>the AERMOD code. The letters A – D depict locations of emission stacks: </a:t>
            </a:r>
            <a:r>
              <a:rPr lang="en-US" sz="1400" dirty="0" smtClean="0"/>
              <a:t/>
            </a:r>
            <a:br>
              <a:rPr lang="en-US" sz="1400" dirty="0" smtClean="0"/>
            </a:br>
            <a:r>
              <a:rPr lang="en-US" sz="1400" dirty="0" smtClean="0"/>
              <a:t>A-Linac </a:t>
            </a:r>
            <a:r>
              <a:rPr lang="en-US" sz="1400" dirty="0"/>
              <a:t>exhaust, </a:t>
            </a:r>
            <a:r>
              <a:rPr lang="en-US" sz="1400" dirty="0" smtClean="0"/>
              <a:t/>
            </a:r>
            <a:br>
              <a:rPr lang="en-US" sz="1400" dirty="0" smtClean="0"/>
            </a:br>
            <a:r>
              <a:rPr lang="en-US" sz="1400" dirty="0" smtClean="0"/>
              <a:t>B-Target </a:t>
            </a:r>
            <a:r>
              <a:rPr lang="en-US" sz="1400" dirty="0"/>
              <a:t>Primary </a:t>
            </a:r>
            <a:r>
              <a:rPr lang="en-US" sz="1400" dirty="0" smtClean="0"/>
              <a:t>exhaust,</a:t>
            </a:r>
            <a:br>
              <a:rPr lang="en-US" sz="1400" dirty="0" smtClean="0"/>
            </a:br>
            <a:r>
              <a:rPr lang="en-US" sz="1400" dirty="0" smtClean="0"/>
              <a:t>C-Target </a:t>
            </a:r>
            <a:r>
              <a:rPr lang="en-US" sz="1400" dirty="0"/>
              <a:t>Hot Off-Gas (HOG) exhaust, </a:t>
            </a:r>
            <a:r>
              <a:rPr lang="en-US" sz="1400" dirty="0" smtClean="0"/>
              <a:t/>
            </a:r>
            <a:br>
              <a:rPr lang="en-US" sz="1400" dirty="0" smtClean="0"/>
            </a:br>
            <a:r>
              <a:rPr lang="en-US" sz="1400" dirty="0" smtClean="0"/>
              <a:t>D-Service </a:t>
            </a:r>
            <a:r>
              <a:rPr lang="en-US" sz="1400" dirty="0"/>
              <a:t>Building Special Mechanical (SMOG) exhaust.</a:t>
            </a:r>
          </a:p>
        </p:txBody>
      </p:sp>
    </p:spTree>
    <p:extLst>
      <p:ext uri="{BB962C8B-B14F-4D97-AF65-F5344CB8AC3E}">
        <p14:creationId xmlns:p14="http://schemas.microsoft.com/office/powerpoint/2010/main" val="235812888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800" dirty="0" smtClean="0"/>
              <a:t>400 kW of </a:t>
            </a:r>
            <a:r>
              <a:rPr lang="en-US" sz="1800" baseline="30000" dirty="0" smtClean="0"/>
              <a:t>48</a:t>
            </a:r>
            <a:r>
              <a:rPr lang="en-US" sz="1800" dirty="0" smtClean="0"/>
              <a:t>Ca beam at 261 MeV/u </a:t>
            </a:r>
            <a:br>
              <a:rPr lang="en-US" sz="1800" dirty="0" smtClean="0"/>
            </a:br>
            <a:r>
              <a:rPr lang="en-US" sz="1800" dirty="0" smtClean="0"/>
              <a:t>(21% of operation - conservative)</a:t>
            </a:r>
          </a:p>
          <a:p>
            <a:r>
              <a:rPr lang="en-US" sz="1800" dirty="0" smtClean="0"/>
              <a:t>Operating year 5556 h (2 ×10</a:t>
            </a:r>
            <a:r>
              <a:rPr lang="en-US" sz="1800" baseline="30000" dirty="0" smtClean="0"/>
              <a:t>7</a:t>
            </a:r>
            <a:r>
              <a:rPr lang="en-US" sz="1800" dirty="0" smtClean="0"/>
              <a:t> sec)</a:t>
            </a:r>
          </a:p>
          <a:p>
            <a:r>
              <a:rPr lang="en-US" sz="1800" dirty="0" smtClean="0"/>
              <a:t>PHITS used for direct dose and to </a:t>
            </a:r>
            <a:br>
              <a:rPr lang="en-US" sz="1800" dirty="0" smtClean="0"/>
            </a:br>
            <a:r>
              <a:rPr lang="en-US" sz="1800" dirty="0" smtClean="0"/>
              <a:t>generate source for skyshine</a:t>
            </a:r>
          </a:p>
          <a:p>
            <a:r>
              <a:rPr lang="en-US" sz="1800" dirty="0" smtClean="0"/>
              <a:t>FLUKA for skyshine</a:t>
            </a:r>
          </a:p>
        </p:txBody>
      </p:sp>
      <p:sp>
        <p:nvSpPr>
          <p:cNvPr id="3" name="Title 2"/>
          <p:cNvSpPr>
            <a:spLocks noGrp="1"/>
          </p:cNvSpPr>
          <p:nvPr>
            <p:ph type="title"/>
          </p:nvPr>
        </p:nvSpPr>
        <p:spPr/>
        <p:txBody>
          <a:bodyPr/>
          <a:lstStyle/>
          <a:p>
            <a:r>
              <a:rPr lang="en-US" dirty="0" smtClean="0"/>
              <a:t>Target Building Model</a:t>
            </a:r>
            <a:endParaRPr lang="en-US" dirty="0"/>
          </a:p>
        </p:txBody>
      </p:sp>
      <p:sp>
        <p:nvSpPr>
          <p:cNvPr id="4" name="Footer Placeholder 3"/>
          <p:cNvSpPr>
            <a:spLocks noGrp="1"/>
          </p:cNvSpPr>
          <p:nvPr>
            <p:ph type="ftr" sz="quarter" idx="10"/>
          </p:nvPr>
        </p:nvSpPr>
        <p:spPr/>
        <p:txBody>
          <a:bodyPr/>
          <a:lstStyle/>
          <a:p>
            <a:pPr>
              <a:defRPr/>
            </a:pPr>
            <a:r>
              <a:rPr lang="it-IT" smtClean="0"/>
              <a:t>Dali Georgobiani (Mikhail Kostin), "Annual Dose at FRIB", SATIF-13</a:t>
            </a:r>
            <a:endParaRPr lang="en-US" dirty="0"/>
          </a:p>
        </p:txBody>
      </p:sp>
      <p:sp>
        <p:nvSpPr>
          <p:cNvPr id="5" name="Slide Number Placeholder 4"/>
          <p:cNvSpPr>
            <a:spLocks noGrp="1"/>
          </p:cNvSpPr>
          <p:nvPr>
            <p:ph type="sldNum" sz="quarter" idx="11"/>
          </p:nvPr>
        </p:nvSpPr>
        <p:spPr/>
        <p:txBody>
          <a:bodyPr/>
          <a:lstStyle/>
          <a:p>
            <a:pPr>
              <a:defRPr/>
            </a:pPr>
            <a:r>
              <a:rPr lang="en-US" smtClean="0"/>
              <a:t>, Slide </a:t>
            </a:r>
            <a:fld id="{35AD4620-7552-4207-8973-898801ED212B}" type="slidenum">
              <a:rPr lang="en-US" smtClean="0"/>
              <a:pPr>
                <a:defRPr/>
              </a:pPr>
              <a:t>13</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342984" y="1398550"/>
            <a:ext cx="4801016" cy="5006774"/>
          </a:xfrm>
          <a:prstGeom prst="rect">
            <a:avLst/>
          </a:prstGeom>
          <a:noFill/>
        </p:spPr>
      </p:pic>
      <p:sp>
        <p:nvSpPr>
          <p:cNvPr id="8" name="TextBox 7"/>
          <p:cNvSpPr txBox="1"/>
          <p:nvPr/>
        </p:nvSpPr>
        <p:spPr>
          <a:xfrm>
            <a:off x="5867400" y="1067100"/>
            <a:ext cx="1447800" cy="338554"/>
          </a:xfrm>
          <a:prstGeom prst="rect">
            <a:avLst/>
          </a:prstGeom>
          <a:noFill/>
        </p:spPr>
        <p:txBody>
          <a:bodyPr wrap="square" rtlCol="0">
            <a:spAutoFit/>
          </a:bodyPr>
          <a:lstStyle/>
          <a:p>
            <a:r>
              <a:rPr lang="en-US" sz="1600" dirty="0" smtClean="0">
                <a:solidFill>
                  <a:srgbClr val="7030A0"/>
                </a:solidFill>
              </a:rPr>
              <a:t>PHITS Model</a:t>
            </a:r>
            <a:endParaRPr lang="en-US" sz="1600" dirty="0">
              <a:solidFill>
                <a:srgbClr val="7030A0"/>
              </a:solidFill>
            </a:endParaRPr>
          </a:p>
        </p:txBody>
      </p:sp>
      <p:pic>
        <p:nvPicPr>
          <p:cNvPr id="9" name="Picture 8"/>
          <p:cNvPicPr/>
          <p:nvPr/>
        </p:nvPicPr>
        <p:blipFill>
          <a:blip r:embed="rId3">
            <a:extLst>
              <a:ext uri="{28A0092B-C50C-407E-A947-70E740481C1C}">
                <a14:useLocalDpi xmlns:a14="http://schemas.microsoft.com/office/drawing/2010/main" val="0"/>
              </a:ext>
            </a:extLst>
          </a:blip>
          <a:stretch>
            <a:fillRect/>
          </a:stretch>
        </p:blipFill>
        <p:spPr bwMode="auto">
          <a:xfrm>
            <a:off x="-678" y="3505200"/>
            <a:ext cx="4284980" cy="3237230"/>
          </a:xfrm>
          <a:prstGeom prst="rect">
            <a:avLst/>
          </a:prstGeom>
          <a:noFill/>
        </p:spPr>
      </p:pic>
      <p:sp>
        <p:nvSpPr>
          <p:cNvPr id="10" name="TextBox 9"/>
          <p:cNvSpPr txBox="1"/>
          <p:nvPr/>
        </p:nvSpPr>
        <p:spPr>
          <a:xfrm>
            <a:off x="580390" y="3166646"/>
            <a:ext cx="3124200" cy="338554"/>
          </a:xfrm>
          <a:prstGeom prst="rect">
            <a:avLst/>
          </a:prstGeom>
          <a:noFill/>
        </p:spPr>
        <p:txBody>
          <a:bodyPr wrap="square" rtlCol="0">
            <a:spAutoFit/>
          </a:bodyPr>
          <a:lstStyle/>
          <a:p>
            <a:r>
              <a:rPr lang="en-US" sz="1600" dirty="0" smtClean="0">
                <a:solidFill>
                  <a:srgbClr val="7030A0"/>
                </a:solidFill>
              </a:rPr>
              <a:t>Elevation View of FLUKA Model</a:t>
            </a:r>
            <a:endParaRPr lang="en-US" sz="1600" dirty="0">
              <a:solidFill>
                <a:srgbClr val="7030A0"/>
              </a:solidFill>
            </a:endParaRPr>
          </a:p>
        </p:txBody>
      </p:sp>
    </p:spTree>
    <p:extLst>
      <p:ext uri="{BB962C8B-B14F-4D97-AF65-F5344CB8AC3E}">
        <p14:creationId xmlns:p14="http://schemas.microsoft.com/office/powerpoint/2010/main" val="16404133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992386"/>
            <a:ext cx="8990922" cy="5027414"/>
          </a:xfrm>
        </p:spPr>
        <p:txBody>
          <a:bodyPr/>
          <a:lstStyle/>
          <a:p>
            <a:r>
              <a:rPr lang="en-US" sz="2000" dirty="0"/>
              <a:t>Map in “human torso” (24 in to 74.8 in) </a:t>
            </a:r>
            <a:r>
              <a:rPr lang="en-US" sz="2000" dirty="0" smtClean="0"/>
              <a:t/>
            </a:r>
            <a:br>
              <a:rPr lang="en-US" sz="2000" dirty="0" smtClean="0"/>
            </a:br>
            <a:r>
              <a:rPr lang="en-US" sz="2000" dirty="0" smtClean="0"/>
              <a:t>NASA </a:t>
            </a:r>
            <a:r>
              <a:rPr lang="en-US" sz="2000" dirty="0"/>
              <a:t>Man-Systems Integration </a:t>
            </a:r>
            <a:r>
              <a:rPr lang="en-US" sz="2000" dirty="0" smtClean="0"/>
              <a:t>Standards </a:t>
            </a:r>
            <a:br>
              <a:rPr lang="en-US" sz="2000" dirty="0" smtClean="0"/>
            </a:br>
            <a:r>
              <a:rPr lang="en-US" sz="2000" dirty="0" smtClean="0">
                <a:hlinkClick r:id="rId2"/>
              </a:rPr>
              <a:t>http</a:t>
            </a:r>
            <a:r>
              <a:rPr lang="en-US" sz="2000" dirty="0">
                <a:hlinkClick r:id="rId2"/>
              </a:rPr>
              <a:t>://</a:t>
            </a:r>
            <a:r>
              <a:rPr lang="en-US" sz="2000" dirty="0" smtClean="0">
                <a:hlinkClick r:id="rId2"/>
              </a:rPr>
              <a:t>msis.jsc.nasa.gov/sections/section03.htm</a:t>
            </a:r>
            <a:endParaRPr lang="en-US" sz="2000" dirty="0" smtClean="0"/>
          </a:p>
          <a:p>
            <a:endParaRPr lang="en-US" sz="1800" dirty="0"/>
          </a:p>
          <a:p>
            <a:endParaRPr lang="en-US" sz="1800" dirty="0" smtClean="0"/>
          </a:p>
          <a:p>
            <a:endParaRPr lang="en-US" sz="1800" dirty="0"/>
          </a:p>
          <a:p>
            <a:endParaRPr lang="en-US" sz="1800" dirty="0" smtClean="0"/>
          </a:p>
          <a:p>
            <a:endParaRPr lang="en-US" sz="1800" dirty="0" smtClean="0"/>
          </a:p>
          <a:p>
            <a:endParaRPr lang="en-US" sz="1800" dirty="0" smtClean="0"/>
          </a:p>
          <a:p>
            <a:endParaRPr lang="en-US" sz="1800" dirty="0"/>
          </a:p>
          <a:p>
            <a:endParaRPr lang="en-US" sz="1800" dirty="0" smtClean="0"/>
          </a:p>
          <a:p>
            <a:pPr marL="0" indent="0">
              <a:buNone/>
            </a:pPr>
            <a:endParaRPr lang="en-US" sz="2000" dirty="0"/>
          </a:p>
          <a:p>
            <a:r>
              <a:rPr lang="en-US" sz="2000" dirty="0" smtClean="0"/>
              <a:t>Green area boundary is 10 mrem/y, </a:t>
            </a:r>
            <a:br>
              <a:rPr lang="en-US" sz="2000" dirty="0" smtClean="0"/>
            </a:br>
            <a:r>
              <a:rPr lang="en-US" sz="2000" dirty="0" smtClean="0"/>
              <a:t>not accessible by public</a:t>
            </a:r>
          </a:p>
        </p:txBody>
      </p:sp>
      <p:sp>
        <p:nvSpPr>
          <p:cNvPr id="3" name="Title 2"/>
          <p:cNvSpPr>
            <a:spLocks noGrp="1"/>
          </p:cNvSpPr>
          <p:nvPr>
            <p:ph type="title"/>
          </p:nvPr>
        </p:nvSpPr>
        <p:spPr>
          <a:xfrm>
            <a:off x="76200" y="72669"/>
            <a:ext cx="8991600" cy="911948"/>
          </a:xfrm>
        </p:spPr>
        <p:txBody>
          <a:bodyPr/>
          <a:lstStyle/>
          <a:p>
            <a:r>
              <a:rPr lang="en-US" dirty="0" smtClean="0"/>
              <a:t>Annual Dose From Direct Radiation From Target Building</a:t>
            </a:r>
            <a:endParaRPr lang="en-US" dirty="0"/>
          </a:p>
        </p:txBody>
      </p:sp>
      <p:sp>
        <p:nvSpPr>
          <p:cNvPr id="4" name="Footer Placeholder 3"/>
          <p:cNvSpPr>
            <a:spLocks noGrp="1"/>
          </p:cNvSpPr>
          <p:nvPr>
            <p:ph type="ftr" sz="quarter" idx="10"/>
          </p:nvPr>
        </p:nvSpPr>
        <p:spPr/>
        <p:txBody>
          <a:bodyPr/>
          <a:lstStyle/>
          <a:p>
            <a:pPr>
              <a:defRPr/>
            </a:pPr>
            <a:r>
              <a:rPr lang="it-IT" smtClean="0"/>
              <a:t>Dali Georgobiani (Mikhail Kostin), "Annual Dose at FRIB", SATIF-13</a:t>
            </a:r>
            <a:endParaRPr lang="en-US" dirty="0"/>
          </a:p>
        </p:txBody>
      </p:sp>
      <p:sp>
        <p:nvSpPr>
          <p:cNvPr id="5" name="Slide Number Placeholder 4"/>
          <p:cNvSpPr>
            <a:spLocks noGrp="1"/>
          </p:cNvSpPr>
          <p:nvPr>
            <p:ph type="sldNum" sz="quarter" idx="11"/>
          </p:nvPr>
        </p:nvSpPr>
        <p:spPr/>
        <p:txBody>
          <a:bodyPr/>
          <a:lstStyle/>
          <a:p>
            <a:pPr>
              <a:defRPr/>
            </a:pPr>
            <a:r>
              <a:rPr lang="en-US" dirty="0" smtClean="0"/>
              <a:t>, Slide </a:t>
            </a:r>
            <a:fld id="{35AD4620-7552-4207-8973-898801ED212B}" type="slidenum">
              <a:rPr lang="en-US" smtClean="0"/>
              <a:pPr>
                <a:defRPr/>
              </a:pPr>
              <a:t>14</a:t>
            </a:fld>
            <a:endParaRPr lang="en-US" dirty="0"/>
          </a:p>
        </p:txBody>
      </p:sp>
      <p:sp>
        <p:nvSpPr>
          <p:cNvPr id="7" name="TextBox 6"/>
          <p:cNvSpPr txBox="1"/>
          <p:nvPr/>
        </p:nvSpPr>
        <p:spPr>
          <a:xfrm>
            <a:off x="650599" y="1947446"/>
            <a:ext cx="3429339" cy="338554"/>
          </a:xfrm>
          <a:prstGeom prst="rect">
            <a:avLst/>
          </a:prstGeom>
          <a:noFill/>
        </p:spPr>
        <p:txBody>
          <a:bodyPr wrap="square" rtlCol="0">
            <a:spAutoFit/>
          </a:bodyPr>
          <a:lstStyle/>
          <a:p>
            <a:r>
              <a:rPr lang="en-US" sz="1600" dirty="0" smtClean="0">
                <a:solidFill>
                  <a:srgbClr val="7030A0"/>
                </a:solidFill>
              </a:rPr>
              <a:t>Annual Dose Map at Target Building</a:t>
            </a:r>
            <a:endParaRPr lang="en-US" sz="1600" dirty="0">
              <a:solidFill>
                <a:srgbClr val="7030A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6200" y="2292484"/>
            <a:ext cx="4578138" cy="2889116"/>
          </a:xfrm>
          <a:prstGeom prst="rect">
            <a:avLst/>
          </a:prstGeom>
          <a:noFill/>
          <a:ln>
            <a:noFill/>
          </a:ln>
          <a:extLst>
            <a:ext uri="{53640926-AAD7-44d8-BBD7-CCE9431645EC}">
              <a14:shadowObscured xmlns:a14="http://schemas.microsoft.com/office/drawing/2010/main"/>
            </a:ext>
          </a:extLst>
        </p:spPr>
      </p:pic>
      <p:graphicFrame>
        <p:nvGraphicFramePr>
          <p:cNvPr id="10" name="Table 9"/>
          <p:cNvGraphicFramePr>
            <a:graphicFrameLocks noGrp="1"/>
          </p:cNvGraphicFramePr>
          <p:nvPr>
            <p:extLst>
              <p:ext uri="{D42A27DB-BD31-4B8C-83A1-F6EECF244321}">
                <p14:modId xmlns:p14="http://schemas.microsoft.com/office/powerpoint/2010/main" val="587465268"/>
              </p:ext>
            </p:extLst>
          </p:nvPr>
        </p:nvGraphicFramePr>
        <p:xfrm>
          <a:off x="5782056" y="1009126"/>
          <a:ext cx="3285744" cy="5699760"/>
        </p:xfrm>
        <a:graphic>
          <a:graphicData uri="http://schemas.openxmlformats.org/drawingml/2006/table">
            <a:tbl>
              <a:tblPr firstRow="1" firstCol="1" bandRow="1">
                <a:tableStyleId>{5C22544A-7EE6-4342-B048-85BDC9FD1C3A}</a:tableStyleId>
              </a:tblPr>
              <a:tblGrid>
                <a:gridCol w="585912"/>
                <a:gridCol w="1704468"/>
                <a:gridCol w="995364"/>
              </a:tblGrid>
              <a:tr h="157113">
                <a:tc>
                  <a:txBody>
                    <a:bodyPr/>
                    <a:lstStyle/>
                    <a:p>
                      <a:pPr marL="0" marR="0">
                        <a:spcBef>
                          <a:spcPts val="100"/>
                        </a:spcBef>
                        <a:spcAft>
                          <a:spcPts val="100"/>
                        </a:spcAft>
                      </a:pPr>
                      <a:r>
                        <a:rPr lang="en-US" sz="1100" kern="1600" baseline="0" dirty="0">
                          <a:effectLst/>
                        </a:rPr>
                        <a:t>Receptor</a:t>
                      </a:r>
                      <a:endParaRPr lang="en-US" sz="1100" b="1" kern="1600" baseline="0" dirty="0">
                        <a:effectLst/>
                        <a:latin typeface="Arial Narrow" panose="020B0606020202030204" pitchFamily="34" charset="0"/>
                        <a:ea typeface="Times New Roman" panose="02020603050405020304" pitchFamily="18" charset="0"/>
                        <a:cs typeface="Arial" panose="020B0604020202020204" pitchFamily="34" charset="0"/>
                      </a:endParaRPr>
                    </a:p>
                  </a:txBody>
                  <a:tcPr marL="58917" marR="58917" marT="0" marB="0"/>
                </a:tc>
                <a:tc>
                  <a:txBody>
                    <a:bodyPr/>
                    <a:lstStyle/>
                    <a:p>
                      <a:pPr marL="0" marR="0">
                        <a:spcBef>
                          <a:spcPts val="100"/>
                        </a:spcBef>
                        <a:spcAft>
                          <a:spcPts val="100"/>
                        </a:spcAft>
                      </a:pPr>
                      <a:r>
                        <a:rPr lang="en-US" sz="1100" kern="1600" baseline="0" dirty="0">
                          <a:effectLst/>
                        </a:rPr>
                        <a:t>Annual Dose Equivalent Rate from Direct Radiation [mrem]</a:t>
                      </a:r>
                      <a:endParaRPr lang="en-US" sz="1100" b="1" kern="1600" baseline="0" dirty="0">
                        <a:effectLst/>
                        <a:latin typeface="Arial Narrow" panose="020B0606020202030204" pitchFamily="34" charset="0"/>
                        <a:ea typeface="Times New Roman" panose="02020603050405020304" pitchFamily="18" charset="0"/>
                        <a:cs typeface="Arial" panose="020B0604020202020204" pitchFamily="34" charset="0"/>
                      </a:endParaRPr>
                    </a:p>
                  </a:txBody>
                  <a:tcPr marL="58917" marR="58917" marT="0" marB="0"/>
                </a:tc>
                <a:tc>
                  <a:txBody>
                    <a:bodyPr/>
                    <a:lstStyle/>
                    <a:p>
                      <a:pPr marL="0" marR="0">
                        <a:spcBef>
                          <a:spcPts val="100"/>
                        </a:spcBef>
                        <a:spcAft>
                          <a:spcPts val="100"/>
                        </a:spcAft>
                      </a:pPr>
                      <a:r>
                        <a:rPr lang="en-US" sz="1100" kern="1600" baseline="0">
                          <a:effectLst/>
                        </a:rPr>
                        <a:t>Relative Error [%]</a:t>
                      </a:r>
                      <a:endParaRPr lang="en-US" sz="1100" b="1" kern="1600" baseline="0">
                        <a:effectLst/>
                        <a:latin typeface="Arial Narrow" panose="020B0606020202030204" pitchFamily="34" charset="0"/>
                        <a:ea typeface="Times New Roman" panose="02020603050405020304" pitchFamily="18" charset="0"/>
                        <a:cs typeface="Arial" panose="020B0604020202020204" pitchFamily="34" charset="0"/>
                      </a:endParaRPr>
                    </a:p>
                  </a:txBody>
                  <a:tcPr marL="58917" marR="58917" marT="0" marB="0"/>
                </a:tc>
              </a:tr>
              <a:tr h="157113">
                <a:tc>
                  <a:txBody>
                    <a:bodyPr/>
                    <a:lstStyle/>
                    <a:p>
                      <a:pPr marL="0" marR="0">
                        <a:spcBef>
                          <a:spcPts val="100"/>
                        </a:spcBef>
                        <a:spcAft>
                          <a:spcPts val="100"/>
                        </a:spcAft>
                      </a:pPr>
                      <a:r>
                        <a:rPr lang="en-US" sz="1100" kern="1600" baseline="0">
                          <a:effectLst/>
                        </a:rPr>
                        <a:t>R1</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tc>
                <a:tc>
                  <a:txBody>
                    <a:bodyPr/>
                    <a:lstStyle/>
                    <a:p>
                      <a:pPr marL="0" marR="0">
                        <a:spcBef>
                          <a:spcPts val="100"/>
                        </a:spcBef>
                        <a:spcAft>
                          <a:spcPts val="100"/>
                        </a:spcAft>
                      </a:pPr>
                      <a:r>
                        <a:rPr lang="en-US" sz="1100" kern="1600" baseline="0">
                          <a:effectLst/>
                        </a:rPr>
                        <a:t>4.8E-02</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c>
                  <a:txBody>
                    <a:bodyPr/>
                    <a:lstStyle/>
                    <a:p>
                      <a:pPr marL="0" marR="0">
                        <a:spcBef>
                          <a:spcPts val="100"/>
                        </a:spcBef>
                        <a:spcAft>
                          <a:spcPts val="100"/>
                        </a:spcAft>
                      </a:pPr>
                      <a:r>
                        <a:rPr lang="en-US" sz="1100" kern="1600" baseline="0">
                          <a:effectLst/>
                        </a:rPr>
                        <a:t>23%</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r>
              <a:tr h="157113">
                <a:tc>
                  <a:txBody>
                    <a:bodyPr/>
                    <a:lstStyle/>
                    <a:p>
                      <a:pPr marL="0" marR="0">
                        <a:spcBef>
                          <a:spcPts val="100"/>
                        </a:spcBef>
                        <a:spcAft>
                          <a:spcPts val="100"/>
                        </a:spcAft>
                      </a:pPr>
                      <a:r>
                        <a:rPr lang="en-US" sz="1100" kern="1600" baseline="0">
                          <a:effectLst/>
                        </a:rPr>
                        <a:t>R2</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tc>
                <a:tc>
                  <a:txBody>
                    <a:bodyPr/>
                    <a:lstStyle/>
                    <a:p>
                      <a:pPr marL="0" marR="0">
                        <a:spcBef>
                          <a:spcPts val="100"/>
                        </a:spcBef>
                        <a:spcAft>
                          <a:spcPts val="100"/>
                        </a:spcAft>
                      </a:pPr>
                      <a:r>
                        <a:rPr lang="en-US" sz="1100" kern="1600" baseline="0">
                          <a:effectLst/>
                        </a:rPr>
                        <a:t>6.7E-02</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c>
                  <a:txBody>
                    <a:bodyPr/>
                    <a:lstStyle/>
                    <a:p>
                      <a:pPr marL="0" marR="0">
                        <a:spcBef>
                          <a:spcPts val="100"/>
                        </a:spcBef>
                        <a:spcAft>
                          <a:spcPts val="100"/>
                        </a:spcAft>
                      </a:pPr>
                      <a:r>
                        <a:rPr lang="en-US" sz="1100" kern="1600" baseline="0">
                          <a:effectLst/>
                        </a:rPr>
                        <a:t>17%</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r>
              <a:tr h="157113">
                <a:tc>
                  <a:txBody>
                    <a:bodyPr/>
                    <a:lstStyle/>
                    <a:p>
                      <a:pPr marL="0" marR="0">
                        <a:spcBef>
                          <a:spcPts val="100"/>
                        </a:spcBef>
                        <a:spcAft>
                          <a:spcPts val="100"/>
                        </a:spcAft>
                      </a:pPr>
                      <a:r>
                        <a:rPr lang="en-US" sz="1100" kern="1600" baseline="0">
                          <a:effectLst/>
                        </a:rPr>
                        <a:t>R3</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tc>
                <a:tc>
                  <a:txBody>
                    <a:bodyPr/>
                    <a:lstStyle/>
                    <a:p>
                      <a:pPr marL="0" marR="0">
                        <a:spcBef>
                          <a:spcPts val="100"/>
                        </a:spcBef>
                        <a:spcAft>
                          <a:spcPts val="100"/>
                        </a:spcAft>
                      </a:pPr>
                      <a:r>
                        <a:rPr lang="en-US" sz="1100" kern="1600" baseline="0">
                          <a:effectLst/>
                        </a:rPr>
                        <a:t>5.7E-02</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c>
                  <a:txBody>
                    <a:bodyPr/>
                    <a:lstStyle/>
                    <a:p>
                      <a:pPr marL="0" marR="0">
                        <a:spcBef>
                          <a:spcPts val="100"/>
                        </a:spcBef>
                        <a:spcAft>
                          <a:spcPts val="100"/>
                        </a:spcAft>
                      </a:pPr>
                      <a:r>
                        <a:rPr lang="en-US" sz="1100" kern="1600" baseline="0">
                          <a:effectLst/>
                        </a:rPr>
                        <a:t>16%</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r>
              <a:tr h="157113">
                <a:tc>
                  <a:txBody>
                    <a:bodyPr/>
                    <a:lstStyle/>
                    <a:p>
                      <a:pPr marL="0" marR="0">
                        <a:spcBef>
                          <a:spcPts val="100"/>
                        </a:spcBef>
                        <a:spcAft>
                          <a:spcPts val="100"/>
                        </a:spcAft>
                      </a:pPr>
                      <a:r>
                        <a:rPr lang="en-US" sz="1100" kern="1600" baseline="0">
                          <a:effectLst/>
                        </a:rPr>
                        <a:t>R4</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tc>
                <a:tc>
                  <a:txBody>
                    <a:bodyPr/>
                    <a:lstStyle/>
                    <a:p>
                      <a:pPr marL="0" marR="0">
                        <a:spcBef>
                          <a:spcPts val="100"/>
                        </a:spcBef>
                        <a:spcAft>
                          <a:spcPts val="100"/>
                        </a:spcAft>
                      </a:pPr>
                      <a:r>
                        <a:rPr lang="en-US" sz="1100" kern="1600" baseline="0">
                          <a:effectLst/>
                        </a:rPr>
                        <a:t>8.3E-02</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c>
                  <a:txBody>
                    <a:bodyPr/>
                    <a:lstStyle/>
                    <a:p>
                      <a:pPr marL="0" marR="0">
                        <a:spcBef>
                          <a:spcPts val="100"/>
                        </a:spcBef>
                        <a:spcAft>
                          <a:spcPts val="100"/>
                        </a:spcAft>
                      </a:pPr>
                      <a:r>
                        <a:rPr lang="en-US" sz="1100" kern="1600" baseline="0">
                          <a:effectLst/>
                        </a:rPr>
                        <a:t>16%</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r>
              <a:tr h="157113">
                <a:tc>
                  <a:txBody>
                    <a:bodyPr/>
                    <a:lstStyle/>
                    <a:p>
                      <a:pPr marL="0" marR="0">
                        <a:spcBef>
                          <a:spcPts val="100"/>
                        </a:spcBef>
                        <a:spcAft>
                          <a:spcPts val="100"/>
                        </a:spcAft>
                      </a:pPr>
                      <a:r>
                        <a:rPr lang="en-US" sz="1100" kern="1600" baseline="0">
                          <a:effectLst/>
                        </a:rPr>
                        <a:t>R5</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tc>
                <a:tc>
                  <a:txBody>
                    <a:bodyPr/>
                    <a:lstStyle/>
                    <a:p>
                      <a:pPr marL="0" marR="0">
                        <a:spcBef>
                          <a:spcPts val="100"/>
                        </a:spcBef>
                        <a:spcAft>
                          <a:spcPts val="100"/>
                        </a:spcAft>
                      </a:pPr>
                      <a:r>
                        <a:rPr lang="en-US" sz="1100" kern="1600" baseline="0">
                          <a:effectLst/>
                        </a:rPr>
                        <a:t>1.2E-01</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c>
                  <a:txBody>
                    <a:bodyPr/>
                    <a:lstStyle/>
                    <a:p>
                      <a:pPr marL="0" marR="0">
                        <a:spcBef>
                          <a:spcPts val="100"/>
                        </a:spcBef>
                        <a:spcAft>
                          <a:spcPts val="100"/>
                        </a:spcAft>
                      </a:pPr>
                      <a:r>
                        <a:rPr lang="en-US" sz="1100" kern="1600" baseline="0">
                          <a:effectLst/>
                        </a:rPr>
                        <a:t>10%</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r>
              <a:tr h="157113">
                <a:tc>
                  <a:txBody>
                    <a:bodyPr/>
                    <a:lstStyle/>
                    <a:p>
                      <a:pPr marL="0" marR="0">
                        <a:spcBef>
                          <a:spcPts val="100"/>
                        </a:spcBef>
                        <a:spcAft>
                          <a:spcPts val="100"/>
                        </a:spcAft>
                      </a:pPr>
                      <a:r>
                        <a:rPr lang="en-US" sz="1100" kern="1600" baseline="0">
                          <a:effectLst/>
                        </a:rPr>
                        <a:t>R6</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tc>
                <a:tc>
                  <a:txBody>
                    <a:bodyPr/>
                    <a:lstStyle/>
                    <a:p>
                      <a:pPr marL="0" marR="0">
                        <a:spcBef>
                          <a:spcPts val="100"/>
                        </a:spcBef>
                        <a:spcAft>
                          <a:spcPts val="100"/>
                        </a:spcAft>
                      </a:pPr>
                      <a:r>
                        <a:rPr lang="en-US" sz="1100" kern="1600" baseline="0">
                          <a:effectLst/>
                        </a:rPr>
                        <a:t>9.1E-02</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c>
                  <a:txBody>
                    <a:bodyPr/>
                    <a:lstStyle/>
                    <a:p>
                      <a:pPr marL="0" marR="0">
                        <a:spcBef>
                          <a:spcPts val="100"/>
                        </a:spcBef>
                        <a:spcAft>
                          <a:spcPts val="100"/>
                        </a:spcAft>
                      </a:pPr>
                      <a:r>
                        <a:rPr lang="en-US" sz="1100" kern="1600" baseline="0">
                          <a:effectLst/>
                        </a:rPr>
                        <a:t>6%</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r>
              <a:tr h="157113">
                <a:tc>
                  <a:txBody>
                    <a:bodyPr/>
                    <a:lstStyle/>
                    <a:p>
                      <a:pPr marL="0" marR="0">
                        <a:spcBef>
                          <a:spcPts val="100"/>
                        </a:spcBef>
                        <a:spcAft>
                          <a:spcPts val="100"/>
                        </a:spcAft>
                      </a:pPr>
                      <a:r>
                        <a:rPr lang="en-US" sz="1100" kern="1600" baseline="0">
                          <a:effectLst/>
                        </a:rPr>
                        <a:t>R7</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tc>
                <a:tc>
                  <a:txBody>
                    <a:bodyPr/>
                    <a:lstStyle/>
                    <a:p>
                      <a:pPr marL="0" marR="0">
                        <a:spcBef>
                          <a:spcPts val="100"/>
                        </a:spcBef>
                        <a:spcAft>
                          <a:spcPts val="100"/>
                        </a:spcAft>
                      </a:pPr>
                      <a:r>
                        <a:rPr lang="en-US" sz="1100" kern="1600" baseline="0">
                          <a:effectLst/>
                        </a:rPr>
                        <a:t>7.2E-02</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c>
                  <a:txBody>
                    <a:bodyPr/>
                    <a:lstStyle/>
                    <a:p>
                      <a:pPr marL="0" marR="0">
                        <a:spcBef>
                          <a:spcPts val="100"/>
                        </a:spcBef>
                        <a:spcAft>
                          <a:spcPts val="100"/>
                        </a:spcAft>
                      </a:pPr>
                      <a:r>
                        <a:rPr lang="en-US" sz="1100" kern="1600" baseline="0">
                          <a:effectLst/>
                        </a:rPr>
                        <a:t>11%</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r>
              <a:tr h="157113">
                <a:tc>
                  <a:txBody>
                    <a:bodyPr/>
                    <a:lstStyle/>
                    <a:p>
                      <a:pPr marL="0" marR="0">
                        <a:spcBef>
                          <a:spcPts val="100"/>
                        </a:spcBef>
                        <a:spcAft>
                          <a:spcPts val="100"/>
                        </a:spcAft>
                      </a:pPr>
                      <a:r>
                        <a:rPr lang="en-US" sz="1100" kern="1600" baseline="0">
                          <a:effectLst/>
                        </a:rPr>
                        <a:t>R8</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tc>
                <a:tc>
                  <a:txBody>
                    <a:bodyPr/>
                    <a:lstStyle/>
                    <a:p>
                      <a:pPr marL="0" marR="0">
                        <a:spcBef>
                          <a:spcPts val="100"/>
                        </a:spcBef>
                        <a:spcAft>
                          <a:spcPts val="100"/>
                        </a:spcAft>
                      </a:pPr>
                      <a:r>
                        <a:rPr lang="en-US" sz="1100" kern="1600" baseline="0">
                          <a:effectLst/>
                        </a:rPr>
                        <a:t>2.3E-01</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c>
                  <a:txBody>
                    <a:bodyPr/>
                    <a:lstStyle/>
                    <a:p>
                      <a:pPr marL="0" marR="0">
                        <a:spcBef>
                          <a:spcPts val="100"/>
                        </a:spcBef>
                        <a:spcAft>
                          <a:spcPts val="100"/>
                        </a:spcAft>
                      </a:pPr>
                      <a:r>
                        <a:rPr lang="en-US" sz="1100" kern="1600" baseline="0">
                          <a:effectLst/>
                        </a:rPr>
                        <a:t>8%</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r>
              <a:tr h="157113">
                <a:tc>
                  <a:txBody>
                    <a:bodyPr/>
                    <a:lstStyle/>
                    <a:p>
                      <a:pPr marL="0" marR="0">
                        <a:spcBef>
                          <a:spcPts val="100"/>
                        </a:spcBef>
                        <a:spcAft>
                          <a:spcPts val="100"/>
                        </a:spcAft>
                      </a:pPr>
                      <a:r>
                        <a:rPr lang="en-US" sz="1100" kern="1600" baseline="0">
                          <a:effectLst/>
                        </a:rPr>
                        <a:t>R9</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tc>
                <a:tc>
                  <a:txBody>
                    <a:bodyPr/>
                    <a:lstStyle/>
                    <a:p>
                      <a:pPr marL="0" marR="0">
                        <a:spcBef>
                          <a:spcPts val="100"/>
                        </a:spcBef>
                        <a:spcAft>
                          <a:spcPts val="100"/>
                        </a:spcAft>
                      </a:pPr>
                      <a:r>
                        <a:rPr lang="en-US" sz="1100" kern="1600" baseline="0">
                          <a:effectLst/>
                        </a:rPr>
                        <a:t>2.7E-01</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c>
                  <a:txBody>
                    <a:bodyPr/>
                    <a:lstStyle/>
                    <a:p>
                      <a:pPr marL="0" marR="0">
                        <a:spcBef>
                          <a:spcPts val="100"/>
                        </a:spcBef>
                        <a:spcAft>
                          <a:spcPts val="100"/>
                        </a:spcAft>
                      </a:pPr>
                      <a:r>
                        <a:rPr lang="en-US" sz="1100" kern="1600" baseline="0">
                          <a:effectLst/>
                        </a:rPr>
                        <a:t>3%</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r>
              <a:tr h="157113">
                <a:tc>
                  <a:txBody>
                    <a:bodyPr/>
                    <a:lstStyle/>
                    <a:p>
                      <a:pPr marL="0" marR="0">
                        <a:spcBef>
                          <a:spcPts val="100"/>
                        </a:spcBef>
                        <a:spcAft>
                          <a:spcPts val="100"/>
                        </a:spcAft>
                      </a:pPr>
                      <a:r>
                        <a:rPr lang="en-US" sz="1100" kern="1600" baseline="0">
                          <a:effectLst/>
                        </a:rPr>
                        <a:t>R10</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tc>
                <a:tc>
                  <a:txBody>
                    <a:bodyPr/>
                    <a:lstStyle/>
                    <a:p>
                      <a:pPr marL="0" marR="0">
                        <a:spcBef>
                          <a:spcPts val="100"/>
                        </a:spcBef>
                        <a:spcAft>
                          <a:spcPts val="100"/>
                        </a:spcAft>
                      </a:pPr>
                      <a:r>
                        <a:rPr lang="en-US" sz="1100" kern="1600" baseline="0">
                          <a:effectLst/>
                        </a:rPr>
                        <a:t>2.2E-01</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c>
                  <a:txBody>
                    <a:bodyPr/>
                    <a:lstStyle/>
                    <a:p>
                      <a:pPr marL="0" marR="0">
                        <a:spcBef>
                          <a:spcPts val="100"/>
                        </a:spcBef>
                        <a:spcAft>
                          <a:spcPts val="100"/>
                        </a:spcAft>
                      </a:pPr>
                      <a:r>
                        <a:rPr lang="en-US" sz="1100" kern="1600" baseline="0">
                          <a:effectLst/>
                        </a:rPr>
                        <a:t>6%</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r>
              <a:tr h="157113">
                <a:tc>
                  <a:txBody>
                    <a:bodyPr/>
                    <a:lstStyle/>
                    <a:p>
                      <a:pPr marL="0" marR="0">
                        <a:spcBef>
                          <a:spcPts val="100"/>
                        </a:spcBef>
                        <a:spcAft>
                          <a:spcPts val="100"/>
                        </a:spcAft>
                      </a:pPr>
                      <a:r>
                        <a:rPr lang="en-US" sz="1100" kern="1600" baseline="0">
                          <a:effectLst/>
                        </a:rPr>
                        <a:t>R11</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tc>
                <a:tc>
                  <a:txBody>
                    <a:bodyPr/>
                    <a:lstStyle/>
                    <a:p>
                      <a:pPr marL="0" marR="0">
                        <a:spcBef>
                          <a:spcPts val="100"/>
                        </a:spcBef>
                        <a:spcAft>
                          <a:spcPts val="100"/>
                        </a:spcAft>
                      </a:pPr>
                      <a:r>
                        <a:rPr lang="en-US" sz="1100" kern="1600" baseline="0">
                          <a:effectLst/>
                        </a:rPr>
                        <a:t>1.6E-01</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c>
                  <a:txBody>
                    <a:bodyPr/>
                    <a:lstStyle/>
                    <a:p>
                      <a:pPr marL="0" marR="0">
                        <a:spcBef>
                          <a:spcPts val="100"/>
                        </a:spcBef>
                        <a:spcAft>
                          <a:spcPts val="100"/>
                        </a:spcAft>
                      </a:pPr>
                      <a:r>
                        <a:rPr lang="en-US" sz="1100" kern="1600" baseline="0">
                          <a:effectLst/>
                        </a:rPr>
                        <a:t>8%</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r>
              <a:tr h="157113">
                <a:tc>
                  <a:txBody>
                    <a:bodyPr/>
                    <a:lstStyle/>
                    <a:p>
                      <a:pPr marL="0" marR="0">
                        <a:spcBef>
                          <a:spcPts val="100"/>
                        </a:spcBef>
                        <a:spcAft>
                          <a:spcPts val="100"/>
                        </a:spcAft>
                      </a:pPr>
                      <a:r>
                        <a:rPr lang="en-US" sz="1100" kern="1600" baseline="0">
                          <a:effectLst/>
                        </a:rPr>
                        <a:t>R12</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tc>
                <a:tc>
                  <a:txBody>
                    <a:bodyPr/>
                    <a:lstStyle/>
                    <a:p>
                      <a:pPr marL="0" marR="0">
                        <a:spcBef>
                          <a:spcPts val="100"/>
                        </a:spcBef>
                        <a:spcAft>
                          <a:spcPts val="100"/>
                        </a:spcAft>
                      </a:pPr>
                      <a:r>
                        <a:rPr lang="en-US" sz="1100" kern="1600" baseline="0">
                          <a:effectLst/>
                        </a:rPr>
                        <a:t>4.0E-01</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c>
                  <a:txBody>
                    <a:bodyPr/>
                    <a:lstStyle/>
                    <a:p>
                      <a:pPr marL="0" marR="0">
                        <a:spcBef>
                          <a:spcPts val="100"/>
                        </a:spcBef>
                        <a:spcAft>
                          <a:spcPts val="100"/>
                        </a:spcAft>
                      </a:pPr>
                      <a:r>
                        <a:rPr lang="en-US" sz="1100" kern="1600" baseline="0">
                          <a:effectLst/>
                        </a:rPr>
                        <a:t>13%</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r>
              <a:tr h="157113">
                <a:tc>
                  <a:txBody>
                    <a:bodyPr/>
                    <a:lstStyle/>
                    <a:p>
                      <a:pPr marL="0" marR="0">
                        <a:spcBef>
                          <a:spcPts val="100"/>
                        </a:spcBef>
                        <a:spcAft>
                          <a:spcPts val="100"/>
                        </a:spcAft>
                      </a:pPr>
                      <a:r>
                        <a:rPr lang="en-US" sz="1100" kern="1600" baseline="0">
                          <a:effectLst/>
                        </a:rPr>
                        <a:t>R13</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tc>
                <a:tc>
                  <a:txBody>
                    <a:bodyPr/>
                    <a:lstStyle/>
                    <a:p>
                      <a:pPr marL="0" marR="0">
                        <a:spcBef>
                          <a:spcPts val="100"/>
                        </a:spcBef>
                        <a:spcAft>
                          <a:spcPts val="100"/>
                        </a:spcAft>
                      </a:pPr>
                      <a:r>
                        <a:rPr lang="en-US" sz="1100" kern="1600" baseline="0">
                          <a:effectLst/>
                        </a:rPr>
                        <a:t>5.4E-01</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c>
                  <a:txBody>
                    <a:bodyPr/>
                    <a:lstStyle/>
                    <a:p>
                      <a:pPr marL="0" marR="0">
                        <a:spcBef>
                          <a:spcPts val="100"/>
                        </a:spcBef>
                        <a:spcAft>
                          <a:spcPts val="100"/>
                        </a:spcAft>
                      </a:pPr>
                      <a:r>
                        <a:rPr lang="en-US" sz="1100" kern="1600" baseline="0">
                          <a:effectLst/>
                        </a:rPr>
                        <a:t>15%</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r>
              <a:tr h="157113">
                <a:tc>
                  <a:txBody>
                    <a:bodyPr/>
                    <a:lstStyle/>
                    <a:p>
                      <a:pPr marL="0" marR="0">
                        <a:spcBef>
                          <a:spcPts val="100"/>
                        </a:spcBef>
                        <a:spcAft>
                          <a:spcPts val="100"/>
                        </a:spcAft>
                      </a:pPr>
                      <a:r>
                        <a:rPr lang="en-US" sz="1100" kern="1600" baseline="0" dirty="0">
                          <a:effectLst/>
                        </a:rPr>
                        <a:t>R14</a:t>
                      </a:r>
                      <a:endParaRPr lang="en-US" sz="11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tc>
                <a:tc>
                  <a:txBody>
                    <a:bodyPr/>
                    <a:lstStyle/>
                    <a:p>
                      <a:pPr marL="0" marR="0">
                        <a:spcBef>
                          <a:spcPts val="100"/>
                        </a:spcBef>
                        <a:spcAft>
                          <a:spcPts val="100"/>
                        </a:spcAft>
                      </a:pPr>
                      <a:r>
                        <a:rPr lang="en-US" sz="1100" kern="1600" baseline="0">
                          <a:effectLst/>
                        </a:rPr>
                        <a:t>8.9E-01</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c>
                  <a:txBody>
                    <a:bodyPr/>
                    <a:lstStyle/>
                    <a:p>
                      <a:pPr marL="0" marR="0">
                        <a:spcBef>
                          <a:spcPts val="100"/>
                        </a:spcBef>
                        <a:spcAft>
                          <a:spcPts val="100"/>
                        </a:spcAft>
                      </a:pPr>
                      <a:r>
                        <a:rPr lang="en-US" sz="1100" kern="1600" baseline="0">
                          <a:effectLst/>
                        </a:rPr>
                        <a:t>12%</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r>
              <a:tr h="157113">
                <a:tc>
                  <a:txBody>
                    <a:bodyPr/>
                    <a:lstStyle/>
                    <a:p>
                      <a:pPr marL="0" marR="0">
                        <a:spcBef>
                          <a:spcPts val="100"/>
                        </a:spcBef>
                        <a:spcAft>
                          <a:spcPts val="100"/>
                        </a:spcAft>
                      </a:pPr>
                      <a:r>
                        <a:rPr lang="en-US" sz="1100" kern="1600" baseline="0">
                          <a:effectLst/>
                        </a:rPr>
                        <a:t>R15</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tc>
                <a:tc>
                  <a:txBody>
                    <a:bodyPr/>
                    <a:lstStyle/>
                    <a:p>
                      <a:pPr marL="0" marR="0">
                        <a:spcBef>
                          <a:spcPts val="100"/>
                        </a:spcBef>
                        <a:spcAft>
                          <a:spcPts val="100"/>
                        </a:spcAft>
                      </a:pPr>
                      <a:r>
                        <a:rPr lang="en-US" sz="1100" kern="1600" baseline="0">
                          <a:effectLst/>
                        </a:rPr>
                        <a:t>5.8E-01</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c>
                  <a:txBody>
                    <a:bodyPr/>
                    <a:lstStyle/>
                    <a:p>
                      <a:pPr marL="0" marR="0">
                        <a:spcBef>
                          <a:spcPts val="100"/>
                        </a:spcBef>
                        <a:spcAft>
                          <a:spcPts val="100"/>
                        </a:spcAft>
                      </a:pPr>
                      <a:r>
                        <a:rPr lang="en-US" sz="1100" kern="1600" baseline="0">
                          <a:effectLst/>
                        </a:rPr>
                        <a:t>10%</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r>
              <a:tr h="157113">
                <a:tc>
                  <a:txBody>
                    <a:bodyPr/>
                    <a:lstStyle/>
                    <a:p>
                      <a:pPr marL="0" marR="0">
                        <a:spcBef>
                          <a:spcPts val="100"/>
                        </a:spcBef>
                        <a:spcAft>
                          <a:spcPts val="100"/>
                        </a:spcAft>
                      </a:pPr>
                      <a:r>
                        <a:rPr lang="en-US" sz="1100" kern="1600" baseline="0">
                          <a:effectLst/>
                        </a:rPr>
                        <a:t>R16</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tc>
                <a:tc>
                  <a:txBody>
                    <a:bodyPr/>
                    <a:lstStyle/>
                    <a:p>
                      <a:pPr marL="0" marR="0">
                        <a:spcBef>
                          <a:spcPts val="100"/>
                        </a:spcBef>
                        <a:spcAft>
                          <a:spcPts val="100"/>
                        </a:spcAft>
                      </a:pPr>
                      <a:r>
                        <a:rPr lang="en-US" sz="1100" kern="1600" baseline="0" dirty="0">
                          <a:effectLst/>
                        </a:rPr>
                        <a:t>6.5E+00</a:t>
                      </a:r>
                      <a:endParaRPr lang="en-US" sz="11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c>
                  <a:txBody>
                    <a:bodyPr/>
                    <a:lstStyle/>
                    <a:p>
                      <a:pPr marL="0" marR="0">
                        <a:spcBef>
                          <a:spcPts val="100"/>
                        </a:spcBef>
                        <a:spcAft>
                          <a:spcPts val="100"/>
                        </a:spcAft>
                      </a:pPr>
                      <a:r>
                        <a:rPr lang="en-US" sz="1100" kern="1600" baseline="0">
                          <a:effectLst/>
                        </a:rPr>
                        <a:t>8%</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r>
              <a:tr h="157113">
                <a:tc>
                  <a:txBody>
                    <a:bodyPr/>
                    <a:lstStyle/>
                    <a:p>
                      <a:pPr marL="0" marR="0">
                        <a:spcBef>
                          <a:spcPts val="100"/>
                        </a:spcBef>
                        <a:spcAft>
                          <a:spcPts val="100"/>
                        </a:spcAft>
                      </a:pPr>
                      <a:r>
                        <a:rPr lang="en-US" sz="1100" kern="1600" baseline="0">
                          <a:effectLst/>
                        </a:rPr>
                        <a:t>R17</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tc>
                <a:tc>
                  <a:txBody>
                    <a:bodyPr/>
                    <a:lstStyle/>
                    <a:p>
                      <a:pPr marL="0" marR="0">
                        <a:spcBef>
                          <a:spcPts val="100"/>
                        </a:spcBef>
                        <a:spcAft>
                          <a:spcPts val="100"/>
                        </a:spcAft>
                      </a:pPr>
                      <a:r>
                        <a:rPr lang="en-US" sz="1100" kern="1600" baseline="0">
                          <a:effectLst/>
                        </a:rPr>
                        <a:t>7.2E-02</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c>
                  <a:txBody>
                    <a:bodyPr/>
                    <a:lstStyle/>
                    <a:p>
                      <a:pPr marL="0" marR="0">
                        <a:spcBef>
                          <a:spcPts val="100"/>
                        </a:spcBef>
                        <a:spcAft>
                          <a:spcPts val="100"/>
                        </a:spcAft>
                      </a:pPr>
                      <a:r>
                        <a:rPr lang="en-US" sz="1100" kern="1600" baseline="0">
                          <a:effectLst/>
                        </a:rPr>
                        <a:t>12%</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r>
              <a:tr h="157113">
                <a:tc>
                  <a:txBody>
                    <a:bodyPr/>
                    <a:lstStyle/>
                    <a:p>
                      <a:pPr marL="0" marR="0">
                        <a:spcBef>
                          <a:spcPts val="100"/>
                        </a:spcBef>
                        <a:spcAft>
                          <a:spcPts val="100"/>
                        </a:spcAft>
                      </a:pPr>
                      <a:r>
                        <a:rPr lang="en-US" sz="1100" kern="1600" baseline="0">
                          <a:effectLst/>
                        </a:rPr>
                        <a:t>R18</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tc>
                <a:tc>
                  <a:txBody>
                    <a:bodyPr/>
                    <a:lstStyle/>
                    <a:p>
                      <a:pPr marL="0" marR="0">
                        <a:spcBef>
                          <a:spcPts val="100"/>
                        </a:spcBef>
                        <a:spcAft>
                          <a:spcPts val="100"/>
                        </a:spcAft>
                      </a:pPr>
                      <a:r>
                        <a:rPr lang="en-US" sz="1100" kern="1600" baseline="0">
                          <a:effectLst/>
                        </a:rPr>
                        <a:t>6.7E-02</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c>
                  <a:txBody>
                    <a:bodyPr/>
                    <a:lstStyle/>
                    <a:p>
                      <a:pPr marL="0" marR="0">
                        <a:spcBef>
                          <a:spcPts val="100"/>
                        </a:spcBef>
                        <a:spcAft>
                          <a:spcPts val="100"/>
                        </a:spcAft>
                      </a:pPr>
                      <a:r>
                        <a:rPr lang="en-US" sz="1100" kern="1600" baseline="0">
                          <a:effectLst/>
                        </a:rPr>
                        <a:t>19%</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r>
              <a:tr h="157113">
                <a:tc>
                  <a:txBody>
                    <a:bodyPr/>
                    <a:lstStyle/>
                    <a:p>
                      <a:pPr marL="0" marR="0">
                        <a:spcBef>
                          <a:spcPts val="100"/>
                        </a:spcBef>
                        <a:spcAft>
                          <a:spcPts val="100"/>
                        </a:spcAft>
                      </a:pPr>
                      <a:r>
                        <a:rPr lang="en-US" sz="1100" kern="1600" baseline="0" dirty="0">
                          <a:effectLst/>
                        </a:rPr>
                        <a:t>R19</a:t>
                      </a:r>
                      <a:endParaRPr lang="en-US" sz="11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tc>
                <a:tc>
                  <a:txBody>
                    <a:bodyPr/>
                    <a:lstStyle/>
                    <a:p>
                      <a:pPr marL="0" marR="0">
                        <a:spcBef>
                          <a:spcPts val="100"/>
                        </a:spcBef>
                        <a:spcAft>
                          <a:spcPts val="100"/>
                        </a:spcAft>
                      </a:pPr>
                      <a:r>
                        <a:rPr lang="en-US" sz="1100" kern="1600" baseline="0" dirty="0">
                          <a:effectLst/>
                        </a:rPr>
                        <a:t>4.9E+00</a:t>
                      </a:r>
                      <a:endParaRPr lang="en-US" sz="11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c>
                  <a:txBody>
                    <a:bodyPr/>
                    <a:lstStyle/>
                    <a:p>
                      <a:pPr marL="0" marR="0">
                        <a:spcBef>
                          <a:spcPts val="100"/>
                        </a:spcBef>
                        <a:spcAft>
                          <a:spcPts val="100"/>
                        </a:spcAft>
                      </a:pPr>
                      <a:r>
                        <a:rPr lang="en-US" sz="1100" kern="1600" baseline="0" dirty="0">
                          <a:effectLst/>
                        </a:rPr>
                        <a:t>5%</a:t>
                      </a:r>
                      <a:endParaRPr lang="en-US" sz="11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r>
              <a:tr h="157113">
                <a:tc>
                  <a:txBody>
                    <a:bodyPr/>
                    <a:lstStyle/>
                    <a:p>
                      <a:pPr marL="0" marR="0">
                        <a:spcBef>
                          <a:spcPts val="100"/>
                        </a:spcBef>
                        <a:spcAft>
                          <a:spcPts val="100"/>
                        </a:spcAft>
                      </a:pPr>
                      <a:r>
                        <a:rPr lang="en-US" sz="1100" kern="1600" baseline="0">
                          <a:effectLst/>
                        </a:rPr>
                        <a:t>R20</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tc>
                <a:tc>
                  <a:txBody>
                    <a:bodyPr/>
                    <a:lstStyle/>
                    <a:p>
                      <a:pPr marL="0" marR="0">
                        <a:spcBef>
                          <a:spcPts val="100"/>
                        </a:spcBef>
                        <a:spcAft>
                          <a:spcPts val="100"/>
                        </a:spcAft>
                      </a:pPr>
                      <a:r>
                        <a:rPr lang="en-US" sz="1100" kern="1600" baseline="0">
                          <a:effectLst/>
                        </a:rPr>
                        <a:t>3.4E-02</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c>
                  <a:txBody>
                    <a:bodyPr/>
                    <a:lstStyle/>
                    <a:p>
                      <a:pPr marL="0" marR="0">
                        <a:spcBef>
                          <a:spcPts val="100"/>
                        </a:spcBef>
                        <a:spcAft>
                          <a:spcPts val="100"/>
                        </a:spcAft>
                      </a:pPr>
                      <a:r>
                        <a:rPr lang="en-US" sz="1100" kern="1600" baseline="0">
                          <a:effectLst/>
                        </a:rPr>
                        <a:t>12%</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r>
              <a:tr h="157113">
                <a:tc>
                  <a:txBody>
                    <a:bodyPr/>
                    <a:lstStyle/>
                    <a:p>
                      <a:pPr marL="0" marR="0">
                        <a:spcBef>
                          <a:spcPts val="100"/>
                        </a:spcBef>
                        <a:spcAft>
                          <a:spcPts val="100"/>
                        </a:spcAft>
                      </a:pPr>
                      <a:r>
                        <a:rPr lang="en-US" sz="1100" kern="1600" baseline="0">
                          <a:effectLst/>
                        </a:rPr>
                        <a:t>R21</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tc>
                <a:tc>
                  <a:txBody>
                    <a:bodyPr/>
                    <a:lstStyle/>
                    <a:p>
                      <a:pPr marL="0" marR="0">
                        <a:spcBef>
                          <a:spcPts val="100"/>
                        </a:spcBef>
                        <a:spcAft>
                          <a:spcPts val="100"/>
                        </a:spcAft>
                      </a:pPr>
                      <a:r>
                        <a:rPr lang="en-US" sz="1100" kern="1600" baseline="0">
                          <a:effectLst/>
                        </a:rPr>
                        <a:t>4.3E-02</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c>
                  <a:txBody>
                    <a:bodyPr/>
                    <a:lstStyle/>
                    <a:p>
                      <a:pPr marL="0" marR="0">
                        <a:spcBef>
                          <a:spcPts val="100"/>
                        </a:spcBef>
                        <a:spcAft>
                          <a:spcPts val="100"/>
                        </a:spcAft>
                      </a:pPr>
                      <a:r>
                        <a:rPr lang="en-US" sz="1100" kern="1600" baseline="0">
                          <a:effectLst/>
                        </a:rPr>
                        <a:t>19%</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r>
              <a:tr h="157113">
                <a:tc>
                  <a:txBody>
                    <a:bodyPr/>
                    <a:lstStyle/>
                    <a:p>
                      <a:pPr marL="0" marR="0">
                        <a:spcBef>
                          <a:spcPts val="100"/>
                        </a:spcBef>
                        <a:spcAft>
                          <a:spcPts val="100"/>
                        </a:spcAft>
                      </a:pPr>
                      <a:r>
                        <a:rPr lang="en-US" sz="1100" kern="1600" baseline="0">
                          <a:effectLst/>
                        </a:rPr>
                        <a:t>R22</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tc>
                <a:tc>
                  <a:txBody>
                    <a:bodyPr/>
                    <a:lstStyle/>
                    <a:p>
                      <a:pPr marL="0" marR="0">
                        <a:spcBef>
                          <a:spcPts val="100"/>
                        </a:spcBef>
                        <a:spcAft>
                          <a:spcPts val="100"/>
                        </a:spcAft>
                      </a:pPr>
                      <a:r>
                        <a:rPr lang="en-US" sz="1100" kern="1600" baseline="0">
                          <a:effectLst/>
                        </a:rPr>
                        <a:t>9.4E-02</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c>
                  <a:txBody>
                    <a:bodyPr/>
                    <a:lstStyle/>
                    <a:p>
                      <a:pPr marL="0" marR="0">
                        <a:spcBef>
                          <a:spcPts val="100"/>
                        </a:spcBef>
                        <a:spcAft>
                          <a:spcPts val="100"/>
                        </a:spcAft>
                      </a:pPr>
                      <a:r>
                        <a:rPr lang="en-US" sz="1100" kern="1600" baseline="0">
                          <a:effectLst/>
                        </a:rPr>
                        <a:t>19%</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r>
              <a:tr h="157113">
                <a:tc>
                  <a:txBody>
                    <a:bodyPr/>
                    <a:lstStyle/>
                    <a:p>
                      <a:pPr marL="0" marR="0">
                        <a:spcBef>
                          <a:spcPts val="100"/>
                        </a:spcBef>
                        <a:spcAft>
                          <a:spcPts val="100"/>
                        </a:spcAft>
                      </a:pPr>
                      <a:r>
                        <a:rPr lang="en-US" sz="1100" kern="1600" baseline="0">
                          <a:effectLst/>
                        </a:rPr>
                        <a:t>R23</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tc>
                <a:tc>
                  <a:txBody>
                    <a:bodyPr/>
                    <a:lstStyle/>
                    <a:p>
                      <a:pPr marL="0" marR="0">
                        <a:spcBef>
                          <a:spcPts val="100"/>
                        </a:spcBef>
                        <a:spcAft>
                          <a:spcPts val="100"/>
                        </a:spcAft>
                      </a:pPr>
                      <a:r>
                        <a:rPr lang="en-US" sz="1100" kern="1600" baseline="0">
                          <a:effectLst/>
                        </a:rPr>
                        <a:t>7.9E-02</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c>
                  <a:txBody>
                    <a:bodyPr/>
                    <a:lstStyle/>
                    <a:p>
                      <a:pPr marL="0" marR="0">
                        <a:spcBef>
                          <a:spcPts val="100"/>
                        </a:spcBef>
                        <a:spcAft>
                          <a:spcPts val="100"/>
                        </a:spcAft>
                      </a:pPr>
                      <a:r>
                        <a:rPr lang="en-US" sz="1100" kern="1600" baseline="0">
                          <a:effectLst/>
                        </a:rPr>
                        <a:t>3%</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r>
              <a:tr h="157113">
                <a:tc>
                  <a:txBody>
                    <a:bodyPr/>
                    <a:lstStyle/>
                    <a:p>
                      <a:pPr marL="0" marR="0">
                        <a:spcBef>
                          <a:spcPts val="100"/>
                        </a:spcBef>
                        <a:spcAft>
                          <a:spcPts val="100"/>
                        </a:spcAft>
                      </a:pPr>
                      <a:r>
                        <a:rPr lang="en-US" sz="1100" kern="1600" baseline="0">
                          <a:effectLst/>
                        </a:rPr>
                        <a:t>R24</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tc>
                <a:tc>
                  <a:txBody>
                    <a:bodyPr/>
                    <a:lstStyle/>
                    <a:p>
                      <a:pPr marL="0" marR="0">
                        <a:spcBef>
                          <a:spcPts val="100"/>
                        </a:spcBef>
                        <a:spcAft>
                          <a:spcPts val="100"/>
                        </a:spcAft>
                      </a:pPr>
                      <a:r>
                        <a:rPr lang="en-US" sz="1100" kern="1600" baseline="0">
                          <a:effectLst/>
                        </a:rPr>
                        <a:t>8.9E-02</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c>
                  <a:txBody>
                    <a:bodyPr/>
                    <a:lstStyle/>
                    <a:p>
                      <a:pPr marL="0" marR="0">
                        <a:spcBef>
                          <a:spcPts val="100"/>
                        </a:spcBef>
                        <a:spcAft>
                          <a:spcPts val="100"/>
                        </a:spcAft>
                      </a:pPr>
                      <a:r>
                        <a:rPr lang="en-US" sz="1100" kern="1600" baseline="0">
                          <a:effectLst/>
                        </a:rPr>
                        <a:t>7%</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r>
              <a:tr h="157113">
                <a:tc>
                  <a:txBody>
                    <a:bodyPr/>
                    <a:lstStyle/>
                    <a:p>
                      <a:pPr marL="0" marR="0">
                        <a:spcBef>
                          <a:spcPts val="100"/>
                        </a:spcBef>
                        <a:spcAft>
                          <a:spcPts val="100"/>
                        </a:spcAft>
                      </a:pPr>
                      <a:r>
                        <a:rPr lang="en-US" sz="1100" kern="1600" baseline="0">
                          <a:effectLst/>
                        </a:rPr>
                        <a:t>R25</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tc>
                <a:tc>
                  <a:txBody>
                    <a:bodyPr/>
                    <a:lstStyle/>
                    <a:p>
                      <a:pPr marL="0" marR="0">
                        <a:spcBef>
                          <a:spcPts val="100"/>
                        </a:spcBef>
                        <a:spcAft>
                          <a:spcPts val="100"/>
                        </a:spcAft>
                      </a:pPr>
                      <a:r>
                        <a:rPr lang="en-US" sz="1100" kern="1600" baseline="0">
                          <a:effectLst/>
                        </a:rPr>
                        <a:t>1.0E-01</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c>
                  <a:txBody>
                    <a:bodyPr/>
                    <a:lstStyle/>
                    <a:p>
                      <a:pPr marL="0" marR="0">
                        <a:spcBef>
                          <a:spcPts val="100"/>
                        </a:spcBef>
                        <a:spcAft>
                          <a:spcPts val="100"/>
                        </a:spcAft>
                      </a:pPr>
                      <a:r>
                        <a:rPr lang="en-US" sz="1100" kern="1600" baseline="0">
                          <a:effectLst/>
                        </a:rPr>
                        <a:t>9%</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r>
              <a:tr h="157113">
                <a:tc>
                  <a:txBody>
                    <a:bodyPr/>
                    <a:lstStyle/>
                    <a:p>
                      <a:pPr marL="0" marR="0">
                        <a:spcBef>
                          <a:spcPts val="100"/>
                        </a:spcBef>
                        <a:spcAft>
                          <a:spcPts val="100"/>
                        </a:spcAft>
                      </a:pPr>
                      <a:r>
                        <a:rPr lang="en-US" sz="1100" kern="1600" baseline="0">
                          <a:effectLst/>
                        </a:rPr>
                        <a:t>R26</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tc>
                <a:tc>
                  <a:txBody>
                    <a:bodyPr/>
                    <a:lstStyle/>
                    <a:p>
                      <a:pPr marL="0" marR="0">
                        <a:spcBef>
                          <a:spcPts val="100"/>
                        </a:spcBef>
                        <a:spcAft>
                          <a:spcPts val="100"/>
                        </a:spcAft>
                      </a:pPr>
                      <a:r>
                        <a:rPr lang="en-US" sz="1100" kern="1600" baseline="0">
                          <a:effectLst/>
                        </a:rPr>
                        <a:t>2.5E-01</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c>
                  <a:txBody>
                    <a:bodyPr/>
                    <a:lstStyle/>
                    <a:p>
                      <a:pPr marL="0" marR="0">
                        <a:spcBef>
                          <a:spcPts val="100"/>
                        </a:spcBef>
                        <a:spcAft>
                          <a:spcPts val="100"/>
                        </a:spcAft>
                      </a:pPr>
                      <a:r>
                        <a:rPr lang="en-US" sz="1100" kern="1600" baseline="0">
                          <a:effectLst/>
                        </a:rPr>
                        <a:t>9%</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r>
              <a:tr h="157113">
                <a:tc>
                  <a:txBody>
                    <a:bodyPr/>
                    <a:lstStyle/>
                    <a:p>
                      <a:pPr marL="0" marR="0">
                        <a:spcBef>
                          <a:spcPts val="100"/>
                        </a:spcBef>
                        <a:spcAft>
                          <a:spcPts val="100"/>
                        </a:spcAft>
                      </a:pPr>
                      <a:r>
                        <a:rPr lang="en-US" sz="1100" kern="1600" baseline="0">
                          <a:effectLst/>
                        </a:rPr>
                        <a:t>R27</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tc>
                <a:tc>
                  <a:txBody>
                    <a:bodyPr/>
                    <a:lstStyle/>
                    <a:p>
                      <a:pPr marL="0" marR="0">
                        <a:spcBef>
                          <a:spcPts val="100"/>
                        </a:spcBef>
                        <a:spcAft>
                          <a:spcPts val="100"/>
                        </a:spcAft>
                      </a:pPr>
                      <a:r>
                        <a:rPr lang="en-US" sz="1100" kern="1600" baseline="0">
                          <a:effectLst/>
                        </a:rPr>
                        <a:t>1.9E-01</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c>
                  <a:txBody>
                    <a:bodyPr/>
                    <a:lstStyle/>
                    <a:p>
                      <a:pPr marL="0" marR="0">
                        <a:spcBef>
                          <a:spcPts val="100"/>
                        </a:spcBef>
                        <a:spcAft>
                          <a:spcPts val="100"/>
                        </a:spcAft>
                      </a:pPr>
                      <a:r>
                        <a:rPr lang="en-US" sz="1100" kern="1600" baseline="0">
                          <a:effectLst/>
                        </a:rPr>
                        <a:t>10%</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r>
              <a:tr h="157113">
                <a:tc>
                  <a:txBody>
                    <a:bodyPr/>
                    <a:lstStyle/>
                    <a:p>
                      <a:pPr marL="0" marR="0">
                        <a:spcBef>
                          <a:spcPts val="100"/>
                        </a:spcBef>
                        <a:spcAft>
                          <a:spcPts val="100"/>
                        </a:spcAft>
                      </a:pPr>
                      <a:r>
                        <a:rPr lang="en-US" sz="1100" kern="1600" baseline="0">
                          <a:effectLst/>
                        </a:rPr>
                        <a:t>R28</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tc>
                <a:tc>
                  <a:txBody>
                    <a:bodyPr/>
                    <a:lstStyle/>
                    <a:p>
                      <a:pPr marL="0" marR="0">
                        <a:spcBef>
                          <a:spcPts val="100"/>
                        </a:spcBef>
                        <a:spcAft>
                          <a:spcPts val="100"/>
                        </a:spcAft>
                      </a:pPr>
                      <a:r>
                        <a:rPr lang="en-US" sz="1100" kern="1600" baseline="0">
                          <a:effectLst/>
                        </a:rPr>
                        <a:t>1.3E-01</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c>
                  <a:txBody>
                    <a:bodyPr/>
                    <a:lstStyle/>
                    <a:p>
                      <a:pPr marL="0" marR="0">
                        <a:spcBef>
                          <a:spcPts val="100"/>
                        </a:spcBef>
                        <a:spcAft>
                          <a:spcPts val="100"/>
                        </a:spcAft>
                      </a:pPr>
                      <a:r>
                        <a:rPr lang="en-US" sz="1100" kern="1600" baseline="0">
                          <a:effectLst/>
                        </a:rPr>
                        <a:t>17%</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r>
              <a:tr h="157113">
                <a:tc>
                  <a:txBody>
                    <a:bodyPr/>
                    <a:lstStyle/>
                    <a:p>
                      <a:pPr marL="0" marR="0">
                        <a:spcBef>
                          <a:spcPts val="100"/>
                        </a:spcBef>
                        <a:spcAft>
                          <a:spcPts val="100"/>
                        </a:spcAft>
                      </a:pPr>
                      <a:r>
                        <a:rPr lang="en-US" sz="1100" kern="1600" baseline="0">
                          <a:effectLst/>
                        </a:rPr>
                        <a:t>R29</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tc>
                <a:tc>
                  <a:txBody>
                    <a:bodyPr/>
                    <a:lstStyle/>
                    <a:p>
                      <a:pPr marL="0" marR="0">
                        <a:spcBef>
                          <a:spcPts val="100"/>
                        </a:spcBef>
                        <a:spcAft>
                          <a:spcPts val="100"/>
                        </a:spcAft>
                      </a:pPr>
                      <a:r>
                        <a:rPr lang="en-US" sz="1100" kern="1600" baseline="0">
                          <a:effectLst/>
                        </a:rPr>
                        <a:t>2.5E-02</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c>
                  <a:txBody>
                    <a:bodyPr/>
                    <a:lstStyle/>
                    <a:p>
                      <a:pPr marL="0" marR="0">
                        <a:spcBef>
                          <a:spcPts val="100"/>
                        </a:spcBef>
                        <a:spcAft>
                          <a:spcPts val="100"/>
                        </a:spcAft>
                      </a:pPr>
                      <a:r>
                        <a:rPr lang="en-US" sz="1100" kern="1600" baseline="0">
                          <a:effectLst/>
                        </a:rPr>
                        <a:t>6%</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r>
              <a:tr h="157113">
                <a:tc>
                  <a:txBody>
                    <a:bodyPr/>
                    <a:lstStyle/>
                    <a:p>
                      <a:pPr marL="0" marR="0">
                        <a:spcBef>
                          <a:spcPts val="100"/>
                        </a:spcBef>
                        <a:spcAft>
                          <a:spcPts val="100"/>
                        </a:spcAft>
                      </a:pPr>
                      <a:r>
                        <a:rPr lang="en-US" sz="1100" kern="1600" baseline="0">
                          <a:effectLst/>
                        </a:rPr>
                        <a:t>R30</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tc>
                <a:tc>
                  <a:txBody>
                    <a:bodyPr/>
                    <a:lstStyle/>
                    <a:p>
                      <a:pPr marL="0" marR="0">
                        <a:spcBef>
                          <a:spcPts val="100"/>
                        </a:spcBef>
                        <a:spcAft>
                          <a:spcPts val="100"/>
                        </a:spcAft>
                      </a:pPr>
                      <a:r>
                        <a:rPr lang="en-US" sz="1100" kern="1600" baseline="0">
                          <a:effectLst/>
                        </a:rPr>
                        <a:t>3.5E-02</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c>
                  <a:txBody>
                    <a:bodyPr/>
                    <a:lstStyle/>
                    <a:p>
                      <a:pPr marL="0" marR="0">
                        <a:spcBef>
                          <a:spcPts val="100"/>
                        </a:spcBef>
                        <a:spcAft>
                          <a:spcPts val="100"/>
                        </a:spcAft>
                      </a:pPr>
                      <a:r>
                        <a:rPr lang="en-US" sz="1100" kern="1600" baseline="0">
                          <a:effectLst/>
                        </a:rPr>
                        <a:t>7%</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r>
              <a:tr h="157113">
                <a:tc>
                  <a:txBody>
                    <a:bodyPr/>
                    <a:lstStyle/>
                    <a:p>
                      <a:pPr marL="0" marR="0">
                        <a:spcBef>
                          <a:spcPts val="100"/>
                        </a:spcBef>
                        <a:spcAft>
                          <a:spcPts val="100"/>
                        </a:spcAft>
                      </a:pPr>
                      <a:r>
                        <a:rPr lang="en-US" sz="1100" kern="1600" baseline="0">
                          <a:effectLst/>
                        </a:rPr>
                        <a:t>R31</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tc>
                <a:tc>
                  <a:txBody>
                    <a:bodyPr/>
                    <a:lstStyle/>
                    <a:p>
                      <a:pPr marL="0" marR="0">
                        <a:spcBef>
                          <a:spcPts val="100"/>
                        </a:spcBef>
                        <a:spcAft>
                          <a:spcPts val="100"/>
                        </a:spcAft>
                      </a:pPr>
                      <a:r>
                        <a:rPr lang="en-US" sz="1100" kern="1600" baseline="0">
                          <a:effectLst/>
                        </a:rPr>
                        <a:t>8.7E-02</a:t>
                      </a:r>
                      <a:endParaRPr lang="en-US" sz="11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c>
                  <a:txBody>
                    <a:bodyPr/>
                    <a:lstStyle/>
                    <a:p>
                      <a:pPr marL="0" marR="0">
                        <a:spcBef>
                          <a:spcPts val="100"/>
                        </a:spcBef>
                        <a:spcAft>
                          <a:spcPts val="100"/>
                        </a:spcAft>
                      </a:pPr>
                      <a:r>
                        <a:rPr lang="en-US" sz="1100" kern="1600" baseline="0" dirty="0">
                          <a:effectLst/>
                        </a:rPr>
                        <a:t>15%</a:t>
                      </a:r>
                      <a:endParaRPr lang="en-US" sz="11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58917" marR="58917" marT="0" marB="0" anchor="ctr"/>
                </a:tc>
              </a:tr>
            </a:tbl>
          </a:graphicData>
        </a:graphic>
      </p:graphicFrame>
    </p:spTree>
    <p:extLst>
      <p:ext uri="{BB962C8B-B14F-4D97-AF65-F5344CB8AC3E}">
        <p14:creationId xmlns:p14="http://schemas.microsoft.com/office/powerpoint/2010/main" val="89131912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878" y="1045430"/>
            <a:ext cx="8990922" cy="5027414"/>
          </a:xfrm>
        </p:spPr>
        <p:txBody>
          <a:bodyPr/>
          <a:lstStyle/>
          <a:p>
            <a:r>
              <a:rPr lang="en-US" sz="2000" dirty="0" smtClean="0"/>
              <a:t>Map in 0-50 cm above ground dose rate </a:t>
            </a:r>
            <a:br>
              <a:rPr lang="en-US" sz="2000" dirty="0" smtClean="0"/>
            </a:br>
            <a:r>
              <a:rPr lang="en-US" sz="2000" dirty="0" smtClean="0"/>
              <a:t>&gt;10 mrem/y in R16 and R19 </a:t>
            </a:r>
            <a:br>
              <a:rPr lang="en-US" sz="2000" dirty="0" smtClean="0"/>
            </a:br>
            <a:r>
              <a:rPr lang="en-US" sz="2000" dirty="0" smtClean="0"/>
              <a:t>(not accessible by public)</a:t>
            </a:r>
          </a:p>
          <a:p>
            <a:r>
              <a:rPr lang="en-US" sz="2000" dirty="0" smtClean="0"/>
              <a:t>Dose rate in all public receptors </a:t>
            </a:r>
            <a:br>
              <a:rPr lang="en-US" sz="2000" dirty="0" smtClean="0"/>
            </a:br>
            <a:r>
              <a:rPr lang="en-US" sz="2000" dirty="0" smtClean="0"/>
              <a:t>&lt;10 mrem/y (MSU ALARA)</a:t>
            </a:r>
            <a:endParaRPr lang="en-US" sz="2000" dirty="0"/>
          </a:p>
        </p:txBody>
      </p:sp>
      <p:sp>
        <p:nvSpPr>
          <p:cNvPr id="3" name="Title 2"/>
          <p:cNvSpPr>
            <a:spLocks noGrp="1"/>
          </p:cNvSpPr>
          <p:nvPr>
            <p:ph type="title"/>
          </p:nvPr>
        </p:nvSpPr>
        <p:spPr>
          <a:xfrm>
            <a:off x="76200" y="289331"/>
            <a:ext cx="8991600" cy="478624"/>
          </a:xfrm>
        </p:spPr>
        <p:txBody>
          <a:bodyPr/>
          <a:lstStyle/>
          <a:p>
            <a:r>
              <a:rPr lang="en-US" dirty="0" smtClean="0"/>
              <a:t>Annual Dose from Target Building Skyshine</a:t>
            </a:r>
            <a:endParaRPr lang="en-US" dirty="0"/>
          </a:p>
        </p:txBody>
      </p:sp>
      <p:sp>
        <p:nvSpPr>
          <p:cNvPr id="4" name="Footer Placeholder 3"/>
          <p:cNvSpPr>
            <a:spLocks noGrp="1"/>
          </p:cNvSpPr>
          <p:nvPr>
            <p:ph type="ftr" sz="quarter" idx="10"/>
          </p:nvPr>
        </p:nvSpPr>
        <p:spPr/>
        <p:txBody>
          <a:bodyPr/>
          <a:lstStyle/>
          <a:p>
            <a:pPr>
              <a:defRPr/>
            </a:pPr>
            <a:r>
              <a:rPr lang="it-IT" smtClean="0"/>
              <a:t>Dali Georgobiani (Mikhail Kostin), "Annual Dose at FRIB", SATIF-13</a:t>
            </a:r>
            <a:endParaRPr lang="en-US" dirty="0"/>
          </a:p>
        </p:txBody>
      </p:sp>
      <p:sp>
        <p:nvSpPr>
          <p:cNvPr id="5" name="Slide Number Placeholder 4"/>
          <p:cNvSpPr>
            <a:spLocks noGrp="1"/>
          </p:cNvSpPr>
          <p:nvPr>
            <p:ph type="sldNum" sz="quarter" idx="11"/>
          </p:nvPr>
        </p:nvSpPr>
        <p:spPr/>
        <p:txBody>
          <a:bodyPr/>
          <a:lstStyle/>
          <a:p>
            <a:pPr>
              <a:defRPr/>
            </a:pPr>
            <a:r>
              <a:rPr lang="en-US" smtClean="0"/>
              <a:t>, Slide </a:t>
            </a:r>
            <a:fld id="{35AD4620-7552-4207-8973-898801ED212B}" type="slidenum">
              <a:rPr lang="en-US" smtClean="0"/>
              <a:pPr>
                <a:defRPr/>
              </a:pPr>
              <a:t>15</a:t>
            </a:fld>
            <a:endParaRPr lang="en-US"/>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8371" t="15963" r="12121" b="8009"/>
          <a:stretch/>
        </p:blipFill>
        <p:spPr bwMode="auto">
          <a:xfrm>
            <a:off x="77686" y="2667000"/>
            <a:ext cx="4722914" cy="4114800"/>
          </a:xfrm>
          <a:prstGeom prst="rect">
            <a:avLst/>
          </a:prstGeom>
          <a:noFill/>
          <a:ln>
            <a:noFill/>
          </a:ln>
          <a:extLst>
            <a:ext uri="{53640926-AAD7-44d8-BBD7-CCE9431645EC}">
              <a14:shadowObscured xmlns:a14="http://schemas.microsoft.com/office/drawing/2010/main"/>
            </a:ext>
          </a:extLst>
        </p:spPr>
      </p:pic>
      <p:graphicFrame>
        <p:nvGraphicFramePr>
          <p:cNvPr id="7" name="Content Placeholder 6"/>
          <p:cNvGraphicFramePr>
            <a:graphicFrameLocks/>
          </p:cNvGraphicFramePr>
          <p:nvPr>
            <p:extLst>
              <p:ext uri="{D42A27DB-BD31-4B8C-83A1-F6EECF244321}">
                <p14:modId xmlns:p14="http://schemas.microsoft.com/office/powerpoint/2010/main" val="764741008"/>
              </p:ext>
            </p:extLst>
          </p:nvPr>
        </p:nvGraphicFramePr>
        <p:xfrm>
          <a:off x="4953000" y="767955"/>
          <a:ext cx="4038601" cy="6035040"/>
        </p:xfrm>
        <a:graphic>
          <a:graphicData uri="http://schemas.openxmlformats.org/drawingml/2006/table">
            <a:tbl>
              <a:tblPr firstRow="1" firstCol="1" bandRow="1">
                <a:tableStyleId>{5C22544A-7EE6-4342-B048-85BDC9FD1C3A}</a:tableStyleId>
              </a:tblPr>
              <a:tblGrid>
                <a:gridCol w="1062790"/>
                <a:gridCol w="1806742"/>
                <a:gridCol w="1169069"/>
              </a:tblGrid>
              <a:tr h="328437">
                <a:tc>
                  <a:txBody>
                    <a:bodyPr/>
                    <a:lstStyle/>
                    <a:p>
                      <a:pPr marL="0" marR="0">
                        <a:spcBef>
                          <a:spcPts val="100"/>
                        </a:spcBef>
                        <a:spcAft>
                          <a:spcPts val="100"/>
                        </a:spcAft>
                      </a:pPr>
                      <a:r>
                        <a:rPr lang="en-US" sz="1200" kern="1600" baseline="0" dirty="0">
                          <a:effectLst/>
                        </a:rPr>
                        <a:t>Receptor</a:t>
                      </a:r>
                      <a:endParaRPr lang="en-US" sz="1200" b="1" kern="1600" baseline="0" dirty="0">
                        <a:effectLst/>
                        <a:latin typeface="Arial Narrow" panose="020B0606020202030204" pitchFamily="34" charset="0"/>
                        <a:ea typeface="Times New Roman" panose="02020603050405020304" pitchFamily="18" charset="0"/>
                        <a:cs typeface="Arial" panose="020B0604020202020204" pitchFamily="34" charset="0"/>
                      </a:endParaRPr>
                    </a:p>
                  </a:txBody>
                  <a:tcPr marL="68214" marR="68214" marT="0" marB="0" anchor="ctr"/>
                </a:tc>
                <a:tc>
                  <a:txBody>
                    <a:bodyPr/>
                    <a:lstStyle/>
                    <a:p>
                      <a:pPr marL="0" marR="0">
                        <a:spcBef>
                          <a:spcPts val="100"/>
                        </a:spcBef>
                        <a:spcAft>
                          <a:spcPts val="100"/>
                        </a:spcAft>
                      </a:pPr>
                      <a:r>
                        <a:rPr lang="en-US" sz="1200" kern="1600" baseline="0" dirty="0">
                          <a:effectLst/>
                        </a:rPr>
                        <a:t>Annual Dose </a:t>
                      </a:r>
                      <a:r>
                        <a:rPr lang="en-US" sz="1200" kern="1600" baseline="0" dirty="0" smtClean="0">
                          <a:effectLst/>
                        </a:rPr>
                        <a:t>Equivalent [</a:t>
                      </a:r>
                      <a:r>
                        <a:rPr lang="en-US" sz="1200" kern="1600" baseline="0" dirty="0">
                          <a:effectLst/>
                        </a:rPr>
                        <a:t>mrem]</a:t>
                      </a:r>
                      <a:endParaRPr lang="en-US" sz="1200" b="1" kern="1600" baseline="0" dirty="0">
                        <a:effectLst/>
                        <a:latin typeface="Arial Narrow" panose="020B0606020202030204" pitchFamily="34" charset="0"/>
                        <a:ea typeface="Times New Roman" panose="02020603050405020304" pitchFamily="18" charset="0"/>
                        <a:cs typeface="Arial" panose="020B0604020202020204" pitchFamily="34" charset="0"/>
                      </a:endParaRPr>
                    </a:p>
                  </a:txBody>
                  <a:tcPr marL="68214" marR="68214" marT="0" marB="0" anchor="ctr"/>
                </a:tc>
                <a:tc>
                  <a:txBody>
                    <a:bodyPr/>
                    <a:lstStyle/>
                    <a:p>
                      <a:pPr marL="0" marR="0">
                        <a:spcBef>
                          <a:spcPts val="100"/>
                        </a:spcBef>
                        <a:spcAft>
                          <a:spcPts val="100"/>
                        </a:spcAft>
                      </a:pPr>
                      <a:r>
                        <a:rPr lang="en-US" sz="1200" kern="1600" baseline="0" dirty="0">
                          <a:effectLst/>
                        </a:rPr>
                        <a:t>Relative </a:t>
                      </a:r>
                      <a:r>
                        <a:rPr lang="en-US" sz="1200" kern="1600" baseline="0" dirty="0" smtClean="0">
                          <a:effectLst/>
                        </a:rPr>
                        <a:t>Error [%]</a:t>
                      </a:r>
                      <a:endParaRPr lang="en-US" sz="1200" b="1" kern="1600" baseline="0" dirty="0">
                        <a:effectLst/>
                        <a:latin typeface="Arial Narrow" panose="020B0606020202030204" pitchFamily="34" charset="0"/>
                        <a:ea typeface="Times New Roman" panose="02020603050405020304" pitchFamily="18" charset="0"/>
                        <a:cs typeface="Arial" panose="020B0604020202020204" pitchFamily="34" charset="0"/>
                      </a:endParaRPr>
                    </a:p>
                  </a:txBody>
                  <a:tcPr marL="68214" marR="68214" marT="0" marB="0" anchor="ctr"/>
                </a:tc>
              </a:tr>
              <a:tr h="151586">
                <a:tc>
                  <a:txBody>
                    <a:bodyPr/>
                    <a:lstStyle/>
                    <a:p>
                      <a:pPr marL="0" marR="0">
                        <a:spcBef>
                          <a:spcPts val="100"/>
                        </a:spcBef>
                        <a:spcAft>
                          <a:spcPts val="100"/>
                        </a:spcAft>
                      </a:pPr>
                      <a:r>
                        <a:rPr lang="en-US" sz="1200" kern="1600" baseline="0">
                          <a:effectLst/>
                        </a:rPr>
                        <a:t>R1</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tc>
                <a:tc>
                  <a:txBody>
                    <a:bodyPr/>
                    <a:lstStyle/>
                    <a:p>
                      <a:pPr marL="0" marR="0">
                        <a:spcBef>
                          <a:spcPts val="100"/>
                        </a:spcBef>
                        <a:spcAft>
                          <a:spcPts val="100"/>
                        </a:spcAft>
                      </a:pPr>
                      <a:r>
                        <a:rPr lang="en-US" sz="1200" kern="1600" baseline="0">
                          <a:effectLst/>
                        </a:rPr>
                        <a:t>1.18E-01</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c>
                  <a:txBody>
                    <a:bodyPr/>
                    <a:lstStyle/>
                    <a:p>
                      <a:pPr marL="0" marR="0">
                        <a:spcBef>
                          <a:spcPts val="100"/>
                        </a:spcBef>
                        <a:spcAft>
                          <a:spcPts val="100"/>
                        </a:spcAft>
                      </a:pPr>
                      <a:r>
                        <a:rPr lang="en-US" sz="1200" kern="1600" baseline="0">
                          <a:effectLst/>
                        </a:rPr>
                        <a:t>3.3</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r>
              <a:tr h="151586">
                <a:tc>
                  <a:txBody>
                    <a:bodyPr/>
                    <a:lstStyle/>
                    <a:p>
                      <a:pPr marL="0" marR="0">
                        <a:spcBef>
                          <a:spcPts val="100"/>
                        </a:spcBef>
                        <a:spcAft>
                          <a:spcPts val="100"/>
                        </a:spcAft>
                      </a:pPr>
                      <a:r>
                        <a:rPr lang="en-US" sz="1200" kern="1600" baseline="0">
                          <a:effectLst/>
                        </a:rPr>
                        <a:t>R2</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tc>
                <a:tc>
                  <a:txBody>
                    <a:bodyPr/>
                    <a:lstStyle/>
                    <a:p>
                      <a:pPr marL="0" marR="0">
                        <a:spcBef>
                          <a:spcPts val="100"/>
                        </a:spcBef>
                        <a:spcAft>
                          <a:spcPts val="100"/>
                        </a:spcAft>
                      </a:pPr>
                      <a:r>
                        <a:rPr lang="en-US" sz="1200" kern="1600" baseline="0">
                          <a:effectLst/>
                        </a:rPr>
                        <a:t>1.55E-01</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c>
                  <a:txBody>
                    <a:bodyPr/>
                    <a:lstStyle/>
                    <a:p>
                      <a:pPr marL="0" marR="0">
                        <a:spcBef>
                          <a:spcPts val="100"/>
                        </a:spcBef>
                        <a:spcAft>
                          <a:spcPts val="100"/>
                        </a:spcAft>
                      </a:pPr>
                      <a:r>
                        <a:rPr lang="en-US" sz="1200" kern="1600" baseline="0">
                          <a:effectLst/>
                        </a:rPr>
                        <a:t>3.3</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r>
              <a:tr h="151586">
                <a:tc>
                  <a:txBody>
                    <a:bodyPr/>
                    <a:lstStyle/>
                    <a:p>
                      <a:pPr marL="0" marR="0">
                        <a:spcBef>
                          <a:spcPts val="100"/>
                        </a:spcBef>
                        <a:spcAft>
                          <a:spcPts val="100"/>
                        </a:spcAft>
                      </a:pPr>
                      <a:r>
                        <a:rPr lang="en-US" sz="1200" kern="1600" baseline="0">
                          <a:effectLst/>
                        </a:rPr>
                        <a:t>R3</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tc>
                <a:tc>
                  <a:txBody>
                    <a:bodyPr/>
                    <a:lstStyle/>
                    <a:p>
                      <a:pPr marL="0" marR="0">
                        <a:spcBef>
                          <a:spcPts val="100"/>
                        </a:spcBef>
                        <a:spcAft>
                          <a:spcPts val="100"/>
                        </a:spcAft>
                      </a:pPr>
                      <a:r>
                        <a:rPr lang="en-US" sz="1200" kern="1600" baseline="0">
                          <a:effectLst/>
                        </a:rPr>
                        <a:t>1.76E-01</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c>
                  <a:txBody>
                    <a:bodyPr/>
                    <a:lstStyle/>
                    <a:p>
                      <a:pPr marL="0" marR="0">
                        <a:spcBef>
                          <a:spcPts val="100"/>
                        </a:spcBef>
                        <a:spcAft>
                          <a:spcPts val="100"/>
                        </a:spcAft>
                      </a:pPr>
                      <a:r>
                        <a:rPr lang="en-US" sz="1200" kern="1600" baseline="0">
                          <a:effectLst/>
                        </a:rPr>
                        <a:t>5.3</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r>
              <a:tr h="151586">
                <a:tc>
                  <a:txBody>
                    <a:bodyPr/>
                    <a:lstStyle/>
                    <a:p>
                      <a:pPr marL="0" marR="0">
                        <a:spcBef>
                          <a:spcPts val="100"/>
                        </a:spcBef>
                        <a:spcAft>
                          <a:spcPts val="100"/>
                        </a:spcAft>
                      </a:pPr>
                      <a:r>
                        <a:rPr lang="en-US" sz="1200" kern="1600" baseline="0">
                          <a:effectLst/>
                        </a:rPr>
                        <a:t>R4</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tc>
                <a:tc>
                  <a:txBody>
                    <a:bodyPr/>
                    <a:lstStyle/>
                    <a:p>
                      <a:pPr marL="0" marR="0">
                        <a:spcBef>
                          <a:spcPts val="100"/>
                        </a:spcBef>
                        <a:spcAft>
                          <a:spcPts val="100"/>
                        </a:spcAft>
                      </a:pPr>
                      <a:r>
                        <a:rPr lang="en-US" sz="1200" kern="1600" baseline="0">
                          <a:effectLst/>
                        </a:rPr>
                        <a:t>2.16E-01</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c>
                  <a:txBody>
                    <a:bodyPr/>
                    <a:lstStyle/>
                    <a:p>
                      <a:pPr marL="0" marR="0">
                        <a:spcBef>
                          <a:spcPts val="100"/>
                        </a:spcBef>
                        <a:spcAft>
                          <a:spcPts val="100"/>
                        </a:spcAft>
                      </a:pPr>
                      <a:r>
                        <a:rPr lang="en-US" sz="1200" kern="1600" baseline="0">
                          <a:effectLst/>
                        </a:rPr>
                        <a:t>4.4</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r>
              <a:tr h="151586">
                <a:tc>
                  <a:txBody>
                    <a:bodyPr/>
                    <a:lstStyle/>
                    <a:p>
                      <a:pPr marL="0" marR="0">
                        <a:spcBef>
                          <a:spcPts val="100"/>
                        </a:spcBef>
                        <a:spcAft>
                          <a:spcPts val="100"/>
                        </a:spcAft>
                      </a:pPr>
                      <a:r>
                        <a:rPr lang="en-US" sz="1200" kern="1600" baseline="0">
                          <a:effectLst/>
                        </a:rPr>
                        <a:t>R5</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tc>
                <a:tc>
                  <a:txBody>
                    <a:bodyPr/>
                    <a:lstStyle/>
                    <a:p>
                      <a:pPr marL="0" marR="0">
                        <a:spcBef>
                          <a:spcPts val="100"/>
                        </a:spcBef>
                        <a:spcAft>
                          <a:spcPts val="100"/>
                        </a:spcAft>
                      </a:pPr>
                      <a:r>
                        <a:rPr lang="en-US" sz="1200" kern="1600" baseline="0">
                          <a:effectLst/>
                        </a:rPr>
                        <a:t>2.99E-01</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c>
                  <a:txBody>
                    <a:bodyPr/>
                    <a:lstStyle/>
                    <a:p>
                      <a:pPr marL="0" marR="0">
                        <a:spcBef>
                          <a:spcPts val="100"/>
                        </a:spcBef>
                        <a:spcAft>
                          <a:spcPts val="100"/>
                        </a:spcAft>
                      </a:pPr>
                      <a:r>
                        <a:rPr lang="en-US" sz="1200" kern="1600" baseline="0">
                          <a:effectLst/>
                        </a:rPr>
                        <a:t>3.7</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r>
              <a:tr h="151586">
                <a:tc>
                  <a:txBody>
                    <a:bodyPr/>
                    <a:lstStyle/>
                    <a:p>
                      <a:pPr marL="0" marR="0">
                        <a:spcBef>
                          <a:spcPts val="100"/>
                        </a:spcBef>
                        <a:spcAft>
                          <a:spcPts val="100"/>
                        </a:spcAft>
                      </a:pPr>
                      <a:r>
                        <a:rPr lang="en-US" sz="1200" kern="1600" baseline="0">
                          <a:effectLst/>
                        </a:rPr>
                        <a:t>R6</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tc>
                <a:tc>
                  <a:txBody>
                    <a:bodyPr/>
                    <a:lstStyle/>
                    <a:p>
                      <a:pPr marL="0" marR="0">
                        <a:spcBef>
                          <a:spcPts val="100"/>
                        </a:spcBef>
                        <a:spcAft>
                          <a:spcPts val="100"/>
                        </a:spcAft>
                      </a:pPr>
                      <a:r>
                        <a:rPr lang="en-US" sz="1200" kern="1600" baseline="0">
                          <a:effectLst/>
                        </a:rPr>
                        <a:t>3.00E-01</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c>
                  <a:txBody>
                    <a:bodyPr/>
                    <a:lstStyle/>
                    <a:p>
                      <a:pPr marL="0" marR="0">
                        <a:spcBef>
                          <a:spcPts val="100"/>
                        </a:spcBef>
                        <a:spcAft>
                          <a:spcPts val="100"/>
                        </a:spcAft>
                      </a:pPr>
                      <a:r>
                        <a:rPr lang="en-US" sz="1200" kern="1600" baseline="0">
                          <a:effectLst/>
                        </a:rPr>
                        <a:t>7.7</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r>
              <a:tr h="151586">
                <a:tc>
                  <a:txBody>
                    <a:bodyPr/>
                    <a:lstStyle/>
                    <a:p>
                      <a:pPr marL="0" marR="0">
                        <a:spcBef>
                          <a:spcPts val="100"/>
                        </a:spcBef>
                        <a:spcAft>
                          <a:spcPts val="100"/>
                        </a:spcAft>
                      </a:pPr>
                      <a:r>
                        <a:rPr lang="en-US" sz="1200" kern="1600" baseline="0">
                          <a:effectLst/>
                        </a:rPr>
                        <a:t>R7</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tc>
                <a:tc>
                  <a:txBody>
                    <a:bodyPr/>
                    <a:lstStyle/>
                    <a:p>
                      <a:pPr marL="0" marR="0">
                        <a:spcBef>
                          <a:spcPts val="100"/>
                        </a:spcBef>
                        <a:spcAft>
                          <a:spcPts val="100"/>
                        </a:spcAft>
                      </a:pPr>
                      <a:r>
                        <a:rPr lang="en-US" sz="1200" kern="1600" baseline="0">
                          <a:effectLst/>
                        </a:rPr>
                        <a:t>2.74E-01</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c>
                  <a:txBody>
                    <a:bodyPr/>
                    <a:lstStyle/>
                    <a:p>
                      <a:pPr marL="0" marR="0">
                        <a:spcBef>
                          <a:spcPts val="100"/>
                        </a:spcBef>
                        <a:spcAft>
                          <a:spcPts val="100"/>
                        </a:spcAft>
                      </a:pPr>
                      <a:r>
                        <a:rPr lang="en-US" sz="1200" kern="1600" baseline="0">
                          <a:effectLst/>
                        </a:rPr>
                        <a:t>4.0</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r>
              <a:tr h="151586">
                <a:tc>
                  <a:txBody>
                    <a:bodyPr/>
                    <a:lstStyle/>
                    <a:p>
                      <a:pPr marL="0" marR="0">
                        <a:spcBef>
                          <a:spcPts val="100"/>
                        </a:spcBef>
                        <a:spcAft>
                          <a:spcPts val="100"/>
                        </a:spcAft>
                      </a:pPr>
                      <a:r>
                        <a:rPr lang="en-US" sz="1200" kern="1600" baseline="0">
                          <a:effectLst/>
                        </a:rPr>
                        <a:t>R8</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tc>
                <a:tc>
                  <a:txBody>
                    <a:bodyPr/>
                    <a:lstStyle/>
                    <a:p>
                      <a:pPr marL="0" marR="0">
                        <a:spcBef>
                          <a:spcPts val="100"/>
                        </a:spcBef>
                        <a:spcAft>
                          <a:spcPts val="100"/>
                        </a:spcAft>
                      </a:pPr>
                      <a:r>
                        <a:rPr lang="en-US" sz="1200" kern="1600" baseline="0">
                          <a:effectLst/>
                        </a:rPr>
                        <a:t>4.23E-01</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c>
                  <a:txBody>
                    <a:bodyPr/>
                    <a:lstStyle/>
                    <a:p>
                      <a:pPr marL="0" marR="0">
                        <a:spcBef>
                          <a:spcPts val="100"/>
                        </a:spcBef>
                        <a:spcAft>
                          <a:spcPts val="100"/>
                        </a:spcAft>
                      </a:pPr>
                      <a:r>
                        <a:rPr lang="en-US" sz="1200" kern="1600" baseline="0">
                          <a:effectLst/>
                        </a:rPr>
                        <a:t>4.8</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r>
              <a:tr h="151586">
                <a:tc>
                  <a:txBody>
                    <a:bodyPr/>
                    <a:lstStyle/>
                    <a:p>
                      <a:pPr marL="0" marR="0">
                        <a:spcBef>
                          <a:spcPts val="100"/>
                        </a:spcBef>
                        <a:spcAft>
                          <a:spcPts val="100"/>
                        </a:spcAft>
                      </a:pPr>
                      <a:r>
                        <a:rPr lang="en-US" sz="1200" kern="1600" baseline="0">
                          <a:effectLst/>
                        </a:rPr>
                        <a:t>R9</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tc>
                <a:tc>
                  <a:txBody>
                    <a:bodyPr/>
                    <a:lstStyle/>
                    <a:p>
                      <a:pPr marL="0" marR="0">
                        <a:spcBef>
                          <a:spcPts val="100"/>
                        </a:spcBef>
                        <a:spcAft>
                          <a:spcPts val="100"/>
                        </a:spcAft>
                      </a:pPr>
                      <a:r>
                        <a:rPr lang="en-US" sz="1200" kern="1600" baseline="0">
                          <a:effectLst/>
                        </a:rPr>
                        <a:t>7.72E-01</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c>
                  <a:txBody>
                    <a:bodyPr/>
                    <a:lstStyle/>
                    <a:p>
                      <a:pPr marL="0" marR="0">
                        <a:spcBef>
                          <a:spcPts val="100"/>
                        </a:spcBef>
                        <a:spcAft>
                          <a:spcPts val="100"/>
                        </a:spcAft>
                      </a:pPr>
                      <a:r>
                        <a:rPr lang="en-US" sz="1200" kern="1600" baseline="0">
                          <a:effectLst/>
                        </a:rPr>
                        <a:t>4.0</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r>
              <a:tr h="151586">
                <a:tc>
                  <a:txBody>
                    <a:bodyPr/>
                    <a:lstStyle/>
                    <a:p>
                      <a:pPr marL="0" marR="0">
                        <a:spcBef>
                          <a:spcPts val="100"/>
                        </a:spcBef>
                        <a:spcAft>
                          <a:spcPts val="100"/>
                        </a:spcAft>
                      </a:pPr>
                      <a:r>
                        <a:rPr lang="en-US" sz="1200" kern="1600" baseline="0">
                          <a:effectLst/>
                        </a:rPr>
                        <a:t>R10</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tc>
                <a:tc>
                  <a:txBody>
                    <a:bodyPr/>
                    <a:lstStyle/>
                    <a:p>
                      <a:pPr marL="0" marR="0">
                        <a:spcBef>
                          <a:spcPts val="100"/>
                        </a:spcBef>
                        <a:spcAft>
                          <a:spcPts val="100"/>
                        </a:spcAft>
                      </a:pPr>
                      <a:r>
                        <a:rPr lang="en-US" sz="1200" kern="1600" baseline="0">
                          <a:effectLst/>
                        </a:rPr>
                        <a:t>7.26E-01</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c>
                  <a:txBody>
                    <a:bodyPr/>
                    <a:lstStyle/>
                    <a:p>
                      <a:pPr marL="0" marR="0">
                        <a:spcBef>
                          <a:spcPts val="100"/>
                        </a:spcBef>
                        <a:spcAft>
                          <a:spcPts val="100"/>
                        </a:spcAft>
                      </a:pPr>
                      <a:r>
                        <a:rPr lang="en-US" sz="1200" kern="1600" baseline="0">
                          <a:effectLst/>
                        </a:rPr>
                        <a:t>4.3</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r>
              <a:tr h="151586">
                <a:tc>
                  <a:txBody>
                    <a:bodyPr/>
                    <a:lstStyle/>
                    <a:p>
                      <a:pPr marL="0" marR="0">
                        <a:spcBef>
                          <a:spcPts val="100"/>
                        </a:spcBef>
                        <a:spcAft>
                          <a:spcPts val="100"/>
                        </a:spcAft>
                      </a:pPr>
                      <a:r>
                        <a:rPr lang="en-US" sz="1200" kern="1600" baseline="0">
                          <a:effectLst/>
                        </a:rPr>
                        <a:t>R11</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tc>
                <a:tc>
                  <a:txBody>
                    <a:bodyPr/>
                    <a:lstStyle/>
                    <a:p>
                      <a:pPr marL="0" marR="0">
                        <a:spcBef>
                          <a:spcPts val="100"/>
                        </a:spcBef>
                        <a:spcAft>
                          <a:spcPts val="100"/>
                        </a:spcAft>
                      </a:pPr>
                      <a:r>
                        <a:rPr lang="en-US" sz="1200" kern="1600" baseline="0">
                          <a:effectLst/>
                        </a:rPr>
                        <a:t>6.96E-01</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c>
                  <a:txBody>
                    <a:bodyPr/>
                    <a:lstStyle/>
                    <a:p>
                      <a:pPr marL="0" marR="0">
                        <a:spcBef>
                          <a:spcPts val="100"/>
                        </a:spcBef>
                        <a:spcAft>
                          <a:spcPts val="100"/>
                        </a:spcAft>
                      </a:pPr>
                      <a:r>
                        <a:rPr lang="en-US" sz="1200" kern="1600" baseline="0">
                          <a:effectLst/>
                        </a:rPr>
                        <a:t>5.9</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r>
              <a:tr h="151586">
                <a:tc>
                  <a:txBody>
                    <a:bodyPr/>
                    <a:lstStyle/>
                    <a:p>
                      <a:pPr marL="0" marR="0">
                        <a:spcBef>
                          <a:spcPts val="100"/>
                        </a:spcBef>
                        <a:spcAft>
                          <a:spcPts val="100"/>
                        </a:spcAft>
                      </a:pPr>
                      <a:r>
                        <a:rPr lang="en-US" sz="1200" kern="1600" baseline="0">
                          <a:effectLst/>
                        </a:rPr>
                        <a:t>R12</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tc>
                <a:tc>
                  <a:txBody>
                    <a:bodyPr/>
                    <a:lstStyle/>
                    <a:p>
                      <a:pPr marL="0" marR="0">
                        <a:spcBef>
                          <a:spcPts val="100"/>
                        </a:spcBef>
                        <a:spcAft>
                          <a:spcPts val="100"/>
                        </a:spcAft>
                      </a:pPr>
                      <a:r>
                        <a:rPr lang="en-US" sz="1200" kern="1600" baseline="0" dirty="0">
                          <a:effectLst/>
                        </a:rPr>
                        <a:t>1.09E+00</a:t>
                      </a:r>
                      <a:endParaRPr lang="en-US" sz="12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c>
                  <a:txBody>
                    <a:bodyPr/>
                    <a:lstStyle/>
                    <a:p>
                      <a:pPr marL="0" marR="0">
                        <a:spcBef>
                          <a:spcPts val="100"/>
                        </a:spcBef>
                        <a:spcAft>
                          <a:spcPts val="100"/>
                        </a:spcAft>
                      </a:pPr>
                      <a:r>
                        <a:rPr lang="en-US" sz="1200" kern="1600" baseline="0">
                          <a:effectLst/>
                        </a:rPr>
                        <a:t>1.5</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r>
              <a:tr h="151586">
                <a:tc>
                  <a:txBody>
                    <a:bodyPr/>
                    <a:lstStyle/>
                    <a:p>
                      <a:pPr marL="0" marR="0">
                        <a:spcBef>
                          <a:spcPts val="100"/>
                        </a:spcBef>
                        <a:spcAft>
                          <a:spcPts val="100"/>
                        </a:spcAft>
                      </a:pPr>
                      <a:r>
                        <a:rPr lang="en-US" sz="1200" kern="1600" baseline="0">
                          <a:effectLst/>
                        </a:rPr>
                        <a:t>R13</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tc>
                <a:tc>
                  <a:txBody>
                    <a:bodyPr/>
                    <a:lstStyle/>
                    <a:p>
                      <a:pPr marL="0" marR="0">
                        <a:spcBef>
                          <a:spcPts val="100"/>
                        </a:spcBef>
                        <a:spcAft>
                          <a:spcPts val="100"/>
                        </a:spcAft>
                      </a:pPr>
                      <a:r>
                        <a:rPr lang="en-US" sz="1200" kern="1600" baseline="0">
                          <a:effectLst/>
                        </a:rPr>
                        <a:t>1.88E+00</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c>
                  <a:txBody>
                    <a:bodyPr/>
                    <a:lstStyle/>
                    <a:p>
                      <a:pPr marL="0" marR="0">
                        <a:spcBef>
                          <a:spcPts val="100"/>
                        </a:spcBef>
                        <a:spcAft>
                          <a:spcPts val="100"/>
                        </a:spcAft>
                      </a:pPr>
                      <a:r>
                        <a:rPr lang="en-US" sz="1200" kern="1600" baseline="0">
                          <a:effectLst/>
                        </a:rPr>
                        <a:t>2.9</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r>
              <a:tr h="151586">
                <a:tc>
                  <a:txBody>
                    <a:bodyPr/>
                    <a:lstStyle/>
                    <a:p>
                      <a:pPr marL="0" marR="0">
                        <a:spcBef>
                          <a:spcPts val="100"/>
                        </a:spcBef>
                        <a:spcAft>
                          <a:spcPts val="100"/>
                        </a:spcAft>
                      </a:pPr>
                      <a:r>
                        <a:rPr lang="en-US" sz="1200" kern="1600" baseline="0">
                          <a:effectLst/>
                        </a:rPr>
                        <a:t>R14</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tc>
                <a:tc>
                  <a:txBody>
                    <a:bodyPr/>
                    <a:lstStyle/>
                    <a:p>
                      <a:pPr marL="0" marR="0">
                        <a:spcBef>
                          <a:spcPts val="100"/>
                        </a:spcBef>
                        <a:spcAft>
                          <a:spcPts val="100"/>
                        </a:spcAft>
                      </a:pPr>
                      <a:r>
                        <a:rPr lang="en-US" sz="1200" kern="1600" baseline="0">
                          <a:effectLst/>
                        </a:rPr>
                        <a:t>4.54E+00</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c>
                  <a:txBody>
                    <a:bodyPr/>
                    <a:lstStyle/>
                    <a:p>
                      <a:pPr marL="0" marR="0">
                        <a:spcBef>
                          <a:spcPts val="100"/>
                        </a:spcBef>
                        <a:spcAft>
                          <a:spcPts val="100"/>
                        </a:spcAft>
                      </a:pPr>
                      <a:r>
                        <a:rPr lang="en-US" sz="1200" kern="1600" baseline="0">
                          <a:effectLst/>
                        </a:rPr>
                        <a:t>2.8</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r>
              <a:tr h="151586">
                <a:tc>
                  <a:txBody>
                    <a:bodyPr/>
                    <a:lstStyle/>
                    <a:p>
                      <a:pPr marL="0" marR="0">
                        <a:spcBef>
                          <a:spcPts val="100"/>
                        </a:spcBef>
                        <a:spcAft>
                          <a:spcPts val="100"/>
                        </a:spcAft>
                      </a:pPr>
                      <a:r>
                        <a:rPr lang="en-US" sz="1200" kern="1600" baseline="0">
                          <a:effectLst/>
                        </a:rPr>
                        <a:t>R15</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tc>
                <a:tc>
                  <a:txBody>
                    <a:bodyPr/>
                    <a:lstStyle/>
                    <a:p>
                      <a:pPr marL="0" marR="0">
                        <a:spcBef>
                          <a:spcPts val="100"/>
                        </a:spcBef>
                        <a:spcAft>
                          <a:spcPts val="100"/>
                        </a:spcAft>
                      </a:pPr>
                      <a:r>
                        <a:rPr lang="en-US" sz="1200" kern="1600" baseline="0">
                          <a:effectLst/>
                        </a:rPr>
                        <a:t>2.39E+00</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c>
                  <a:txBody>
                    <a:bodyPr/>
                    <a:lstStyle/>
                    <a:p>
                      <a:pPr marL="0" marR="0">
                        <a:spcBef>
                          <a:spcPts val="100"/>
                        </a:spcBef>
                        <a:spcAft>
                          <a:spcPts val="100"/>
                        </a:spcAft>
                      </a:pPr>
                      <a:r>
                        <a:rPr lang="en-US" sz="1200" kern="1600" baseline="0">
                          <a:effectLst/>
                        </a:rPr>
                        <a:t>1.3</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r>
              <a:tr h="151586">
                <a:tc>
                  <a:txBody>
                    <a:bodyPr/>
                    <a:lstStyle/>
                    <a:p>
                      <a:pPr marL="0" marR="0">
                        <a:spcBef>
                          <a:spcPts val="100"/>
                        </a:spcBef>
                        <a:spcAft>
                          <a:spcPts val="100"/>
                        </a:spcAft>
                      </a:pPr>
                      <a:r>
                        <a:rPr lang="en-US" sz="1200" kern="1600" baseline="0" dirty="0">
                          <a:effectLst/>
                        </a:rPr>
                        <a:t>R16</a:t>
                      </a:r>
                      <a:endParaRPr lang="en-US" sz="12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tc>
                <a:tc>
                  <a:txBody>
                    <a:bodyPr/>
                    <a:lstStyle/>
                    <a:p>
                      <a:pPr marL="0" marR="0">
                        <a:spcBef>
                          <a:spcPts val="100"/>
                        </a:spcBef>
                        <a:spcAft>
                          <a:spcPts val="100"/>
                        </a:spcAft>
                      </a:pPr>
                      <a:r>
                        <a:rPr lang="en-US" sz="1200" kern="1600" baseline="0" dirty="0">
                          <a:solidFill>
                            <a:srgbClr val="FF0000"/>
                          </a:solidFill>
                          <a:effectLst/>
                        </a:rPr>
                        <a:t>2.58E+01</a:t>
                      </a:r>
                      <a:endParaRPr lang="en-US" sz="1200" kern="1600" baseline="0" dirty="0">
                        <a:solidFill>
                          <a:srgbClr val="FF0000"/>
                        </a:solidFill>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c>
                  <a:txBody>
                    <a:bodyPr/>
                    <a:lstStyle/>
                    <a:p>
                      <a:pPr marL="0" marR="0">
                        <a:spcBef>
                          <a:spcPts val="100"/>
                        </a:spcBef>
                        <a:spcAft>
                          <a:spcPts val="100"/>
                        </a:spcAft>
                      </a:pPr>
                      <a:r>
                        <a:rPr lang="en-US" sz="1200" kern="1600" baseline="0">
                          <a:effectLst/>
                        </a:rPr>
                        <a:t>1.5</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r>
              <a:tr h="151586">
                <a:tc>
                  <a:txBody>
                    <a:bodyPr/>
                    <a:lstStyle/>
                    <a:p>
                      <a:pPr marL="0" marR="0">
                        <a:spcBef>
                          <a:spcPts val="100"/>
                        </a:spcBef>
                        <a:spcAft>
                          <a:spcPts val="100"/>
                        </a:spcAft>
                      </a:pPr>
                      <a:r>
                        <a:rPr lang="en-US" sz="1200" kern="1600" baseline="0">
                          <a:effectLst/>
                        </a:rPr>
                        <a:t>R17</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tc>
                <a:tc>
                  <a:txBody>
                    <a:bodyPr/>
                    <a:lstStyle/>
                    <a:p>
                      <a:pPr marL="0" marR="0">
                        <a:spcBef>
                          <a:spcPts val="100"/>
                        </a:spcBef>
                        <a:spcAft>
                          <a:spcPts val="100"/>
                        </a:spcAft>
                      </a:pPr>
                      <a:r>
                        <a:rPr lang="en-US" sz="1200" kern="1600" baseline="0">
                          <a:effectLst/>
                        </a:rPr>
                        <a:t>2.25E-01</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c>
                  <a:txBody>
                    <a:bodyPr/>
                    <a:lstStyle/>
                    <a:p>
                      <a:pPr marL="0" marR="0">
                        <a:spcBef>
                          <a:spcPts val="100"/>
                        </a:spcBef>
                        <a:spcAft>
                          <a:spcPts val="100"/>
                        </a:spcAft>
                      </a:pPr>
                      <a:r>
                        <a:rPr lang="en-US" sz="1200" kern="1600" baseline="0">
                          <a:effectLst/>
                        </a:rPr>
                        <a:t>17.0</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r>
              <a:tr h="151586">
                <a:tc>
                  <a:txBody>
                    <a:bodyPr/>
                    <a:lstStyle/>
                    <a:p>
                      <a:pPr marL="0" marR="0">
                        <a:spcBef>
                          <a:spcPts val="100"/>
                        </a:spcBef>
                        <a:spcAft>
                          <a:spcPts val="100"/>
                        </a:spcAft>
                      </a:pPr>
                      <a:r>
                        <a:rPr lang="en-US" sz="1200" kern="1600" baseline="0">
                          <a:effectLst/>
                        </a:rPr>
                        <a:t>R18</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tc>
                <a:tc>
                  <a:txBody>
                    <a:bodyPr/>
                    <a:lstStyle/>
                    <a:p>
                      <a:pPr marL="0" marR="0">
                        <a:spcBef>
                          <a:spcPts val="100"/>
                        </a:spcBef>
                        <a:spcAft>
                          <a:spcPts val="100"/>
                        </a:spcAft>
                      </a:pPr>
                      <a:r>
                        <a:rPr lang="en-US" sz="1200" kern="1600" baseline="0">
                          <a:effectLst/>
                        </a:rPr>
                        <a:t>2.67E-01</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c>
                  <a:txBody>
                    <a:bodyPr/>
                    <a:lstStyle/>
                    <a:p>
                      <a:pPr marL="0" marR="0">
                        <a:spcBef>
                          <a:spcPts val="100"/>
                        </a:spcBef>
                        <a:spcAft>
                          <a:spcPts val="100"/>
                        </a:spcAft>
                      </a:pPr>
                      <a:r>
                        <a:rPr lang="en-US" sz="1200" kern="1600" baseline="0">
                          <a:effectLst/>
                        </a:rPr>
                        <a:t>21.4</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r>
              <a:tr h="151586">
                <a:tc>
                  <a:txBody>
                    <a:bodyPr/>
                    <a:lstStyle/>
                    <a:p>
                      <a:pPr marL="0" marR="0">
                        <a:spcBef>
                          <a:spcPts val="100"/>
                        </a:spcBef>
                        <a:spcAft>
                          <a:spcPts val="100"/>
                        </a:spcAft>
                      </a:pPr>
                      <a:r>
                        <a:rPr lang="en-US" sz="1200" kern="1600" baseline="0">
                          <a:effectLst/>
                        </a:rPr>
                        <a:t>R19</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tc>
                <a:tc>
                  <a:txBody>
                    <a:bodyPr/>
                    <a:lstStyle/>
                    <a:p>
                      <a:pPr marL="0" marR="0">
                        <a:spcBef>
                          <a:spcPts val="100"/>
                        </a:spcBef>
                        <a:spcAft>
                          <a:spcPts val="100"/>
                        </a:spcAft>
                      </a:pPr>
                      <a:r>
                        <a:rPr lang="en-US" sz="1200" kern="1600" baseline="0" dirty="0">
                          <a:solidFill>
                            <a:srgbClr val="FF0000"/>
                          </a:solidFill>
                          <a:effectLst/>
                        </a:rPr>
                        <a:t>1.22E+01</a:t>
                      </a:r>
                      <a:endParaRPr lang="en-US" sz="1200" kern="1600" baseline="0" dirty="0">
                        <a:solidFill>
                          <a:srgbClr val="FF0000"/>
                        </a:solidFill>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c>
                  <a:txBody>
                    <a:bodyPr/>
                    <a:lstStyle/>
                    <a:p>
                      <a:pPr marL="0" marR="0">
                        <a:spcBef>
                          <a:spcPts val="100"/>
                        </a:spcBef>
                        <a:spcAft>
                          <a:spcPts val="100"/>
                        </a:spcAft>
                      </a:pPr>
                      <a:r>
                        <a:rPr lang="en-US" sz="1200" kern="1600" baseline="0">
                          <a:effectLst/>
                        </a:rPr>
                        <a:t>2.7</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r>
              <a:tr h="151586">
                <a:tc>
                  <a:txBody>
                    <a:bodyPr/>
                    <a:lstStyle/>
                    <a:p>
                      <a:pPr marL="0" marR="0">
                        <a:spcBef>
                          <a:spcPts val="100"/>
                        </a:spcBef>
                        <a:spcAft>
                          <a:spcPts val="100"/>
                        </a:spcAft>
                      </a:pPr>
                      <a:r>
                        <a:rPr lang="en-US" sz="1200" kern="1600" baseline="0">
                          <a:effectLst/>
                        </a:rPr>
                        <a:t>R20</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tc>
                <a:tc>
                  <a:txBody>
                    <a:bodyPr/>
                    <a:lstStyle/>
                    <a:p>
                      <a:pPr marL="0" marR="0">
                        <a:spcBef>
                          <a:spcPts val="100"/>
                        </a:spcBef>
                        <a:spcAft>
                          <a:spcPts val="100"/>
                        </a:spcAft>
                      </a:pPr>
                      <a:r>
                        <a:rPr lang="en-US" sz="1200" kern="1600" baseline="0">
                          <a:effectLst/>
                        </a:rPr>
                        <a:t>9.21E-02</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c>
                  <a:txBody>
                    <a:bodyPr/>
                    <a:lstStyle/>
                    <a:p>
                      <a:pPr marL="0" marR="0">
                        <a:spcBef>
                          <a:spcPts val="100"/>
                        </a:spcBef>
                        <a:spcAft>
                          <a:spcPts val="100"/>
                        </a:spcAft>
                      </a:pPr>
                      <a:r>
                        <a:rPr lang="en-US" sz="1200" kern="1600" baseline="0">
                          <a:effectLst/>
                        </a:rPr>
                        <a:t>3.9</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r>
              <a:tr h="151586">
                <a:tc>
                  <a:txBody>
                    <a:bodyPr/>
                    <a:lstStyle/>
                    <a:p>
                      <a:pPr marL="0" marR="0">
                        <a:spcBef>
                          <a:spcPts val="100"/>
                        </a:spcBef>
                        <a:spcAft>
                          <a:spcPts val="100"/>
                        </a:spcAft>
                      </a:pPr>
                      <a:r>
                        <a:rPr lang="en-US" sz="1200" kern="1600" baseline="0">
                          <a:effectLst/>
                        </a:rPr>
                        <a:t>R21</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tc>
                <a:tc>
                  <a:txBody>
                    <a:bodyPr/>
                    <a:lstStyle/>
                    <a:p>
                      <a:pPr marL="0" marR="0">
                        <a:spcBef>
                          <a:spcPts val="100"/>
                        </a:spcBef>
                        <a:spcAft>
                          <a:spcPts val="100"/>
                        </a:spcAft>
                      </a:pPr>
                      <a:r>
                        <a:rPr lang="en-US" sz="1200" kern="1600" baseline="0" dirty="0">
                          <a:effectLst/>
                        </a:rPr>
                        <a:t>1.77E-01</a:t>
                      </a:r>
                      <a:endParaRPr lang="en-US" sz="12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c>
                  <a:txBody>
                    <a:bodyPr/>
                    <a:lstStyle/>
                    <a:p>
                      <a:pPr marL="0" marR="0">
                        <a:spcBef>
                          <a:spcPts val="100"/>
                        </a:spcBef>
                        <a:spcAft>
                          <a:spcPts val="100"/>
                        </a:spcAft>
                      </a:pPr>
                      <a:r>
                        <a:rPr lang="en-US" sz="1200" kern="1600" baseline="0">
                          <a:effectLst/>
                        </a:rPr>
                        <a:t>2.8</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r>
              <a:tr h="151586">
                <a:tc>
                  <a:txBody>
                    <a:bodyPr/>
                    <a:lstStyle/>
                    <a:p>
                      <a:pPr marL="0" marR="0">
                        <a:spcBef>
                          <a:spcPts val="100"/>
                        </a:spcBef>
                        <a:spcAft>
                          <a:spcPts val="100"/>
                        </a:spcAft>
                      </a:pPr>
                      <a:r>
                        <a:rPr lang="en-US" sz="1200" kern="1600" baseline="0">
                          <a:effectLst/>
                        </a:rPr>
                        <a:t>R22</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tc>
                <a:tc>
                  <a:txBody>
                    <a:bodyPr/>
                    <a:lstStyle/>
                    <a:p>
                      <a:pPr marL="0" marR="0">
                        <a:spcBef>
                          <a:spcPts val="100"/>
                        </a:spcBef>
                        <a:spcAft>
                          <a:spcPts val="100"/>
                        </a:spcAft>
                      </a:pPr>
                      <a:r>
                        <a:rPr lang="en-US" sz="1200" kern="1600" baseline="0">
                          <a:effectLst/>
                        </a:rPr>
                        <a:t>6.69E+00</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c>
                  <a:txBody>
                    <a:bodyPr/>
                    <a:lstStyle/>
                    <a:p>
                      <a:pPr marL="0" marR="0">
                        <a:spcBef>
                          <a:spcPts val="100"/>
                        </a:spcBef>
                        <a:spcAft>
                          <a:spcPts val="100"/>
                        </a:spcAft>
                      </a:pPr>
                      <a:r>
                        <a:rPr lang="en-US" sz="1200" kern="1600" baseline="0">
                          <a:effectLst/>
                        </a:rPr>
                        <a:t>2.0</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r>
              <a:tr h="151586">
                <a:tc>
                  <a:txBody>
                    <a:bodyPr/>
                    <a:lstStyle/>
                    <a:p>
                      <a:pPr marL="0" marR="0">
                        <a:spcBef>
                          <a:spcPts val="100"/>
                        </a:spcBef>
                        <a:spcAft>
                          <a:spcPts val="100"/>
                        </a:spcAft>
                      </a:pPr>
                      <a:r>
                        <a:rPr lang="en-US" sz="1200" kern="1600" baseline="0">
                          <a:effectLst/>
                        </a:rPr>
                        <a:t>R23</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tc>
                <a:tc>
                  <a:txBody>
                    <a:bodyPr/>
                    <a:lstStyle/>
                    <a:p>
                      <a:pPr marL="0" marR="0">
                        <a:spcBef>
                          <a:spcPts val="100"/>
                        </a:spcBef>
                        <a:spcAft>
                          <a:spcPts val="100"/>
                        </a:spcAft>
                      </a:pPr>
                      <a:r>
                        <a:rPr lang="en-US" sz="1200" kern="1600" baseline="0" dirty="0">
                          <a:effectLst/>
                        </a:rPr>
                        <a:t>2.68E-01</a:t>
                      </a:r>
                      <a:endParaRPr lang="en-US" sz="12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c>
                  <a:txBody>
                    <a:bodyPr/>
                    <a:lstStyle/>
                    <a:p>
                      <a:pPr marL="0" marR="0">
                        <a:spcBef>
                          <a:spcPts val="100"/>
                        </a:spcBef>
                        <a:spcAft>
                          <a:spcPts val="100"/>
                        </a:spcAft>
                      </a:pPr>
                      <a:r>
                        <a:rPr lang="en-US" sz="1200" kern="1600" baseline="0">
                          <a:effectLst/>
                        </a:rPr>
                        <a:t>2.8</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r>
              <a:tr h="151586">
                <a:tc>
                  <a:txBody>
                    <a:bodyPr/>
                    <a:lstStyle/>
                    <a:p>
                      <a:pPr marL="0" marR="0">
                        <a:spcBef>
                          <a:spcPts val="100"/>
                        </a:spcBef>
                        <a:spcAft>
                          <a:spcPts val="100"/>
                        </a:spcAft>
                      </a:pPr>
                      <a:r>
                        <a:rPr lang="en-US" sz="1200" kern="1600" baseline="0">
                          <a:effectLst/>
                        </a:rPr>
                        <a:t>R24</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tc>
                <a:tc>
                  <a:txBody>
                    <a:bodyPr/>
                    <a:lstStyle/>
                    <a:p>
                      <a:pPr marL="0" marR="0">
                        <a:spcBef>
                          <a:spcPts val="100"/>
                        </a:spcBef>
                        <a:spcAft>
                          <a:spcPts val="100"/>
                        </a:spcAft>
                      </a:pPr>
                      <a:r>
                        <a:rPr lang="en-US" sz="1200" kern="1600" baseline="0">
                          <a:effectLst/>
                        </a:rPr>
                        <a:t>5.19E-01</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c>
                  <a:txBody>
                    <a:bodyPr/>
                    <a:lstStyle/>
                    <a:p>
                      <a:pPr marL="0" marR="0">
                        <a:spcBef>
                          <a:spcPts val="100"/>
                        </a:spcBef>
                        <a:spcAft>
                          <a:spcPts val="100"/>
                        </a:spcAft>
                      </a:pPr>
                      <a:r>
                        <a:rPr lang="en-US" sz="1200" kern="1600" baseline="0">
                          <a:effectLst/>
                        </a:rPr>
                        <a:t>6.6</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r>
              <a:tr h="151586">
                <a:tc>
                  <a:txBody>
                    <a:bodyPr/>
                    <a:lstStyle/>
                    <a:p>
                      <a:pPr marL="0" marR="0">
                        <a:spcBef>
                          <a:spcPts val="100"/>
                        </a:spcBef>
                        <a:spcAft>
                          <a:spcPts val="100"/>
                        </a:spcAft>
                      </a:pPr>
                      <a:r>
                        <a:rPr lang="en-US" sz="1200" kern="1600" baseline="0">
                          <a:effectLst/>
                        </a:rPr>
                        <a:t>R25</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tc>
                <a:tc>
                  <a:txBody>
                    <a:bodyPr/>
                    <a:lstStyle/>
                    <a:p>
                      <a:pPr marL="0" marR="0">
                        <a:spcBef>
                          <a:spcPts val="100"/>
                        </a:spcBef>
                        <a:spcAft>
                          <a:spcPts val="100"/>
                        </a:spcAft>
                      </a:pPr>
                      <a:r>
                        <a:rPr lang="en-US" sz="1200" kern="1600" baseline="0">
                          <a:effectLst/>
                        </a:rPr>
                        <a:t>2.91E-01</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c>
                  <a:txBody>
                    <a:bodyPr/>
                    <a:lstStyle/>
                    <a:p>
                      <a:pPr marL="0" marR="0">
                        <a:spcBef>
                          <a:spcPts val="100"/>
                        </a:spcBef>
                        <a:spcAft>
                          <a:spcPts val="100"/>
                        </a:spcAft>
                      </a:pPr>
                      <a:r>
                        <a:rPr lang="en-US" sz="1200" kern="1600" baseline="0">
                          <a:effectLst/>
                        </a:rPr>
                        <a:t>2.4</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r>
              <a:tr h="151586">
                <a:tc>
                  <a:txBody>
                    <a:bodyPr/>
                    <a:lstStyle/>
                    <a:p>
                      <a:pPr marL="0" marR="0">
                        <a:spcBef>
                          <a:spcPts val="100"/>
                        </a:spcBef>
                        <a:spcAft>
                          <a:spcPts val="100"/>
                        </a:spcAft>
                      </a:pPr>
                      <a:r>
                        <a:rPr lang="en-US" sz="1200" kern="1600" baseline="0">
                          <a:effectLst/>
                        </a:rPr>
                        <a:t>R26</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tc>
                <a:tc>
                  <a:txBody>
                    <a:bodyPr/>
                    <a:lstStyle/>
                    <a:p>
                      <a:pPr marL="0" marR="0">
                        <a:spcBef>
                          <a:spcPts val="100"/>
                        </a:spcBef>
                        <a:spcAft>
                          <a:spcPts val="100"/>
                        </a:spcAft>
                      </a:pPr>
                      <a:r>
                        <a:rPr lang="en-US" sz="1200" kern="1600" baseline="0">
                          <a:effectLst/>
                        </a:rPr>
                        <a:t>4.32E-01</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c>
                  <a:txBody>
                    <a:bodyPr/>
                    <a:lstStyle/>
                    <a:p>
                      <a:pPr marL="0" marR="0">
                        <a:spcBef>
                          <a:spcPts val="100"/>
                        </a:spcBef>
                        <a:spcAft>
                          <a:spcPts val="100"/>
                        </a:spcAft>
                      </a:pPr>
                      <a:r>
                        <a:rPr lang="en-US" sz="1200" kern="1600" baseline="0">
                          <a:effectLst/>
                        </a:rPr>
                        <a:t>3.2</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r>
              <a:tr h="151586">
                <a:tc>
                  <a:txBody>
                    <a:bodyPr/>
                    <a:lstStyle/>
                    <a:p>
                      <a:pPr marL="0" marR="0">
                        <a:spcBef>
                          <a:spcPts val="100"/>
                        </a:spcBef>
                        <a:spcAft>
                          <a:spcPts val="100"/>
                        </a:spcAft>
                      </a:pPr>
                      <a:r>
                        <a:rPr lang="en-US" sz="1200" kern="1600" baseline="0">
                          <a:effectLst/>
                        </a:rPr>
                        <a:t>R27</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tc>
                <a:tc>
                  <a:txBody>
                    <a:bodyPr/>
                    <a:lstStyle/>
                    <a:p>
                      <a:pPr marL="0" marR="0">
                        <a:spcBef>
                          <a:spcPts val="100"/>
                        </a:spcBef>
                        <a:spcAft>
                          <a:spcPts val="100"/>
                        </a:spcAft>
                      </a:pPr>
                      <a:r>
                        <a:rPr lang="en-US" sz="1200" kern="1600" baseline="0">
                          <a:effectLst/>
                        </a:rPr>
                        <a:t>4.42E-01</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c>
                  <a:txBody>
                    <a:bodyPr/>
                    <a:lstStyle/>
                    <a:p>
                      <a:pPr marL="0" marR="0">
                        <a:spcBef>
                          <a:spcPts val="100"/>
                        </a:spcBef>
                        <a:spcAft>
                          <a:spcPts val="100"/>
                        </a:spcAft>
                      </a:pPr>
                      <a:r>
                        <a:rPr lang="en-US" sz="1200" kern="1600" baseline="0">
                          <a:effectLst/>
                        </a:rPr>
                        <a:t>4.9</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r>
              <a:tr h="151586">
                <a:tc>
                  <a:txBody>
                    <a:bodyPr/>
                    <a:lstStyle/>
                    <a:p>
                      <a:pPr marL="0" marR="0">
                        <a:spcBef>
                          <a:spcPts val="100"/>
                        </a:spcBef>
                        <a:spcAft>
                          <a:spcPts val="100"/>
                        </a:spcAft>
                      </a:pPr>
                      <a:r>
                        <a:rPr lang="en-US" sz="1200" kern="1600" baseline="0">
                          <a:effectLst/>
                        </a:rPr>
                        <a:t>R28</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tc>
                <a:tc>
                  <a:txBody>
                    <a:bodyPr/>
                    <a:lstStyle/>
                    <a:p>
                      <a:pPr marL="0" marR="0">
                        <a:spcBef>
                          <a:spcPts val="100"/>
                        </a:spcBef>
                        <a:spcAft>
                          <a:spcPts val="100"/>
                        </a:spcAft>
                      </a:pPr>
                      <a:r>
                        <a:rPr lang="en-US" sz="1200" kern="1600" baseline="0">
                          <a:effectLst/>
                        </a:rPr>
                        <a:t>4.94E-01</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c>
                  <a:txBody>
                    <a:bodyPr/>
                    <a:lstStyle/>
                    <a:p>
                      <a:pPr marL="0" marR="0">
                        <a:spcBef>
                          <a:spcPts val="100"/>
                        </a:spcBef>
                        <a:spcAft>
                          <a:spcPts val="100"/>
                        </a:spcAft>
                      </a:pPr>
                      <a:r>
                        <a:rPr lang="en-US" sz="1200" kern="1600" baseline="0">
                          <a:effectLst/>
                        </a:rPr>
                        <a:t>4.9</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r>
              <a:tr h="151586">
                <a:tc>
                  <a:txBody>
                    <a:bodyPr/>
                    <a:lstStyle/>
                    <a:p>
                      <a:pPr marL="0" marR="0">
                        <a:spcBef>
                          <a:spcPts val="100"/>
                        </a:spcBef>
                        <a:spcAft>
                          <a:spcPts val="100"/>
                        </a:spcAft>
                      </a:pPr>
                      <a:r>
                        <a:rPr lang="en-US" sz="1200" kern="1600" baseline="0">
                          <a:effectLst/>
                        </a:rPr>
                        <a:t>R29</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tc>
                <a:tc>
                  <a:txBody>
                    <a:bodyPr/>
                    <a:lstStyle/>
                    <a:p>
                      <a:pPr marL="0" marR="0">
                        <a:spcBef>
                          <a:spcPts val="100"/>
                        </a:spcBef>
                        <a:spcAft>
                          <a:spcPts val="100"/>
                        </a:spcAft>
                      </a:pPr>
                      <a:r>
                        <a:rPr lang="en-US" sz="1200" kern="1600" baseline="0">
                          <a:effectLst/>
                        </a:rPr>
                        <a:t>7.68E-02</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c>
                  <a:txBody>
                    <a:bodyPr/>
                    <a:lstStyle/>
                    <a:p>
                      <a:pPr marL="0" marR="0">
                        <a:spcBef>
                          <a:spcPts val="100"/>
                        </a:spcBef>
                        <a:spcAft>
                          <a:spcPts val="100"/>
                        </a:spcAft>
                      </a:pPr>
                      <a:r>
                        <a:rPr lang="en-US" sz="1200" kern="1600" baseline="0">
                          <a:effectLst/>
                        </a:rPr>
                        <a:t>9.8</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r>
              <a:tr h="151586">
                <a:tc>
                  <a:txBody>
                    <a:bodyPr/>
                    <a:lstStyle/>
                    <a:p>
                      <a:pPr marL="0" marR="0">
                        <a:spcBef>
                          <a:spcPts val="100"/>
                        </a:spcBef>
                        <a:spcAft>
                          <a:spcPts val="100"/>
                        </a:spcAft>
                      </a:pPr>
                      <a:r>
                        <a:rPr lang="en-US" sz="1200" kern="1600" baseline="0">
                          <a:effectLst/>
                        </a:rPr>
                        <a:t>R30</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tc>
                <a:tc>
                  <a:txBody>
                    <a:bodyPr/>
                    <a:lstStyle/>
                    <a:p>
                      <a:pPr marL="0" marR="0">
                        <a:spcBef>
                          <a:spcPts val="100"/>
                        </a:spcBef>
                        <a:spcAft>
                          <a:spcPts val="100"/>
                        </a:spcAft>
                      </a:pPr>
                      <a:r>
                        <a:rPr lang="en-US" sz="1200" kern="1600" baseline="0">
                          <a:effectLst/>
                        </a:rPr>
                        <a:t>8.63E-02</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c>
                  <a:txBody>
                    <a:bodyPr/>
                    <a:lstStyle/>
                    <a:p>
                      <a:pPr marL="0" marR="0">
                        <a:spcBef>
                          <a:spcPts val="100"/>
                        </a:spcBef>
                        <a:spcAft>
                          <a:spcPts val="100"/>
                        </a:spcAft>
                      </a:pPr>
                      <a:r>
                        <a:rPr lang="en-US" sz="1200" kern="1600" baseline="0">
                          <a:effectLst/>
                        </a:rPr>
                        <a:t>6.0</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r>
              <a:tr h="151586">
                <a:tc>
                  <a:txBody>
                    <a:bodyPr/>
                    <a:lstStyle/>
                    <a:p>
                      <a:pPr marL="0" marR="0">
                        <a:spcBef>
                          <a:spcPts val="100"/>
                        </a:spcBef>
                        <a:spcAft>
                          <a:spcPts val="100"/>
                        </a:spcAft>
                      </a:pPr>
                      <a:r>
                        <a:rPr lang="en-US" sz="1200" kern="1600" baseline="0">
                          <a:effectLst/>
                        </a:rPr>
                        <a:t>R31</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tc>
                <a:tc>
                  <a:txBody>
                    <a:bodyPr/>
                    <a:lstStyle/>
                    <a:p>
                      <a:pPr marL="0" marR="0">
                        <a:spcBef>
                          <a:spcPts val="100"/>
                        </a:spcBef>
                        <a:spcAft>
                          <a:spcPts val="100"/>
                        </a:spcAft>
                      </a:pPr>
                      <a:r>
                        <a:rPr lang="en-US" sz="1200" kern="1600" baseline="0">
                          <a:effectLst/>
                        </a:rPr>
                        <a:t>2.25E-01</a:t>
                      </a:r>
                      <a:endParaRPr lang="en-US" sz="12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c>
                  <a:txBody>
                    <a:bodyPr/>
                    <a:lstStyle/>
                    <a:p>
                      <a:pPr marL="0" marR="0">
                        <a:spcBef>
                          <a:spcPts val="100"/>
                        </a:spcBef>
                        <a:spcAft>
                          <a:spcPts val="100"/>
                        </a:spcAft>
                      </a:pPr>
                      <a:r>
                        <a:rPr lang="en-US" sz="1200" kern="1600" baseline="0" dirty="0">
                          <a:effectLst/>
                        </a:rPr>
                        <a:t>9.3</a:t>
                      </a:r>
                      <a:endParaRPr lang="en-US" sz="12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68214" marR="68214" marT="0" marB="0" anchor="ctr"/>
                </a:tc>
              </a:tr>
            </a:tbl>
          </a:graphicData>
        </a:graphic>
      </p:graphicFrame>
    </p:spTree>
    <p:extLst>
      <p:ext uri="{BB962C8B-B14F-4D97-AF65-F5344CB8AC3E}">
        <p14:creationId xmlns:p14="http://schemas.microsoft.com/office/powerpoint/2010/main" val="356140613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 y="289331"/>
            <a:ext cx="8991600" cy="478624"/>
          </a:xfrm>
        </p:spPr>
        <p:txBody>
          <a:bodyPr/>
          <a:lstStyle/>
          <a:p>
            <a:r>
              <a:rPr lang="en-US" dirty="0" smtClean="0"/>
              <a:t>Annual Dose from Target Building</a:t>
            </a:r>
            <a:endParaRPr lang="en-US" dirty="0"/>
          </a:p>
        </p:txBody>
      </p:sp>
      <p:sp>
        <p:nvSpPr>
          <p:cNvPr id="4" name="Footer Placeholder 3"/>
          <p:cNvSpPr>
            <a:spLocks noGrp="1"/>
          </p:cNvSpPr>
          <p:nvPr>
            <p:ph type="ftr" sz="quarter" idx="10"/>
          </p:nvPr>
        </p:nvSpPr>
        <p:spPr/>
        <p:txBody>
          <a:bodyPr/>
          <a:lstStyle/>
          <a:p>
            <a:pPr>
              <a:defRPr/>
            </a:pPr>
            <a:r>
              <a:rPr lang="it-IT" smtClean="0"/>
              <a:t>Dali Georgobiani (Mikhail Kostin), "Annual Dose at FRIB", SATIF-13</a:t>
            </a:r>
            <a:endParaRPr lang="en-US" dirty="0"/>
          </a:p>
        </p:txBody>
      </p:sp>
      <p:sp>
        <p:nvSpPr>
          <p:cNvPr id="5" name="Slide Number Placeholder 4"/>
          <p:cNvSpPr>
            <a:spLocks noGrp="1"/>
          </p:cNvSpPr>
          <p:nvPr>
            <p:ph type="sldNum" sz="quarter" idx="11"/>
          </p:nvPr>
        </p:nvSpPr>
        <p:spPr/>
        <p:txBody>
          <a:bodyPr/>
          <a:lstStyle/>
          <a:p>
            <a:pPr>
              <a:defRPr/>
            </a:pPr>
            <a:r>
              <a:rPr lang="en-US" smtClean="0"/>
              <a:t>, Slide </a:t>
            </a:r>
            <a:fld id="{35AD4620-7552-4207-8973-898801ED212B}" type="slidenum">
              <a:rPr lang="en-US" smtClean="0"/>
              <a:pPr>
                <a:defRPr/>
              </a:pPr>
              <a:t>16</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939" y="1961605"/>
            <a:ext cx="5439534" cy="3905795"/>
          </a:xfrm>
          <a:prstGeom prst="rect">
            <a:avLst/>
          </a:prstGeom>
        </p:spPr>
      </p:pic>
      <p:sp>
        <p:nvSpPr>
          <p:cNvPr id="9" name="TextBox 8"/>
          <p:cNvSpPr txBox="1"/>
          <p:nvPr/>
        </p:nvSpPr>
        <p:spPr>
          <a:xfrm>
            <a:off x="2814405" y="1222248"/>
            <a:ext cx="4267200" cy="646331"/>
          </a:xfrm>
          <a:prstGeom prst="rect">
            <a:avLst/>
          </a:prstGeom>
          <a:noFill/>
        </p:spPr>
        <p:txBody>
          <a:bodyPr wrap="square" rtlCol="0">
            <a:spAutoFit/>
          </a:bodyPr>
          <a:lstStyle/>
          <a:p>
            <a:r>
              <a:rPr lang="en-US" dirty="0" smtClean="0">
                <a:solidFill>
                  <a:srgbClr val="7030A0"/>
                </a:solidFill>
              </a:rPr>
              <a:t>Annual Dose from Target Building</a:t>
            </a:r>
            <a:br>
              <a:rPr lang="en-US" dirty="0" smtClean="0">
                <a:solidFill>
                  <a:srgbClr val="7030A0"/>
                </a:solidFill>
              </a:rPr>
            </a:br>
            <a:r>
              <a:rPr lang="en-US" dirty="0" smtClean="0">
                <a:solidFill>
                  <a:srgbClr val="7030A0"/>
                </a:solidFill>
              </a:rPr>
              <a:t>(Direct + Skyshine)</a:t>
            </a:r>
            <a:endParaRPr lang="en-US" dirty="0">
              <a:solidFill>
                <a:srgbClr val="7030A0"/>
              </a:solidFill>
            </a:endParaRPr>
          </a:p>
        </p:txBody>
      </p:sp>
    </p:spTree>
    <p:extLst>
      <p:ext uri="{BB962C8B-B14F-4D97-AF65-F5344CB8AC3E}">
        <p14:creationId xmlns:p14="http://schemas.microsoft.com/office/powerpoint/2010/main" val="298119355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000" dirty="0" smtClean="0"/>
              <a:t>Includes linac walls, shielding penetrations (major and utility conduits), pits and trenches in the service building, local shielding for RFs and penetrations, walls of the service building</a:t>
            </a:r>
          </a:p>
          <a:p>
            <a:r>
              <a:rPr lang="en-US" sz="2000" dirty="0" smtClean="0"/>
              <a:t>The same model for both the direct </a:t>
            </a:r>
            <a:br>
              <a:rPr lang="en-US" sz="2000" dirty="0" smtClean="0"/>
            </a:br>
            <a:r>
              <a:rPr lang="en-US" sz="2000" dirty="0" smtClean="0"/>
              <a:t>exposure and skyshine</a:t>
            </a:r>
          </a:p>
          <a:p>
            <a:r>
              <a:rPr lang="en-US" sz="2000" dirty="0" smtClean="0"/>
              <a:t>1 W/m normal beam losses condition</a:t>
            </a:r>
          </a:p>
          <a:p>
            <a:r>
              <a:rPr lang="en-US" sz="2000" baseline="30000" dirty="0" smtClean="0"/>
              <a:t>48</a:t>
            </a:r>
            <a:r>
              <a:rPr lang="en-US" sz="2000" dirty="0" smtClean="0"/>
              <a:t>Ca at 193.6 MeV/u in linac segment </a:t>
            </a:r>
            <a:br>
              <a:rPr lang="en-US" sz="2000" dirty="0" smtClean="0"/>
            </a:br>
            <a:r>
              <a:rPr lang="en-US" sz="2000" dirty="0" smtClean="0"/>
              <a:t>#2 and 261 MeV/u in linac segment #3</a:t>
            </a:r>
          </a:p>
          <a:p>
            <a:r>
              <a:rPr lang="en-US" sz="2000" dirty="0" smtClean="0"/>
              <a:t>First segment was not used due to </a:t>
            </a:r>
            <a:br>
              <a:rPr lang="en-US" sz="2000" dirty="0" smtClean="0"/>
            </a:br>
            <a:r>
              <a:rPr lang="en-US" sz="2000" dirty="0" smtClean="0"/>
              <a:t>very low beam energy of 20 MeV/u</a:t>
            </a:r>
            <a:endParaRPr lang="en-US" sz="2000" dirty="0"/>
          </a:p>
        </p:txBody>
      </p:sp>
      <p:sp>
        <p:nvSpPr>
          <p:cNvPr id="3" name="Title 2"/>
          <p:cNvSpPr>
            <a:spLocks noGrp="1"/>
          </p:cNvSpPr>
          <p:nvPr>
            <p:ph type="title"/>
          </p:nvPr>
        </p:nvSpPr>
        <p:spPr/>
        <p:txBody>
          <a:bodyPr/>
          <a:lstStyle/>
          <a:p>
            <a:r>
              <a:rPr lang="en-US" dirty="0" smtClean="0"/>
              <a:t>Linac Model</a:t>
            </a:r>
            <a:endParaRPr lang="en-US" dirty="0"/>
          </a:p>
        </p:txBody>
      </p:sp>
      <p:sp>
        <p:nvSpPr>
          <p:cNvPr id="4" name="Footer Placeholder 3"/>
          <p:cNvSpPr>
            <a:spLocks noGrp="1"/>
          </p:cNvSpPr>
          <p:nvPr>
            <p:ph type="ftr" sz="quarter" idx="10"/>
          </p:nvPr>
        </p:nvSpPr>
        <p:spPr/>
        <p:txBody>
          <a:bodyPr/>
          <a:lstStyle/>
          <a:p>
            <a:pPr>
              <a:defRPr/>
            </a:pPr>
            <a:r>
              <a:rPr lang="it-IT" smtClean="0"/>
              <a:t>Dali Georgobiani (Mikhail Kostin), "Annual Dose at FRIB", SATIF-13</a:t>
            </a:r>
            <a:endParaRPr lang="en-US" dirty="0"/>
          </a:p>
        </p:txBody>
      </p:sp>
      <p:sp>
        <p:nvSpPr>
          <p:cNvPr id="5" name="Slide Number Placeholder 4"/>
          <p:cNvSpPr>
            <a:spLocks noGrp="1"/>
          </p:cNvSpPr>
          <p:nvPr>
            <p:ph type="sldNum" sz="quarter" idx="11"/>
          </p:nvPr>
        </p:nvSpPr>
        <p:spPr/>
        <p:txBody>
          <a:bodyPr/>
          <a:lstStyle/>
          <a:p>
            <a:pPr>
              <a:defRPr/>
            </a:pPr>
            <a:r>
              <a:rPr lang="en-US" smtClean="0"/>
              <a:t>, Slide </a:t>
            </a:r>
            <a:fld id="{35AD4620-7552-4207-8973-898801ED212B}" type="slidenum">
              <a:rPr lang="en-US" smtClean="0"/>
              <a:pPr>
                <a:defRPr/>
              </a:pPr>
              <a:t>17</a:t>
            </a:fld>
            <a:endParaRPr lang="en-US"/>
          </a:p>
        </p:txBody>
      </p:sp>
      <p:pic>
        <p:nvPicPr>
          <p:cNvPr id="6" name="Picture 5"/>
          <p:cNvPicPr>
            <a:picLocks noChangeAspect="1"/>
          </p:cNvPicPr>
          <p:nvPr/>
        </p:nvPicPr>
        <p:blipFill>
          <a:blip r:embed="rId2"/>
          <a:stretch>
            <a:fillRect/>
          </a:stretch>
        </p:blipFill>
        <p:spPr>
          <a:xfrm>
            <a:off x="76200" y="4712325"/>
            <a:ext cx="4800600" cy="1764675"/>
          </a:xfrm>
          <a:prstGeom prst="rect">
            <a:avLst/>
          </a:prstGeom>
        </p:spPr>
      </p:pic>
      <p:pic>
        <p:nvPicPr>
          <p:cNvPr id="7" name="Picture 6"/>
          <p:cNvPicPr>
            <a:picLocks noChangeAspect="1"/>
          </p:cNvPicPr>
          <p:nvPr/>
        </p:nvPicPr>
        <p:blipFill>
          <a:blip r:embed="rId3"/>
          <a:stretch>
            <a:fillRect/>
          </a:stretch>
        </p:blipFill>
        <p:spPr>
          <a:xfrm>
            <a:off x="6180997" y="1910143"/>
            <a:ext cx="2886803" cy="2661857"/>
          </a:xfrm>
          <a:prstGeom prst="rect">
            <a:avLst/>
          </a:prstGeom>
        </p:spPr>
      </p:pic>
      <p:sp>
        <p:nvSpPr>
          <p:cNvPr id="8" name="TextBox 7"/>
          <p:cNvSpPr txBox="1"/>
          <p:nvPr/>
        </p:nvSpPr>
        <p:spPr>
          <a:xfrm>
            <a:off x="6442959" y="1597223"/>
            <a:ext cx="2701041" cy="307777"/>
          </a:xfrm>
          <a:prstGeom prst="rect">
            <a:avLst/>
          </a:prstGeom>
          <a:noFill/>
        </p:spPr>
        <p:txBody>
          <a:bodyPr wrap="square" rtlCol="0">
            <a:spAutoFit/>
          </a:bodyPr>
          <a:lstStyle/>
          <a:p>
            <a:r>
              <a:rPr lang="en-US" sz="1400" dirty="0" smtClean="0">
                <a:solidFill>
                  <a:srgbClr val="7030A0"/>
                </a:solidFill>
              </a:rPr>
              <a:t>Penetrations Above Ground</a:t>
            </a:r>
            <a:endParaRPr lang="en-US" sz="1400" dirty="0">
              <a:solidFill>
                <a:srgbClr val="7030A0"/>
              </a:solidFill>
            </a:endParaRPr>
          </a:p>
        </p:txBody>
      </p:sp>
      <p:pic>
        <p:nvPicPr>
          <p:cNvPr id="9" name="Picture 8"/>
          <p:cNvPicPr>
            <a:picLocks noChangeAspect="1"/>
          </p:cNvPicPr>
          <p:nvPr/>
        </p:nvPicPr>
        <p:blipFill>
          <a:blip r:embed="rId4"/>
          <a:stretch>
            <a:fillRect/>
          </a:stretch>
        </p:blipFill>
        <p:spPr>
          <a:xfrm>
            <a:off x="4876800" y="2057400"/>
            <a:ext cx="1054721" cy="2195162"/>
          </a:xfrm>
          <a:prstGeom prst="rect">
            <a:avLst/>
          </a:prstGeom>
        </p:spPr>
      </p:pic>
      <p:pic>
        <p:nvPicPr>
          <p:cNvPr id="10" name="Picture 9"/>
          <p:cNvPicPr>
            <a:picLocks noChangeAspect="1"/>
          </p:cNvPicPr>
          <p:nvPr/>
        </p:nvPicPr>
        <p:blipFill>
          <a:blip r:embed="rId5"/>
          <a:stretch>
            <a:fillRect/>
          </a:stretch>
        </p:blipFill>
        <p:spPr>
          <a:xfrm>
            <a:off x="5439536" y="4649108"/>
            <a:ext cx="2980904" cy="2170233"/>
          </a:xfrm>
          <a:prstGeom prst="rect">
            <a:avLst/>
          </a:prstGeom>
        </p:spPr>
      </p:pic>
      <p:sp>
        <p:nvSpPr>
          <p:cNvPr id="11" name="TextBox 10"/>
          <p:cNvSpPr txBox="1"/>
          <p:nvPr/>
        </p:nvSpPr>
        <p:spPr>
          <a:xfrm>
            <a:off x="4989454" y="1756254"/>
            <a:ext cx="942067" cy="307777"/>
          </a:xfrm>
          <a:prstGeom prst="rect">
            <a:avLst/>
          </a:prstGeom>
          <a:noFill/>
        </p:spPr>
        <p:txBody>
          <a:bodyPr wrap="square" rtlCol="0">
            <a:spAutoFit/>
          </a:bodyPr>
          <a:lstStyle/>
          <a:p>
            <a:r>
              <a:rPr lang="en-US" sz="1400" dirty="0" smtClean="0">
                <a:solidFill>
                  <a:srgbClr val="7030A0"/>
                </a:solidFill>
              </a:rPr>
              <a:t>RF Stack</a:t>
            </a:r>
            <a:endParaRPr lang="en-US" sz="1400" dirty="0">
              <a:solidFill>
                <a:srgbClr val="7030A0"/>
              </a:solidFill>
            </a:endParaRPr>
          </a:p>
        </p:txBody>
      </p:sp>
    </p:spTree>
    <p:extLst>
      <p:ext uri="{BB962C8B-B14F-4D97-AF65-F5344CB8AC3E}">
        <p14:creationId xmlns:p14="http://schemas.microsoft.com/office/powerpoint/2010/main" val="193900155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p:cNvSpPr txBox="1">
            <a:spLocks/>
          </p:cNvSpPr>
          <p:nvPr/>
        </p:nvSpPr>
        <p:spPr bwMode="auto">
          <a:xfrm>
            <a:off x="76200" y="1067100"/>
            <a:ext cx="8990922" cy="50274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sz="1800">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sz="2000" kern="0" dirty="0" smtClean="0"/>
              <a:t>Direct dose to public and workers from 1 W/m beam losses in linac</a:t>
            </a:r>
          </a:p>
          <a:p>
            <a:pPr lvl="1"/>
            <a:r>
              <a:rPr lang="en-US" sz="1800" kern="0" dirty="0" smtClean="0"/>
              <a:t>Upgraded facility: 611 MeV protons in segment 2, 1 GeV protons in segment 3</a:t>
            </a:r>
          </a:p>
          <a:p>
            <a:pPr lvl="1"/>
            <a:r>
              <a:rPr lang="en-US" sz="1800" kern="0" dirty="0" smtClean="0">
                <a:sym typeface="Symbol" panose="05050102010706020507" pitchFamily="18" charset="2"/>
              </a:rPr>
              <a:t>Even for protons, the dose rate to public is &lt;0.001 mrem/h (5.6 mrem/y) and</a:t>
            </a:r>
            <a:br>
              <a:rPr lang="en-US" sz="1800" kern="0" dirty="0" smtClean="0">
                <a:sym typeface="Symbol" panose="05050102010706020507" pitchFamily="18" charset="2"/>
              </a:rPr>
            </a:br>
            <a:r>
              <a:rPr lang="en-US" sz="1800" kern="0" dirty="0" smtClean="0">
                <a:sym typeface="Symbol" panose="05050102010706020507" pitchFamily="18" charset="2"/>
              </a:rPr>
              <a:t>&lt;0.1 mrem/h (200 mrem/y) for workers (except fenced out areas at penetrations)</a:t>
            </a:r>
          </a:p>
          <a:p>
            <a:pPr lvl="1"/>
            <a:r>
              <a:rPr lang="en-US" sz="1800" kern="0" dirty="0"/>
              <a:t>The dose rate will be 4.8 times smaller for </a:t>
            </a:r>
            <a:r>
              <a:rPr lang="en-US" sz="1800" kern="0" baseline="30000" dirty="0"/>
              <a:t>18</a:t>
            </a:r>
            <a:r>
              <a:rPr lang="en-US" sz="1800" kern="0" dirty="0"/>
              <a:t>O and </a:t>
            </a:r>
            <a:r>
              <a:rPr lang="en-US" sz="1800" kern="0" dirty="0">
                <a:sym typeface="Symbol" panose="05050102010706020507" pitchFamily="18" charset="2"/>
              </a:rPr>
              <a:t>20 times smaller for </a:t>
            </a:r>
            <a:r>
              <a:rPr lang="en-US" sz="1800" kern="0" baseline="30000" dirty="0">
                <a:sym typeface="Symbol" panose="05050102010706020507" pitchFamily="18" charset="2"/>
              </a:rPr>
              <a:t>48</a:t>
            </a:r>
            <a:r>
              <a:rPr lang="en-US" sz="1800" kern="0" dirty="0">
                <a:sym typeface="Symbol" panose="05050102010706020507" pitchFamily="18" charset="2"/>
              </a:rPr>
              <a:t>Ca</a:t>
            </a:r>
          </a:p>
          <a:p>
            <a:pPr lvl="1"/>
            <a:endParaRPr lang="en-US" sz="1800" kern="0" dirty="0"/>
          </a:p>
        </p:txBody>
      </p:sp>
      <p:pic>
        <p:nvPicPr>
          <p:cNvPr id="6" name="Content Placeholder 5"/>
          <p:cNvPicPr>
            <a:picLocks noGrp="1" noChangeAspect="1"/>
          </p:cNvPicPr>
          <p:nvPr>
            <p:ph idx="1"/>
          </p:nvPr>
        </p:nvPicPr>
        <p:blipFill>
          <a:blip r:embed="rId2"/>
          <a:stretch>
            <a:fillRect/>
          </a:stretch>
        </p:blipFill>
        <p:spPr>
          <a:xfrm>
            <a:off x="76200" y="2496086"/>
            <a:ext cx="8857143" cy="4285714"/>
          </a:xfrm>
          <a:prstGeom prst="rect">
            <a:avLst/>
          </a:prstGeom>
        </p:spPr>
      </p:pic>
      <p:sp>
        <p:nvSpPr>
          <p:cNvPr id="4" name="Footer Placeholder 3"/>
          <p:cNvSpPr>
            <a:spLocks noGrp="1"/>
          </p:cNvSpPr>
          <p:nvPr>
            <p:ph type="ftr" sz="quarter" idx="10"/>
          </p:nvPr>
        </p:nvSpPr>
        <p:spPr/>
        <p:txBody>
          <a:bodyPr/>
          <a:lstStyle/>
          <a:p>
            <a:pPr>
              <a:defRPr/>
            </a:pPr>
            <a:r>
              <a:rPr lang="it-IT" smtClean="0"/>
              <a:t>Dali Georgobiani (Mikhail Kostin), "Annual Dose at FRIB", SATIF-13</a:t>
            </a:r>
            <a:endParaRPr lang="en-US" dirty="0"/>
          </a:p>
        </p:txBody>
      </p:sp>
      <p:pic>
        <p:nvPicPr>
          <p:cNvPr id="7" name="Picture 6"/>
          <p:cNvPicPr>
            <a:picLocks/>
          </p:cNvPicPr>
          <p:nvPr/>
        </p:nvPicPr>
        <p:blipFill>
          <a:blip r:embed="rId3">
            <a:clrChange>
              <a:clrFrom>
                <a:srgbClr val="CD00CD"/>
              </a:clrFrom>
              <a:clrTo>
                <a:srgbClr val="CD00CD">
                  <a:alpha val="0"/>
                </a:srgbClr>
              </a:clrTo>
            </a:clrChange>
          </a:blip>
          <a:stretch>
            <a:fillRect/>
          </a:stretch>
        </p:blipFill>
        <p:spPr>
          <a:xfrm>
            <a:off x="694772" y="4392849"/>
            <a:ext cx="8305800" cy="2057400"/>
          </a:xfrm>
          <a:prstGeom prst="rect">
            <a:avLst/>
          </a:prstGeom>
        </p:spPr>
      </p:pic>
      <p:pic>
        <p:nvPicPr>
          <p:cNvPr id="8" name="Picture 7"/>
          <p:cNvPicPr>
            <a:picLocks noChangeAspect="1"/>
          </p:cNvPicPr>
          <p:nvPr/>
        </p:nvPicPr>
        <p:blipFill>
          <a:blip r:embed="rId4"/>
          <a:stretch>
            <a:fillRect/>
          </a:stretch>
        </p:blipFill>
        <p:spPr>
          <a:xfrm>
            <a:off x="3747541" y="3597664"/>
            <a:ext cx="5396459" cy="669536"/>
          </a:xfrm>
          <a:prstGeom prst="rect">
            <a:avLst/>
          </a:prstGeom>
        </p:spPr>
      </p:pic>
      <p:sp>
        <p:nvSpPr>
          <p:cNvPr id="3" name="Title 2"/>
          <p:cNvSpPr>
            <a:spLocks noGrp="1"/>
          </p:cNvSpPr>
          <p:nvPr>
            <p:ph type="title"/>
          </p:nvPr>
        </p:nvSpPr>
        <p:spPr>
          <a:xfrm>
            <a:off x="76200" y="72669"/>
            <a:ext cx="8991600" cy="911948"/>
          </a:xfrm>
        </p:spPr>
        <p:txBody>
          <a:bodyPr/>
          <a:lstStyle/>
          <a:p>
            <a:r>
              <a:rPr lang="en-US" dirty="0" smtClean="0"/>
              <a:t>Direct Dose to Public and Workers From Linac</a:t>
            </a:r>
            <a:endParaRPr lang="en-US" dirty="0"/>
          </a:p>
        </p:txBody>
      </p:sp>
      <p:sp>
        <p:nvSpPr>
          <p:cNvPr id="5" name="Slide Number Placeholder 4"/>
          <p:cNvSpPr>
            <a:spLocks noGrp="1"/>
          </p:cNvSpPr>
          <p:nvPr>
            <p:ph type="sldNum" sz="quarter" idx="11"/>
          </p:nvPr>
        </p:nvSpPr>
        <p:spPr/>
        <p:txBody>
          <a:bodyPr/>
          <a:lstStyle/>
          <a:p>
            <a:pPr>
              <a:defRPr/>
            </a:pPr>
            <a:r>
              <a:rPr lang="en-US" smtClean="0"/>
              <a:t>, Slide </a:t>
            </a:r>
            <a:fld id="{35AD4620-7552-4207-8973-898801ED212B}" type="slidenum">
              <a:rPr lang="en-US" smtClean="0"/>
              <a:pPr>
                <a:defRPr/>
              </a:pPr>
              <a:t>18</a:t>
            </a:fld>
            <a:endParaRPr lang="en-US"/>
          </a:p>
        </p:txBody>
      </p:sp>
      <p:cxnSp>
        <p:nvCxnSpPr>
          <p:cNvPr id="13" name="Straight Connector 12"/>
          <p:cNvCxnSpPr/>
          <p:nvPr/>
        </p:nvCxnSpPr>
        <p:spPr>
          <a:xfrm flipV="1">
            <a:off x="8534400" y="2895600"/>
            <a:ext cx="0" cy="167640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059622" y="3053544"/>
            <a:ext cx="2403435" cy="381000"/>
          </a:xfrm>
          <a:prstGeom prst="rect">
            <a:avLst/>
          </a:prstGeom>
          <a:noFill/>
        </p:spPr>
        <p:txBody>
          <a:bodyPr wrap="square" rtlCol="0">
            <a:spAutoFit/>
          </a:bodyPr>
          <a:lstStyle/>
          <a:p>
            <a:r>
              <a:rPr lang="en-US" dirty="0" smtClean="0">
                <a:solidFill>
                  <a:srgbClr val="0070C0"/>
                </a:solidFill>
              </a:rPr>
              <a:t>Controlled Area</a:t>
            </a:r>
            <a:endParaRPr lang="en-US" dirty="0">
              <a:solidFill>
                <a:srgbClr val="0070C0"/>
              </a:solidFill>
            </a:endParaRPr>
          </a:p>
        </p:txBody>
      </p:sp>
      <p:sp>
        <p:nvSpPr>
          <p:cNvPr id="16" name="TextBox 15"/>
          <p:cNvSpPr txBox="1"/>
          <p:nvPr/>
        </p:nvSpPr>
        <p:spPr>
          <a:xfrm>
            <a:off x="4344493" y="5318821"/>
            <a:ext cx="1922943" cy="369332"/>
          </a:xfrm>
          <a:prstGeom prst="rect">
            <a:avLst/>
          </a:prstGeom>
          <a:noFill/>
        </p:spPr>
        <p:txBody>
          <a:bodyPr wrap="square" rtlCol="0">
            <a:spAutoFit/>
          </a:bodyPr>
          <a:lstStyle/>
          <a:p>
            <a:r>
              <a:rPr lang="en-US" dirty="0" smtClean="0">
                <a:solidFill>
                  <a:srgbClr val="FFFF00"/>
                </a:solidFill>
              </a:rPr>
              <a:t>Controlled Area</a:t>
            </a:r>
            <a:endParaRPr lang="en-US" dirty="0">
              <a:solidFill>
                <a:srgbClr val="FFFF00"/>
              </a:solidFill>
            </a:endParaRPr>
          </a:p>
        </p:txBody>
      </p:sp>
      <p:sp>
        <p:nvSpPr>
          <p:cNvPr id="17" name="TextBox 16"/>
          <p:cNvSpPr txBox="1"/>
          <p:nvPr/>
        </p:nvSpPr>
        <p:spPr>
          <a:xfrm>
            <a:off x="1219200" y="6425525"/>
            <a:ext cx="1371600" cy="381000"/>
          </a:xfrm>
          <a:prstGeom prst="rect">
            <a:avLst/>
          </a:prstGeom>
          <a:noFill/>
        </p:spPr>
        <p:txBody>
          <a:bodyPr wrap="square" rtlCol="0">
            <a:spAutoFit/>
          </a:bodyPr>
          <a:lstStyle/>
          <a:p>
            <a:r>
              <a:rPr lang="en-US" dirty="0" smtClean="0">
                <a:solidFill>
                  <a:srgbClr val="0070C0"/>
                </a:solidFill>
              </a:rPr>
              <a:t>Public Area</a:t>
            </a:r>
            <a:endParaRPr lang="en-US" dirty="0">
              <a:solidFill>
                <a:srgbClr val="0070C0"/>
              </a:solidFill>
            </a:endParaRPr>
          </a:p>
        </p:txBody>
      </p:sp>
      <p:cxnSp>
        <p:nvCxnSpPr>
          <p:cNvPr id="19" name="Straight Arrow Connector 18"/>
          <p:cNvCxnSpPr/>
          <p:nvPr/>
        </p:nvCxnSpPr>
        <p:spPr>
          <a:xfrm flipH="1" flipV="1">
            <a:off x="528914" y="5688153"/>
            <a:ext cx="766486" cy="762097"/>
          </a:xfrm>
          <a:prstGeom prst="straightConnector1">
            <a:avLst/>
          </a:prstGeom>
          <a:ln w="28575">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2514600" y="6616025"/>
            <a:ext cx="981282" cy="0"/>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494943" y="2590800"/>
            <a:ext cx="1506057" cy="369332"/>
          </a:xfrm>
          <a:prstGeom prst="rect">
            <a:avLst/>
          </a:prstGeom>
          <a:noFill/>
        </p:spPr>
        <p:txBody>
          <a:bodyPr wrap="square" rtlCol="0">
            <a:spAutoFit/>
          </a:bodyPr>
          <a:lstStyle/>
          <a:p>
            <a:r>
              <a:rPr lang="en-US" dirty="0" smtClean="0">
                <a:solidFill>
                  <a:srgbClr val="0070C0"/>
                </a:solidFill>
              </a:rPr>
              <a:t>Public Area</a:t>
            </a:r>
            <a:endParaRPr lang="en-US" dirty="0">
              <a:solidFill>
                <a:srgbClr val="0070C0"/>
              </a:solidFill>
            </a:endParaRPr>
          </a:p>
        </p:txBody>
      </p:sp>
      <p:cxnSp>
        <p:nvCxnSpPr>
          <p:cNvPr id="29" name="Straight Arrow Connector 28"/>
          <p:cNvCxnSpPr/>
          <p:nvPr/>
        </p:nvCxnSpPr>
        <p:spPr>
          <a:xfrm>
            <a:off x="7864417" y="2800987"/>
            <a:ext cx="898583" cy="673070"/>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176771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800" dirty="0" smtClean="0"/>
              <a:t>Map </a:t>
            </a:r>
            <a:r>
              <a:rPr lang="en-US" sz="1800" dirty="0"/>
              <a:t>in “human torso” (24 in to 74.8 in) </a:t>
            </a:r>
            <a:r>
              <a:rPr lang="en-US" sz="1800" dirty="0" smtClean="0"/>
              <a:t>-</a:t>
            </a:r>
            <a:br>
              <a:rPr lang="en-US" sz="1800" dirty="0" smtClean="0"/>
            </a:br>
            <a:r>
              <a:rPr lang="en-US" sz="1800" dirty="0" smtClean="0"/>
              <a:t>NASA </a:t>
            </a:r>
            <a:r>
              <a:rPr lang="en-US" sz="1800" dirty="0"/>
              <a:t>Man-Systems Integration </a:t>
            </a:r>
            <a:r>
              <a:rPr lang="en-US" sz="1800" dirty="0" smtClean="0"/>
              <a:t>Standards</a:t>
            </a:r>
            <a:r>
              <a:rPr lang="en-US" sz="1800" u="sng" dirty="0"/>
              <a:t/>
            </a:r>
            <a:br>
              <a:rPr lang="en-US" sz="1800" u="sng" dirty="0"/>
            </a:br>
            <a:r>
              <a:rPr lang="en-US" sz="1800" dirty="0" smtClean="0">
                <a:hlinkClick r:id="rId2"/>
              </a:rPr>
              <a:t>http</a:t>
            </a:r>
            <a:r>
              <a:rPr lang="en-US" sz="1800" dirty="0">
                <a:hlinkClick r:id="rId2"/>
              </a:rPr>
              <a:t>://</a:t>
            </a:r>
            <a:r>
              <a:rPr lang="en-US" sz="1800" dirty="0" smtClean="0">
                <a:hlinkClick r:id="rId2"/>
              </a:rPr>
              <a:t>msis.jsc.nasa.gov/sections/section03.htm</a:t>
            </a:r>
            <a:endParaRPr lang="en-US" sz="2400" dirty="0"/>
          </a:p>
        </p:txBody>
      </p:sp>
      <p:sp>
        <p:nvSpPr>
          <p:cNvPr id="3" name="Title 2"/>
          <p:cNvSpPr>
            <a:spLocks noGrp="1"/>
          </p:cNvSpPr>
          <p:nvPr>
            <p:ph type="title"/>
          </p:nvPr>
        </p:nvSpPr>
        <p:spPr/>
        <p:txBody>
          <a:bodyPr/>
          <a:lstStyle/>
          <a:p>
            <a:r>
              <a:rPr lang="en-US" dirty="0" err="1" smtClean="0"/>
              <a:t>Skyshine+Direct</a:t>
            </a:r>
            <a:r>
              <a:rPr lang="en-US" dirty="0" smtClean="0"/>
              <a:t> Dose from Linac</a:t>
            </a:r>
            <a:endParaRPr lang="en-US" dirty="0"/>
          </a:p>
        </p:txBody>
      </p:sp>
      <p:sp>
        <p:nvSpPr>
          <p:cNvPr id="4" name="Footer Placeholder 3"/>
          <p:cNvSpPr>
            <a:spLocks noGrp="1"/>
          </p:cNvSpPr>
          <p:nvPr>
            <p:ph type="ftr" sz="quarter" idx="10"/>
          </p:nvPr>
        </p:nvSpPr>
        <p:spPr/>
        <p:txBody>
          <a:bodyPr/>
          <a:lstStyle/>
          <a:p>
            <a:pPr>
              <a:defRPr/>
            </a:pPr>
            <a:r>
              <a:rPr lang="it-IT" smtClean="0"/>
              <a:t>Dali Georgobiani (Mikhail Kostin), "Annual Dose at FRIB", SATIF-13</a:t>
            </a:r>
            <a:endParaRPr lang="en-US" dirty="0"/>
          </a:p>
        </p:txBody>
      </p:sp>
      <p:sp>
        <p:nvSpPr>
          <p:cNvPr id="5" name="Slide Number Placeholder 4"/>
          <p:cNvSpPr>
            <a:spLocks noGrp="1"/>
          </p:cNvSpPr>
          <p:nvPr>
            <p:ph type="sldNum" sz="quarter" idx="11"/>
          </p:nvPr>
        </p:nvSpPr>
        <p:spPr/>
        <p:txBody>
          <a:bodyPr/>
          <a:lstStyle/>
          <a:p>
            <a:pPr>
              <a:defRPr/>
            </a:pPr>
            <a:r>
              <a:rPr lang="en-US" smtClean="0"/>
              <a:t>, Slide </a:t>
            </a:r>
            <a:fld id="{35AD4620-7552-4207-8973-898801ED212B}" type="slidenum">
              <a:rPr lang="en-US" smtClean="0"/>
              <a:pPr>
                <a:defRPr/>
              </a:pPr>
              <a:t>19</a:t>
            </a:fld>
            <a:endParaRPr lang="en-US"/>
          </a:p>
        </p:txBody>
      </p:sp>
      <p:pic>
        <p:nvPicPr>
          <p:cNvPr id="7" name="Picture 6"/>
          <p:cNvPicPr>
            <a:picLocks noChangeAspect="1"/>
          </p:cNvPicPr>
          <p:nvPr/>
        </p:nvPicPr>
        <p:blipFill>
          <a:blip r:embed="rId3"/>
          <a:stretch>
            <a:fillRect/>
          </a:stretch>
        </p:blipFill>
        <p:spPr>
          <a:xfrm>
            <a:off x="381000" y="1981200"/>
            <a:ext cx="4166667" cy="4338095"/>
          </a:xfrm>
          <a:prstGeom prst="rect">
            <a:avLst/>
          </a:prstGeom>
        </p:spPr>
      </p:pic>
      <p:graphicFrame>
        <p:nvGraphicFramePr>
          <p:cNvPr id="8" name="Content Placeholder 6"/>
          <p:cNvGraphicFramePr>
            <a:graphicFrameLocks/>
          </p:cNvGraphicFramePr>
          <p:nvPr>
            <p:extLst>
              <p:ext uri="{D42A27DB-BD31-4B8C-83A1-F6EECF244321}">
                <p14:modId xmlns:p14="http://schemas.microsoft.com/office/powerpoint/2010/main" val="3650913132"/>
              </p:ext>
            </p:extLst>
          </p:nvPr>
        </p:nvGraphicFramePr>
        <p:xfrm>
          <a:off x="5181600" y="1204790"/>
          <a:ext cx="3810000" cy="5196010"/>
        </p:xfrm>
        <a:graphic>
          <a:graphicData uri="http://schemas.openxmlformats.org/drawingml/2006/table">
            <a:tbl>
              <a:tblPr firstRow="1" firstCol="1" bandRow="1">
                <a:tableStyleId>{5C22544A-7EE6-4342-B048-85BDC9FD1C3A}</a:tableStyleId>
              </a:tblPr>
              <a:tblGrid>
                <a:gridCol w="802365"/>
                <a:gridCol w="797442"/>
                <a:gridCol w="797442"/>
                <a:gridCol w="797442"/>
                <a:gridCol w="615309"/>
              </a:tblGrid>
              <a:tr h="944050">
                <a:tc>
                  <a:txBody>
                    <a:bodyPr/>
                    <a:lstStyle/>
                    <a:p>
                      <a:pPr marL="0" marR="0">
                        <a:spcBef>
                          <a:spcPts val="100"/>
                        </a:spcBef>
                        <a:spcAft>
                          <a:spcPts val="100"/>
                        </a:spcAft>
                      </a:pPr>
                      <a:r>
                        <a:rPr lang="en-US" sz="900" kern="1600" dirty="0">
                          <a:effectLst/>
                        </a:rPr>
                        <a:t>Receptor</a:t>
                      </a:r>
                      <a:endParaRPr lang="en-US" sz="900" b="1" kern="1600" dirty="0">
                        <a:effectLst/>
                        <a:latin typeface="Arial Narrow" panose="020B0606020202030204" pitchFamily="34" charset="0"/>
                        <a:ea typeface="Times New Roman" panose="02020603050405020304" pitchFamily="18" charset="0"/>
                        <a:cs typeface="Arial" panose="020B0604020202020204" pitchFamily="34" charset="0"/>
                      </a:endParaRPr>
                    </a:p>
                  </a:txBody>
                  <a:tcPr marL="59278" marR="59278" marT="0" marB="0" anchor="ctr"/>
                </a:tc>
                <a:tc>
                  <a:txBody>
                    <a:bodyPr/>
                    <a:lstStyle/>
                    <a:p>
                      <a:pPr marL="0" marR="0">
                        <a:spcBef>
                          <a:spcPts val="100"/>
                        </a:spcBef>
                        <a:spcAft>
                          <a:spcPts val="100"/>
                        </a:spcAft>
                      </a:pPr>
                      <a:r>
                        <a:rPr lang="en-US" sz="900" kern="1600" dirty="0">
                          <a:effectLst/>
                        </a:rPr>
                        <a:t>LS2</a:t>
                      </a:r>
                    </a:p>
                    <a:p>
                      <a:pPr marL="0" marR="0">
                        <a:spcBef>
                          <a:spcPts val="100"/>
                        </a:spcBef>
                        <a:spcAft>
                          <a:spcPts val="100"/>
                        </a:spcAft>
                      </a:pPr>
                      <a:r>
                        <a:rPr lang="en-US" sz="900" kern="1600" dirty="0">
                          <a:effectLst/>
                        </a:rPr>
                        <a:t>Dose </a:t>
                      </a:r>
                      <a:r>
                        <a:rPr lang="en-US" sz="900" kern="1600" dirty="0" smtClean="0">
                          <a:effectLst/>
                        </a:rPr>
                        <a:t>Equivalent </a:t>
                      </a:r>
                      <a:r>
                        <a:rPr lang="en-US" sz="900" kern="1600" dirty="0">
                          <a:effectLst/>
                        </a:rPr>
                        <a:t>Rate [mrem/y]</a:t>
                      </a:r>
                      <a:endParaRPr lang="en-US" sz="900" b="1" kern="1600" dirty="0">
                        <a:effectLst/>
                        <a:latin typeface="Arial Narrow" panose="020B0606020202030204" pitchFamily="34" charset="0"/>
                        <a:ea typeface="Times New Roman" panose="02020603050405020304" pitchFamily="18" charset="0"/>
                        <a:cs typeface="Arial" panose="020B0604020202020204" pitchFamily="34" charset="0"/>
                      </a:endParaRPr>
                    </a:p>
                  </a:txBody>
                  <a:tcPr marL="59278" marR="59278" marT="0" marB="0" anchor="ctr"/>
                </a:tc>
                <a:tc>
                  <a:txBody>
                    <a:bodyPr/>
                    <a:lstStyle/>
                    <a:p>
                      <a:pPr marL="0" marR="0">
                        <a:spcBef>
                          <a:spcPts val="100"/>
                        </a:spcBef>
                        <a:spcAft>
                          <a:spcPts val="100"/>
                        </a:spcAft>
                      </a:pPr>
                      <a:r>
                        <a:rPr lang="en-US" sz="900" kern="1600" dirty="0">
                          <a:effectLst/>
                        </a:rPr>
                        <a:t>LS3</a:t>
                      </a:r>
                    </a:p>
                    <a:p>
                      <a:pPr marL="0" marR="0">
                        <a:spcBef>
                          <a:spcPts val="100"/>
                        </a:spcBef>
                        <a:spcAft>
                          <a:spcPts val="100"/>
                        </a:spcAft>
                      </a:pPr>
                      <a:r>
                        <a:rPr lang="en-US" sz="900" kern="1600" dirty="0">
                          <a:effectLst/>
                        </a:rPr>
                        <a:t>Dose </a:t>
                      </a:r>
                      <a:r>
                        <a:rPr lang="en-US" sz="900" kern="1600" dirty="0" smtClean="0">
                          <a:effectLst/>
                        </a:rPr>
                        <a:t>Equivalent </a:t>
                      </a:r>
                      <a:r>
                        <a:rPr lang="en-US" sz="900" kern="1600" dirty="0">
                          <a:effectLst/>
                        </a:rPr>
                        <a:t>Rate [mrem/y]</a:t>
                      </a:r>
                      <a:endParaRPr lang="en-US" sz="900" b="1" kern="1600" dirty="0">
                        <a:effectLst/>
                        <a:latin typeface="Arial Narrow" panose="020B0606020202030204" pitchFamily="34" charset="0"/>
                        <a:ea typeface="Times New Roman" panose="02020603050405020304" pitchFamily="18" charset="0"/>
                        <a:cs typeface="Arial" panose="020B0604020202020204" pitchFamily="34" charset="0"/>
                      </a:endParaRPr>
                    </a:p>
                  </a:txBody>
                  <a:tcPr marL="59278" marR="59278" marT="0" marB="0" anchor="ctr"/>
                </a:tc>
                <a:tc>
                  <a:txBody>
                    <a:bodyPr/>
                    <a:lstStyle/>
                    <a:p>
                      <a:pPr marL="0" marR="0">
                        <a:spcBef>
                          <a:spcPts val="100"/>
                        </a:spcBef>
                        <a:spcAft>
                          <a:spcPts val="100"/>
                        </a:spcAft>
                      </a:pPr>
                      <a:r>
                        <a:rPr lang="en-US" sz="900" kern="1600" dirty="0">
                          <a:effectLst/>
                        </a:rPr>
                        <a:t>Total</a:t>
                      </a:r>
                    </a:p>
                    <a:p>
                      <a:pPr marL="0" marR="0">
                        <a:spcBef>
                          <a:spcPts val="100"/>
                        </a:spcBef>
                        <a:spcAft>
                          <a:spcPts val="100"/>
                        </a:spcAft>
                      </a:pPr>
                      <a:r>
                        <a:rPr lang="en-US" sz="900" kern="1600" dirty="0">
                          <a:effectLst/>
                        </a:rPr>
                        <a:t>Dose equivalent Rate [mrem/y]</a:t>
                      </a:r>
                      <a:endParaRPr lang="en-US" sz="900" b="1" kern="1600" dirty="0">
                        <a:effectLst/>
                        <a:latin typeface="Arial Narrow" panose="020B0606020202030204" pitchFamily="34" charset="0"/>
                        <a:ea typeface="Times New Roman" panose="02020603050405020304" pitchFamily="18" charset="0"/>
                        <a:cs typeface="Arial" panose="020B0604020202020204" pitchFamily="34" charset="0"/>
                      </a:endParaRPr>
                    </a:p>
                  </a:txBody>
                  <a:tcPr marL="59278" marR="59278" marT="0" marB="0" anchor="ctr"/>
                </a:tc>
                <a:tc>
                  <a:txBody>
                    <a:bodyPr/>
                    <a:lstStyle/>
                    <a:p>
                      <a:pPr marL="0" marR="0">
                        <a:spcBef>
                          <a:spcPts val="100"/>
                        </a:spcBef>
                        <a:spcAft>
                          <a:spcPts val="100"/>
                        </a:spcAft>
                      </a:pPr>
                      <a:r>
                        <a:rPr lang="en-US" sz="900" kern="1600" dirty="0">
                          <a:effectLst/>
                        </a:rPr>
                        <a:t>Error [%]</a:t>
                      </a:r>
                      <a:endParaRPr lang="en-US" sz="900" b="1" kern="1600" dirty="0">
                        <a:effectLst/>
                        <a:latin typeface="Arial Narrow" panose="020B0606020202030204" pitchFamily="34" charset="0"/>
                        <a:ea typeface="Times New Roman" panose="02020603050405020304" pitchFamily="18" charset="0"/>
                        <a:cs typeface="Arial" panose="020B0604020202020204" pitchFamily="34" charset="0"/>
                      </a:endParaRPr>
                    </a:p>
                  </a:txBody>
                  <a:tcPr marL="59278" marR="59278" marT="0" marB="0" anchor="ctr"/>
                </a:tc>
              </a:tr>
              <a:tr h="131728">
                <a:tc>
                  <a:txBody>
                    <a:bodyPr/>
                    <a:lstStyle/>
                    <a:p>
                      <a:pPr marL="0" marR="0">
                        <a:spcBef>
                          <a:spcPts val="100"/>
                        </a:spcBef>
                        <a:spcAft>
                          <a:spcPts val="100"/>
                        </a:spcAft>
                      </a:pPr>
                      <a:r>
                        <a:rPr lang="en-US" sz="900" kern="1600">
                          <a:effectLst/>
                        </a:rPr>
                        <a:t>R1</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1.9E-01</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9.9E-03</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2.0E-01</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dirty="0">
                          <a:effectLst/>
                        </a:rPr>
                        <a:t>13</a:t>
                      </a:r>
                      <a:endParaRPr lang="en-US" sz="900" kern="1600" dirty="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r>
              <a:tr h="131728">
                <a:tc>
                  <a:txBody>
                    <a:bodyPr/>
                    <a:lstStyle/>
                    <a:p>
                      <a:pPr marL="0" marR="0">
                        <a:spcBef>
                          <a:spcPts val="100"/>
                        </a:spcBef>
                        <a:spcAft>
                          <a:spcPts val="100"/>
                        </a:spcAft>
                      </a:pPr>
                      <a:r>
                        <a:rPr lang="en-US" sz="900" kern="1600">
                          <a:effectLst/>
                        </a:rPr>
                        <a:t>R2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2.1E-01</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1.7E-02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2.3E-01</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dirty="0">
                          <a:effectLst/>
                        </a:rPr>
                        <a:t>13</a:t>
                      </a:r>
                      <a:endParaRPr lang="en-US" sz="900" kern="1600" dirty="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r>
              <a:tr h="131728">
                <a:tc>
                  <a:txBody>
                    <a:bodyPr/>
                    <a:lstStyle/>
                    <a:p>
                      <a:pPr marL="0" marR="0">
                        <a:spcBef>
                          <a:spcPts val="100"/>
                        </a:spcBef>
                        <a:spcAft>
                          <a:spcPts val="100"/>
                        </a:spcAft>
                      </a:pPr>
                      <a:r>
                        <a:rPr lang="en-US" sz="900" kern="1600">
                          <a:effectLst/>
                        </a:rPr>
                        <a:t>R3</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8.4E-01</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2.3E-02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8.7E-01</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8</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r>
              <a:tr h="131728">
                <a:tc>
                  <a:txBody>
                    <a:bodyPr/>
                    <a:lstStyle/>
                    <a:p>
                      <a:pPr marL="0" marR="0">
                        <a:spcBef>
                          <a:spcPts val="100"/>
                        </a:spcBef>
                        <a:spcAft>
                          <a:spcPts val="100"/>
                        </a:spcAft>
                      </a:pPr>
                      <a:r>
                        <a:rPr lang="en-US" sz="900" kern="1600">
                          <a:effectLst/>
                        </a:rPr>
                        <a:t>R4</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9.0E-01</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3.8E-02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9.4E-01</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7</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r>
              <a:tr h="131728">
                <a:tc>
                  <a:txBody>
                    <a:bodyPr/>
                    <a:lstStyle/>
                    <a:p>
                      <a:pPr marL="0" marR="0">
                        <a:spcBef>
                          <a:spcPts val="100"/>
                        </a:spcBef>
                        <a:spcAft>
                          <a:spcPts val="100"/>
                        </a:spcAft>
                      </a:pPr>
                      <a:r>
                        <a:rPr lang="en-US" sz="900" kern="1600">
                          <a:effectLst/>
                        </a:rPr>
                        <a:t>R5</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1.8E-01</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2.7E-01</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4.5E-01</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11</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r>
              <a:tr h="131728">
                <a:tc>
                  <a:txBody>
                    <a:bodyPr/>
                    <a:lstStyle/>
                    <a:p>
                      <a:pPr marL="0" marR="0">
                        <a:spcBef>
                          <a:spcPts val="100"/>
                        </a:spcBef>
                        <a:spcAft>
                          <a:spcPts val="100"/>
                        </a:spcAft>
                      </a:pPr>
                      <a:r>
                        <a:rPr lang="en-US" sz="900" kern="1600">
                          <a:effectLst/>
                        </a:rPr>
                        <a:t>R6</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1.5E-01</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1.4E-01</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2.9E-01</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10</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r>
              <a:tr h="131728">
                <a:tc>
                  <a:txBody>
                    <a:bodyPr/>
                    <a:lstStyle/>
                    <a:p>
                      <a:pPr marL="0" marR="0">
                        <a:spcBef>
                          <a:spcPts val="100"/>
                        </a:spcBef>
                        <a:spcAft>
                          <a:spcPts val="100"/>
                        </a:spcAft>
                      </a:pPr>
                      <a:r>
                        <a:rPr lang="en-US" sz="900" kern="1600">
                          <a:effectLst/>
                        </a:rPr>
                        <a:t>R7</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1.3E-01</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7.4E-02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2.0E-01</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15</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r>
              <a:tr h="131728">
                <a:tc>
                  <a:txBody>
                    <a:bodyPr/>
                    <a:lstStyle/>
                    <a:p>
                      <a:pPr marL="0" marR="0">
                        <a:spcBef>
                          <a:spcPts val="100"/>
                        </a:spcBef>
                        <a:spcAft>
                          <a:spcPts val="100"/>
                        </a:spcAft>
                      </a:pPr>
                      <a:r>
                        <a:rPr lang="en-US" sz="900" kern="1600">
                          <a:effectLst/>
                        </a:rPr>
                        <a:t>R8</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7.4E-02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1.1E-01</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1.8E-01</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r>
              <a:tr h="131728">
                <a:tc>
                  <a:txBody>
                    <a:bodyPr/>
                    <a:lstStyle/>
                    <a:p>
                      <a:pPr marL="0" marR="0">
                        <a:spcBef>
                          <a:spcPts val="100"/>
                        </a:spcBef>
                        <a:spcAft>
                          <a:spcPts val="100"/>
                        </a:spcAft>
                      </a:pPr>
                      <a:r>
                        <a:rPr lang="en-US" sz="900" kern="1600">
                          <a:effectLst/>
                        </a:rPr>
                        <a:t>R9</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2.1E-02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1.4E-01</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1.6E-01</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r>
              <a:tr h="131728">
                <a:tc>
                  <a:txBody>
                    <a:bodyPr/>
                    <a:lstStyle/>
                    <a:p>
                      <a:pPr marL="0" marR="0">
                        <a:spcBef>
                          <a:spcPts val="100"/>
                        </a:spcBef>
                        <a:spcAft>
                          <a:spcPts val="100"/>
                        </a:spcAft>
                      </a:pPr>
                      <a:r>
                        <a:rPr lang="en-US" sz="900" kern="1600">
                          <a:effectLst/>
                        </a:rPr>
                        <a:t>R10</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5.9E-02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2.2E-01</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2.8E-01</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10</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r>
              <a:tr h="131728">
                <a:tc>
                  <a:txBody>
                    <a:bodyPr/>
                    <a:lstStyle/>
                    <a:p>
                      <a:pPr marL="0" marR="0">
                        <a:spcBef>
                          <a:spcPts val="100"/>
                        </a:spcBef>
                        <a:spcAft>
                          <a:spcPts val="100"/>
                        </a:spcAft>
                      </a:pPr>
                      <a:r>
                        <a:rPr lang="en-US" sz="900" kern="1600">
                          <a:effectLst/>
                        </a:rPr>
                        <a:t>R11</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9.3E-02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1.4E-01</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2.4E-01</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13</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r>
              <a:tr h="131728">
                <a:tc>
                  <a:txBody>
                    <a:bodyPr/>
                    <a:lstStyle/>
                    <a:p>
                      <a:pPr marL="0" marR="0">
                        <a:spcBef>
                          <a:spcPts val="100"/>
                        </a:spcBef>
                        <a:spcAft>
                          <a:spcPts val="100"/>
                        </a:spcAft>
                      </a:pPr>
                      <a:r>
                        <a:rPr lang="en-US" sz="900" kern="1600">
                          <a:effectLst/>
                        </a:rPr>
                        <a:t>R12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1.3E-01</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1.2E-01</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2.5E-01</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14</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r>
              <a:tr h="131728">
                <a:tc>
                  <a:txBody>
                    <a:bodyPr/>
                    <a:lstStyle/>
                    <a:p>
                      <a:pPr marL="0" marR="0">
                        <a:spcBef>
                          <a:spcPts val="100"/>
                        </a:spcBef>
                        <a:spcAft>
                          <a:spcPts val="100"/>
                        </a:spcAft>
                      </a:pPr>
                      <a:r>
                        <a:rPr lang="en-US" sz="900" kern="1600">
                          <a:effectLst/>
                        </a:rPr>
                        <a:t>R13</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4.6E-02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7.9E-02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1.2E-01</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19</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r>
              <a:tr h="131728">
                <a:tc>
                  <a:txBody>
                    <a:bodyPr/>
                    <a:lstStyle/>
                    <a:p>
                      <a:pPr marL="0" marR="0">
                        <a:spcBef>
                          <a:spcPts val="100"/>
                        </a:spcBef>
                        <a:spcAft>
                          <a:spcPts val="100"/>
                        </a:spcAft>
                      </a:pPr>
                      <a:r>
                        <a:rPr lang="en-US" sz="900" kern="1600">
                          <a:effectLst/>
                        </a:rPr>
                        <a:t>R14</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3.1E-02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2.2E-01</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2.6E-01</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13</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r>
              <a:tr h="131728">
                <a:tc>
                  <a:txBody>
                    <a:bodyPr/>
                    <a:lstStyle/>
                    <a:p>
                      <a:pPr marL="0" marR="0">
                        <a:spcBef>
                          <a:spcPts val="100"/>
                        </a:spcBef>
                        <a:spcAft>
                          <a:spcPts val="100"/>
                        </a:spcAft>
                      </a:pPr>
                      <a:r>
                        <a:rPr lang="en-US" sz="900" kern="1600">
                          <a:effectLst/>
                        </a:rPr>
                        <a:t>R15</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9.9E-03</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3.6E-02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4.6E-02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11</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r>
              <a:tr h="131728">
                <a:tc>
                  <a:txBody>
                    <a:bodyPr/>
                    <a:lstStyle/>
                    <a:p>
                      <a:pPr marL="0" marR="0">
                        <a:spcBef>
                          <a:spcPts val="100"/>
                        </a:spcBef>
                        <a:spcAft>
                          <a:spcPts val="100"/>
                        </a:spcAft>
                      </a:pPr>
                      <a:r>
                        <a:rPr lang="en-US" sz="900" kern="1600">
                          <a:effectLst/>
                        </a:rPr>
                        <a:t>R16</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1.6E-02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2.3E-02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3.9E-02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r>
              <a:tr h="131728">
                <a:tc>
                  <a:txBody>
                    <a:bodyPr/>
                    <a:lstStyle/>
                    <a:p>
                      <a:pPr marL="0" marR="0">
                        <a:spcBef>
                          <a:spcPts val="100"/>
                        </a:spcBef>
                        <a:spcAft>
                          <a:spcPts val="100"/>
                        </a:spcAft>
                      </a:pPr>
                      <a:r>
                        <a:rPr lang="en-US" sz="900" kern="1600">
                          <a:effectLst/>
                        </a:rPr>
                        <a:t>R17</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1.1E-01</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2.9E-02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1.4E-01</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8</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r>
              <a:tr h="131728">
                <a:tc>
                  <a:txBody>
                    <a:bodyPr/>
                    <a:lstStyle/>
                    <a:p>
                      <a:pPr marL="0" marR="0">
                        <a:spcBef>
                          <a:spcPts val="100"/>
                        </a:spcBef>
                        <a:spcAft>
                          <a:spcPts val="100"/>
                        </a:spcAft>
                      </a:pPr>
                      <a:r>
                        <a:rPr lang="en-US" sz="900" kern="1600">
                          <a:effectLst/>
                        </a:rPr>
                        <a:t>R18</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3.3E-02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1.4E-02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4.8E-02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r>
              <a:tr h="131728">
                <a:tc>
                  <a:txBody>
                    <a:bodyPr/>
                    <a:lstStyle/>
                    <a:p>
                      <a:pPr marL="0" marR="0">
                        <a:spcBef>
                          <a:spcPts val="100"/>
                        </a:spcBef>
                        <a:spcAft>
                          <a:spcPts val="100"/>
                        </a:spcAft>
                      </a:pPr>
                      <a:r>
                        <a:rPr lang="en-US" sz="900" kern="1600">
                          <a:effectLst/>
                        </a:rPr>
                        <a:t>R19</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1.8E-02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2.5E-02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4.3E-02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r>
              <a:tr h="131728">
                <a:tc>
                  <a:txBody>
                    <a:bodyPr/>
                    <a:lstStyle/>
                    <a:p>
                      <a:pPr marL="0" marR="0">
                        <a:spcBef>
                          <a:spcPts val="100"/>
                        </a:spcBef>
                        <a:spcAft>
                          <a:spcPts val="100"/>
                        </a:spcAft>
                      </a:pPr>
                      <a:r>
                        <a:rPr lang="en-US" sz="900" kern="1600">
                          <a:effectLst/>
                        </a:rPr>
                        <a:t>R20</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3.8E-02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7.5E-03</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4.5E-02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9</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r>
              <a:tr h="131728">
                <a:tc>
                  <a:txBody>
                    <a:bodyPr/>
                    <a:lstStyle/>
                    <a:p>
                      <a:pPr marL="0" marR="0">
                        <a:spcBef>
                          <a:spcPts val="100"/>
                        </a:spcBef>
                        <a:spcAft>
                          <a:spcPts val="100"/>
                        </a:spcAft>
                      </a:pPr>
                      <a:r>
                        <a:rPr lang="en-US" sz="900" kern="1600">
                          <a:effectLst/>
                        </a:rPr>
                        <a:t>R21</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2.0E-02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1.2E-02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3.2E-02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9</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r>
              <a:tr h="131728">
                <a:tc>
                  <a:txBody>
                    <a:bodyPr/>
                    <a:lstStyle/>
                    <a:p>
                      <a:pPr marL="0" marR="0">
                        <a:spcBef>
                          <a:spcPts val="100"/>
                        </a:spcBef>
                        <a:spcAft>
                          <a:spcPts val="100"/>
                        </a:spcAft>
                      </a:pPr>
                      <a:r>
                        <a:rPr lang="en-US" sz="900" kern="1600">
                          <a:effectLst/>
                        </a:rPr>
                        <a:t>R22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1.1E-02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2.0E-02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3.1E-02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10</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r>
              <a:tr h="131728">
                <a:tc>
                  <a:txBody>
                    <a:bodyPr/>
                    <a:lstStyle/>
                    <a:p>
                      <a:pPr marL="0" marR="0">
                        <a:spcBef>
                          <a:spcPts val="100"/>
                        </a:spcBef>
                        <a:spcAft>
                          <a:spcPts val="100"/>
                        </a:spcAft>
                      </a:pPr>
                      <a:r>
                        <a:rPr lang="en-US" sz="900" kern="1600">
                          <a:effectLst/>
                        </a:rPr>
                        <a:t>R23</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3.8E-03</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2.3E-03</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6.0E-03</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23</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r>
              <a:tr h="131728">
                <a:tc>
                  <a:txBody>
                    <a:bodyPr/>
                    <a:lstStyle/>
                    <a:p>
                      <a:pPr marL="0" marR="0">
                        <a:spcBef>
                          <a:spcPts val="100"/>
                        </a:spcBef>
                        <a:spcAft>
                          <a:spcPts val="100"/>
                        </a:spcAft>
                      </a:pPr>
                      <a:r>
                        <a:rPr lang="en-US" sz="900" kern="1600">
                          <a:effectLst/>
                        </a:rPr>
                        <a:t>R24</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3.2E-03</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5.1E-03</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8.3E-03</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18</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r>
              <a:tr h="131728">
                <a:tc>
                  <a:txBody>
                    <a:bodyPr/>
                    <a:lstStyle/>
                    <a:p>
                      <a:pPr marL="0" marR="0">
                        <a:spcBef>
                          <a:spcPts val="100"/>
                        </a:spcBef>
                        <a:spcAft>
                          <a:spcPts val="100"/>
                        </a:spcAft>
                      </a:pPr>
                      <a:r>
                        <a:rPr lang="en-US" sz="900" kern="1600">
                          <a:effectLst/>
                        </a:rPr>
                        <a:t>R25</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2.7E-03</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4.7E-03</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7.4E-03</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18</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r>
              <a:tr h="131728">
                <a:tc>
                  <a:txBody>
                    <a:bodyPr/>
                    <a:lstStyle/>
                    <a:p>
                      <a:pPr marL="0" marR="0">
                        <a:spcBef>
                          <a:spcPts val="100"/>
                        </a:spcBef>
                        <a:spcAft>
                          <a:spcPts val="100"/>
                        </a:spcAft>
                      </a:pPr>
                      <a:r>
                        <a:rPr lang="en-US" sz="900" kern="1600">
                          <a:effectLst/>
                        </a:rPr>
                        <a:t>R26</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6.0E-03</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6.8E-03</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1.3E-02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15</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r>
              <a:tr h="131728">
                <a:tc>
                  <a:txBody>
                    <a:bodyPr/>
                    <a:lstStyle/>
                    <a:p>
                      <a:pPr marL="0" marR="0">
                        <a:spcBef>
                          <a:spcPts val="100"/>
                        </a:spcBef>
                        <a:spcAft>
                          <a:spcPts val="100"/>
                        </a:spcAft>
                      </a:pPr>
                      <a:r>
                        <a:rPr lang="en-US" sz="900" kern="1600">
                          <a:effectLst/>
                        </a:rPr>
                        <a:t>R27</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3.8E-02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3.0E-02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6.9E-02</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11</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r>
              <a:tr h="131728">
                <a:tc>
                  <a:txBody>
                    <a:bodyPr/>
                    <a:lstStyle/>
                    <a:p>
                      <a:pPr marL="0" marR="0">
                        <a:spcBef>
                          <a:spcPts val="100"/>
                        </a:spcBef>
                        <a:spcAft>
                          <a:spcPts val="100"/>
                        </a:spcAft>
                      </a:pPr>
                      <a:r>
                        <a:rPr lang="en-US" sz="900" kern="1600">
                          <a:effectLst/>
                        </a:rPr>
                        <a:t>R28</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3.5E-03</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4.5E-03</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8.0E-03</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19</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r>
              <a:tr h="131728">
                <a:tc>
                  <a:txBody>
                    <a:bodyPr/>
                    <a:lstStyle/>
                    <a:p>
                      <a:pPr marL="0" marR="0">
                        <a:spcBef>
                          <a:spcPts val="100"/>
                        </a:spcBef>
                        <a:spcAft>
                          <a:spcPts val="100"/>
                        </a:spcAft>
                      </a:pPr>
                      <a:r>
                        <a:rPr lang="en-US" sz="900" kern="1600">
                          <a:effectLst/>
                        </a:rPr>
                        <a:t>R29</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3.4E-03</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2.4E-03</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5.8E-03</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18</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r>
              <a:tr h="131728">
                <a:tc>
                  <a:txBody>
                    <a:bodyPr/>
                    <a:lstStyle/>
                    <a:p>
                      <a:pPr marL="0" marR="0">
                        <a:spcBef>
                          <a:spcPts val="100"/>
                        </a:spcBef>
                        <a:spcAft>
                          <a:spcPts val="100"/>
                        </a:spcAft>
                      </a:pPr>
                      <a:r>
                        <a:rPr lang="en-US" sz="900" kern="1600">
                          <a:effectLst/>
                        </a:rPr>
                        <a:t>R30</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3.5E-03</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2.3E-03</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5.9E-03</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18</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r>
              <a:tr h="131728">
                <a:tc>
                  <a:txBody>
                    <a:bodyPr/>
                    <a:lstStyle/>
                    <a:p>
                      <a:pPr marL="0" marR="0">
                        <a:spcBef>
                          <a:spcPts val="100"/>
                        </a:spcBef>
                        <a:spcAft>
                          <a:spcPts val="100"/>
                        </a:spcAft>
                      </a:pPr>
                      <a:r>
                        <a:rPr lang="en-US" sz="900" kern="1600">
                          <a:effectLst/>
                        </a:rPr>
                        <a:t>R31</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4.5E-03</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3.0E-03</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a:effectLst/>
                        </a:rPr>
                        <a:t>7.5E-03</a:t>
                      </a:r>
                      <a:endParaRPr lang="en-US" sz="9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c>
                  <a:txBody>
                    <a:bodyPr/>
                    <a:lstStyle/>
                    <a:p>
                      <a:pPr marL="0" marR="0">
                        <a:spcBef>
                          <a:spcPts val="100"/>
                        </a:spcBef>
                        <a:spcAft>
                          <a:spcPts val="100"/>
                        </a:spcAft>
                      </a:pPr>
                      <a:r>
                        <a:rPr lang="en-US" sz="900" kern="1600" dirty="0">
                          <a:effectLst/>
                        </a:rPr>
                        <a:t>16</a:t>
                      </a:r>
                      <a:endParaRPr lang="en-US" sz="900" kern="1600" dirty="0">
                        <a:effectLst/>
                        <a:latin typeface="Arial Narrow" panose="020B0606020202030204" pitchFamily="34" charset="0"/>
                        <a:ea typeface="Cambria" panose="02040503050406030204" pitchFamily="18" charset="0"/>
                        <a:cs typeface="Times New Roman" panose="02020603050405020304" pitchFamily="18" charset="0"/>
                      </a:endParaRPr>
                    </a:p>
                  </a:txBody>
                  <a:tcPr marL="59278" marR="59278" marT="0" marB="0"/>
                </a:tc>
              </a:tr>
            </a:tbl>
          </a:graphicData>
        </a:graphic>
      </p:graphicFrame>
    </p:spTree>
    <p:extLst>
      <p:ext uri="{BB962C8B-B14F-4D97-AF65-F5344CB8AC3E}">
        <p14:creationId xmlns:p14="http://schemas.microsoft.com/office/powerpoint/2010/main" val="229074682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Reg Ronningen, FRIB (retired)</a:t>
            </a:r>
          </a:p>
          <a:p>
            <a:r>
              <a:rPr lang="en-US" dirty="0" smtClean="0"/>
              <a:t>Robert Lowrie, FRIB/URS Corporation</a:t>
            </a:r>
          </a:p>
          <a:p>
            <a:r>
              <a:rPr lang="en-US" dirty="0" smtClean="0"/>
              <a:t>Dali Georgobiani, FRIB</a:t>
            </a:r>
          </a:p>
          <a:p>
            <a:r>
              <a:rPr lang="en-US" dirty="0" smtClean="0"/>
              <a:t>Mikhail Kostin, FRIB</a:t>
            </a:r>
          </a:p>
          <a:p>
            <a:r>
              <a:rPr lang="en-US" dirty="0" smtClean="0"/>
              <a:t>Jeremy Northum, FRIB</a:t>
            </a:r>
          </a:p>
          <a:p>
            <a:r>
              <a:rPr lang="en-US" dirty="0" smtClean="0"/>
              <a:t>Brent Blunt, Air Emissions</a:t>
            </a:r>
          </a:p>
          <a:p>
            <a:r>
              <a:rPr lang="en-US" dirty="0" smtClean="0"/>
              <a:t>Igor Remec, ORNL</a:t>
            </a:r>
          </a:p>
        </p:txBody>
      </p:sp>
      <p:sp>
        <p:nvSpPr>
          <p:cNvPr id="3" name="Title 2"/>
          <p:cNvSpPr>
            <a:spLocks noGrp="1"/>
          </p:cNvSpPr>
          <p:nvPr>
            <p:ph type="title"/>
          </p:nvPr>
        </p:nvSpPr>
        <p:spPr/>
        <p:txBody>
          <a:bodyPr/>
          <a:lstStyle/>
          <a:p>
            <a:r>
              <a:rPr lang="en-US" dirty="0" smtClean="0"/>
              <a:t>Collaboration</a:t>
            </a:r>
            <a:endParaRPr lang="en-US" dirty="0"/>
          </a:p>
        </p:txBody>
      </p:sp>
      <p:sp>
        <p:nvSpPr>
          <p:cNvPr id="4" name="Footer Placeholder 3"/>
          <p:cNvSpPr>
            <a:spLocks noGrp="1"/>
          </p:cNvSpPr>
          <p:nvPr>
            <p:ph type="ftr" sz="quarter" idx="10"/>
          </p:nvPr>
        </p:nvSpPr>
        <p:spPr/>
        <p:txBody>
          <a:bodyPr/>
          <a:lstStyle/>
          <a:p>
            <a:pPr>
              <a:defRPr/>
            </a:pPr>
            <a:r>
              <a:rPr lang="it-IT" smtClean="0"/>
              <a:t>Dali Georgobiani (Mikhail Kostin), "Annual Dose at FRIB", SATIF-13</a:t>
            </a:r>
            <a:endParaRPr lang="en-US" dirty="0"/>
          </a:p>
        </p:txBody>
      </p:sp>
      <p:sp>
        <p:nvSpPr>
          <p:cNvPr id="5" name="Slide Number Placeholder 4"/>
          <p:cNvSpPr>
            <a:spLocks noGrp="1"/>
          </p:cNvSpPr>
          <p:nvPr>
            <p:ph type="sldNum" sz="quarter" idx="11"/>
          </p:nvPr>
        </p:nvSpPr>
        <p:spPr/>
        <p:txBody>
          <a:bodyPr/>
          <a:lstStyle/>
          <a:p>
            <a:pPr>
              <a:defRPr/>
            </a:pPr>
            <a:r>
              <a:rPr lang="en-US" smtClean="0"/>
              <a:t>, Slide </a:t>
            </a:r>
            <a:fld id="{35AD4620-7552-4207-8973-898801ED212B}" type="slidenum">
              <a:rPr lang="en-US" smtClean="0"/>
              <a:pPr>
                <a:defRPr/>
              </a:pPr>
              <a:t>2</a:t>
            </a:fld>
            <a:endParaRPr lang="en-US"/>
          </a:p>
        </p:txBody>
      </p:sp>
    </p:spTree>
    <p:extLst>
      <p:ext uri="{BB962C8B-B14F-4D97-AF65-F5344CB8AC3E}">
        <p14:creationId xmlns:p14="http://schemas.microsoft.com/office/powerpoint/2010/main" val="337474801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Four source terms</a:t>
            </a:r>
          </a:p>
          <a:p>
            <a:pPr lvl="1"/>
            <a:r>
              <a:rPr lang="en-US" dirty="0" smtClean="0"/>
              <a:t>Service building Special Mechanical </a:t>
            </a:r>
            <a:br>
              <a:rPr lang="en-US" dirty="0" smtClean="0"/>
            </a:br>
            <a:r>
              <a:rPr lang="en-US" dirty="0" smtClean="0"/>
              <a:t>Off-Gas exhaust (SMOG)</a:t>
            </a:r>
          </a:p>
          <a:p>
            <a:pPr lvl="1"/>
            <a:r>
              <a:rPr lang="en-US" dirty="0" smtClean="0"/>
              <a:t>Target Hot Off-Gas (HOG)</a:t>
            </a:r>
          </a:p>
          <a:p>
            <a:pPr lvl="1"/>
            <a:r>
              <a:rPr lang="en-US" dirty="0" smtClean="0"/>
              <a:t>Target primary exhaust</a:t>
            </a:r>
          </a:p>
          <a:p>
            <a:pPr lvl="1"/>
            <a:r>
              <a:rPr lang="en-US" dirty="0" smtClean="0"/>
              <a:t>Linac exhaust</a:t>
            </a:r>
          </a:p>
          <a:p>
            <a:r>
              <a:rPr lang="en-US" dirty="0" smtClean="0"/>
              <a:t>Based on radionuclide inventories </a:t>
            </a:r>
            <a:br>
              <a:rPr lang="en-US" dirty="0" smtClean="0"/>
            </a:br>
            <a:r>
              <a:rPr lang="en-US" dirty="0" smtClean="0"/>
              <a:t>calculated for all systems</a:t>
            </a:r>
          </a:p>
          <a:p>
            <a:r>
              <a:rPr lang="en-US" dirty="0" smtClean="0"/>
              <a:t>AERMOD code used for nuclide </a:t>
            </a:r>
            <a:br>
              <a:rPr lang="en-US" dirty="0" smtClean="0"/>
            </a:br>
            <a:r>
              <a:rPr lang="en-US" dirty="0" smtClean="0"/>
              <a:t>propagation through air</a:t>
            </a:r>
          </a:p>
          <a:p>
            <a:r>
              <a:rPr lang="en-US" dirty="0" smtClean="0"/>
              <a:t>Uncertainties</a:t>
            </a:r>
          </a:p>
          <a:p>
            <a:pPr lvl="1"/>
            <a:r>
              <a:rPr lang="en-US" dirty="0" smtClean="0"/>
              <a:t>Operation (inventories)</a:t>
            </a:r>
          </a:p>
          <a:p>
            <a:pPr lvl="1"/>
            <a:r>
              <a:rPr lang="en-US" dirty="0" smtClean="0"/>
              <a:t>Meteorological (wind direction, speed)</a:t>
            </a:r>
          </a:p>
          <a:p>
            <a:r>
              <a:rPr lang="en-US" dirty="0" smtClean="0"/>
              <a:t>Results are favorably compared </a:t>
            </a:r>
            <a:br>
              <a:rPr lang="en-US" dirty="0" smtClean="0"/>
            </a:br>
            <a:r>
              <a:rPr lang="en-US" dirty="0" smtClean="0"/>
              <a:t>to wind tunnel results</a:t>
            </a:r>
          </a:p>
        </p:txBody>
      </p:sp>
      <p:sp>
        <p:nvSpPr>
          <p:cNvPr id="3" name="Title 2"/>
          <p:cNvSpPr>
            <a:spLocks noGrp="1"/>
          </p:cNvSpPr>
          <p:nvPr>
            <p:ph type="title"/>
          </p:nvPr>
        </p:nvSpPr>
        <p:spPr>
          <a:xfrm>
            <a:off x="76200" y="72669"/>
            <a:ext cx="8991600" cy="911948"/>
          </a:xfrm>
        </p:spPr>
        <p:txBody>
          <a:bodyPr/>
          <a:lstStyle/>
          <a:p>
            <a:r>
              <a:rPr lang="en-US" dirty="0" smtClean="0"/>
              <a:t>Annual Dose Equivalents from Facility Emissions</a:t>
            </a:r>
            <a:endParaRPr lang="en-US" dirty="0"/>
          </a:p>
        </p:txBody>
      </p:sp>
      <p:sp>
        <p:nvSpPr>
          <p:cNvPr id="4" name="Footer Placeholder 3"/>
          <p:cNvSpPr>
            <a:spLocks noGrp="1"/>
          </p:cNvSpPr>
          <p:nvPr>
            <p:ph type="ftr" sz="quarter" idx="10"/>
          </p:nvPr>
        </p:nvSpPr>
        <p:spPr/>
        <p:txBody>
          <a:bodyPr/>
          <a:lstStyle/>
          <a:p>
            <a:pPr>
              <a:defRPr/>
            </a:pPr>
            <a:r>
              <a:rPr lang="it-IT" smtClean="0"/>
              <a:t>Dali Georgobiani (Mikhail Kostin), "Annual Dose at FRIB", SATIF-13</a:t>
            </a:r>
            <a:endParaRPr lang="en-US" dirty="0"/>
          </a:p>
        </p:txBody>
      </p:sp>
      <p:sp>
        <p:nvSpPr>
          <p:cNvPr id="5" name="Slide Number Placeholder 4"/>
          <p:cNvSpPr>
            <a:spLocks noGrp="1"/>
          </p:cNvSpPr>
          <p:nvPr>
            <p:ph type="sldNum" sz="quarter" idx="11"/>
          </p:nvPr>
        </p:nvSpPr>
        <p:spPr/>
        <p:txBody>
          <a:bodyPr/>
          <a:lstStyle/>
          <a:p>
            <a:pPr>
              <a:defRPr/>
            </a:pPr>
            <a:r>
              <a:rPr lang="en-US" smtClean="0"/>
              <a:t>, Slide </a:t>
            </a:r>
            <a:fld id="{35AD4620-7552-4207-8973-898801ED212B}" type="slidenum">
              <a:rPr lang="en-US" smtClean="0"/>
              <a:pPr>
                <a:defRPr/>
              </a:pPr>
              <a:t>20</a:t>
            </a:fld>
            <a:endParaRPr lang="en-US"/>
          </a:p>
        </p:txBody>
      </p:sp>
      <p:pic>
        <p:nvPicPr>
          <p:cNvPr id="9" name="Picture 8"/>
          <p:cNvPicPr>
            <a:picLocks noChangeAspect="1"/>
          </p:cNvPicPr>
          <p:nvPr/>
        </p:nvPicPr>
        <p:blipFill>
          <a:blip r:embed="rId2"/>
          <a:stretch>
            <a:fillRect/>
          </a:stretch>
        </p:blipFill>
        <p:spPr>
          <a:xfrm>
            <a:off x="4857833" y="1447800"/>
            <a:ext cx="4209967" cy="5224413"/>
          </a:xfrm>
          <a:prstGeom prst="rect">
            <a:avLst/>
          </a:prstGeom>
        </p:spPr>
      </p:pic>
      <p:sp>
        <p:nvSpPr>
          <p:cNvPr id="10" name="TextBox 9"/>
          <p:cNvSpPr txBox="1"/>
          <p:nvPr/>
        </p:nvSpPr>
        <p:spPr>
          <a:xfrm>
            <a:off x="5045257" y="942975"/>
            <a:ext cx="4012721" cy="584775"/>
          </a:xfrm>
          <a:prstGeom prst="rect">
            <a:avLst/>
          </a:prstGeom>
          <a:noFill/>
        </p:spPr>
        <p:txBody>
          <a:bodyPr wrap="square" rtlCol="0">
            <a:spAutoFit/>
          </a:bodyPr>
          <a:lstStyle/>
          <a:p>
            <a:r>
              <a:rPr lang="en-US" sz="1600" dirty="0" smtClean="0">
                <a:solidFill>
                  <a:srgbClr val="7030A0"/>
                </a:solidFill>
              </a:rPr>
              <a:t>Wind Rose Obtained from Michigan State Department of Environmental Quality</a:t>
            </a:r>
            <a:endParaRPr lang="en-US" sz="1600" dirty="0">
              <a:solidFill>
                <a:srgbClr val="7030A0"/>
              </a:solidFill>
            </a:endParaRPr>
          </a:p>
        </p:txBody>
      </p:sp>
    </p:spTree>
    <p:extLst>
      <p:ext uri="{BB962C8B-B14F-4D97-AF65-F5344CB8AC3E}">
        <p14:creationId xmlns:p14="http://schemas.microsoft.com/office/powerpoint/2010/main" val="119918721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 y="72669"/>
            <a:ext cx="8991600" cy="911948"/>
          </a:xfrm>
        </p:spPr>
        <p:txBody>
          <a:bodyPr/>
          <a:lstStyle/>
          <a:p>
            <a:r>
              <a:rPr lang="en-US" dirty="0" smtClean="0"/>
              <a:t>Annual Dose Equivalents from Facility Emissions</a:t>
            </a:r>
            <a:endParaRPr lang="en-US" dirty="0"/>
          </a:p>
        </p:txBody>
      </p:sp>
      <p:sp>
        <p:nvSpPr>
          <p:cNvPr id="4" name="Footer Placeholder 3"/>
          <p:cNvSpPr>
            <a:spLocks noGrp="1"/>
          </p:cNvSpPr>
          <p:nvPr>
            <p:ph type="ftr" sz="quarter" idx="10"/>
          </p:nvPr>
        </p:nvSpPr>
        <p:spPr/>
        <p:txBody>
          <a:bodyPr/>
          <a:lstStyle/>
          <a:p>
            <a:pPr>
              <a:defRPr/>
            </a:pPr>
            <a:r>
              <a:rPr lang="it-IT" smtClean="0"/>
              <a:t>Dali Georgobiani (Mikhail Kostin), "Annual Dose at FRIB", SATIF-13</a:t>
            </a:r>
            <a:endParaRPr lang="en-US" dirty="0"/>
          </a:p>
        </p:txBody>
      </p:sp>
      <p:sp>
        <p:nvSpPr>
          <p:cNvPr id="5" name="Slide Number Placeholder 4"/>
          <p:cNvSpPr>
            <a:spLocks noGrp="1"/>
          </p:cNvSpPr>
          <p:nvPr>
            <p:ph type="sldNum" sz="quarter" idx="11"/>
          </p:nvPr>
        </p:nvSpPr>
        <p:spPr/>
        <p:txBody>
          <a:bodyPr/>
          <a:lstStyle/>
          <a:p>
            <a:pPr>
              <a:defRPr/>
            </a:pPr>
            <a:r>
              <a:rPr lang="en-US" smtClean="0"/>
              <a:t>, Slide </a:t>
            </a:r>
            <a:fld id="{35AD4620-7552-4207-8973-898801ED212B}" type="slidenum">
              <a:rPr lang="en-US" smtClean="0"/>
              <a:pPr>
                <a:defRPr/>
              </a:pPr>
              <a:t>21</a:t>
            </a:fld>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299" y="1264719"/>
            <a:ext cx="4389501" cy="2316681"/>
          </a:xfrm>
          <a:prstGeom prst="rect">
            <a:avLst/>
          </a:prstGeom>
          <a:noFill/>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218989"/>
            <a:ext cx="4389501" cy="2438611"/>
          </a:xfrm>
          <a:prstGeom prst="rect">
            <a:avLst/>
          </a:prstGeom>
          <a:noFill/>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299" y="4038389"/>
            <a:ext cx="4389501" cy="2438611"/>
          </a:xfrm>
          <a:prstGeom prst="rect">
            <a:avLst/>
          </a:prstGeom>
          <a:noFill/>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4038600"/>
            <a:ext cx="4389501" cy="2438611"/>
          </a:xfrm>
          <a:prstGeom prst="rect">
            <a:avLst/>
          </a:prstGeom>
          <a:noFill/>
        </p:spPr>
      </p:pic>
      <p:sp>
        <p:nvSpPr>
          <p:cNvPr id="10" name="TextBox 9"/>
          <p:cNvSpPr txBox="1"/>
          <p:nvPr/>
        </p:nvSpPr>
        <p:spPr>
          <a:xfrm>
            <a:off x="106299" y="1002139"/>
            <a:ext cx="5257800" cy="307777"/>
          </a:xfrm>
          <a:prstGeom prst="rect">
            <a:avLst/>
          </a:prstGeom>
          <a:noFill/>
        </p:spPr>
        <p:txBody>
          <a:bodyPr wrap="square" rtlCol="0">
            <a:spAutoFit/>
          </a:bodyPr>
          <a:lstStyle/>
          <a:p>
            <a:r>
              <a:rPr lang="en-US" sz="1400" dirty="0" smtClean="0">
                <a:solidFill>
                  <a:srgbClr val="7030A0"/>
                </a:solidFill>
              </a:rPr>
              <a:t>Annual Dose Equivalent Isopleths from Linac Exhaust</a:t>
            </a:r>
            <a:endParaRPr lang="en-US" sz="1400" dirty="0">
              <a:solidFill>
                <a:srgbClr val="7030A0"/>
              </a:solidFill>
            </a:endParaRPr>
          </a:p>
        </p:txBody>
      </p:sp>
      <p:sp>
        <p:nvSpPr>
          <p:cNvPr id="11" name="TextBox 10"/>
          <p:cNvSpPr txBox="1"/>
          <p:nvPr/>
        </p:nvSpPr>
        <p:spPr>
          <a:xfrm>
            <a:off x="5027487" y="951607"/>
            <a:ext cx="3375850" cy="523220"/>
          </a:xfrm>
          <a:prstGeom prst="rect">
            <a:avLst/>
          </a:prstGeom>
          <a:noFill/>
        </p:spPr>
        <p:txBody>
          <a:bodyPr wrap="square" rtlCol="0">
            <a:spAutoFit/>
          </a:bodyPr>
          <a:lstStyle/>
          <a:p>
            <a:r>
              <a:rPr lang="en-US" sz="1400" dirty="0" smtClean="0">
                <a:solidFill>
                  <a:srgbClr val="7030A0"/>
                </a:solidFill>
              </a:rPr>
              <a:t>Annual Dose Equivalent Isopleths from </a:t>
            </a:r>
            <a:br>
              <a:rPr lang="en-US" sz="1400" dirty="0" smtClean="0">
                <a:solidFill>
                  <a:srgbClr val="7030A0"/>
                </a:solidFill>
              </a:rPr>
            </a:br>
            <a:r>
              <a:rPr lang="en-US" sz="1400" dirty="0" smtClean="0">
                <a:solidFill>
                  <a:srgbClr val="7030A0"/>
                </a:solidFill>
              </a:rPr>
              <a:t>Target Primary Exhaust</a:t>
            </a:r>
            <a:endParaRPr lang="en-US" sz="1400" dirty="0">
              <a:solidFill>
                <a:srgbClr val="7030A0"/>
              </a:solidFill>
            </a:endParaRPr>
          </a:p>
        </p:txBody>
      </p:sp>
      <p:sp>
        <p:nvSpPr>
          <p:cNvPr id="12" name="TextBox 11"/>
          <p:cNvSpPr txBox="1"/>
          <p:nvPr/>
        </p:nvSpPr>
        <p:spPr>
          <a:xfrm>
            <a:off x="457200" y="3792677"/>
            <a:ext cx="3395472" cy="523220"/>
          </a:xfrm>
          <a:prstGeom prst="rect">
            <a:avLst/>
          </a:prstGeom>
          <a:noFill/>
        </p:spPr>
        <p:txBody>
          <a:bodyPr wrap="square" rtlCol="0">
            <a:spAutoFit/>
          </a:bodyPr>
          <a:lstStyle/>
          <a:p>
            <a:r>
              <a:rPr lang="en-US" sz="1400" dirty="0" smtClean="0">
                <a:solidFill>
                  <a:srgbClr val="7030A0"/>
                </a:solidFill>
              </a:rPr>
              <a:t>Annual Dose Equivalent Isopleths from </a:t>
            </a:r>
            <a:br>
              <a:rPr lang="en-US" sz="1400" dirty="0" smtClean="0">
                <a:solidFill>
                  <a:srgbClr val="7030A0"/>
                </a:solidFill>
              </a:rPr>
            </a:br>
            <a:r>
              <a:rPr lang="en-US" sz="1400" dirty="0" smtClean="0">
                <a:solidFill>
                  <a:srgbClr val="7030A0"/>
                </a:solidFill>
              </a:rPr>
              <a:t>Target Hot Off-Gas (HOG) Exhaust</a:t>
            </a:r>
            <a:endParaRPr lang="en-US" sz="1400" dirty="0">
              <a:solidFill>
                <a:srgbClr val="7030A0"/>
              </a:solidFill>
            </a:endParaRPr>
          </a:p>
        </p:txBody>
      </p:sp>
      <p:sp>
        <p:nvSpPr>
          <p:cNvPr id="13" name="TextBox 12"/>
          <p:cNvSpPr txBox="1"/>
          <p:nvPr/>
        </p:nvSpPr>
        <p:spPr>
          <a:xfrm>
            <a:off x="4876800" y="3792677"/>
            <a:ext cx="3886200" cy="523220"/>
          </a:xfrm>
          <a:prstGeom prst="rect">
            <a:avLst/>
          </a:prstGeom>
          <a:noFill/>
        </p:spPr>
        <p:txBody>
          <a:bodyPr wrap="square" rtlCol="0">
            <a:spAutoFit/>
          </a:bodyPr>
          <a:lstStyle/>
          <a:p>
            <a:r>
              <a:rPr lang="en-US" sz="1400" dirty="0" smtClean="0">
                <a:solidFill>
                  <a:srgbClr val="7030A0"/>
                </a:solidFill>
              </a:rPr>
              <a:t>Annual Dose Equivalent Isopleths from Service </a:t>
            </a:r>
            <a:br>
              <a:rPr lang="en-US" sz="1400" dirty="0" smtClean="0">
                <a:solidFill>
                  <a:srgbClr val="7030A0"/>
                </a:solidFill>
              </a:rPr>
            </a:br>
            <a:r>
              <a:rPr lang="en-US" sz="1400" dirty="0" smtClean="0">
                <a:solidFill>
                  <a:srgbClr val="7030A0"/>
                </a:solidFill>
              </a:rPr>
              <a:t>Building Special Mechanical (SMOG) Exhaust</a:t>
            </a:r>
            <a:endParaRPr lang="en-US" sz="1400" dirty="0">
              <a:solidFill>
                <a:srgbClr val="7030A0"/>
              </a:solidFill>
            </a:endParaRPr>
          </a:p>
        </p:txBody>
      </p:sp>
    </p:spTree>
    <p:extLst>
      <p:ext uri="{BB962C8B-B14F-4D97-AF65-F5344CB8AC3E}">
        <p14:creationId xmlns:p14="http://schemas.microsoft.com/office/powerpoint/2010/main" val="3233177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ontent Placeholder 15"/>
          <p:cNvGraphicFramePr>
            <a:graphicFrameLocks noGrp="1"/>
          </p:cNvGraphicFramePr>
          <p:nvPr>
            <p:ph idx="1"/>
            <p:extLst>
              <p:ext uri="{D42A27DB-BD31-4B8C-83A1-F6EECF244321}">
                <p14:modId xmlns:p14="http://schemas.microsoft.com/office/powerpoint/2010/main" val="2779311780"/>
              </p:ext>
            </p:extLst>
          </p:nvPr>
        </p:nvGraphicFramePr>
        <p:xfrm>
          <a:off x="3525803" y="1295400"/>
          <a:ext cx="5541997" cy="5091888"/>
        </p:xfrm>
        <a:graphic>
          <a:graphicData uri="http://schemas.openxmlformats.org/drawingml/2006/table">
            <a:tbl>
              <a:tblPr firstRow="1" firstCol="1" bandRow="1">
                <a:tableStyleId>{5C22544A-7EE6-4342-B048-85BDC9FD1C3A}</a:tableStyleId>
              </a:tblPr>
              <a:tblGrid>
                <a:gridCol w="879165"/>
                <a:gridCol w="813499"/>
                <a:gridCol w="890019"/>
                <a:gridCol w="1150513"/>
                <a:gridCol w="1150513"/>
                <a:gridCol w="658288"/>
              </a:tblGrid>
              <a:tr h="88113">
                <a:tc rowSpan="2">
                  <a:txBody>
                    <a:bodyPr/>
                    <a:lstStyle/>
                    <a:p>
                      <a:pPr marL="0" marR="0" indent="0">
                        <a:spcBef>
                          <a:spcPts val="100"/>
                        </a:spcBef>
                        <a:spcAft>
                          <a:spcPts val="100"/>
                        </a:spcAft>
                      </a:pPr>
                      <a:r>
                        <a:rPr lang="en-US" sz="1000" kern="1600" baseline="0" dirty="0">
                          <a:effectLst/>
                        </a:rPr>
                        <a:t>Receptor</a:t>
                      </a:r>
                      <a:endParaRPr lang="en-US" sz="1000" b="1" kern="1600" baseline="0" dirty="0">
                        <a:effectLst/>
                        <a:latin typeface="Arial Narrow" panose="020B0606020202030204" pitchFamily="34" charset="0"/>
                        <a:ea typeface="Times New Roman" panose="02020603050405020304" pitchFamily="18" charset="0"/>
                        <a:cs typeface="Arial" panose="020B0604020202020204" pitchFamily="34" charset="0"/>
                      </a:endParaRPr>
                    </a:p>
                  </a:txBody>
                  <a:tcPr marL="34731" marR="34731" marT="0" marB="0" anchor="ctr"/>
                </a:tc>
                <a:tc gridSpan="5">
                  <a:txBody>
                    <a:bodyPr/>
                    <a:lstStyle/>
                    <a:p>
                      <a:pPr marL="0" marR="0" indent="0">
                        <a:spcBef>
                          <a:spcPts val="100"/>
                        </a:spcBef>
                        <a:spcAft>
                          <a:spcPts val="100"/>
                        </a:spcAft>
                      </a:pPr>
                      <a:r>
                        <a:rPr lang="en-US" sz="1000" kern="1600" baseline="0" dirty="0">
                          <a:effectLst/>
                        </a:rPr>
                        <a:t>Annual Dose Equivalent from FRIB Facility Air Emission Sources [mrem]</a:t>
                      </a:r>
                      <a:endParaRPr lang="en-US" sz="1000" b="1" kern="1600" baseline="0" dirty="0">
                        <a:effectLst/>
                        <a:latin typeface="Arial Narrow" panose="020B0606020202030204" pitchFamily="34" charset="0"/>
                        <a:ea typeface="Times New Roman" panose="02020603050405020304" pitchFamily="18" charset="0"/>
                        <a:cs typeface="Arial" panose="020B0604020202020204" pitchFamily="34" charset="0"/>
                      </a:endParaRPr>
                    </a:p>
                  </a:txBody>
                  <a:tcPr marL="34731" marR="34731"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4359">
                <a:tc vMerge="1">
                  <a:txBody>
                    <a:bodyPr/>
                    <a:lstStyle/>
                    <a:p>
                      <a:endParaRPr lang="en-US"/>
                    </a:p>
                  </a:txBody>
                  <a:tcPr/>
                </a:tc>
                <a:tc>
                  <a:txBody>
                    <a:bodyPr/>
                    <a:lstStyle/>
                    <a:p>
                      <a:pPr marL="0" marR="0" indent="0">
                        <a:spcBef>
                          <a:spcPts val="100"/>
                        </a:spcBef>
                        <a:spcAft>
                          <a:spcPts val="100"/>
                        </a:spcAft>
                      </a:pPr>
                      <a:r>
                        <a:rPr lang="en-US" sz="1000" kern="1600" baseline="0" dirty="0">
                          <a:effectLst/>
                        </a:rPr>
                        <a:t>A</a:t>
                      </a:r>
                      <a:endParaRPr lang="en-US" sz="1000" b="1" kern="1600" baseline="0" dirty="0">
                        <a:effectLst/>
                        <a:latin typeface="Arial Narrow" panose="020B0606020202030204" pitchFamily="34" charset="0"/>
                        <a:ea typeface="Times New Roman" panose="02020603050405020304" pitchFamily="18" charset="0"/>
                        <a:cs typeface="Arial" panose="020B0604020202020204" pitchFamily="34" charset="0"/>
                      </a:endParaRPr>
                    </a:p>
                  </a:txBody>
                  <a:tcPr marL="34731" marR="34731" marT="0" marB="0" anchor="ctr"/>
                </a:tc>
                <a:tc>
                  <a:txBody>
                    <a:bodyPr/>
                    <a:lstStyle/>
                    <a:p>
                      <a:pPr marL="0" marR="0" indent="0">
                        <a:spcBef>
                          <a:spcPts val="100"/>
                        </a:spcBef>
                        <a:spcAft>
                          <a:spcPts val="100"/>
                        </a:spcAft>
                      </a:pPr>
                      <a:r>
                        <a:rPr lang="en-US" sz="1000" kern="1600" baseline="0" dirty="0">
                          <a:effectLst/>
                        </a:rPr>
                        <a:t>B</a:t>
                      </a:r>
                      <a:endParaRPr lang="en-US" sz="1000" b="1" kern="1600" baseline="0" dirty="0">
                        <a:effectLst/>
                        <a:latin typeface="Arial Narrow" panose="020B0606020202030204" pitchFamily="34" charset="0"/>
                        <a:ea typeface="Times New Roman" panose="02020603050405020304" pitchFamily="18" charset="0"/>
                        <a:cs typeface="Arial" panose="020B0604020202020204" pitchFamily="34" charset="0"/>
                      </a:endParaRPr>
                    </a:p>
                  </a:txBody>
                  <a:tcPr marL="34731" marR="34731" marT="0" marB="0" anchor="ctr"/>
                </a:tc>
                <a:tc>
                  <a:txBody>
                    <a:bodyPr/>
                    <a:lstStyle/>
                    <a:p>
                      <a:pPr marL="0" marR="0" indent="0">
                        <a:spcBef>
                          <a:spcPts val="100"/>
                        </a:spcBef>
                        <a:spcAft>
                          <a:spcPts val="100"/>
                        </a:spcAft>
                      </a:pPr>
                      <a:r>
                        <a:rPr lang="en-US" sz="1000" kern="1600" baseline="0" dirty="0">
                          <a:effectLst/>
                        </a:rPr>
                        <a:t>C</a:t>
                      </a:r>
                      <a:endParaRPr lang="en-US" sz="1000" b="1" kern="1600" baseline="0" dirty="0">
                        <a:effectLst/>
                        <a:latin typeface="Arial Narrow" panose="020B0606020202030204" pitchFamily="34" charset="0"/>
                        <a:ea typeface="Times New Roman" panose="02020603050405020304" pitchFamily="18" charset="0"/>
                        <a:cs typeface="Arial" panose="020B0604020202020204" pitchFamily="34" charset="0"/>
                      </a:endParaRPr>
                    </a:p>
                  </a:txBody>
                  <a:tcPr marL="34731" marR="34731" marT="0" marB="0" anchor="ctr"/>
                </a:tc>
                <a:tc>
                  <a:txBody>
                    <a:bodyPr/>
                    <a:lstStyle/>
                    <a:p>
                      <a:pPr marL="0" marR="0" indent="0">
                        <a:spcBef>
                          <a:spcPts val="100"/>
                        </a:spcBef>
                        <a:spcAft>
                          <a:spcPts val="100"/>
                        </a:spcAft>
                      </a:pPr>
                      <a:r>
                        <a:rPr lang="en-US" sz="1000" kern="1600" baseline="0" dirty="0">
                          <a:effectLst/>
                        </a:rPr>
                        <a:t>D</a:t>
                      </a:r>
                      <a:endParaRPr lang="en-US" sz="1000" b="1" kern="1600" baseline="0" dirty="0">
                        <a:effectLst/>
                        <a:latin typeface="Arial Narrow" panose="020B0606020202030204" pitchFamily="34" charset="0"/>
                        <a:ea typeface="Times New Roman" panose="02020603050405020304" pitchFamily="18" charset="0"/>
                        <a:cs typeface="Arial" panose="020B0604020202020204" pitchFamily="34" charset="0"/>
                      </a:endParaRPr>
                    </a:p>
                  </a:txBody>
                  <a:tcPr marL="34731" marR="34731" marT="0" marB="0" anchor="ctr"/>
                </a:tc>
                <a:tc>
                  <a:txBody>
                    <a:bodyPr/>
                    <a:lstStyle/>
                    <a:p>
                      <a:pPr marL="0" marR="0" indent="0">
                        <a:spcBef>
                          <a:spcPts val="100"/>
                        </a:spcBef>
                        <a:spcAft>
                          <a:spcPts val="100"/>
                        </a:spcAft>
                      </a:pPr>
                      <a:r>
                        <a:rPr lang="en-US" sz="1000" kern="1600" baseline="0" dirty="0">
                          <a:effectLst/>
                        </a:rPr>
                        <a:t>Sum</a:t>
                      </a:r>
                      <a:endParaRPr lang="en-US" sz="1000" b="1" kern="1600" baseline="0" dirty="0">
                        <a:effectLst/>
                        <a:latin typeface="Arial Narrow" panose="020B0606020202030204" pitchFamily="34" charset="0"/>
                        <a:ea typeface="Times New Roman" panose="02020603050405020304" pitchFamily="18" charset="0"/>
                        <a:cs typeface="Arial" panose="020B0604020202020204" pitchFamily="34" charset="0"/>
                      </a:endParaRPr>
                    </a:p>
                  </a:txBody>
                  <a:tcPr marL="34731" marR="34731" marT="0" marB="0"/>
                </a:tc>
              </a:tr>
              <a:tr h="154359">
                <a:tc>
                  <a:txBody>
                    <a:bodyPr/>
                    <a:lstStyle/>
                    <a:p>
                      <a:pPr marL="0" marR="0" indent="0">
                        <a:spcBef>
                          <a:spcPts val="100"/>
                        </a:spcBef>
                        <a:spcAft>
                          <a:spcPts val="100"/>
                        </a:spcAft>
                      </a:pPr>
                      <a:r>
                        <a:rPr lang="en-US" sz="1000" kern="1600" baseline="0" dirty="0">
                          <a:effectLst/>
                        </a:rPr>
                        <a:t>R1</a:t>
                      </a:r>
                      <a:endParaRPr lang="en-US" sz="10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1.3E-01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5.2E-05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3.4E-05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6.6E-01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0.79</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r>
              <a:tr h="154359">
                <a:tc>
                  <a:txBody>
                    <a:bodyPr/>
                    <a:lstStyle/>
                    <a:p>
                      <a:pPr marL="0" marR="0" indent="0">
                        <a:spcBef>
                          <a:spcPts val="100"/>
                        </a:spcBef>
                        <a:spcAft>
                          <a:spcPts val="100"/>
                        </a:spcAft>
                      </a:pPr>
                      <a:r>
                        <a:rPr lang="en-US" sz="1000" kern="1600" baseline="0" dirty="0">
                          <a:effectLst/>
                        </a:rPr>
                        <a:t>R2</a:t>
                      </a:r>
                      <a:endParaRPr lang="en-US" sz="10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1.3E-01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6.5E-05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4.0E-05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7.1E-01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0.84</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r>
              <a:tr h="154359">
                <a:tc>
                  <a:txBody>
                    <a:bodyPr/>
                    <a:lstStyle/>
                    <a:p>
                      <a:pPr marL="0" marR="0" indent="0">
                        <a:spcBef>
                          <a:spcPts val="100"/>
                        </a:spcBef>
                        <a:spcAft>
                          <a:spcPts val="100"/>
                        </a:spcAft>
                      </a:pPr>
                      <a:r>
                        <a:rPr lang="en-US" sz="1000" kern="1600" baseline="0" dirty="0">
                          <a:effectLst/>
                        </a:rPr>
                        <a:t>R3</a:t>
                      </a:r>
                      <a:endParaRPr lang="en-US" sz="10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dirty="0">
                          <a:effectLst/>
                        </a:rPr>
                        <a:t>1.3E-01</a:t>
                      </a:r>
                      <a:endParaRPr lang="en-US" sz="10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4.9E-05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3.2E-05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6.3E-01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0.76</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r>
              <a:tr h="154359">
                <a:tc>
                  <a:txBody>
                    <a:bodyPr/>
                    <a:lstStyle/>
                    <a:p>
                      <a:pPr marL="0" marR="0" indent="0">
                        <a:spcBef>
                          <a:spcPts val="100"/>
                        </a:spcBef>
                        <a:spcAft>
                          <a:spcPts val="100"/>
                        </a:spcAft>
                      </a:pPr>
                      <a:r>
                        <a:rPr lang="en-US" sz="1000" kern="1600" baseline="0">
                          <a:effectLst/>
                        </a:rPr>
                        <a:t>R4</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dirty="0">
                          <a:effectLst/>
                        </a:rPr>
                        <a:t>1.5E-01</a:t>
                      </a:r>
                      <a:endParaRPr lang="en-US" sz="10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6.6E-05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4.2E-05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7.4E-01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0.89</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r>
              <a:tr h="154359">
                <a:tc>
                  <a:txBody>
                    <a:bodyPr/>
                    <a:lstStyle/>
                    <a:p>
                      <a:pPr marL="0" marR="0" indent="0">
                        <a:spcBef>
                          <a:spcPts val="100"/>
                        </a:spcBef>
                        <a:spcAft>
                          <a:spcPts val="100"/>
                        </a:spcAft>
                      </a:pPr>
                      <a:r>
                        <a:rPr lang="en-US" sz="1000" kern="1600" baseline="0">
                          <a:effectLst/>
                        </a:rPr>
                        <a:t>R5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dirty="0">
                          <a:effectLst/>
                        </a:rPr>
                        <a:t>1.4E-01</a:t>
                      </a:r>
                      <a:endParaRPr lang="en-US" sz="10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dirty="0">
                          <a:effectLst/>
                        </a:rPr>
                        <a:t>5.6E-05</a:t>
                      </a:r>
                      <a:endParaRPr lang="en-US" sz="10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3.6E-05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6.3E-01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0.77</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r>
              <a:tr h="154359">
                <a:tc>
                  <a:txBody>
                    <a:bodyPr/>
                    <a:lstStyle/>
                    <a:p>
                      <a:pPr marL="0" marR="0" indent="0">
                        <a:spcBef>
                          <a:spcPts val="100"/>
                        </a:spcBef>
                        <a:spcAft>
                          <a:spcPts val="100"/>
                        </a:spcAft>
                      </a:pPr>
                      <a:r>
                        <a:rPr lang="en-US" sz="1000" kern="1600" baseline="0">
                          <a:effectLst/>
                        </a:rPr>
                        <a:t>R6</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1.4E-01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dirty="0">
                          <a:effectLst/>
                        </a:rPr>
                        <a:t>4.4E-05</a:t>
                      </a:r>
                      <a:endParaRPr lang="en-US" sz="10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3.0E-05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5.6E-01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0.70</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r>
              <a:tr h="154359">
                <a:tc>
                  <a:txBody>
                    <a:bodyPr/>
                    <a:lstStyle/>
                    <a:p>
                      <a:pPr marL="0" marR="0" indent="0">
                        <a:spcBef>
                          <a:spcPts val="100"/>
                        </a:spcBef>
                        <a:spcAft>
                          <a:spcPts val="100"/>
                        </a:spcAft>
                      </a:pPr>
                      <a:r>
                        <a:rPr lang="en-US" sz="1000" kern="1600" baseline="0">
                          <a:effectLst/>
                        </a:rPr>
                        <a:t>R7</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9.5E-02</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dirty="0">
                          <a:effectLst/>
                        </a:rPr>
                        <a:t>3.0E-05</a:t>
                      </a:r>
                      <a:endParaRPr lang="en-US" sz="10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1.9E-05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3.6E-01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0.45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r>
              <a:tr h="154359">
                <a:tc>
                  <a:txBody>
                    <a:bodyPr/>
                    <a:lstStyle/>
                    <a:p>
                      <a:pPr marL="0" marR="0" indent="0">
                        <a:spcBef>
                          <a:spcPts val="100"/>
                        </a:spcBef>
                        <a:spcAft>
                          <a:spcPts val="100"/>
                        </a:spcAft>
                      </a:pPr>
                      <a:r>
                        <a:rPr lang="en-US" sz="1000" kern="1600" baseline="0" dirty="0">
                          <a:effectLst/>
                        </a:rPr>
                        <a:t>R8</a:t>
                      </a:r>
                      <a:endParaRPr lang="en-US" sz="10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1.3E-01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4.7E-05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dirty="0">
                          <a:effectLst/>
                        </a:rPr>
                        <a:t>3.0E-05</a:t>
                      </a:r>
                      <a:endParaRPr lang="en-US" sz="10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4.9E-01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0.62</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r>
              <a:tr h="154359">
                <a:tc>
                  <a:txBody>
                    <a:bodyPr/>
                    <a:lstStyle/>
                    <a:p>
                      <a:pPr marL="0" marR="0" indent="0">
                        <a:spcBef>
                          <a:spcPts val="100"/>
                        </a:spcBef>
                        <a:spcAft>
                          <a:spcPts val="100"/>
                        </a:spcAft>
                      </a:pPr>
                      <a:r>
                        <a:rPr lang="en-US" sz="1000" kern="1600" baseline="0">
                          <a:effectLst/>
                        </a:rPr>
                        <a:t>R9</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9.3E-02</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2.8E-05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dirty="0">
                          <a:effectLst/>
                        </a:rPr>
                        <a:t>1.7E-05</a:t>
                      </a:r>
                      <a:endParaRPr lang="en-US" sz="10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2.7E-01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0.36</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r>
              <a:tr h="154359">
                <a:tc>
                  <a:txBody>
                    <a:bodyPr/>
                    <a:lstStyle/>
                    <a:p>
                      <a:pPr marL="0" marR="0" indent="0">
                        <a:spcBef>
                          <a:spcPts val="100"/>
                        </a:spcBef>
                        <a:spcAft>
                          <a:spcPts val="100"/>
                        </a:spcAft>
                      </a:pPr>
                      <a:r>
                        <a:rPr lang="en-US" sz="1000" kern="1600" baseline="0">
                          <a:effectLst/>
                        </a:rPr>
                        <a:t>R10</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9.2E-02</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2.7E-05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dirty="0">
                          <a:effectLst/>
                        </a:rPr>
                        <a:t>1.6E-05</a:t>
                      </a:r>
                      <a:endParaRPr lang="en-US" sz="10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2.7E-01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0.36</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r>
              <a:tr h="154359">
                <a:tc>
                  <a:txBody>
                    <a:bodyPr/>
                    <a:lstStyle/>
                    <a:p>
                      <a:pPr marL="0" marR="0" indent="0">
                        <a:spcBef>
                          <a:spcPts val="100"/>
                        </a:spcBef>
                        <a:spcAft>
                          <a:spcPts val="100"/>
                        </a:spcAft>
                      </a:pPr>
                      <a:r>
                        <a:rPr lang="en-US" sz="1000" kern="1600" baseline="0">
                          <a:effectLst/>
                        </a:rPr>
                        <a:t>R11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6.5E-02</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1.9E-05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dirty="0">
                          <a:effectLst/>
                        </a:rPr>
                        <a:t>1.1E-05</a:t>
                      </a:r>
                      <a:endParaRPr lang="en-US" sz="10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1.8E-01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0.24</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r>
              <a:tr h="154359">
                <a:tc>
                  <a:txBody>
                    <a:bodyPr/>
                    <a:lstStyle/>
                    <a:p>
                      <a:pPr marL="0" marR="0" indent="0">
                        <a:spcBef>
                          <a:spcPts val="100"/>
                        </a:spcBef>
                        <a:spcAft>
                          <a:spcPts val="100"/>
                        </a:spcAft>
                      </a:pPr>
                      <a:r>
                        <a:rPr lang="en-US" sz="1000" kern="1600" baseline="0">
                          <a:effectLst/>
                        </a:rPr>
                        <a:t>R12</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2.4E-02</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1.4E-05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dirty="0">
                          <a:effectLst/>
                        </a:rPr>
                        <a:t>6.1E-06</a:t>
                      </a:r>
                      <a:endParaRPr lang="en-US" sz="10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7.0E-02</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0.09</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r>
              <a:tr h="154359">
                <a:tc>
                  <a:txBody>
                    <a:bodyPr/>
                    <a:lstStyle/>
                    <a:p>
                      <a:pPr marL="0" marR="0" indent="0">
                        <a:spcBef>
                          <a:spcPts val="100"/>
                        </a:spcBef>
                        <a:spcAft>
                          <a:spcPts val="100"/>
                        </a:spcAft>
                      </a:pPr>
                      <a:r>
                        <a:rPr lang="en-US" sz="1000" kern="1600" baseline="0">
                          <a:effectLst/>
                        </a:rPr>
                        <a:t>R13</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5.3E-02</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2.4E-05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dirty="0">
                          <a:effectLst/>
                        </a:rPr>
                        <a:t>1.1E-05</a:t>
                      </a:r>
                      <a:endParaRPr lang="en-US" sz="10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1.5E-01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0.20</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r>
              <a:tr h="154359">
                <a:tc>
                  <a:txBody>
                    <a:bodyPr/>
                    <a:lstStyle/>
                    <a:p>
                      <a:pPr marL="0" marR="0" indent="0">
                        <a:spcBef>
                          <a:spcPts val="100"/>
                        </a:spcBef>
                        <a:spcAft>
                          <a:spcPts val="100"/>
                        </a:spcAft>
                      </a:pPr>
                      <a:r>
                        <a:rPr lang="en-US" sz="1000" kern="1600" baseline="0">
                          <a:effectLst/>
                        </a:rPr>
                        <a:t>R14</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7.5E-02</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2.3E-05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dirty="0">
                          <a:effectLst/>
                        </a:rPr>
                        <a:t>1.2E-05</a:t>
                      </a:r>
                      <a:endParaRPr lang="en-US" sz="10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2.6E-01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0.33</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r>
              <a:tr h="154359">
                <a:tc>
                  <a:txBody>
                    <a:bodyPr/>
                    <a:lstStyle/>
                    <a:p>
                      <a:pPr marL="0" marR="0" indent="0">
                        <a:spcBef>
                          <a:spcPts val="100"/>
                        </a:spcBef>
                        <a:spcAft>
                          <a:spcPts val="100"/>
                        </a:spcAft>
                      </a:pPr>
                      <a:r>
                        <a:rPr lang="en-US" sz="1000" kern="1600" baseline="0">
                          <a:effectLst/>
                        </a:rPr>
                        <a:t>R15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8.2E-02</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3.9E-06</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dirty="0">
                          <a:effectLst/>
                        </a:rPr>
                        <a:t>1.5E-06</a:t>
                      </a:r>
                      <a:endParaRPr lang="en-US" sz="10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1.8E-01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0.26</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r>
              <a:tr h="154359">
                <a:tc>
                  <a:txBody>
                    <a:bodyPr/>
                    <a:lstStyle/>
                    <a:p>
                      <a:pPr marL="0" marR="0" indent="0">
                        <a:spcBef>
                          <a:spcPts val="100"/>
                        </a:spcBef>
                        <a:spcAft>
                          <a:spcPts val="100"/>
                        </a:spcAft>
                      </a:pPr>
                      <a:r>
                        <a:rPr lang="en-US" sz="1000" kern="1600" baseline="0">
                          <a:effectLst/>
                        </a:rPr>
                        <a:t>R16</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3.5E-01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1.4E-04</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dirty="0">
                          <a:effectLst/>
                        </a:rPr>
                        <a:t>9.5E-05</a:t>
                      </a:r>
                      <a:endParaRPr lang="en-US" sz="10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2.2E+00</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2.57</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r>
              <a:tr h="154359">
                <a:tc>
                  <a:txBody>
                    <a:bodyPr/>
                    <a:lstStyle/>
                    <a:p>
                      <a:pPr marL="0" marR="0" indent="0">
                        <a:spcBef>
                          <a:spcPts val="100"/>
                        </a:spcBef>
                        <a:spcAft>
                          <a:spcPts val="100"/>
                        </a:spcAft>
                      </a:pPr>
                      <a:r>
                        <a:rPr lang="en-US" sz="1000" kern="1600" baseline="0">
                          <a:effectLst/>
                        </a:rPr>
                        <a:t>R17</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1.3E-01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6.3E-05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dirty="0">
                          <a:effectLst/>
                        </a:rPr>
                        <a:t>3.7E-05</a:t>
                      </a:r>
                      <a:endParaRPr lang="en-US" sz="10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6.4E-01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0.77</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r>
              <a:tr h="154359">
                <a:tc>
                  <a:txBody>
                    <a:bodyPr/>
                    <a:lstStyle/>
                    <a:p>
                      <a:pPr marL="0" marR="0" indent="0">
                        <a:spcBef>
                          <a:spcPts val="100"/>
                        </a:spcBef>
                        <a:spcAft>
                          <a:spcPts val="100"/>
                        </a:spcAft>
                      </a:pPr>
                      <a:r>
                        <a:rPr lang="en-US" sz="1000" kern="1600" baseline="0">
                          <a:effectLst/>
                        </a:rPr>
                        <a:t>R18</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1.2E-01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6.4E-05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dirty="0">
                          <a:effectLst/>
                        </a:rPr>
                        <a:t>3.9E-05</a:t>
                      </a:r>
                      <a:endParaRPr lang="en-US" sz="10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6.7E-01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0.79</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r>
              <a:tr h="154359">
                <a:tc>
                  <a:txBody>
                    <a:bodyPr/>
                    <a:lstStyle/>
                    <a:p>
                      <a:pPr marL="0" marR="0" indent="0">
                        <a:spcBef>
                          <a:spcPts val="100"/>
                        </a:spcBef>
                        <a:spcAft>
                          <a:spcPts val="100"/>
                        </a:spcAft>
                      </a:pPr>
                      <a:r>
                        <a:rPr lang="en-US" sz="1000" kern="1600" baseline="0">
                          <a:effectLst/>
                        </a:rPr>
                        <a:t>R19</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2.6E-01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1.0E-04</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6.9E-05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1.7E+00</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1.94</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r>
              <a:tr h="154359">
                <a:tc>
                  <a:txBody>
                    <a:bodyPr/>
                    <a:lstStyle/>
                    <a:p>
                      <a:pPr marL="0" marR="0" indent="0">
                        <a:spcBef>
                          <a:spcPts val="100"/>
                        </a:spcBef>
                        <a:spcAft>
                          <a:spcPts val="100"/>
                        </a:spcAft>
                      </a:pPr>
                      <a:r>
                        <a:rPr lang="en-US" sz="1000" kern="1600" baseline="0">
                          <a:effectLst/>
                        </a:rPr>
                        <a:t>R20</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1.1E-01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6.5E-05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dirty="0">
                          <a:effectLst/>
                        </a:rPr>
                        <a:t>3.8E-05</a:t>
                      </a:r>
                      <a:endParaRPr lang="en-US" sz="10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6.7E-01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0.78</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r>
              <a:tr h="154359">
                <a:tc>
                  <a:txBody>
                    <a:bodyPr/>
                    <a:lstStyle/>
                    <a:p>
                      <a:pPr marL="0" marR="0" indent="0">
                        <a:spcBef>
                          <a:spcPts val="100"/>
                        </a:spcBef>
                        <a:spcAft>
                          <a:spcPts val="100"/>
                        </a:spcAft>
                      </a:pPr>
                      <a:r>
                        <a:rPr lang="en-US" sz="1000" kern="1600" baseline="0">
                          <a:effectLst/>
                        </a:rPr>
                        <a:t>R21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1.0E-01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4.7E-05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dirty="0">
                          <a:effectLst/>
                        </a:rPr>
                        <a:t>2.9E-05</a:t>
                      </a:r>
                      <a:endParaRPr lang="en-US" sz="10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5.1E-01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0.61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r>
              <a:tr h="154359">
                <a:tc>
                  <a:txBody>
                    <a:bodyPr/>
                    <a:lstStyle/>
                    <a:p>
                      <a:pPr marL="0" marR="0" indent="0">
                        <a:spcBef>
                          <a:spcPts val="100"/>
                        </a:spcBef>
                        <a:spcAft>
                          <a:spcPts val="100"/>
                        </a:spcAft>
                      </a:pPr>
                      <a:r>
                        <a:rPr lang="en-US" sz="1000" kern="1600" baseline="0">
                          <a:effectLst/>
                        </a:rPr>
                        <a:t>R22</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1.7E-01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1.3E-04</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dirty="0">
                          <a:effectLst/>
                        </a:rPr>
                        <a:t>8.3E-05</a:t>
                      </a:r>
                      <a:endParaRPr lang="en-US" sz="10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1.5E+00</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1.67</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r>
              <a:tr h="154359">
                <a:tc>
                  <a:txBody>
                    <a:bodyPr/>
                    <a:lstStyle/>
                    <a:p>
                      <a:pPr marL="0" marR="0" indent="0">
                        <a:spcBef>
                          <a:spcPts val="100"/>
                        </a:spcBef>
                        <a:spcAft>
                          <a:spcPts val="100"/>
                        </a:spcAft>
                      </a:pPr>
                      <a:r>
                        <a:rPr lang="en-US" sz="1000" kern="1600" baseline="0">
                          <a:effectLst/>
                        </a:rPr>
                        <a:t>R23</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6.6E-02</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3.2E-05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2.2E-05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dirty="0">
                          <a:effectLst/>
                        </a:rPr>
                        <a:t>4.5E-01</a:t>
                      </a:r>
                      <a:endParaRPr lang="en-US" sz="10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0.52</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r>
              <a:tr h="154359">
                <a:tc>
                  <a:txBody>
                    <a:bodyPr/>
                    <a:lstStyle/>
                    <a:p>
                      <a:pPr marL="0" marR="0" indent="0">
                        <a:spcBef>
                          <a:spcPts val="100"/>
                        </a:spcBef>
                        <a:spcAft>
                          <a:spcPts val="100"/>
                        </a:spcAft>
                      </a:pPr>
                      <a:r>
                        <a:rPr lang="en-US" sz="1000" kern="1600" baseline="0">
                          <a:effectLst/>
                        </a:rPr>
                        <a:t>R24</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1.0E-01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6.5E-05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3.9E-05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7.4E-01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0.84</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r>
              <a:tr h="154359">
                <a:tc>
                  <a:txBody>
                    <a:bodyPr/>
                    <a:lstStyle/>
                    <a:p>
                      <a:pPr marL="0" marR="0" indent="0">
                        <a:spcBef>
                          <a:spcPts val="100"/>
                        </a:spcBef>
                        <a:spcAft>
                          <a:spcPts val="100"/>
                        </a:spcAft>
                      </a:pPr>
                      <a:r>
                        <a:rPr lang="en-US" sz="1000" kern="1600" baseline="0">
                          <a:effectLst/>
                        </a:rPr>
                        <a:t>R25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9.8E-02</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6.1E-05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3.6E-05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dirty="0">
                          <a:effectLst/>
                        </a:rPr>
                        <a:t>6.9E-01</a:t>
                      </a:r>
                      <a:endParaRPr lang="en-US" sz="10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0.79</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r>
              <a:tr h="154359">
                <a:tc>
                  <a:txBody>
                    <a:bodyPr/>
                    <a:lstStyle/>
                    <a:p>
                      <a:pPr marL="0" marR="0" indent="0">
                        <a:spcBef>
                          <a:spcPts val="100"/>
                        </a:spcBef>
                        <a:spcAft>
                          <a:spcPts val="100"/>
                        </a:spcAft>
                      </a:pPr>
                      <a:r>
                        <a:rPr lang="en-US" sz="1000" kern="1600" baseline="0">
                          <a:effectLst/>
                        </a:rPr>
                        <a:t>R26</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1.9E-01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1.1E-04</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6.5E-05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dirty="0">
                          <a:effectLst/>
                        </a:rPr>
                        <a:t>1.3E+00</a:t>
                      </a:r>
                      <a:endParaRPr lang="en-US" sz="10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1.52</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r>
              <a:tr h="154359">
                <a:tc>
                  <a:txBody>
                    <a:bodyPr/>
                    <a:lstStyle/>
                    <a:p>
                      <a:pPr marL="0" marR="0" indent="0">
                        <a:spcBef>
                          <a:spcPts val="100"/>
                        </a:spcBef>
                        <a:spcAft>
                          <a:spcPts val="100"/>
                        </a:spcAft>
                      </a:pPr>
                      <a:r>
                        <a:rPr lang="en-US" sz="1000" kern="1600" baseline="0">
                          <a:effectLst/>
                        </a:rPr>
                        <a:t>R27</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1.4E-01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6.3E-05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4.0E-05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dirty="0">
                          <a:effectLst/>
                        </a:rPr>
                        <a:t>6.4E-01</a:t>
                      </a:r>
                      <a:endParaRPr lang="en-US" sz="10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0.78</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r>
              <a:tr h="154359">
                <a:tc>
                  <a:txBody>
                    <a:bodyPr/>
                    <a:lstStyle/>
                    <a:p>
                      <a:pPr marL="0" marR="0" indent="0">
                        <a:spcBef>
                          <a:spcPts val="100"/>
                        </a:spcBef>
                        <a:spcAft>
                          <a:spcPts val="100"/>
                        </a:spcAft>
                      </a:pPr>
                      <a:r>
                        <a:rPr lang="en-US" sz="1000" kern="1600" baseline="0">
                          <a:effectLst/>
                        </a:rPr>
                        <a:t>R28</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7.4E-02</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3.8E-05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2.3E-05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dirty="0">
                          <a:effectLst/>
                        </a:rPr>
                        <a:t>4.6E-01</a:t>
                      </a:r>
                      <a:endParaRPr lang="en-US" sz="10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0.53</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r>
              <a:tr h="154359">
                <a:tc>
                  <a:txBody>
                    <a:bodyPr/>
                    <a:lstStyle/>
                    <a:p>
                      <a:pPr marL="0" marR="0" indent="0">
                        <a:spcBef>
                          <a:spcPts val="100"/>
                        </a:spcBef>
                        <a:spcAft>
                          <a:spcPts val="100"/>
                        </a:spcAft>
                      </a:pPr>
                      <a:r>
                        <a:rPr lang="en-US" sz="1000" kern="1600" baseline="0">
                          <a:effectLst/>
                        </a:rPr>
                        <a:t>R29</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5.5E-02</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3.7E-05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2.2E-05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3.8E-01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dirty="0">
                          <a:effectLst/>
                        </a:rPr>
                        <a:t>0.43</a:t>
                      </a:r>
                      <a:endParaRPr lang="en-US" sz="10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r>
              <a:tr h="154359">
                <a:tc>
                  <a:txBody>
                    <a:bodyPr/>
                    <a:lstStyle/>
                    <a:p>
                      <a:pPr marL="0" marR="0" indent="0">
                        <a:spcBef>
                          <a:spcPts val="100"/>
                        </a:spcBef>
                        <a:spcAft>
                          <a:spcPts val="100"/>
                        </a:spcAft>
                      </a:pPr>
                      <a:r>
                        <a:rPr lang="en-US" sz="1000" kern="1600" baseline="0">
                          <a:effectLst/>
                        </a:rPr>
                        <a:t>R30</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6.8E-02</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4.7E-05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2.7E-05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4.8E-01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dirty="0">
                          <a:effectLst/>
                        </a:rPr>
                        <a:t>0.55</a:t>
                      </a:r>
                      <a:endParaRPr lang="en-US" sz="10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r>
              <a:tr h="154359">
                <a:tc>
                  <a:txBody>
                    <a:bodyPr/>
                    <a:lstStyle/>
                    <a:p>
                      <a:pPr marL="0" marR="0" indent="0">
                        <a:spcBef>
                          <a:spcPts val="100"/>
                        </a:spcBef>
                        <a:spcAft>
                          <a:spcPts val="100"/>
                        </a:spcAft>
                      </a:pPr>
                      <a:r>
                        <a:rPr lang="en-US" sz="1000" kern="1600" baseline="0">
                          <a:effectLst/>
                        </a:rPr>
                        <a:t>R31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1.2E-01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7.3E-05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4.3E-05</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a:effectLst/>
                        </a:rPr>
                        <a:t>8.5E-01</a:t>
                      </a:r>
                      <a:endParaRPr lang="en-US" sz="1000" kern="1600" baseline="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c>
                  <a:txBody>
                    <a:bodyPr/>
                    <a:lstStyle/>
                    <a:p>
                      <a:pPr marL="0" marR="0" indent="0">
                        <a:spcBef>
                          <a:spcPts val="100"/>
                        </a:spcBef>
                        <a:spcAft>
                          <a:spcPts val="100"/>
                        </a:spcAft>
                      </a:pPr>
                      <a:r>
                        <a:rPr lang="en-US" sz="1000" kern="1600" baseline="0" dirty="0">
                          <a:effectLst/>
                        </a:rPr>
                        <a:t>0.97</a:t>
                      </a:r>
                      <a:endParaRPr lang="en-US" sz="1000" kern="1600" baseline="0" dirty="0">
                        <a:effectLst/>
                        <a:latin typeface="Arial Narrow" panose="020B0606020202030204" pitchFamily="34" charset="0"/>
                        <a:ea typeface="Cambria" panose="02040503050406030204" pitchFamily="18" charset="0"/>
                        <a:cs typeface="Times New Roman" panose="02020603050405020304" pitchFamily="18" charset="0"/>
                      </a:endParaRPr>
                    </a:p>
                  </a:txBody>
                  <a:tcPr marL="34731" marR="34731" marT="0" marB="0" anchor="ctr"/>
                </a:tc>
              </a:tr>
            </a:tbl>
          </a:graphicData>
        </a:graphic>
      </p:graphicFrame>
      <p:sp>
        <p:nvSpPr>
          <p:cNvPr id="3" name="Title 2"/>
          <p:cNvSpPr>
            <a:spLocks noGrp="1"/>
          </p:cNvSpPr>
          <p:nvPr>
            <p:ph type="title"/>
          </p:nvPr>
        </p:nvSpPr>
        <p:spPr>
          <a:xfrm>
            <a:off x="76200" y="72669"/>
            <a:ext cx="8991600" cy="911948"/>
          </a:xfrm>
        </p:spPr>
        <p:txBody>
          <a:bodyPr/>
          <a:lstStyle/>
          <a:p>
            <a:r>
              <a:rPr lang="en-US" dirty="0" smtClean="0"/>
              <a:t>Annual Dose Equivalents from Facility Emissions</a:t>
            </a:r>
            <a:endParaRPr lang="en-US" dirty="0"/>
          </a:p>
        </p:txBody>
      </p:sp>
      <p:sp>
        <p:nvSpPr>
          <p:cNvPr id="4" name="Footer Placeholder 3"/>
          <p:cNvSpPr>
            <a:spLocks noGrp="1"/>
          </p:cNvSpPr>
          <p:nvPr>
            <p:ph type="ftr" sz="quarter" idx="10"/>
          </p:nvPr>
        </p:nvSpPr>
        <p:spPr/>
        <p:txBody>
          <a:bodyPr/>
          <a:lstStyle/>
          <a:p>
            <a:pPr>
              <a:defRPr/>
            </a:pPr>
            <a:r>
              <a:rPr lang="it-IT" smtClean="0"/>
              <a:t>Dali Georgobiani (Mikhail Kostin), "Annual Dose at FRIB", SATIF-13</a:t>
            </a:r>
            <a:endParaRPr lang="en-US" dirty="0"/>
          </a:p>
        </p:txBody>
      </p:sp>
      <p:sp>
        <p:nvSpPr>
          <p:cNvPr id="5" name="Slide Number Placeholder 4"/>
          <p:cNvSpPr>
            <a:spLocks noGrp="1"/>
          </p:cNvSpPr>
          <p:nvPr>
            <p:ph type="sldNum" sz="quarter" idx="11"/>
          </p:nvPr>
        </p:nvSpPr>
        <p:spPr/>
        <p:txBody>
          <a:bodyPr/>
          <a:lstStyle/>
          <a:p>
            <a:pPr>
              <a:defRPr/>
            </a:pPr>
            <a:r>
              <a:rPr lang="en-US" smtClean="0"/>
              <a:t>, Slide </a:t>
            </a:r>
            <a:fld id="{35AD4620-7552-4207-8973-898801ED212B}" type="slidenum">
              <a:rPr lang="en-US" smtClean="0"/>
              <a:pPr>
                <a:defRPr/>
              </a:pPr>
              <a:t>22</a:t>
            </a:fld>
            <a:endParaRPr lang="en-US"/>
          </a:p>
        </p:txBody>
      </p:sp>
      <p:sp>
        <p:nvSpPr>
          <p:cNvPr id="17" name="TextBox 16"/>
          <p:cNvSpPr txBox="1"/>
          <p:nvPr/>
        </p:nvSpPr>
        <p:spPr>
          <a:xfrm>
            <a:off x="3657600" y="970358"/>
            <a:ext cx="5486400" cy="338554"/>
          </a:xfrm>
          <a:prstGeom prst="rect">
            <a:avLst/>
          </a:prstGeom>
          <a:noFill/>
        </p:spPr>
        <p:txBody>
          <a:bodyPr wrap="square" rtlCol="0">
            <a:spAutoFit/>
          </a:bodyPr>
          <a:lstStyle/>
          <a:p>
            <a:r>
              <a:rPr lang="en-US" sz="1600" dirty="0" smtClean="0">
                <a:solidFill>
                  <a:srgbClr val="7030A0"/>
                </a:solidFill>
              </a:rPr>
              <a:t>Annual Dose Equivalents from FRIB Air Emission Sources</a:t>
            </a:r>
            <a:endParaRPr lang="en-US" sz="1600" dirty="0">
              <a:solidFill>
                <a:srgbClr val="7030A0"/>
              </a:solidFill>
            </a:endParaRPr>
          </a:p>
        </p:txBody>
      </p:sp>
      <p:sp>
        <p:nvSpPr>
          <p:cNvPr id="18" name="Content Placeholder 1"/>
          <p:cNvSpPr txBox="1">
            <a:spLocks/>
          </p:cNvSpPr>
          <p:nvPr/>
        </p:nvSpPr>
        <p:spPr bwMode="auto">
          <a:xfrm>
            <a:off x="76200" y="1067100"/>
            <a:ext cx="8990922" cy="50274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sz="1800">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sz="2000" kern="0" dirty="0" smtClean="0"/>
              <a:t>Annual doses from facility</a:t>
            </a:r>
            <a:br>
              <a:rPr lang="en-US" sz="2000" kern="0" dirty="0" smtClean="0"/>
            </a:br>
            <a:r>
              <a:rPr lang="en-US" sz="2000" kern="0" dirty="0" smtClean="0"/>
              <a:t>emissions are relatively </a:t>
            </a:r>
            <a:br>
              <a:rPr lang="en-US" sz="2000" kern="0" dirty="0" smtClean="0"/>
            </a:br>
            <a:r>
              <a:rPr lang="en-US" sz="2000" kern="0" dirty="0" smtClean="0"/>
              <a:t>small</a:t>
            </a:r>
          </a:p>
          <a:p>
            <a:r>
              <a:rPr lang="en-US" sz="2000" kern="0" dirty="0" smtClean="0"/>
              <a:t>Worst doses</a:t>
            </a:r>
          </a:p>
          <a:p>
            <a:pPr lvl="1"/>
            <a:r>
              <a:rPr lang="en-US" kern="0" dirty="0" smtClean="0"/>
              <a:t>2.57 mrem</a:t>
            </a:r>
            <a:r>
              <a:rPr lang="en-US" kern="0" dirty="0" smtClean="0"/>
              <a:t>/y </a:t>
            </a:r>
            <a:r>
              <a:rPr lang="en-US" kern="0" dirty="0" smtClean="0"/>
              <a:t>for R16</a:t>
            </a:r>
          </a:p>
          <a:p>
            <a:pPr lvl="1"/>
            <a:r>
              <a:rPr lang="en-US" kern="0" dirty="0" smtClean="0"/>
              <a:t>1.94 mrem</a:t>
            </a:r>
            <a:r>
              <a:rPr lang="en-US" kern="0" dirty="0" smtClean="0"/>
              <a:t>/y </a:t>
            </a:r>
            <a:r>
              <a:rPr lang="en-US" kern="0" dirty="0" smtClean="0"/>
              <a:t>for R19</a:t>
            </a:r>
          </a:p>
          <a:p>
            <a:r>
              <a:rPr lang="en-US" sz="2000" kern="0" dirty="0" smtClean="0"/>
              <a:t>R16 and R19 cannot be</a:t>
            </a:r>
            <a:br>
              <a:rPr lang="en-US" sz="2000" kern="0" dirty="0" smtClean="0"/>
            </a:br>
            <a:r>
              <a:rPr lang="en-US" sz="2000" kern="0" dirty="0" smtClean="0"/>
              <a:t>accessed by public</a:t>
            </a:r>
          </a:p>
          <a:p>
            <a:r>
              <a:rPr lang="en-US" sz="2000" kern="0" dirty="0" smtClean="0"/>
              <a:t>Nearest public receptor R22</a:t>
            </a:r>
          </a:p>
          <a:p>
            <a:pPr lvl="1"/>
            <a:r>
              <a:rPr lang="en-US" kern="0" dirty="0" smtClean="0"/>
              <a:t>1.67 mrem</a:t>
            </a:r>
            <a:r>
              <a:rPr lang="en-US" kern="0" dirty="0" smtClean="0"/>
              <a:t>/y</a:t>
            </a:r>
            <a:endParaRPr lang="en-US" kern="0" dirty="0" smtClean="0"/>
          </a:p>
        </p:txBody>
      </p:sp>
    </p:spTree>
    <p:extLst>
      <p:ext uri="{BB962C8B-B14F-4D97-AF65-F5344CB8AC3E}">
        <p14:creationId xmlns:p14="http://schemas.microsoft.com/office/powerpoint/2010/main" val="1424903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Total Annual Dose Equivalent to Receptors</a:t>
            </a:r>
            <a:endParaRPr lang="en-US" dirty="0"/>
          </a:p>
        </p:txBody>
      </p:sp>
      <p:sp>
        <p:nvSpPr>
          <p:cNvPr id="4" name="Footer Placeholder 3"/>
          <p:cNvSpPr>
            <a:spLocks noGrp="1"/>
          </p:cNvSpPr>
          <p:nvPr>
            <p:ph type="ftr" sz="quarter" idx="10"/>
          </p:nvPr>
        </p:nvSpPr>
        <p:spPr/>
        <p:txBody>
          <a:bodyPr/>
          <a:lstStyle/>
          <a:p>
            <a:pPr>
              <a:defRPr/>
            </a:pPr>
            <a:r>
              <a:rPr lang="it-IT" smtClean="0"/>
              <a:t>Dali Georgobiani (Mikhail Kostin), "Annual Dose at FRIB", SATIF-13</a:t>
            </a:r>
            <a:endParaRPr lang="en-US" dirty="0"/>
          </a:p>
        </p:txBody>
      </p:sp>
      <p:sp>
        <p:nvSpPr>
          <p:cNvPr id="5" name="Slide Number Placeholder 4"/>
          <p:cNvSpPr>
            <a:spLocks noGrp="1"/>
          </p:cNvSpPr>
          <p:nvPr>
            <p:ph type="sldNum" sz="quarter" idx="11"/>
          </p:nvPr>
        </p:nvSpPr>
        <p:spPr/>
        <p:txBody>
          <a:bodyPr/>
          <a:lstStyle/>
          <a:p>
            <a:pPr>
              <a:defRPr/>
            </a:pPr>
            <a:r>
              <a:rPr lang="en-US" smtClean="0"/>
              <a:t>, Slide </a:t>
            </a:r>
            <a:fld id="{35AD4620-7552-4207-8973-898801ED212B}" type="slidenum">
              <a:rPr lang="en-US" smtClean="0"/>
              <a:pPr>
                <a:defRPr/>
              </a:pPr>
              <a:t>23</a:t>
            </a:fld>
            <a:endParaRPr lang="en-US"/>
          </a:p>
        </p:txBody>
      </p:sp>
      <p:sp>
        <p:nvSpPr>
          <p:cNvPr id="7" name="Content Placeholder 1"/>
          <p:cNvSpPr txBox="1">
            <a:spLocks/>
          </p:cNvSpPr>
          <p:nvPr/>
        </p:nvSpPr>
        <p:spPr bwMode="auto">
          <a:xfrm>
            <a:off x="76200" y="1067100"/>
            <a:ext cx="8610600" cy="50274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sz="1800">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sz="2000" kern="0" dirty="0" smtClean="0"/>
              <a:t>MSU ALARA of</a:t>
            </a:r>
            <a:br>
              <a:rPr lang="en-US" sz="2000" kern="0" dirty="0" smtClean="0"/>
            </a:br>
            <a:r>
              <a:rPr lang="en-US" sz="2000" kern="0" dirty="0" smtClean="0"/>
              <a:t>10 mrem/y is </a:t>
            </a:r>
            <a:br>
              <a:rPr lang="en-US" sz="2000" kern="0" dirty="0" smtClean="0"/>
            </a:br>
            <a:r>
              <a:rPr lang="en-US" sz="2000" kern="0" dirty="0" smtClean="0"/>
              <a:t>exceeded for </a:t>
            </a:r>
            <a:br>
              <a:rPr lang="en-US" sz="2000" kern="0" dirty="0" smtClean="0"/>
            </a:br>
            <a:r>
              <a:rPr lang="en-US" sz="2000" kern="0" dirty="0" smtClean="0"/>
              <a:t>R16 and R19</a:t>
            </a:r>
            <a:r>
              <a:rPr lang="en-US" sz="2000" kern="0" dirty="0"/>
              <a:t/>
            </a:r>
            <a:br>
              <a:rPr lang="en-US" sz="2000" kern="0" dirty="0"/>
            </a:br>
            <a:r>
              <a:rPr lang="en-US" sz="2000" kern="0" dirty="0" smtClean="0"/>
              <a:t>(but not accessible</a:t>
            </a:r>
            <a:br>
              <a:rPr lang="en-US" sz="2000" kern="0" dirty="0" smtClean="0"/>
            </a:br>
            <a:r>
              <a:rPr lang="en-US" sz="2000" kern="0" dirty="0" smtClean="0"/>
              <a:t>to public)</a:t>
            </a:r>
          </a:p>
          <a:p>
            <a:r>
              <a:rPr lang="en-US" sz="2000" kern="0" dirty="0" smtClean="0"/>
              <a:t>Dose at closest </a:t>
            </a:r>
            <a:br>
              <a:rPr lang="en-US" sz="2000" kern="0" dirty="0" smtClean="0"/>
            </a:br>
            <a:r>
              <a:rPr lang="en-US" sz="2000" kern="0" dirty="0" smtClean="0"/>
              <a:t>public</a:t>
            </a:r>
            <a:r>
              <a:rPr lang="en-US" sz="2000" kern="0" dirty="0"/>
              <a:t> </a:t>
            </a:r>
            <a:r>
              <a:rPr lang="en-US" sz="2000" kern="0" dirty="0" smtClean="0"/>
              <a:t>receptor </a:t>
            </a:r>
            <a:br>
              <a:rPr lang="en-US" sz="2000" kern="0" dirty="0" smtClean="0"/>
            </a:br>
            <a:r>
              <a:rPr lang="en-US" sz="2000" kern="0" dirty="0" smtClean="0"/>
              <a:t>(R22) from all </a:t>
            </a:r>
            <a:br>
              <a:rPr lang="en-US" sz="2000" kern="0" dirty="0" smtClean="0"/>
            </a:br>
            <a:r>
              <a:rPr lang="en-US" sz="2000" kern="0" dirty="0" smtClean="0"/>
              <a:t>sources is </a:t>
            </a:r>
            <a:br>
              <a:rPr lang="en-US" sz="2000" kern="0" dirty="0" smtClean="0"/>
            </a:br>
            <a:r>
              <a:rPr lang="en-US" sz="2000" kern="0" dirty="0" smtClean="0"/>
              <a:t>8.5 mrem/y</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175717187"/>
              </p:ext>
            </p:extLst>
          </p:nvPr>
        </p:nvGraphicFramePr>
        <p:xfrm>
          <a:off x="2410969" y="1006179"/>
          <a:ext cx="6705599" cy="5149255"/>
        </p:xfrm>
        <a:graphic>
          <a:graphicData uri="http://schemas.openxmlformats.org/drawingml/2006/table">
            <a:tbl>
              <a:tblPr firstRow="1" firstCol="1" bandRow="1">
                <a:tableStyleId>{5C22544A-7EE6-4342-B048-85BDC9FD1C3A}</a:tableStyleId>
              </a:tblPr>
              <a:tblGrid>
                <a:gridCol w="706770"/>
                <a:gridCol w="760415"/>
                <a:gridCol w="760415"/>
                <a:gridCol w="760415"/>
                <a:gridCol w="760415"/>
                <a:gridCol w="631001"/>
                <a:gridCol w="799620"/>
                <a:gridCol w="799620"/>
                <a:gridCol w="726928"/>
              </a:tblGrid>
              <a:tr h="152875">
                <a:tc rowSpan="2">
                  <a:txBody>
                    <a:bodyPr/>
                    <a:lstStyle/>
                    <a:p>
                      <a:pPr marL="0" marR="0">
                        <a:spcBef>
                          <a:spcPts val="100"/>
                        </a:spcBef>
                        <a:spcAft>
                          <a:spcPts val="100"/>
                        </a:spcAft>
                      </a:pPr>
                      <a:r>
                        <a:rPr lang="en-US" sz="800" kern="1600" dirty="0">
                          <a:effectLst/>
                        </a:rPr>
                        <a:t>Receptor</a:t>
                      </a:r>
                      <a:endParaRPr lang="en-US" sz="800" b="1" kern="1600" dirty="0">
                        <a:effectLst/>
                        <a:latin typeface="Arial Narrow" panose="020B0606020202030204" pitchFamily="34" charset="0"/>
                        <a:ea typeface="Times New Roman" panose="02020603050405020304" pitchFamily="18" charset="0"/>
                        <a:cs typeface="Arial" panose="020B0604020202020204" pitchFamily="34" charset="0"/>
                      </a:endParaRPr>
                    </a:p>
                  </a:txBody>
                  <a:tcPr marL="53612" marR="53612" marT="0" marB="0" anchor="ctr"/>
                </a:tc>
                <a:tc>
                  <a:txBody>
                    <a:bodyPr/>
                    <a:lstStyle/>
                    <a:p>
                      <a:pPr marL="0" marR="0">
                        <a:spcBef>
                          <a:spcPts val="100"/>
                        </a:spcBef>
                        <a:spcAft>
                          <a:spcPts val="100"/>
                        </a:spcAft>
                      </a:pPr>
                      <a:r>
                        <a:rPr lang="en-US" sz="800" kern="1600">
                          <a:effectLst/>
                        </a:rPr>
                        <a:t> </a:t>
                      </a:r>
                      <a:endParaRPr lang="en-US" sz="800" b="1" kern="1600">
                        <a:effectLst/>
                        <a:latin typeface="Arial Narrow" panose="020B0606020202030204" pitchFamily="34" charset="0"/>
                        <a:ea typeface="Times New Roman" panose="02020603050405020304" pitchFamily="18" charset="0"/>
                        <a:cs typeface="Arial" panose="020B0604020202020204" pitchFamily="34" charset="0"/>
                      </a:endParaRPr>
                    </a:p>
                  </a:txBody>
                  <a:tcPr marL="53612" marR="53612" marT="0" marB="0"/>
                </a:tc>
                <a:tc gridSpan="7">
                  <a:txBody>
                    <a:bodyPr/>
                    <a:lstStyle/>
                    <a:p>
                      <a:pPr marL="0" marR="0">
                        <a:spcBef>
                          <a:spcPts val="100"/>
                        </a:spcBef>
                        <a:spcAft>
                          <a:spcPts val="100"/>
                        </a:spcAft>
                      </a:pPr>
                      <a:r>
                        <a:rPr lang="en-US" sz="800" kern="1600" dirty="0">
                          <a:effectLst/>
                        </a:rPr>
                        <a:t>Annual Dose Equivalent [mrem]</a:t>
                      </a:r>
                      <a:endParaRPr lang="en-US" sz="800" b="1" kern="1600" dirty="0">
                        <a:effectLst/>
                        <a:latin typeface="Arial Narrow" panose="020B0606020202030204" pitchFamily="34" charset="0"/>
                        <a:ea typeface="Times New Roman" panose="02020603050405020304" pitchFamily="18" charset="0"/>
                        <a:cs typeface="Arial" panose="020B0604020202020204" pitchFamily="34" charset="0"/>
                      </a:endParaRPr>
                    </a:p>
                  </a:txBody>
                  <a:tcPr marL="53612" marR="53612"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954879">
                <a:tc vMerge="1">
                  <a:txBody>
                    <a:bodyPr/>
                    <a:lstStyle/>
                    <a:p>
                      <a:endParaRPr lang="en-US"/>
                    </a:p>
                  </a:txBody>
                  <a:tcPr/>
                </a:tc>
                <a:tc>
                  <a:txBody>
                    <a:bodyPr/>
                    <a:lstStyle/>
                    <a:p>
                      <a:pPr marL="0" marR="0">
                        <a:spcBef>
                          <a:spcPts val="100"/>
                        </a:spcBef>
                        <a:spcAft>
                          <a:spcPts val="100"/>
                        </a:spcAft>
                      </a:pPr>
                      <a:r>
                        <a:rPr lang="en-US" sz="800" kern="1600" dirty="0">
                          <a:effectLst/>
                        </a:rPr>
                        <a:t>Target Building Skyshine</a:t>
                      </a:r>
                      <a:endParaRPr lang="en-US" sz="800" b="1" kern="1600" dirty="0">
                        <a:effectLst/>
                        <a:latin typeface="Arial Narrow" panose="020B0606020202030204" pitchFamily="34" charset="0"/>
                        <a:ea typeface="Times New Roman" panose="02020603050405020304" pitchFamily="18" charset="0"/>
                        <a:cs typeface="Arial" panose="020B0604020202020204" pitchFamily="34" charset="0"/>
                      </a:endParaRPr>
                    </a:p>
                  </a:txBody>
                  <a:tcPr marL="53612" marR="53612" marT="0" marB="0"/>
                </a:tc>
                <a:tc>
                  <a:txBody>
                    <a:bodyPr/>
                    <a:lstStyle/>
                    <a:p>
                      <a:pPr marL="0" marR="0">
                        <a:spcBef>
                          <a:spcPts val="100"/>
                        </a:spcBef>
                        <a:spcAft>
                          <a:spcPts val="100"/>
                        </a:spcAft>
                      </a:pPr>
                      <a:r>
                        <a:rPr lang="en-US" sz="800" kern="1600">
                          <a:effectLst/>
                        </a:rPr>
                        <a:t>Target Building Direct Radiation</a:t>
                      </a:r>
                      <a:endParaRPr lang="en-US" sz="800" b="1" kern="1600">
                        <a:effectLst/>
                        <a:latin typeface="Arial Narrow" panose="020B0606020202030204" pitchFamily="34" charset="0"/>
                        <a:ea typeface="Times New Roman" panose="02020603050405020304" pitchFamily="18" charset="0"/>
                        <a:cs typeface="Arial" panose="020B0604020202020204" pitchFamily="34" charset="0"/>
                      </a:endParaRPr>
                    </a:p>
                  </a:txBody>
                  <a:tcPr marL="53612" marR="53612" marT="0" marB="0"/>
                </a:tc>
                <a:tc>
                  <a:txBody>
                    <a:bodyPr/>
                    <a:lstStyle/>
                    <a:p>
                      <a:pPr marL="0" marR="0">
                        <a:spcBef>
                          <a:spcPts val="100"/>
                        </a:spcBef>
                        <a:spcAft>
                          <a:spcPts val="100"/>
                        </a:spcAft>
                      </a:pPr>
                      <a:r>
                        <a:rPr lang="en-US" sz="800" kern="1600">
                          <a:effectLst/>
                        </a:rPr>
                        <a:t>Facility Emissions</a:t>
                      </a:r>
                      <a:endParaRPr lang="en-US" sz="800" b="1" kern="1600">
                        <a:effectLst/>
                        <a:latin typeface="Arial Narrow" panose="020B0606020202030204" pitchFamily="34" charset="0"/>
                        <a:ea typeface="Times New Roman" panose="02020603050405020304" pitchFamily="18" charset="0"/>
                        <a:cs typeface="Arial" panose="020B0604020202020204" pitchFamily="34" charset="0"/>
                      </a:endParaRPr>
                    </a:p>
                  </a:txBody>
                  <a:tcPr marL="53612" marR="53612" marT="0" marB="0"/>
                </a:tc>
                <a:tc>
                  <a:txBody>
                    <a:bodyPr/>
                    <a:lstStyle/>
                    <a:p>
                      <a:pPr marL="0" marR="0">
                        <a:spcBef>
                          <a:spcPts val="100"/>
                        </a:spcBef>
                        <a:spcAft>
                          <a:spcPts val="100"/>
                        </a:spcAft>
                      </a:pPr>
                      <a:r>
                        <a:rPr lang="en-US" sz="800" kern="1600" dirty="0">
                          <a:effectLst/>
                        </a:rPr>
                        <a:t>Tunnel Skyshine + Direct Radiation</a:t>
                      </a:r>
                      <a:endParaRPr lang="en-US" sz="800" b="1" kern="1600" dirty="0">
                        <a:effectLst/>
                        <a:latin typeface="Arial Narrow" panose="020B0606020202030204" pitchFamily="34" charset="0"/>
                        <a:ea typeface="Times New Roman" panose="02020603050405020304" pitchFamily="18" charset="0"/>
                        <a:cs typeface="Arial" panose="020B0604020202020204" pitchFamily="34" charset="0"/>
                      </a:endParaRPr>
                    </a:p>
                  </a:txBody>
                  <a:tcPr marL="53612" marR="53612" marT="0" marB="0"/>
                </a:tc>
                <a:tc>
                  <a:txBody>
                    <a:bodyPr/>
                    <a:lstStyle/>
                    <a:p>
                      <a:pPr marL="0" marR="0">
                        <a:spcBef>
                          <a:spcPts val="100"/>
                        </a:spcBef>
                        <a:spcAft>
                          <a:spcPts val="100"/>
                        </a:spcAft>
                      </a:pPr>
                      <a:r>
                        <a:rPr lang="en-US" sz="800" kern="1600">
                          <a:effectLst/>
                        </a:rPr>
                        <a:t>Sum</a:t>
                      </a:r>
                      <a:endParaRPr lang="en-US" sz="800" b="1" kern="1600">
                        <a:effectLst/>
                        <a:latin typeface="Arial Narrow" panose="020B0606020202030204" pitchFamily="34" charset="0"/>
                        <a:ea typeface="Times New Roman" panose="02020603050405020304" pitchFamily="18" charset="0"/>
                        <a:cs typeface="Arial" panose="020B0604020202020204" pitchFamily="34" charset="0"/>
                      </a:endParaRPr>
                    </a:p>
                  </a:txBody>
                  <a:tcPr marL="53612" marR="53612" marT="0" marB="0"/>
                </a:tc>
                <a:tc>
                  <a:txBody>
                    <a:bodyPr/>
                    <a:lstStyle/>
                    <a:p>
                      <a:pPr marL="0" marR="0">
                        <a:spcBef>
                          <a:spcPts val="100"/>
                        </a:spcBef>
                        <a:spcAft>
                          <a:spcPts val="100"/>
                        </a:spcAft>
                      </a:pPr>
                      <a:r>
                        <a:rPr lang="en-US" sz="800" kern="1600">
                          <a:effectLst/>
                        </a:rPr>
                        <a:t>Relative Error Assuming</a:t>
                      </a:r>
                      <a:br>
                        <a:rPr lang="en-US" sz="800" kern="1600">
                          <a:effectLst/>
                        </a:rPr>
                      </a:br>
                      <a:r>
                        <a:rPr lang="en-US" sz="800" kern="1600">
                          <a:effectLst/>
                        </a:rPr>
                        <a:t>0 % Uncertainty in Emission Doses [%]</a:t>
                      </a:r>
                      <a:endParaRPr lang="en-US" sz="800" b="1" kern="1600">
                        <a:effectLst/>
                        <a:latin typeface="Arial Narrow" panose="020B0606020202030204" pitchFamily="34" charset="0"/>
                        <a:ea typeface="Times New Roman" panose="02020603050405020304" pitchFamily="18" charset="0"/>
                        <a:cs typeface="Arial" panose="020B0604020202020204" pitchFamily="34" charset="0"/>
                      </a:endParaRPr>
                    </a:p>
                  </a:txBody>
                  <a:tcPr marL="53612" marR="53612" marT="0" marB="0"/>
                </a:tc>
                <a:tc>
                  <a:txBody>
                    <a:bodyPr/>
                    <a:lstStyle/>
                    <a:p>
                      <a:pPr marL="0" marR="0">
                        <a:spcBef>
                          <a:spcPts val="100"/>
                        </a:spcBef>
                        <a:spcAft>
                          <a:spcPts val="100"/>
                        </a:spcAft>
                      </a:pPr>
                      <a:r>
                        <a:rPr lang="en-US" sz="800" kern="1600">
                          <a:effectLst/>
                        </a:rPr>
                        <a:t>Relative Error Assuming</a:t>
                      </a:r>
                      <a:br>
                        <a:rPr lang="en-US" sz="800" kern="1600">
                          <a:effectLst/>
                        </a:rPr>
                      </a:br>
                      <a:r>
                        <a:rPr lang="en-US" sz="800" kern="1600">
                          <a:effectLst/>
                        </a:rPr>
                        <a:t>50 % Uncertainty in Emission Doses [%]</a:t>
                      </a:r>
                      <a:endParaRPr lang="en-US" sz="800" b="1" kern="1600">
                        <a:effectLst/>
                        <a:latin typeface="Arial Narrow" panose="020B0606020202030204" pitchFamily="34" charset="0"/>
                        <a:ea typeface="Times New Roman" panose="02020603050405020304" pitchFamily="18" charset="0"/>
                        <a:cs typeface="Arial" panose="020B0604020202020204" pitchFamily="34" charset="0"/>
                      </a:endParaRPr>
                    </a:p>
                  </a:txBody>
                  <a:tcPr marL="53612" marR="53612" marT="0" marB="0"/>
                </a:tc>
                <a:tc>
                  <a:txBody>
                    <a:bodyPr/>
                    <a:lstStyle/>
                    <a:p>
                      <a:pPr marL="0" marR="0">
                        <a:spcBef>
                          <a:spcPts val="100"/>
                        </a:spcBef>
                        <a:spcAft>
                          <a:spcPts val="100"/>
                        </a:spcAft>
                      </a:pPr>
                      <a:r>
                        <a:rPr lang="en-US" sz="800" kern="1600">
                          <a:effectLst/>
                        </a:rPr>
                        <a:t>Relative Error Assuming</a:t>
                      </a:r>
                      <a:br>
                        <a:rPr lang="en-US" sz="800" kern="1600">
                          <a:effectLst/>
                        </a:rPr>
                      </a:br>
                      <a:r>
                        <a:rPr lang="en-US" sz="800" kern="1600">
                          <a:effectLst/>
                        </a:rPr>
                        <a:t>100 % Uncertainty in Emission Doses [%]</a:t>
                      </a:r>
                      <a:endParaRPr lang="en-US" sz="800" b="1" kern="1600">
                        <a:effectLst/>
                        <a:latin typeface="Arial Narrow" panose="020B0606020202030204" pitchFamily="34" charset="0"/>
                        <a:ea typeface="Times New Roman" panose="02020603050405020304" pitchFamily="18" charset="0"/>
                        <a:cs typeface="Arial" panose="020B0604020202020204" pitchFamily="34" charset="0"/>
                      </a:endParaRPr>
                    </a:p>
                  </a:txBody>
                  <a:tcPr marL="53612" marR="53612" marT="0" marB="0"/>
                </a:tc>
              </a:tr>
              <a:tr h="130371">
                <a:tc>
                  <a:txBody>
                    <a:bodyPr/>
                    <a:lstStyle/>
                    <a:p>
                      <a:pPr marL="0" marR="0" algn="ctr">
                        <a:spcBef>
                          <a:spcPts val="100"/>
                        </a:spcBef>
                        <a:spcAft>
                          <a:spcPts val="100"/>
                        </a:spcAft>
                      </a:pPr>
                      <a:r>
                        <a:rPr lang="en-US" sz="800" kern="1600">
                          <a:effectLst/>
                        </a:rPr>
                        <a:t>R1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spcBef>
                          <a:spcPts val="100"/>
                        </a:spcBef>
                        <a:spcAft>
                          <a:spcPts val="100"/>
                        </a:spcAft>
                      </a:pPr>
                      <a:r>
                        <a:rPr lang="en-US" sz="800" kern="1600">
                          <a:effectLst/>
                        </a:rPr>
                        <a:t>4.8E-02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0.8</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1.2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34</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71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r>
              <a:tr h="130371">
                <a:tc>
                  <a:txBody>
                    <a:bodyPr/>
                    <a:lstStyle/>
                    <a:p>
                      <a:pPr marL="0" marR="0" algn="ctr">
                        <a:spcBef>
                          <a:spcPts val="100"/>
                        </a:spcBef>
                        <a:spcAft>
                          <a:spcPts val="100"/>
                        </a:spcAft>
                      </a:pPr>
                      <a:r>
                        <a:rPr lang="en-US" sz="800" kern="1600">
                          <a:effectLst/>
                        </a:rPr>
                        <a:t>R2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spcBef>
                          <a:spcPts val="100"/>
                        </a:spcBef>
                        <a:spcAft>
                          <a:spcPts val="100"/>
                        </a:spcAft>
                      </a:pPr>
                      <a:r>
                        <a:rPr lang="en-US" sz="800" kern="1600">
                          <a:effectLst/>
                        </a:rPr>
                        <a:t>6.7E-02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0.8</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1.3</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33</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65</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r>
              <a:tr h="130371">
                <a:tc>
                  <a:txBody>
                    <a:bodyPr/>
                    <a:lstStyle/>
                    <a:p>
                      <a:pPr marL="0" marR="0" algn="ctr">
                        <a:spcBef>
                          <a:spcPts val="100"/>
                        </a:spcBef>
                        <a:spcAft>
                          <a:spcPts val="100"/>
                        </a:spcAft>
                      </a:pPr>
                      <a:r>
                        <a:rPr lang="en-US" sz="800" kern="1600">
                          <a:effectLst/>
                        </a:rPr>
                        <a:t>R3</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spcBef>
                          <a:spcPts val="100"/>
                        </a:spcBef>
                        <a:spcAft>
                          <a:spcPts val="100"/>
                        </a:spcAft>
                      </a:pPr>
                      <a:r>
                        <a:rPr lang="en-US" sz="800" kern="1600">
                          <a:effectLst/>
                        </a:rPr>
                        <a:t>5.7E-02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0.8</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0.9</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1.9</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4</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21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42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r>
              <a:tr h="130371">
                <a:tc>
                  <a:txBody>
                    <a:bodyPr/>
                    <a:lstStyle/>
                    <a:p>
                      <a:pPr marL="0" marR="0" algn="ctr">
                        <a:spcBef>
                          <a:spcPts val="100"/>
                        </a:spcBef>
                        <a:spcAft>
                          <a:spcPts val="100"/>
                        </a:spcAft>
                      </a:pPr>
                      <a:r>
                        <a:rPr lang="en-US" sz="800" kern="1600" dirty="0">
                          <a:effectLst/>
                        </a:rPr>
                        <a:t>R4</a:t>
                      </a:r>
                      <a:endParaRPr lang="en-US" sz="800" kern="1600" dirty="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spcBef>
                          <a:spcPts val="100"/>
                        </a:spcBef>
                        <a:spcAft>
                          <a:spcPts val="100"/>
                        </a:spcAft>
                      </a:pPr>
                      <a:r>
                        <a:rPr lang="en-US" sz="800" kern="1600">
                          <a:effectLst/>
                        </a:rPr>
                        <a:t>8.3E-02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0.9</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0.9</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2.1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dirty="0">
                          <a:effectLst/>
                        </a:rPr>
                        <a:t>3</a:t>
                      </a:r>
                      <a:endParaRPr lang="en-US" sz="800" kern="1600" dirty="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21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44</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r>
              <a:tr h="130371">
                <a:tc>
                  <a:txBody>
                    <a:bodyPr/>
                    <a:lstStyle/>
                    <a:p>
                      <a:pPr marL="0" marR="0" algn="ctr">
                        <a:spcBef>
                          <a:spcPts val="100"/>
                        </a:spcBef>
                        <a:spcAft>
                          <a:spcPts val="100"/>
                        </a:spcAft>
                      </a:pPr>
                      <a:r>
                        <a:rPr lang="en-US" sz="800" kern="1600">
                          <a:effectLst/>
                        </a:rPr>
                        <a:t>R5</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0.3</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spcBef>
                          <a:spcPts val="100"/>
                        </a:spcBef>
                        <a:spcAft>
                          <a:spcPts val="100"/>
                        </a:spcAft>
                      </a:pPr>
                      <a:r>
                        <a:rPr lang="en-US" sz="800" kern="1600">
                          <a:effectLst/>
                        </a:rPr>
                        <a:t>1.2E-01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0.8</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0.4</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1.6</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4</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24</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43</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r>
              <a:tr h="130371">
                <a:tc>
                  <a:txBody>
                    <a:bodyPr/>
                    <a:lstStyle/>
                    <a:p>
                      <a:pPr marL="0" marR="0" algn="ctr">
                        <a:spcBef>
                          <a:spcPts val="100"/>
                        </a:spcBef>
                        <a:spcAft>
                          <a:spcPts val="100"/>
                        </a:spcAft>
                      </a:pPr>
                      <a:r>
                        <a:rPr lang="en-US" sz="800" kern="1600">
                          <a:effectLst/>
                        </a:rPr>
                        <a:t>R6</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0.3</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spcBef>
                          <a:spcPts val="100"/>
                        </a:spcBef>
                        <a:spcAft>
                          <a:spcPts val="100"/>
                        </a:spcAft>
                      </a:pPr>
                      <a:r>
                        <a:rPr lang="en-US" sz="800" kern="1600">
                          <a:effectLst/>
                        </a:rPr>
                        <a:t>9.1E-02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0.7</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0.3</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1.4</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3</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25</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54</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r>
              <a:tr h="130371">
                <a:tc>
                  <a:txBody>
                    <a:bodyPr/>
                    <a:lstStyle/>
                    <a:p>
                      <a:pPr marL="0" marR="0" algn="ctr">
                        <a:spcBef>
                          <a:spcPts val="100"/>
                        </a:spcBef>
                        <a:spcAft>
                          <a:spcPts val="100"/>
                        </a:spcAft>
                      </a:pPr>
                      <a:r>
                        <a:rPr lang="en-US" sz="800" kern="1600">
                          <a:effectLst/>
                        </a:rPr>
                        <a:t>R7</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0.3</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spcBef>
                          <a:spcPts val="100"/>
                        </a:spcBef>
                        <a:spcAft>
                          <a:spcPts val="100"/>
                        </a:spcAft>
                      </a:pPr>
                      <a:r>
                        <a:rPr lang="en-US" sz="800" kern="1600">
                          <a:effectLst/>
                        </a:rPr>
                        <a:t>7.2E-02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0.5</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1.0</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4</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23</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49</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r>
              <a:tr h="130371">
                <a:tc>
                  <a:txBody>
                    <a:bodyPr/>
                    <a:lstStyle/>
                    <a:p>
                      <a:pPr marL="0" marR="0" algn="ctr">
                        <a:spcBef>
                          <a:spcPts val="100"/>
                        </a:spcBef>
                        <a:spcAft>
                          <a:spcPts val="100"/>
                        </a:spcAft>
                      </a:pPr>
                      <a:r>
                        <a:rPr lang="en-US" sz="800" kern="1600">
                          <a:effectLst/>
                        </a:rPr>
                        <a:t>R8</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0.4</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spcBef>
                          <a:spcPts val="100"/>
                        </a:spcBef>
                        <a:spcAft>
                          <a:spcPts val="100"/>
                        </a:spcAft>
                      </a:pPr>
                      <a:r>
                        <a:rPr lang="en-US" sz="800" kern="1600">
                          <a:effectLst/>
                        </a:rPr>
                        <a:t>2.3E-01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0.6</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1.5</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5</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21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45</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r>
              <a:tr h="130371">
                <a:tc>
                  <a:txBody>
                    <a:bodyPr/>
                    <a:lstStyle/>
                    <a:p>
                      <a:pPr marL="0" marR="0" algn="ctr">
                        <a:spcBef>
                          <a:spcPts val="100"/>
                        </a:spcBef>
                        <a:spcAft>
                          <a:spcPts val="100"/>
                        </a:spcAft>
                      </a:pPr>
                      <a:r>
                        <a:rPr lang="en-US" sz="800" kern="1600">
                          <a:effectLst/>
                        </a:rPr>
                        <a:t>R9</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0.8</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spcBef>
                          <a:spcPts val="100"/>
                        </a:spcBef>
                        <a:spcAft>
                          <a:spcPts val="100"/>
                        </a:spcAft>
                      </a:pPr>
                      <a:r>
                        <a:rPr lang="en-US" sz="800" kern="1600">
                          <a:effectLst/>
                        </a:rPr>
                        <a:t>2.7E-01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0.4</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1.6</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3</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12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26</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r>
              <a:tr h="130371">
                <a:tc>
                  <a:txBody>
                    <a:bodyPr/>
                    <a:lstStyle/>
                    <a:p>
                      <a:pPr marL="0" marR="0" algn="ctr">
                        <a:spcBef>
                          <a:spcPts val="100"/>
                        </a:spcBef>
                        <a:spcAft>
                          <a:spcPts val="100"/>
                        </a:spcAft>
                      </a:pPr>
                      <a:r>
                        <a:rPr lang="en-US" sz="800" kern="1600">
                          <a:effectLst/>
                        </a:rPr>
                        <a:t>R10</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0.7</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spcBef>
                          <a:spcPts val="100"/>
                        </a:spcBef>
                        <a:spcAft>
                          <a:spcPts val="100"/>
                        </a:spcAft>
                      </a:pPr>
                      <a:r>
                        <a:rPr lang="en-US" sz="800" kern="1600">
                          <a:effectLst/>
                        </a:rPr>
                        <a:t>2.2E-01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0.4</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0.3</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1.6</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3</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12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25</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r>
              <a:tr h="130371">
                <a:tc>
                  <a:txBody>
                    <a:bodyPr/>
                    <a:lstStyle/>
                    <a:p>
                      <a:pPr marL="0" marR="0" algn="ctr">
                        <a:spcBef>
                          <a:spcPts val="100"/>
                        </a:spcBef>
                        <a:spcAft>
                          <a:spcPts val="100"/>
                        </a:spcAft>
                      </a:pPr>
                      <a:r>
                        <a:rPr lang="en-US" sz="800" kern="1600">
                          <a:effectLst/>
                        </a:rPr>
                        <a:t>R11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0.7</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spcBef>
                          <a:spcPts val="100"/>
                        </a:spcBef>
                        <a:spcAft>
                          <a:spcPts val="100"/>
                        </a:spcAft>
                      </a:pPr>
                      <a:r>
                        <a:rPr lang="en-US" sz="800" kern="1600">
                          <a:effectLst/>
                        </a:rPr>
                        <a:t>1.6E-01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0.2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1.3</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4</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10</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20</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r>
              <a:tr h="130371">
                <a:tc>
                  <a:txBody>
                    <a:bodyPr/>
                    <a:lstStyle/>
                    <a:p>
                      <a:pPr marL="0" marR="0" algn="ctr">
                        <a:spcBef>
                          <a:spcPts val="100"/>
                        </a:spcBef>
                        <a:spcAft>
                          <a:spcPts val="100"/>
                        </a:spcAft>
                      </a:pPr>
                      <a:r>
                        <a:rPr lang="en-US" sz="800" kern="1600">
                          <a:effectLst/>
                        </a:rPr>
                        <a:t>R12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1.1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spcBef>
                          <a:spcPts val="100"/>
                        </a:spcBef>
                        <a:spcAft>
                          <a:spcPts val="100"/>
                        </a:spcAft>
                      </a:pPr>
                      <a:r>
                        <a:rPr lang="en-US" sz="800" kern="1600">
                          <a:effectLst/>
                        </a:rPr>
                        <a:t>4.0E-01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0.1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1.8</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5</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3</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7</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r>
              <a:tr h="130371">
                <a:tc>
                  <a:txBody>
                    <a:bodyPr/>
                    <a:lstStyle/>
                    <a:p>
                      <a:pPr marL="0" marR="0" algn="ctr">
                        <a:spcBef>
                          <a:spcPts val="100"/>
                        </a:spcBef>
                        <a:spcAft>
                          <a:spcPts val="100"/>
                        </a:spcAft>
                      </a:pPr>
                      <a:r>
                        <a:rPr lang="en-US" sz="800" kern="1600">
                          <a:effectLst/>
                        </a:rPr>
                        <a:t>R13</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1.9</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spcBef>
                          <a:spcPts val="100"/>
                        </a:spcBef>
                        <a:spcAft>
                          <a:spcPts val="100"/>
                        </a:spcAft>
                      </a:pPr>
                      <a:r>
                        <a:rPr lang="en-US" sz="800" kern="1600">
                          <a:effectLst/>
                        </a:rPr>
                        <a:t>5.4E-01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0.2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2.7</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4</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9</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r>
              <a:tr h="130371">
                <a:tc>
                  <a:txBody>
                    <a:bodyPr/>
                    <a:lstStyle/>
                    <a:p>
                      <a:pPr marL="0" marR="0" algn="ctr">
                        <a:spcBef>
                          <a:spcPts val="100"/>
                        </a:spcBef>
                        <a:spcAft>
                          <a:spcPts val="100"/>
                        </a:spcAft>
                      </a:pPr>
                      <a:r>
                        <a:rPr lang="en-US" sz="800" kern="1600">
                          <a:effectLst/>
                        </a:rPr>
                        <a:t>R14</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4.5</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spcBef>
                          <a:spcPts val="100"/>
                        </a:spcBef>
                        <a:spcAft>
                          <a:spcPts val="100"/>
                        </a:spcAft>
                      </a:pPr>
                      <a:r>
                        <a:rPr lang="en-US" sz="800" kern="1600">
                          <a:effectLst/>
                        </a:rPr>
                        <a:t>8.9E-01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0.3</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0.3</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6.0</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7</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4</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9</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r>
              <a:tr h="130371">
                <a:tc>
                  <a:txBody>
                    <a:bodyPr/>
                    <a:lstStyle/>
                    <a:p>
                      <a:pPr marL="0" marR="0" algn="ctr">
                        <a:spcBef>
                          <a:spcPts val="100"/>
                        </a:spcBef>
                        <a:spcAft>
                          <a:spcPts val="100"/>
                        </a:spcAft>
                      </a:pPr>
                      <a:r>
                        <a:rPr lang="en-US" sz="800" kern="1600">
                          <a:effectLst/>
                        </a:rPr>
                        <a:t>R15</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2.4</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spcBef>
                          <a:spcPts val="100"/>
                        </a:spcBef>
                        <a:spcAft>
                          <a:spcPts val="100"/>
                        </a:spcAft>
                      </a:pPr>
                      <a:r>
                        <a:rPr lang="en-US" sz="800" kern="1600">
                          <a:effectLst/>
                        </a:rPr>
                        <a:t>5.8E-01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0.3</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0.05</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3.3</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5</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4</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9</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r>
              <a:tr h="130371">
                <a:tc>
                  <a:txBody>
                    <a:bodyPr/>
                    <a:lstStyle/>
                    <a:p>
                      <a:pPr marL="0" marR="0" algn="ctr">
                        <a:spcBef>
                          <a:spcPts val="100"/>
                        </a:spcBef>
                        <a:spcAft>
                          <a:spcPts val="100"/>
                        </a:spcAft>
                      </a:pPr>
                      <a:r>
                        <a:rPr lang="en-US" sz="800" kern="1600">
                          <a:effectLst/>
                        </a:rPr>
                        <a:t>R16</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dirty="0">
                          <a:solidFill>
                            <a:srgbClr val="FF0000"/>
                          </a:solidFill>
                          <a:effectLst/>
                        </a:rPr>
                        <a:t>25.8</a:t>
                      </a:r>
                      <a:endParaRPr lang="en-US" sz="800" kern="1600" dirty="0">
                        <a:solidFill>
                          <a:srgbClr val="FF0000"/>
                        </a:solidFill>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spcBef>
                          <a:spcPts val="100"/>
                        </a:spcBef>
                        <a:spcAft>
                          <a:spcPts val="100"/>
                        </a:spcAft>
                      </a:pPr>
                      <a:r>
                        <a:rPr lang="en-US" sz="800" kern="1600">
                          <a:effectLst/>
                        </a:rPr>
                        <a:t>6.5E+00</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2.6</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0.04</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dirty="0">
                          <a:solidFill>
                            <a:srgbClr val="FF0000"/>
                          </a:solidFill>
                          <a:effectLst/>
                        </a:rPr>
                        <a:t>35.0</a:t>
                      </a:r>
                      <a:endParaRPr lang="en-US" sz="800" kern="1600" dirty="0">
                        <a:solidFill>
                          <a:srgbClr val="FF0000"/>
                        </a:solidFill>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4</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4</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8</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r>
              <a:tr h="130371">
                <a:tc>
                  <a:txBody>
                    <a:bodyPr/>
                    <a:lstStyle/>
                    <a:p>
                      <a:pPr marL="0" marR="0" algn="ctr">
                        <a:spcBef>
                          <a:spcPts val="100"/>
                        </a:spcBef>
                        <a:spcAft>
                          <a:spcPts val="100"/>
                        </a:spcAft>
                      </a:pPr>
                      <a:r>
                        <a:rPr lang="en-US" sz="800" kern="1600">
                          <a:effectLst/>
                        </a:rPr>
                        <a:t>R17</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spcBef>
                          <a:spcPts val="100"/>
                        </a:spcBef>
                        <a:spcAft>
                          <a:spcPts val="100"/>
                        </a:spcAft>
                      </a:pPr>
                      <a:r>
                        <a:rPr lang="en-US" sz="800" kern="1600">
                          <a:effectLst/>
                        </a:rPr>
                        <a:t>7.2E-02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0.8</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0.14</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1.2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4</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32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65</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r>
              <a:tr h="130371">
                <a:tc>
                  <a:txBody>
                    <a:bodyPr/>
                    <a:lstStyle/>
                    <a:p>
                      <a:pPr marL="0" marR="0" algn="ctr">
                        <a:spcBef>
                          <a:spcPts val="100"/>
                        </a:spcBef>
                        <a:spcAft>
                          <a:spcPts val="100"/>
                        </a:spcAft>
                      </a:pPr>
                      <a:r>
                        <a:rPr lang="en-US" sz="800" kern="1600">
                          <a:effectLst/>
                        </a:rPr>
                        <a:t>R18</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0.3</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spcBef>
                          <a:spcPts val="100"/>
                        </a:spcBef>
                        <a:spcAft>
                          <a:spcPts val="100"/>
                        </a:spcAft>
                      </a:pPr>
                      <a:r>
                        <a:rPr lang="en-US" sz="800" kern="1600">
                          <a:effectLst/>
                        </a:rPr>
                        <a:t>6.7E-02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0.8</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0.05</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1.2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5</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34</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64</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r>
              <a:tr h="130371">
                <a:tc>
                  <a:txBody>
                    <a:bodyPr/>
                    <a:lstStyle/>
                    <a:p>
                      <a:pPr marL="0" marR="0" algn="ctr">
                        <a:spcBef>
                          <a:spcPts val="100"/>
                        </a:spcBef>
                        <a:spcAft>
                          <a:spcPts val="100"/>
                        </a:spcAft>
                      </a:pPr>
                      <a:r>
                        <a:rPr lang="en-US" sz="800" kern="1600">
                          <a:effectLst/>
                        </a:rPr>
                        <a:t>R19</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dirty="0">
                          <a:solidFill>
                            <a:srgbClr val="FF0000"/>
                          </a:solidFill>
                          <a:effectLst/>
                        </a:rPr>
                        <a:t>12.2</a:t>
                      </a:r>
                      <a:endParaRPr lang="en-US" sz="800" kern="1600" dirty="0">
                        <a:solidFill>
                          <a:srgbClr val="FF0000"/>
                        </a:solidFill>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spcBef>
                          <a:spcPts val="100"/>
                        </a:spcBef>
                        <a:spcAft>
                          <a:spcPts val="100"/>
                        </a:spcAft>
                      </a:pPr>
                      <a:r>
                        <a:rPr lang="en-US" sz="800" kern="1600">
                          <a:effectLst/>
                        </a:rPr>
                        <a:t>4.9E+00</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1.9</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0.04</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dirty="0">
                          <a:solidFill>
                            <a:srgbClr val="FF0000"/>
                          </a:solidFill>
                          <a:effectLst/>
                        </a:rPr>
                        <a:t>19.1</a:t>
                      </a:r>
                      <a:endParaRPr lang="en-US" sz="800" kern="1600" dirty="0">
                        <a:solidFill>
                          <a:srgbClr val="FF0000"/>
                        </a:solidFill>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6</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5</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12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r>
              <a:tr h="130371">
                <a:tc>
                  <a:txBody>
                    <a:bodyPr/>
                    <a:lstStyle/>
                    <a:p>
                      <a:pPr marL="0" marR="0" algn="ctr">
                        <a:spcBef>
                          <a:spcPts val="100"/>
                        </a:spcBef>
                        <a:spcAft>
                          <a:spcPts val="100"/>
                        </a:spcAft>
                      </a:pPr>
                      <a:r>
                        <a:rPr lang="en-US" sz="800" kern="1600">
                          <a:effectLst/>
                        </a:rPr>
                        <a:t>R20</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spcBef>
                          <a:spcPts val="100"/>
                        </a:spcBef>
                        <a:spcAft>
                          <a:spcPts val="100"/>
                        </a:spcAft>
                      </a:pPr>
                      <a:r>
                        <a:rPr lang="en-US" sz="800" kern="1600">
                          <a:effectLst/>
                        </a:rPr>
                        <a:t>3.4E-02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0.8</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0.05</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1.0</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41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83</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r>
              <a:tr h="130371">
                <a:tc>
                  <a:txBody>
                    <a:bodyPr/>
                    <a:lstStyle/>
                    <a:p>
                      <a:pPr marL="0" marR="0" algn="ctr">
                        <a:spcBef>
                          <a:spcPts val="100"/>
                        </a:spcBef>
                        <a:spcAft>
                          <a:spcPts val="100"/>
                        </a:spcAft>
                      </a:pPr>
                      <a:r>
                        <a:rPr lang="en-US" sz="800" kern="1600">
                          <a:effectLst/>
                        </a:rPr>
                        <a:t>R21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spcBef>
                          <a:spcPts val="100"/>
                        </a:spcBef>
                        <a:spcAft>
                          <a:spcPts val="100"/>
                        </a:spcAft>
                      </a:pPr>
                      <a:r>
                        <a:rPr lang="en-US" sz="800" kern="1600">
                          <a:effectLst/>
                        </a:rPr>
                        <a:t>4.3E-02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0.6</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0.03</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0.9</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35</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74</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r>
              <a:tr h="130371">
                <a:tc>
                  <a:txBody>
                    <a:bodyPr/>
                    <a:lstStyle/>
                    <a:p>
                      <a:pPr marL="0" marR="0" algn="ctr">
                        <a:spcBef>
                          <a:spcPts val="100"/>
                        </a:spcBef>
                        <a:spcAft>
                          <a:spcPts val="100"/>
                        </a:spcAft>
                      </a:pPr>
                      <a:r>
                        <a:rPr lang="en-US" sz="800" kern="1600">
                          <a:effectLst/>
                        </a:rPr>
                        <a:t>R22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6.7</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spcBef>
                          <a:spcPts val="100"/>
                        </a:spcBef>
                        <a:spcAft>
                          <a:spcPts val="100"/>
                        </a:spcAft>
                      </a:pPr>
                      <a:r>
                        <a:rPr lang="en-US" sz="800" kern="1600">
                          <a:effectLst/>
                        </a:rPr>
                        <a:t>9.4E-02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1.7</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0.03</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8.5</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10</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19</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r>
              <a:tr h="130371">
                <a:tc>
                  <a:txBody>
                    <a:bodyPr/>
                    <a:lstStyle/>
                    <a:p>
                      <a:pPr marL="0" marR="0" algn="ctr">
                        <a:spcBef>
                          <a:spcPts val="100"/>
                        </a:spcBef>
                        <a:spcAft>
                          <a:spcPts val="100"/>
                        </a:spcAft>
                      </a:pPr>
                      <a:r>
                        <a:rPr lang="en-US" sz="800" kern="1600">
                          <a:effectLst/>
                        </a:rPr>
                        <a:t>R23</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0.3</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spcBef>
                          <a:spcPts val="100"/>
                        </a:spcBef>
                        <a:spcAft>
                          <a:spcPts val="100"/>
                        </a:spcAft>
                      </a:pPr>
                      <a:r>
                        <a:rPr lang="en-US" sz="800" kern="1600">
                          <a:effectLst/>
                        </a:rPr>
                        <a:t>7.9E-02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0.5</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0.01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0.9</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7</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30</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52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r>
              <a:tr h="130371">
                <a:tc>
                  <a:txBody>
                    <a:bodyPr/>
                    <a:lstStyle/>
                    <a:p>
                      <a:pPr marL="0" marR="0" algn="ctr">
                        <a:spcBef>
                          <a:spcPts val="100"/>
                        </a:spcBef>
                        <a:spcAft>
                          <a:spcPts val="100"/>
                        </a:spcAft>
                      </a:pPr>
                      <a:r>
                        <a:rPr lang="en-US" sz="800" kern="1600">
                          <a:effectLst/>
                        </a:rPr>
                        <a:t>R24</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0.5</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spcBef>
                          <a:spcPts val="100"/>
                        </a:spcBef>
                        <a:spcAft>
                          <a:spcPts val="100"/>
                        </a:spcAft>
                      </a:pPr>
                      <a:r>
                        <a:rPr lang="en-US" sz="800" kern="1600">
                          <a:effectLst/>
                        </a:rPr>
                        <a:t>8.9E-02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0.8</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0.01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1.5</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9</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29</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36</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r>
              <a:tr h="130371">
                <a:tc>
                  <a:txBody>
                    <a:bodyPr/>
                    <a:lstStyle/>
                    <a:p>
                      <a:pPr marL="0" marR="0" algn="ctr">
                        <a:spcBef>
                          <a:spcPts val="100"/>
                        </a:spcBef>
                        <a:spcAft>
                          <a:spcPts val="100"/>
                        </a:spcAft>
                      </a:pPr>
                      <a:r>
                        <a:rPr lang="en-US" sz="800" kern="1600">
                          <a:effectLst/>
                        </a:rPr>
                        <a:t>R25</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0.3</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spcBef>
                          <a:spcPts val="100"/>
                        </a:spcBef>
                        <a:spcAft>
                          <a:spcPts val="100"/>
                        </a:spcAft>
                      </a:pPr>
                      <a:r>
                        <a:rPr lang="en-US" sz="800" kern="1600">
                          <a:effectLst/>
                        </a:rPr>
                        <a:t>1.0E-01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0.8</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0.01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1.2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33</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36</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r>
              <a:tr h="130371">
                <a:tc>
                  <a:txBody>
                    <a:bodyPr/>
                    <a:lstStyle/>
                    <a:p>
                      <a:pPr marL="0" marR="0" algn="ctr">
                        <a:spcBef>
                          <a:spcPts val="100"/>
                        </a:spcBef>
                        <a:spcAft>
                          <a:spcPts val="100"/>
                        </a:spcAft>
                      </a:pPr>
                      <a:r>
                        <a:rPr lang="en-US" sz="800" kern="1600">
                          <a:effectLst/>
                        </a:rPr>
                        <a:t>R26</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0.4</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spcBef>
                          <a:spcPts val="100"/>
                        </a:spcBef>
                        <a:spcAft>
                          <a:spcPts val="100"/>
                        </a:spcAft>
                      </a:pPr>
                      <a:r>
                        <a:rPr lang="en-US" sz="800" kern="1600">
                          <a:effectLst/>
                        </a:rPr>
                        <a:t>2.5E-01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1.5</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0.01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2.2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34</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77</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r>
              <a:tr h="130371">
                <a:tc>
                  <a:txBody>
                    <a:bodyPr/>
                    <a:lstStyle/>
                    <a:p>
                      <a:pPr marL="0" marR="0" algn="ctr">
                        <a:spcBef>
                          <a:spcPts val="100"/>
                        </a:spcBef>
                        <a:spcAft>
                          <a:spcPts val="100"/>
                        </a:spcAft>
                      </a:pPr>
                      <a:r>
                        <a:rPr lang="en-US" sz="800" kern="1600">
                          <a:effectLst/>
                        </a:rPr>
                        <a:t>R27</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0.4</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spcBef>
                          <a:spcPts val="100"/>
                        </a:spcBef>
                        <a:spcAft>
                          <a:spcPts val="100"/>
                        </a:spcAft>
                      </a:pPr>
                      <a:r>
                        <a:rPr lang="en-US" sz="800" kern="1600">
                          <a:effectLst/>
                        </a:rPr>
                        <a:t>1.9E-01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0.8</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1.5</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6</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26</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49</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r>
              <a:tr h="130371">
                <a:tc>
                  <a:txBody>
                    <a:bodyPr/>
                    <a:lstStyle/>
                    <a:p>
                      <a:pPr marL="0" marR="0" algn="ctr">
                        <a:spcBef>
                          <a:spcPts val="100"/>
                        </a:spcBef>
                        <a:spcAft>
                          <a:spcPts val="100"/>
                        </a:spcAft>
                      </a:pPr>
                      <a:r>
                        <a:rPr lang="en-US" sz="800" kern="1600">
                          <a:effectLst/>
                        </a:rPr>
                        <a:t>R28</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0.5</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spcBef>
                          <a:spcPts val="100"/>
                        </a:spcBef>
                        <a:spcAft>
                          <a:spcPts val="100"/>
                        </a:spcAft>
                      </a:pPr>
                      <a:r>
                        <a:rPr lang="en-US" sz="800" kern="1600">
                          <a:effectLst/>
                        </a:rPr>
                        <a:t>1.3E-01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0.5</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0.01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1.2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3</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23</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50</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r>
              <a:tr h="130371">
                <a:tc>
                  <a:txBody>
                    <a:bodyPr/>
                    <a:lstStyle/>
                    <a:p>
                      <a:pPr marL="0" marR="0" algn="ctr">
                        <a:spcBef>
                          <a:spcPts val="100"/>
                        </a:spcBef>
                        <a:spcAft>
                          <a:spcPts val="100"/>
                        </a:spcAft>
                      </a:pPr>
                      <a:r>
                        <a:rPr lang="en-US" sz="800" kern="1600">
                          <a:effectLst/>
                        </a:rPr>
                        <a:t>R29</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spcBef>
                          <a:spcPts val="100"/>
                        </a:spcBef>
                        <a:spcAft>
                          <a:spcPts val="100"/>
                        </a:spcAft>
                      </a:pPr>
                      <a:r>
                        <a:rPr lang="en-US" sz="800" kern="1600">
                          <a:effectLst/>
                        </a:rPr>
                        <a:t>2.5E-02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0.4</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0.01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0.5</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40</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82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r>
              <a:tr h="130371">
                <a:tc>
                  <a:txBody>
                    <a:bodyPr/>
                    <a:lstStyle/>
                    <a:p>
                      <a:pPr marL="0" marR="0" algn="ctr">
                        <a:spcBef>
                          <a:spcPts val="100"/>
                        </a:spcBef>
                        <a:spcAft>
                          <a:spcPts val="100"/>
                        </a:spcAft>
                      </a:pPr>
                      <a:r>
                        <a:rPr lang="en-US" sz="800" kern="1600">
                          <a:effectLst/>
                        </a:rPr>
                        <a:t>R30</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spcBef>
                          <a:spcPts val="100"/>
                        </a:spcBef>
                        <a:spcAft>
                          <a:spcPts val="100"/>
                        </a:spcAft>
                      </a:pPr>
                      <a:r>
                        <a:rPr lang="en-US" sz="800" kern="1600">
                          <a:effectLst/>
                        </a:rPr>
                        <a:t>3.5E-02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0.5</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0.01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0.7</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6</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41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70</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r>
              <a:tr h="130371">
                <a:tc>
                  <a:txBody>
                    <a:bodyPr/>
                    <a:lstStyle/>
                    <a:p>
                      <a:pPr marL="0" marR="0" algn="ctr">
                        <a:spcBef>
                          <a:spcPts val="100"/>
                        </a:spcBef>
                        <a:spcAft>
                          <a:spcPts val="100"/>
                        </a:spcAft>
                      </a:pPr>
                      <a:r>
                        <a:rPr lang="en-US" sz="800" kern="1600">
                          <a:effectLst/>
                        </a:rPr>
                        <a:t>R31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spcBef>
                          <a:spcPts val="100"/>
                        </a:spcBef>
                        <a:spcAft>
                          <a:spcPts val="100"/>
                        </a:spcAft>
                      </a:pPr>
                      <a:r>
                        <a:rPr lang="en-US" sz="800" kern="1600">
                          <a:effectLst/>
                        </a:rPr>
                        <a:t>8.7E-02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1.0</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0.01</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tc>
                <a:tc>
                  <a:txBody>
                    <a:bodyPr/>
                    <a:lstStyle/>
                    <a:p>
                      <a:pPr marL="0" marR="0" algn="ctr">
                        <a:spcBef>
                          <a:spcPts val="100"/>
                        </a:spcBef>
                        <a:spcAft>
                          <a:spcPts val="100"/>
                        </a:spcAft>
                      </a:pPr>
                      <a:r>
                        <a:rPr lang="en-US" sz="800" kern="1600">
                          <a:effectLst/>
                        </a:rPr>
                        <a:t>1.3</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2</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a:effectLst/>
                        </a:rPr>
                        <a:t>38</a:t>
                      </a:r>
                      <a:endParaRPr lang="en-US" sz="800" kern="160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c>
                  <a:txBody>
                    <a:bodyPr/>
                    <a:lstStyle/>
                    <a:p>
                      <a:pPr marL="0" marR="0" algn="ctr">
                        <a:spcBef>
                          <a:spcPts val="100"/>
                        </a:spcBef>
                        <a:spcAft>
                          <a:spcPts val="100"/>
                        </a:spcAft>
                      </a:pPr>
                      <a:r>
                        <a:rPr lang="en-US" sz="800" kern="1600" dirty="0">
                          <a:effectLst/>
                        </a:rPr>
                        <a:t>72</a:t>
                      </a:r>
                      <a:endParaRPr lang="en-US" sz="800" kern="1600" dirty="0">
                        <a:effectLst/>
                        <a:latin typeface="Arial Narrow" panose="020B0606020202030204" pitchFamily="34" charset="0"/>
                        <a:ea typeface="Cambria" panose="02040503050406030204" pitchFamily="18" charset="0"/>
                        <a:cs typeface="Times New Roman" panose="02020603050405020304" pitchFamily="18" charset="0"/>
                      </a:endParaRPr>
                    </a:p>
                  </a:txBody>
                  <a:tcPr marL="53612" marR="53612" marT="0" marB="0" anchor="ctr"/>
                </a:tc>
              </a:tr>
            </a:tbl>
          </a:graphicData>
        </a:graphic>
      </p:graphicFrame>
    </p:spTree>
    <p:extLst>
      <p:ext uri="{BB962C8B-B14F-4D97-AF65-F5344CB8AC3E}">
        <p14:creationId xmlns:p14="http://schemas.microsoft.com/office/powerpoint/2010/main" val="1667903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000" dirty="0" smtClean="0"/>
              <a:t>Considered contribution from air emissions, target (skyshine and direct) and linac (skyshine and direct)</a:t>
            </a:r>
          </a:p>
          <a:p>
            <a:r>
              <a:rPr lang="en-US" sz="2000" dirty="0" smtClean="0"/>
              <a:t>Conservative assumptions</a:t>
            </a:r>
          </a:p>
          <a:p>
            <a:pPr lvl="1"/>
            <a:r>
              <a:rPr lang="en-US" baseline="30000" dirty="0" smtClean="0"/>
              <a:t>48</a:t>
            </a:r>
            <a:r>
              <a:rPr lang="en-US" dirty="0" smtClean="0"/>
              <a:t>Ca beam (only used 21% of operation)</a:t>
            </a:r>
          </a:p>
          <a:p>
            <a:pPr lvl="1"/>
            <a:r>
              <a:rPr lang="en-US" dirty="0" smtClean="0"/>
              <a:t>Worst type of air (warm and moist)</a:t>
            </a:r>
          </a:p>
          <a:p>
            <a:r>
              <a:rPr lang="en-US" sz="2000" dirty="0"/>
              <a:t>A</a:t>
            </a:r>
            <a:r>
              <a:rPr lang="en-US" sz="2000" dirty="0" smtClean="0"/>
              <a:t>nnual </a:t>
            </a:r>
            <a:r>
              <a:rPr lang="en-US" sz="2000" dirty="0"/>
              <a:t>dose equivalents from FRIB facility air emissions </a:t>
            </a:r>
            <a:r>
              <a:rPr lang="en-US" sz="2000" dirty="0" smtClean="0"/>
              <a:t>are </a:t>
            </a:r>
            <a:r>
              <a:rPr lang="en-US" sz="2000" dirty="0"/>
              <a:t>below 10 </a:t>
            </a:r>
            <a:r>
              <a:rPr lang="en-US" sz="2000" dirty="0" smtClean="0"/>
              <a:t>mrem</a:t>
            </a:r>
          </a:p>
          <a:p>
            <a:r>
              <a:rPr lang="en-US" sz="2000" dirty="0" smtClean="0"/>
              <a:t>The </a:t>
            </a:r>
            <a:r>
              <a:rPr lang="en-US" sz="2000" dirty="0"/>
              <a:t>regulatory limit of 10 mrem annually from air emissions to the nearest public receptor (R22) is </a:t>
            </a:r>
            <a:r>
              <a:rPr lang="en-US" sz="2000" dirty="0" smtClean="0"/>
              <a:t>met</a:t>
            </a:r>
          </a:p>
          <a:p>
            <a:r>
              <a:rPr lang="en-US" sz="2000" dirty="0" smtClean="0"/>
              <a:t>In </a:t>
            </a:r>
            <a:r>
              <a:rPr lang="en-US" sz="2000" dirty="0"/>
              <a:t>sum, the annual dose equivalents to </a:t>
            </a:r>
            <a:r>
              <a:rPr lang="en-US" sz="2000" i="1" dirty="0"/>
              <a:t>public</a:t>
            </a:r>
            <a:r>
              <a:rPr lang="en-US" sz="2000" dirty="0"/>
              <a:t> receptors </a:t>
            </a:r>
            <a:r>
              <a:rPr lang="en-US" sz="2000" dirty="0" smtClean="0"/>
              <a:t>is below the MSU ALARA goal of 10 mrem</a:t>
            </a:r>
          </a:p>
          <a:p>
            <a:r>
              <a:rPr lang="en-US" sz="2000" dirty="0" smtClean="0"/>
              <a:t>Annual </a:t>
            </a:r>
            <a:r>
              <a:rPr lang="en-US" sz="2000" dirty="0"/>
              <a:t>occupational location dose equivalents are below about 40 mrem, which is small compared to the MSU ALARA goal of 500 mrem.  This provides a reasonable operational margin for FRIB workers. </a:t>
            </a:r>
          </a:p>
        </p:txBody>
      </p:sp>
      <p:sp>
        <p:nvSpPr>
          <p:cNvPr id="3" name="Title 2"/>
          <p:cNvSpPr>
            <a:spLocks noGrp="1"/>
          </p:cNvSpPr>
          <p:nvPr>
            <p:ph type="title"/>
          </p:nvPr>
        </p:nvSpPr>
        <p:spPr/>
        <p:txBody>
          <a:bodyPr/>
          <a:lstStyle/>
          <a:p>
            <a:r>
              <a:rPr lang="en-US" dirty="0" smtClean="0"/>
              <a:t>Conclusions</a:t>
            </a:r>
            <a:endParaRPr lang="en-US" dirty="0"/>
          </a:p>
        </p:txBody>
      </p:sp>
      <p:sp>
        <p:nvSpPr>
          <p:cNvPr id="4" name="Footer Placeholder 3"/>
          <p:cNvSpPr>
            <a:spLocks noGrp="1"/>
          </p:cNvSpPr>
          <p:nvPr>
            <p:ph type="ftr" sz="quarter" idx="10"/>
          </p:nvPr>
        </p:nvSpPr>
        <p:spPr/>
        <p:txBody>
          <a:bodyPr/>
          <a:lstStyle/>
          <a:p>
            <a:pPr>
              <a:defRPr/>
            </a:pPr>
            <a:r>
              <a:rPr lang="it-IT" smtClean="0"/>
              <a:t>Dali Georgobiani (Mikhail Kostin), "Annual Dose at FRIB", SATIF-13</a:t>
            </a:r>
            <a:endParaRPr lang="en-US" dirty="0"/>
          </a:p>
        </p:txBody>
      </p:sp>
      <p:sp>
        <p:nvSpPr>
          <p:cNvPr id="5" name="Slide Number Placeholder 4"/>
          <p:cNvSpPr>
            <a:spLocks noGrp="1"/>
          </p:cNvSpPr>
          <p:nvPr>
            <p:ph type="sldNum" sz="quarter" idx="11"/>
          </p:nvPr>
        </p:nvSpPr>
        <p:spPr/>
        <p:txBody>
          <a:bodyPr/>
          <a:lstStyle/>
          <a:p>
            <a:pPr>
              <a:defRPr/>
            </a:pPr>
            <a:r>
              <a:rPr lang="en-US" smtClean="0"/>
              <a:t>, Slide </a:t>
            </a:r>
            <a:fld id="{35AD4620-7552-4207-8973-898801ED212B}" type="slidenum">
              <a:rPr lang="en-US" smtClean="0"/>
              <a:pPr>
                <a:defRPr/>
              </a:pPr>
              <a:t>24</a:t>
            </a:fld>
            <a:endParaRPr lang="en-US"/>
          </a:p>
        </p:txBody>
      </p:sp>
    </p:spTree>
    <p:extLst>
      <p:ext uri="{BB962C8B-B14F-4D97-AF65-F5344CB8AC3E}">
        <p14:creationId xmlns:p14="http://schemas.microsoft.com/office/powerpoint/2010/main" val="159201800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Backup Slides</a:t>
            </a:r>
            <a:endParaRPr lang="en-US" dirty="0"/>
          </a:p>
        </p:txBody>
      </p:sp>
      <p:sp>
        <p:nvSpPr>
          <p:cNvPr id="4" name="Footer Placeholder 3"/>
          <p:cNvSpPr>
            <a:spLocks noGrp="1"/>
          </p:cNvSpPr>
          <p:nvPr>
            <p:ph type="ftr" sz="quarter" idx="10"/>
          </p:nvPr>
        </p:nvSpPr>
        <p:spPr/>
        <p:txBody>
          <a:bodyPr/>
          <a:lstStyle/>
          <a:p>
            <a:pPr>
              <a:defRPr/>
            </a:pPr>
            <a:r>
              <a:rPr lang="it-IT" smtClean="0"/>
              <a:t>Dali Georgobiani (Mikhail Kostin), "Annual Dose at FRIB", SATIF-13</a:t>
            </a:r>
            <a:endParaRPr lang="en-US" dirty="0"/>
          </a:p>
        </p:txBody>
      </p:sp>
      <p:sp>
        <p:nvSpPr>
          <p:cNvPr id="5" name="Slide Number Placeholder 4"/>
          <p:cNvSpPr>
            <a:spLocks noGrp="1"/>
          </p:cNvSpPr>
          <p:nvPr>
            <p:ph type="sldNum" sz="quarter" idx="11"/>
          </p:nvPr>
        </p:nvSpPr>
        <p:spPr/>
        <p:txBody>
          <a:bodyPr/>
          <a:lstStyle/>
          <a:p>
            <a:pPr>
              <a:defRPr/>
            </a:pPr>
            <a:r>
              <a:rPr lang="en-US" smtClean="0"/>
              <a:t>, Slide </a:t>
            </a:r>
            <a:fld id="{35AD4620-7552-4207-8973-898801ED212B}" type="slidenum">
              <a:rPr lang="en-US" smtClean="0"/>
              <a:pPr>
                <a:defRPr/>
              </a:pPr>
              <a:t>25</a:t>
            </a:fld>
            <a:endParaRPr lang="en-US"/>
          </a:p>
        </p:txBody>
      </p:sp>
    </p:spTree>
    <p:extLst>
      <p:ext uri="{BB962C8B-B14F-4D97-AF65-F5344CB8AC3E}">
        <p14:creationId xmlns:p14="http://schemas.microsoft.com/office/powerpoint/2010/main" val="219525829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Receptor Locations (Backup)</a:t>
            </a:r>
            <a:endParaRPr lang="en-US" dirty="0"/>
          </a:p>
        </p:txBody>
      </p:sp>
      <p:sp>
        <p:nvSpPr>
          <p:cNvPr id="4" name="Footer Placeholder 3"/>
          <p:cNvSpPr>
            <a:spLocks noGrp="1"/>
          </p:cNvSpPr>
          <p:nvPr>
            <p:ph type="ftr" sz="quarter" idx="10"/>
          </p:nvPr>
        </p:nvSpPr>
        <p:spPr/>
        <p:txBody>
          <a:bodyPr/>
          <a:lstStyle/>
          <a:p>
            <a:pPr>
              <a:defRPr/>
            </a:pPr>
            <a:r>
              <a:rPr lang="it-IT" smtClean="0"/>
              <a:t>Dali Georgobiani (Mikhail Kostin), "Annual Dose at FRIB", SATIF-13</a:t>
            </a:r>
            <a:endParaRPr lang="en-US" dirty="0"/>
          </a:p>
        </p:txBody>
      </p:sp>
      <p:sp>
        <p:nvSpPr>
          <p:cNvPr id="5" name="Slide Number Placeholder 4"/>
          <p:cNvSpPr>
            <a:spLocks noGrp="1"/>
          </p:cNvSpPr>
          <p:nvPr>
            <p:ph type="sldNum" sz="quarter" idx="11"/>
          </p:nvPr>
        </p:nvSpPr>
        <p:spPr/>
        <p:txBody>
          <a:bodyPr/>
          <a:lstStyle/>
          <a:p>
            <a:pPr>
              <a:defRPr/>
            </a:pPr>
            <a:r>
              <a:rPr lang="en-US" smtClean="0"/>
              <a:t>, Slide </a:t>
            </a:r>
            <a:fld id="{35AD4620-7552-4207-8973-898801ED212B}" type="slidenum">
              <a:rPr lang="en-US" smtClean="0"/>
              <a:pPr>
                <a:defRPr/>
              </a:pPr>
              <a:t>26</a:t>
            </a:fld>
            <a:endParaRPr lang="en-US"/>
          </a:p>
        </p:txBody>
      </p:sp>
      <p:sp>
        <p:nvSpPr>
          <p:cNvPr id="14" name="Rectangle 3"/>
          <p:cNvSpPr>
            <a:spLocks noChangeArrowheads="1"/>
          </p:cNvSpPr>
          <p:nvPr/>
        </p:nvSpPr>
        <p:spPr bwMode="auto">
          <a:xfrm>
            <a:off x="452438" y="743635"/>
            <a:ext cx="896927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015028355"/>
              </p:ext>
            </p:extLst>
          </p:nvPr>
        </p:nvGraphicFramePr>
        <p:xfrm>
          <a:off x="147637" y="1066799"/>
          <a:ext cx="6634163" cy="5027615"/>
        </p:xfrm>
        <a:graphic>
          <a:graphicData uri="http://schemas.openxmlformats.org/drawingml/2006/table">
            <a:tbl>
              <a:tblPr firstRow="1" firstCol="1" bandRow="1"/>
              <a:tblGrid>
                <a:gridCol w="1326831"/>
                <a:gridCol w="2276912"/>
                <a:gridCol w="2047581"/>
                <a:gridCol w="982839"/>
              </a:tblGrid>
              <a:tr h="418968">
                <a:tc>
                  <a:txBody>
                    <a:bodyPr/>
                    <a:lstStyle/>
                    <a:p>
                      <a:pPr marL="0" marR="0" indent="0">
                        <a:spcBef>
                          <a:spcPts val="100"/>
                        </a:spcBef>
                        <a:spcAft>
                          <a:spcPts val="100"/>
                        </a:spcAft>
                      </a:pPr>
                      <a:r>
                        <a:rPr lang="en-US" sz="900" b="1" kern="1600" dirty="0" smtClean="0">
                          <a:effectLst/>
                          <a:latin typeface="Arial Narrow" panose="020B0606020202030204" pitchFamily="34" charset="0"/>
                          <a:ea typeface="Times New Roman" panose="02020603050405020304" pitchFamily="18" charset="0"/>
                          <a:cs typeface="Arial" panose="020B0604020202020204" pitchFamily="34" charset="0"/>
                        </a:rPr>
                        <a:t>Receptor Label</a:t>
                      </a:r>
                      <a:endParaRPr lang="en-US" sz="900" b="1" kern="1600" dirty="0">
                        <a:effectLst/>
                        <a:latin typeface="Arial Narrow" panose="020B0606020202030204" pitchFamily="34" charset="0"/>
                        <a:ea typeface="Times New Roman" panose="02020603050405020304" pitchFamily="18" charset="0"/>
                        <a:cs typeface="Arial" panose="020B0604020202020204" pitchFamily="34" charset="0"/>
                      </a:endParaRP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spcBef>
                          <a:spcPts val="100"/>
                        </a:spcBef>
                        <a:spcAft>
                          <a:spcPts val="100"/>
                        </a:spcAft>
                      </a:pPr>
                      <a:r>
                        <a:rPr lang="en-US" sz="900" b="1" kern="1600" dirty="0">
                          <a:effectLst/>
                          <a:latin typeface="Arial Narrow" panose="020B0606020202030204" pitchFamily="34" charset="0"/>
                          <a:ea typeface="Times New Roman" panose="02020603050405020304" pitchFamily="18" charset="0"/>
                          <a:cs typeface="Arial" panose="020B0604020202020204" pitchFamily="34" charset="0"/>
                        </a:rPr>
                        <a:t>Location</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spcBef>
                          <a:spcPts val="100"/>
                        </a:spcBef>
                        <a:spcAft>
                          <a:spcPts val="100"/>
                        </a:spcAft>
                      </a:pPr>
                      <a:r>
                        <a:rPr lang="en-US" sz="900" b="1" kern="1600" dirty="0">
                          <a:effectLst/>
                          <a:latin typeface="Arial Narrow" panose="020B0606020202030204" pitchFamily="34" charset="0"/>
                          <a:ea typeface="Times New Roman" panose="02020603050405020304" pitchFamily="18" charset="0"/>
                          <a:cs typeface="Arial" panose="020B0604020202020204" pitchFamily="34" charset="0"/>
                        </a:rPr>
                        <a:t>Description</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spcBef>
                          <a:spcPts val="100"/>
                        </a:spcBef>
                        <a:spcAft>
                          <a:spcPts val="100"/>
                        </a:spcAft>
                      </a:pPr>
                      <a:r>
                        <a:rPr lang="en-US" sz="900" b="1" kern="1600" dirty="0" smtClean="0">
                          <a:effectLst/>
                          <a:latin typeface="Arial Narrow" panose="020B0606020202030204" pitchFamily="34" charset="0"/>
                          <a:ea typeface="Times New Roman" panose="02020603050405020304" pitchFamily="18" charset="0"/>
                          <a:cs typeface="Arial" panose="020B0604020202020204" pitchFamily="34" charset="0"/>
                        </a:rPr>
                        <a:t>Receptor Type</a:t>
                      </a:r>
                      <a:r>
                        <a:rPr lang="en-US" sz="900" b="1" kern="1600" baseline="30000" dirty="0" smtClean="0">
                          <a:effectLst/>
                          <a:latin typeface="Arial Narrow" panose="020B0606020202030204" pitchFamily="34" charset="0"/>
                          <a:ea typeface="Times New Roman" panose="02020603050405020304" pitchFamily="18" charset="0"/>
                          <a:cs typeface="Arial" panose="020B0604020202020204" pitchFamily="34" charset="0"/>
                        </a:rPr>
                        <a:t>1</a:t>
                      </a:r>
                      <a:endParaRPr lang="en-US" sz="900" b="1" kern="1600" dirty="0">
                        <a:effectLst/>
                        <a:latin typeface="Arial Narrow" panose="020B0606020202030204" pitchFamily="34" charset="0"/>
                        <a:ea typeface="Times New Roman" panose="02020603050405020304" pitchFamily="18" charset="0"/>
                        <a:cs typeface="Arial" panose="020B0604020202020204" pitchFamily="34" charset="0"/>
                      </a:endParaRP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9312">
                <a:tc>
                  <a:txBody>
                    <a:bodyPr/>
                    <a:lstStyle/>
                    <a:p>
                      <a:pPr marL="0" marR="0" indent="0" algn="l" defTabSz="914074" rtl="0" eaLnBrk="1" latinLnBrk="0" hangingPunct="1">
                        <a:spcBef>
                          <a:spcPts val="100"/>
                        </a:spcBef>
                        <a:spcAft>
                          <a:spcPts val="100"/>
                        </a:spcAft>
                      </a:pP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R1-R7</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l" defTabSz="914074" rtl="0" eaLnBrk="1" latinLnBrk="0" hangingPunct="1">
                        <a:spcBef>
                          <a:spcPts val="100"/>
                        </a:spcBef>
                        <a:spcAft>
                          <a:spcPts val="100"/>
                        </a:spcAft>
                      </a:pP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East End of FRIB, Ground Floor to High Roof</a:t>
                      </a:r>
                      <a:b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b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(7’6” – 39’ elevation above grade</a:t>
                      </a:r>
                      <a:r>
                        <a:rPr lang="en-US" sz="900" kern="1600" dirty="0" smtClean="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l" defTabSz="914074" rtl="0" eaLnBrk="1" latinLnBrk="0" hangingPunct="1">
                        <a:spcBef>
                          <a:spcPts val="100"/>
                        </a:spcBef>
                        <a:spcAft>
                          <a:spcPts val="100"/>
                        </a:spcAft>
                      </a:pP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Air intakes to Potentially Occupied Spaces</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6">
                  <a:txBody>
                    <a:bodyPr/>
                    <a:lstStyle/>
                    <a:p>
                      <a:pPr marL="0" marR="0" indent="0" algn="l" defTabSz="914074" rtl="0" eaLnBrk="1" latinLnBrk="0" hangingPunct="1">
                        <a:spcBef>
                          <a:spcPts val="100"/>
                        </a:spcBef>
                        <a:spcAft>
                          <a:spcPts val="100"/>
                        </a:spcAft>
                      </a:pP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Primarily </a:t>
                      </a:r>
                      <a:r>
                        <a:rPr lang="en-US" sz="900" kern="1600" dirty="0" smtClean="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
                      </a:r>
                      <a:br>
                        <a:rPr lang="en-US" sz="900" kern="1600" dirty="0" smtClean="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br>
                      <a:r>
                        <a:rPr lang="en-US" sz="900" kern="1600" dirty="0" smtClean="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Non-Public</a:t>
                      </a:r>
                      <a:r>
                        <a:rPr lang="en-US" sz="900" kern="1600" baseline="30000" dirty="0" smtClean="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2</a:t>
                      </a:r>
                      <a:endPar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endParaRP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9312">
                <a:tc>
                  <a:txBody>
                    <a:bodyPr/>
                    <a:lstStyle/>
                    <a:p>
                      <a:pPr marL="0" marR="0" indent="0" algn="l" defTabSz="914074" rtl="0" eaLnBrk="1" latinLnBrk="0" hangingPunct="1">
                        <a:spcBef>
                          <a:spcPts val="100"/>
                        </a:spcBef>
                        <a:spcAft>
                          <a:spcPts val="100"/>
                        </a:spcAft>
                      </a:pP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R8-R13</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l" defTabSz="914074" rtl="0" eaLnBrk="1" latinLnBrk="0" hangingPunct="1">
                        <a:spcBef>
                          <a:spcPts val="100"/>
                        </a:spcBef>
                        <a:spcAft>
                          <a:spcPts val="100"/>
                        </a:spcAft>
                      </a:pP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Center of FRIB, Ground Floor to High Roof</a:t>
                      </a:r>
                      <a:b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b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(4’6” – 38’6” elevation above grade)</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l" defTabSz="914074" rtl="0" eaLnBrk="1" latinLnBrk="0" hangingPunct="1">
                        <a:spcBef>
                          <a:spcPts val="100"/>
                        </a:spcBef>
                        <a:spcAft>
                          <a:spcPts val="100"/>
                        </a:spcAft>
                      </a:pP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Air intakes to Potentially Occupied Spaces</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r>
              <a:tr h="279312">
                <a:tc>
                  <a:txBody>
                    <a:bodyPr/>
                    <a:lstStyle/>
                    <a:p>
                      <a:pPr marL="0" marR="0" indent="0" algn="l" defTabSz="914074" rtl="0" eaLnBrk="1" latinLnBrk="0" hangingPunct="1">
                        <a:spcBef>
                          <a:spcPts val="100"/>
                        </a:spcBef>
                        <a:spcAft>
                          <a:spcPts val="100"/>
                        </a:spcAft>
                      </a:pP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R14-R16</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l" defTabSz="914074" rtl="0" eaLnBrk="1" latinLnBrk="0" hangingPunct="1">
                        <a:spcBef>
                          <a:spcPts val="100"/>
                        </a:spcBef>
                        <a:spcAft>
                          <a:spcPts val="100"/>
                        </a:spcAft>
                      </a:pP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West End of FRIB, Ground Floor to High Roof</a:t>
                      </a:r>
                      <a:b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b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(10’6” – 39’ elevation above grade)</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l" defTabSz="914074" rtl="0" eaLnBrk="1" latinLnBrk="0" hangingPunct="1">
                        <a:spcBef>
                          <a:spcPts val="100"/>
                        </a:spcBef>
                        <a:spcAft>
                          <a:spcPts val="100"/>
                        </a:spcAft>
                      </a:pP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Air intakes to Potentially Occupied Spaces</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r>
              <a:tr h="279312">
                <a:tc>
                  <a:txBody>
                    <a:bodyPr/>
                    <a:lstStyle/>
                    <a:p>
                      <a:pPr marL="0" marR="0" indent="0" algn="l" defTabSz="914074" rtl="0" eaLnBrk="1" latinLnBrk="0" hangingPunct="1">
                        <a:spcBef>
                          <a:spcPts val="100"/>
                        </a:spcBef>
                        <a:spcAft>
                          <a:spcPts val="100"/>
                        </a:spcAft>
                      </a:pPr>
                      <a:r>
                        <a:rPr lang="en-US" sz="900" kern="160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R17</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l" defTabSz="914074" rtl="0" eaLnBrk="1" latinLnBrk="0" hangingPunct="1">
                        <a:spcBef>
                          <a:spcPts val="100"/>
                        </a:spcBef>
                        <a:spcAft>
                          <a:spcPts val="100"/>
                        </a:spcAft>
                      </a:pP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West façade of SRF </a:t>
                      </a:r>
                      <a:r>
                        <a:rPr lang="en-US" sz="900" kern="1600" dirty="0" err="1">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Highbay</a:t>
                      </a: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 Building</a:t>
                      </a:r>
                      <a:b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b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(15’6” elevation above grade)</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l" defTabSz="914074" rtl="0" eaLnBrk="1" latinLnBrk="0" hangingPunct="1">
                        <a:spcBef>
                          <a:spcPts val="100"/>
                        </a:spcBef>
                        <a:spcAft>
                          <a:spcPts val="100"/>
                        </a:spcAft>
                      </a:pP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Air intakes to Potentially Occupied Spaces</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r>
              <a:tr h="279312">
                <a:tc>
                  <a:txBody>
                    <a:bodyPr/>
                    <a:lstStyle/>
                    <a:p>
                      <a:pPr marL="0" marR="0" indent="0" algn="l" defTabSz="914074" rtl="0" eaLnBrk="1" latinLnBrk="0" hangingPunct="1">
                        <a:spcBef>
                          <a:spcPts val="100"/>
                        </a:spcBef>
                        <a:spcAft>
                          <a:spcPts val="100"/>
                        </a:spcAft>
                      </a:pP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R18</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l" defTabSz="914074" rtl="0" eaLnBrk="1" latinLnBrk="0" hangingPunct="1">
                        <a:spcBef>
                          <a:spcPts val="100"/>
                        </a:spcBef>
                        <a:spcAft>
                          <a:spcPts val="100"/>
                        </a:spcAft>
                      </a:pP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North façade of SRF </a:t>
                      </a:r>
                      <a:r>
                        <a:rPr lang="en-US" sz="900" kern="1600" dirty="0" err="1">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Highbay</a:t>
                      </a: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 Building</a:t>
                      </a:r>
                      <a:b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b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(21’3” – 29’3” elevation above grade)</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l" defTabSz="914074" rtl="0" eaLnBrk="1" latinLnBrk="0" hangingPunct="1">
                        <a:spcBef>
                          <a:spcPts val="100"/>
                        </a:spcBef>
                        <a:spcAft>
                          <a:spcPts val="100"/>
                        </a:spcAft>
                      </a:pP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Air intakes to Potentially Occupied Spaces</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r>
              <a:tr h="139656">
                <a:tc>
                  <a:txBody>
                    <a:bodyPr/>
                    <a:lstStyle/>
                    <a:p>
                      <a:pPr marL="0" marR="0" indent="0" algn="l" defTabSz="914074" rtl="0" eaLnBrk="1" latinLnBrk="0" hangingPunct="1">
                        <a:spcBef>
                          <a:spcPts val="100"/>
                        </a:spcBef>
                        <a:spcAft>
                          <a:spcPts val="100"/>
                        </a:spcAft>
                      </a:pPr>
                      <a:r>
                        <a:rPr lang="en-US" sz="900" kern="160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R19</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l" defTabSz="914074" rtl="0" eaLnBrk="1" latinLnBrk="0" hangingPunct="1">
                        <a:spcBef>
                          <a:spcPts val="100"/>
                        </a:spcBef>
                        <a:spcAft>
                          <a:spcPts val="100"/>
                        </a:spcAft>
                      </a:pP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Roof of NSCL Building, West End</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l" defTabSz="914074" rtl="0" eaLnBrk="1" latinLnBrk="0" hangingPunct="1">
                        <a:spcBef>
                          <a:spcPts val="100"/>
                        </a:spcBef>
                        <a:spcAft>
                          <a:spcPts val="100"/>
                        </a:spcAft>
                      </a:pP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Existing Outdoor Air Intake</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r>
              <a:tr h="279312">
                <a:tc>
                  <a:txBody>
                    <a:bodyPr/>
                    <a:lstStyle/>
                    <a:p>
                      <a:pPr marL="0" marR="0" indent="0" algn="l" defTabSz="914074" rtl="0" eaLnBrk="1" latinLnBrk="0" hangingPunct="1">
                        <a:spcBef>
                          <a:spcPts val="100"/>
                        </a:spcBef>
                        <a:spcAft>
                          <a:spcPts val="100"/>
                        </a:spcAft>
                      </a:pPr>
                      <a:r>
                        <a:rPr lang="en-US" sz="900" kern="160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R20</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l" defTabSz="914074" rtl="0" eaLnBrk="1" latinLnBrk="0" hangingPunct="1">
                        <a:spcBef>
                          <a:spcPts val="100"/>
                        </a:spcBef>
                        <a:spcAft>
                          <a:spcPts val="100"/>
                        </a:spcAft>
                      </a:pP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West Façade of Wharton Center, Penthouse</a:t>
                      </a:r>
                      <a:b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b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Level</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l" defTabSz="914074" rtl="0" eaLnBrk="1" latinLnBrk="0" hangingPunct="1">
                        <a:spcBef>
                          <a:spcPts val="100"/>
                        </a:spcBef>
                        <a:spcAft>
                          <a:spcPts val="100"/>
                        </a:spcAft>
                      </a:pPr>
                      <a:r>
                        <a:rPr lang="en-US" sz="900" kern="160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Existing Outdoor Air Intake Louver</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6">
                  <a:txBody>
                    <a:bodyPr/>
                    <a:lstStyle/>
                    <a:p>
                      <a:pPr marL="0" marR="0" indent="0" algn="l" defTabSz="914074" rtl="0" eaLnBrk="1" latinLnBrk="0" hangingPunct="1">
                        <a:spcBef>
                          <a:spcPts val="100"/>
                        </a:spcBef>
                        <a:spcAft>
                          <a:spcPts val="100"/>
                        </a:spcAft>
                      </a:pP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Public</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9312">
                <a:tc>
                  <a:txBody>
                    <a:bodyPr/>
                    <a:lstStyle/>
                    <a:p>
                      <a:pPr marL="0" marR="0" indent="0" algn="l" defTabSz="914074" rtl="0" eaLnBrk="1" latinLnBrk="0" hangingPunct="1">
                        <a:spcBef>
                          <a:spcPts val="100"/>
                        </a:spcBef>
                        <a:spcAft>
                          <a:spcPts val="100"/>
                        </a:spcAft>
                      </a:pPr>
                      <a:r>
                        <a:rPr lang="en-US" sz="900" kern="160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R21</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l" defTabSz="914074" rtl="0" eaLnBrk="1" latinLnBrk="0" hangingPunct="1">
                        <a:spcBef>
                          <a:spcPts val="100"/>
                        </a:spcBef>
                        <a:spcAft>
                          <a:spcPts val="100"/>
                        </a:spcAft>
                      </a:pP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North Façade of Plant Sciences Addition,</a:t>
                      </a:r>
                      <a:b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b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Penthouse Level</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l" defTabSz="914074" rtl="0" eaLnBrk="1" latinLnBrk="0" hangingPunct="1">
                        <a:spcBef>
                          <a:spcPts val="100"/>
                        </a:spcBef>
                        <a:spcAft>
                          <a:spcPts val="100"/>
                        </a:spcAft>
                      </a:pP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Existing Outdoor Air Intake Louver</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r>
              <a:tr h="139656">
                <a:tc>
                  <a:txBody>
                    <a:bodyPr/>
                    <a:lstStyle/>
                    <a:p>
                      <a:pPr marL="0" marR="0" indent="0" algn="l" defTabSz="914074" rtl="0" eaLnBrk="1" latinLnBrk="0" hangingPunct="1">
                        <a:spcBef>
                          <a:spcPts val="100"/>
                        </a:spcBef>
                        <a:spcAft>
                          <a:spcPts val="100"/>
                        </a:spcAft>
                      </a:pPr>
                      <a:r>
                        <a:rPr lang="en-US" sz="900" kern="160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R22</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l" defTabSz="914074" rtl="0" eaLnBrk="1" latinLnBrk="0" hangingPunct="1">
                        <a:spcBef>
                          <a:spcPts val="100"/>
                        </a:spcBef>
                        <a:spcAft>
                          <a:spcPts val="100"/>
                        </a:spcAft>
                      </a:pP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East End of Biochemistry Building, Roof Level</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l" defTabSz="914074" rtl="0" eaLnBrk="1" latinLnBrk="0" hangingPunct="1">
                        <a:spcBef>
                          <a:spcPts val="100"/>
                        </a:spcBef>
                        <a:spcAft>
                          <a:spcPts val="100"/>
                        </a:spcAft>
                      </a:pPr>
                      <a:r>
                        <a:rPr lang="en-US" sz="900" kern="160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Existing Outdoor Air Intake</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r>
              <a:tr h="279312">
                <a:tc>
                  <a:txBody>
                    <a:bodyPr/>
                    <a:lstStyle/>
                    <a:p>
                      <a:pPr marL="0" marR="0" indent="0" algn="l" defTabSz="914074" rtl="0" eaLnBrk="1" latinLnBrk="0" hangingPunct="1">
                        <a:spcBef>
                          <a:spcPts val="100"/>
                        </a:spcBef>
                        <a:spcAft>
                          <a:spcPts val="100"/>
                        </a:spcAft>
                      </a:pPr>
                      <a:r>
                        <a:rPr lang="en-US" sz="900" kern="160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R23</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l" defTabSz="914074" rtl="0" eaLnBrk="1" latinLnBrk="0" hangingPunct="1">
                        <a:spcBef>
                          <a:spcPts val="100"/>
                        </a:spcBef>
                        <a:spcAft>
                          <a:spcPts val="100"/>
                        </a:spcAft>
                      </a:pP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East End of Biomedical Physical Sciences</a:t>
                      </a:r>
                      <a:b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b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Building, Grade Level</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l" defTabSz="914074" rtl="0" eaLnBrk="1" latinLnBrk="0" hangingPunct="1">
                        <a:spcBef>
                          <a:spcPts val="100"/>
                        </a:spcBef>
                        <a:spcAft>
                          <a:spcPts val="100"/>
                        </a:spcAft>
                      </a:pP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Existing Outdoor Air Intake Louver</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r>
              <a:tr h="139656">
                <a:tc>
                  <a:txBody>
                    <a:bodyPr/>
                    <a:lstStyle/>
                    <a:p>
                      <a:pPr marL="0" marR="0" indent="0" algn="l" defTabSz="914074" rtl="0" eaLnBrk="1" latinLnBrk="0" hangingPunct="1">
                        <a:spcBef>
                          <a:spcPts val="100"/>
                        </a:spcBef>
                        <a:spcAft>
                          <a:spcPts val="100"/>
                        </a:spcAft>
                      </a:pPr>
                      <a:r>
                        <a:rPr lang="en-US" sz="900" kern="160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R24</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l" defTabSz="914074" rtl="0" eaLnBrk="1" latinLnBrk="0" hangingPunct="1">
                        <a:spcBef>
                          <a:spcPts val="100"/>
                        </a:spcBef>
                        <a:spcAft>
                          <a:spcPts val="100"/>
                        </a:spcAft>
                      </a:pP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West Façade of Chemistry Building, 5th Level</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l" defTabSz="914074" rtl="0" eaLnBrk="1" latinLnBrk="0" hangingPunct="1">
                        <a:spcBef>
                          <a:spcPts val="100"/>
                        </a:spcBef>
                        <a:spcAft>
                          <a:spcPts val="100"/>
                        </a:spcAft>
                      </a:pPr>
                      <a:r>
                        <a:rPr lang="en-US" sz="900" kern="160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Representative Existing Operable Window</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r>
              <a:tr h="139656">
                <a:tc>
                  <a:txBody>
                    <a:bodyPr/>
                    <a:lstStyle/>
                    <a:p>
                      <a:pPr marL="0" marR="0" indent="0" algn="l" defTabSz="914074" rtl="0" eaLnBrk="1" latinLnBrk="0" hangingPunct="1">
                        <a:spcBef>
                          <a:spcPts val="100"/>
                        </a:spcBef>
                        <a:spcAft>
                          <a:spcPts val="100"/>
                        </a:spcAft>
                      </a:pPr>
                      <a:r>
                        <a:rPr lang="en-US" sz="900" kern="160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R25</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l" defTabSz="914074" rtl="0" eaLnBrk="1" latinLnBrk="0" hangingPunct="1">
                        <a:spcBef>
                          <a:spcPts val="100"/>
                        </a:spcBef>
                        <a:spcAft>
                          <a:spcPts val="100"/>
                        </a:spcAft>
                      </a:pP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North Façade of Chemistry Building, 4th Level</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l" defTabSz="914074" rtl="0" eaLnBrk="1" latinLnBrk="0" hangingPunct="1">
                        <a:spcBef>
                          <a:spcPts val="100"/>
                        </a:spcBef>
                        <a:spcAft>
                          <a:spcPts val="100"/>
                        </a:spcAft>
                      </a:pP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Existing Outdoor Air Intake Louver</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r>
              <a:tr h="837935">
                <a:tc>
                  <a:txBody>
                    <a:bodyPr/>
                    <a:lstStyle/>
                    <a:p>
                      <a:pPr marL="0" marR="0" indent="0" algn="l" defTabSz="914074" rtl="0" eaLnBrk="1" latinLnBrk="0" hangingPunct="1">
                        <a:spcBef>
                          <a:spcPts val="100"/>
                        </a:spcBef>
                        <a:spcAft>
                          <a:spcPts val="100"/>
                        </a:spcAft>
                      </a:pP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R26                                                                                         Existing Outdoor Air Intake Louver </a:t>
                      </a:r>
                      <a:r>
                        <a:rPr lang="en-US" sz="900" kern="1600" dirty="0" smtClean="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Primarily </a:t>
                      </a: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
                      </a:r>
                      <a:b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b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Penthouse Level</a:t>
                      </a:r>
                      <a:b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b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Non-Public</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l" defTabSz="914074" rtl="0" eaLnBrk="1" latinLnBrk="0" hangingPunct="1">
                        <a:spcBef>
                          <a:spcPts val="100"/>
                        </a:spcBef>
                        <a:spcAft>
                          <a:spcPts val="100"/>
                        </a:spcAft>
                      </a:pP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West Façade of NSCL Phase 3 Building,</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l" defTabSz="914074" rtl="0" eaLnBrk="1" latinLnBrk="0" hangingPunct="1">
                        <a:spcBef>
                          <a:spcPts val="100"/>
                        </a:spcBef>
                        <a:spcAft>
                          <a:spcPts val="100"/>
                        </a:spcAft>
                      </a:pP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Existing Outdoor Air Intake Louver</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marL="0" marR="0" indent="0" algn="l" defTabSz="914074" rtl="0" eaLnBrk="1" latinLnBrk="0" hangingPunct="1">
                        <a:spcBef>
                          <a:spcPts val="100"/>
                        </a:spcBef>
                        <a:spcAft>
                          <a:spcPts val="100"/>
                        </a:spcAft>
                      </a:pP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Primarily </a:t>
                      </a:r>
                      <a:r>
                        <a:rPr lang="en-US" sz="900" kern="1600" dirty="0" smtClean="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
                      </a:r>
                      <a:br>
                        <a:rPr lang="en-US" sz="900" kern="1600" dirty="0" smtClean="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br>
                      <a:r>
                        <a:rPr lang="en-US" sz="900" kern="1600" dirty="0" smtClean="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Non-Public</a:t>
                      </a:r>
                      <a:r>
                        <a:rPr lang="en-US" sz="900" kern="1600" baseline="30000" dirty="0" smtClean="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2</a:t>
                      </a:r>
                      <a:endPar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endParaRP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9656">
                <a:tc>
                  <a:txBody>
                    <a:bodyPr/>
                    <a:lstStyle/>
                    <a:p>
                      <a:pPr marL="0" marR="0" indent="0" algn="l" defTabSz="914074" rtl="0" eaLnBrk="1" latinLnBrk="0" hangingPunct="1">
                        <a:spcBef>
                          <a:spcPts val="100"/>
                        </a:spcBef>
                        <a:spcAft>
                          <a:spcPts val="100"/>
                        </a:spcAft>
                      </a:pPr>
                      <a:r>
                        <a:rPr lang="en-US" sz="900" kern="160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R27</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l" defTabSz="914074" rtl="0" eaLnBrk="1" latinLnBrk="0" hangingPunct="1">
                        <a:spcBef>
                          <a:spcPts val="100"/>
                        </a:spcBef>
                        <a:spcAft>
                          <a:spcPts val="100"/>
                        </a:spcAft>
                      </a:pPr>
                      <a:r>
                        <a:rPr lang="en-US" sz="900" kern="160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East Façade of NSCL Building, 2nd Level</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074" rtl="0" eaLnBrk="1" latinLnBrk="0" hangingPunct="1">
                        <a:spcBef>
                          <a:spcPts val="100"/>
                        </a:spcBef>
                        <a:spcAft>
                          <a:spcPts val="100"/>
                        </a:spcAft>
                      </a:pP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Existing Outdoor Air Intake Louver</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279312">
                <a:tc>
                  <a:txBody>
                    <a:bodyPr/>
                    <a:lstStyle/>
                    <a:p>
                      <a:pPr marL="0" marR="0" indent="0" algn="l" defTabSz="914074" rtl="0" eaLnBrk="1" latinLnBrk="0" hangingPunct="1">
                        <a:spcBef>
                          <a:spcPts val="100"/>
                        </a:spcBef>
                        <a:spcAft>
                          <a:spcPts val="100"/>
                        </a:spcAft>
                      </a:pPr>
                      <a:r>
                        <a:rPr lang="en-US" sz="900" kern="160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R28</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l" defTabSz="914074" rtl="0" eaLnBrk="1" latinLnBrk="0" hangingPunct="1">
                        <a:spcBef>
                          <a:spcPts val="100"/>
                        </a:spcBef>
                        <a:spcAft>
                          <a:spcPts val="100"/>
                        </a:spcAft>
                      </a:pPr>
                      <a:r>
                        <a:rPr lang="en-US" sz="900" kern="160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Courtyard adjacent to Chemistry Building</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074" rtl="0" eaLnBrk="1" latinLnBrk="0" hangingPunct="1">
                        <a:spcBef>
                          <a:spcPts val="100"/>
                        </a:spcBef>
                        <a:spcAft>
                          <a:spcPts val="100"/>
                        </a:spcAft>
                      </a:pP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Representative Existing Pedestrian</a:t>
                      </a:r>
                      <a:b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b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Location</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indent="0" algn="l" defTabSz="914074" rtl="0" eaLnBrk="1" latinLnBrk="0" hangingPunct="1">
                        <a:spcBef>
                          <a:spcPts val="100"/>
                        </a:spcBef>
                        <a:spcAft>
                          <a:spcPts val="100"/>
                        </a:spcAft>
                      </a:pP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Public</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9312">
                <a:tc>
                  <a:txBody>
                    <a:bodyPr/>
                    <a:lstStyle/>
                    <a:p>
                      <a:pPr marL="0" marR="0" indent="0" algn="l" defTabSz="914074" rtl="0" eaLnBrk="1" latinLnBrk="0" hangingPunct="1">
                        <a:spcBef>
                          <a:spcPts val="100"/>
                        </a:spcBef>
                        <a:spcAft>
                          <a:spcPts val="100"/>
                        </a:spcAft>
                      </a:pPr>
                      <a:r>
                        <a:rPr lang="en-US" sz="900" kern="160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R29-R30</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l" defTabSz="914074" rtl="0" eaLnBrk="1" latinLnBrk="0" hangingPunct="1">
                        <a:spcBef>
                          <a:spcPts val="100"/>
                        </a:spcBef>
                        <a:spcAft>
                          <a:spcPts val="100"/>
                        </a:spcAft>
                      </a:pPr>
                      <a:r>
                        <a:rPr lang="en-US" sz="900" kern="160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Traffic Circle on Bogue Street, various elevations</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074" rtl="0" eaLnBrk="1" latinLnBrk="0" hangingPunct="1">
                        <a:spcBef>
                          <a:spcPts val="100"/>
                        </a:spcBef>
                        <a:spcAft>
                          <a:spcPts val="100"/>
                        </a:spcAft>
                      </a:pP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Locations representative of buildings further afield</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279312">
                <a:tc>
                  <a:txBody>
                    <a:bodyPr/>
                    <a:lstStyle/>
                    <a:p>
                      <a:pPr marL="0" marR="0" indent="0" algn="l" defTabSz="914074" rtl="0" eaLnBrk="1" latinLnBrk="0" hangingPunct="1">
                        <a:spcBef>
                          <a:spcPts val="100"/>
                        </a:spcBef>
                        <a:spcAft>
                          <a:spcPts val="100"/>
                        </a:spcAft>
                      </a:pPr>
                      <a:r>
                        <a:rPr lang="en-US" sz="900" kern="160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R31</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l" defTabSz="914074" rtl="0" eaLnBrk="1" latinLnBrk="0" hangingPunct="1">
                        <a:spcBef>
                          <a:spcPts val="100"/>
                        </a:spcBef>
                        <a:spcAft>
                          <a:spcPts val="100"/>
                        </a:spcAft>
                      </a:pP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West Façade of College of Law, </a:t>
                      </a:r>
                      <a:r>
                        <a:rPr lang="en-US" sz="900" kern="1600" dirty="0" smtClean="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Penthouse Level</a:t>
                      </a:r>
                      <a:endPar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endParaRP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074" rtl="0" eaLnBrk="1" latinLnBrk="0" hangingPunct="1">
                        <a:spcBef>
                          <a:spcPts val="100"/>
                        </a:spcBef>
                        <a:spcAft>
                          <a:spcPts val="100"/>
                        </a:spcAft>
                      </a:pPr>
                      <a:r>
                        <a:rPr lang="en-US" sz="900" kern="1600" dirty="0">
                          <a:solidFill>
                            <a:schemeClr val="tx1"/>
                          </a:solidFill>
                          <a:effectLst/>
                          <a:latin typeface="Arial Narrow" panose="020B0606020202030204" pitchFamily="34" charset="0"/>
                          <a:ea typeface="Cambria" panose="02040503050406030204" pitchFamily="18" charset="0"/>
                          <a:cs typeface="Times New Roman" panose="02020603050405020304" pitchFamily="18" charset="0"/>
                        </a:rPr>
                        <a:t>Existing Outdoor Air Intake Louver</a:t>
                      </a:r>
                    </a:p>
                  </a:txBody>
                  <a:tcPr marL="62845" marR="62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bl>
          </a:graphicData>
        </a:graphic>
      </p:graphicFrame>
      <p:sp>
        <p:nvSpPr>
          <p:cNvPr id="17" name="TextBox 16"/>
          <p:cNvSpPr txBox="1"/>
          <p:nvPr/>
        </p:nvSpPr>
        <p:spPr>
          <a:xfrm>
            <a:off x="6858000" y="1229410"/>
            <a:ext cx="2133600" cy="1892826"/>
          </a:xfrm>
          <a:prstGeom prst="rect">
            <a:avLst/>
          </a:prstGeom>
          <a:noFill/>
        </p:spPr>
        <p:txBody>
          <a:bodyPr wrap="square" rtlCol="0">
            <a:spAutoFit/>
          </a:bodyPr>
          <a:lstStyle/>
          <a:p>
            <a:r>
              <a:rPr lang="en-US" sz="900" baseline="30000" dirty="0" smtClean="0"/>
              <a:t>1</a:t>
            </a:r>
            <a:r>
              <a:rPr lang="en-US" sz="900" dirty="0" smtClean="0"/>
              <a:t> Receptors </a:t>
            </a:r>
            <a:r>
              <a:rPr lang="en-US" sz="900" dirty="0"/>
              <a:t>R1, R2, R7, R8, R9, R15, R17, R18 and R27 represent locations that could also be considered as public, given that pedestrians could be traveling near these locations. However, several of these locations are able to be controlled from public access</a:t>
            </a:r>
            <a:r>
              <a:rPr lang="en-US" sz="900" dirty="0" smtClean="0"/>
              <a:t>.</a:t>
            </a:r>
          </a:p>
          <a:p>
            <a:endParaRPr lang="en-US" sz="900" dirty="0" smtClean="0"/>
          </a:p>
          <a:p>
            <a:r>
              <a:rPr lang="en-US" sz="900" baseline="30000" dirty="0" smtClean="0"/>
              <a:t>2</a:t>
            </a:r>
            <a:r>
              <a:rPr lang="en-US" sz="900" dirty="0" smtClean="0"/>
              <a:t> Receptors </a:t>
            </a:r>
            <a:r>
              <a:rPr lang="en-US" sz="900" dirty="0"/>
              <a:t>are either designated as publicly accessible locations (i.e., uncontrolled) or non-public (i.e. controlled) locations.</a:t>
            </a:r>
            <a:endParaRPr lang="en-US" sz="900" dirty="0">
              <a:latin typeface="Arial Narrow" panose="020B0606020202030204" pitchFamily="34" charset="0"/>
            </a:endParaRPr>
          </a:p>
        </p:txBody>
      </p:sp>
    </p:spTree>
    <p:extLst>
      <p:ext uri="{BB962C8B-B14F-4D97-AF65-F5344CB8AC3E}">
        <p14:creationId xmlns:p14="http://schemas.microsoft.com/office/powerpoint/2010/main" val="364182358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 y="72669"/>
            <a:ext cx="8991600" cy="911948"/>
          </a:xfrm>
        </p:spPr>
        <p:txBody>
          <a:bodyPr/>
          <a:lstStyle/>
          <a:p>
            <a:r>
              <a:rPr lang="en-US" dirty="0" smtClean="0"/>
              <a:t>Direct Dose From Target Building</a:t>
            </a:r>
            <a:br>
              <a:rPr lang="en-US" dirty="0" smtClean="0"/>
            </a:br>
            <a:r>
              <a:rPr lang="en-US" dirty="0" smtClean="0"/>
              <a:t>(indicate workers area, public area)</a:t>
            </a:r>
            <a:endParaRPr lang="en-US" dirty="0"/>
          </a:p>
        </p:txBody>
      </p:sp>
      <p:sp>
        <p:nvSpPr>
          <p:cNvPr id="4" name="Footer Placeholder 3"/>
          <p:cNvSpPr>
            <a:spLocks noGrp="1"/>
          </p:cNvSpPr>
          <p:nvPr>
            <p:ph type="ftr" sz="quarter" idx="10"/>
          </p:nvPr>
        </p:nvSpPr>
        <p:spPr/>
        <p:txBody>
          <a:bodyPr/>
          <a:lstStyle/>
          <a:p>
            <a:pPr>
              <a:defRPr/>
            </a:pPr>
            <a:r>
              <a:rPr lang="it-IT" smtClean="0"/>
              <a:t>Dali Georgobiani (Mikhail Kostin), "Annual Dose at FRIB", SATIF-13</a:t>
            </a:r>
            <a:endParaRPr lang="en-US" dirty="0"/>
          </a:p>
        </p:txBody>
      </p:sp>
      <p:sp>
        <p:nvSpPr>
          <p:cNvPr id="5" name="Slide Number Placeholder 4"/>
          <p:cNvSpPr>
            <a:spLocks noGrp="1"/>
          </p:cNvSpPr>
          <p:nvPr>
            <p:ph type="sldNum" sz="quarter" idx="11"/>
          </p:nvPr>
        </p:nvSpPr>
        <p:spPr/>
        <p:txBody>
          <a:bodyPr/>
          <a:lstStyle/>
          <a:p>
            <a:pPr>
              <a:defRPr/>
            </a:pPr>
            <a:r>
              <a:rPr lang="en-US" smtClean="0"/>
              <a:t>, Slide </a:t>
            </a:r>
            <a:fld id="{35AD4620-7552-4207-8973-898801ED212B}" type="slidenum">
              <a:rPr lang="en-US" smtClean="0"/>
              <a:pPr>
                <a:defRPr/>
              </a:pPr>
              <a:t>27</a:t>
            </a:fld>
            <a:endParaRPr lang="en-US"/>
          </a:p>
        </p:txBody>
      </p:sp>
      <p:pic>
        <p:nvPicPr>
          <p:cNvPr id="11" name="Content Placeholder 10"/>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1143000" y="1524000"/>
            <a:ext cx="6572058" cy="4145639"/>
          </a:xfrm>
          <a:prstGeom prst="rect">
            <a:avLst/>
          </a:prstGeom>
          <a:noFill/>
        </p:spPr>
      </p:pic>
    </p:spTree>
    <p:extLst>
      <p:ext uri="{BB962C8B-B14F-4D97-AF65-F5344CB8AC3E}">
        <p14:creationId xmlns:p14="http://schemas.microsoft.com/office/powerpoint/2010/main" val="1557639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Superconducting RF </a:t>
            </a:r>
            <a:r>
              <a:rPr lang="en-US" dirty="0" smtClean="0"/>
              <a:t>Driver Linac Overview</a:t>
            </a:r>
            <a:endParaRPr lang="en-US" dirty="0"/>
          </a:p>
        </p:txBody>
      </p:sp>
      <p:sp>
        <p:nvSpPr>
          <p:cNvPr id="3" name="Footer Placeholder 2"/>
          <p:cNvSpPr>
            <a:spLocks noGrp="1"/>
          </p:cNvSpPr>
          <p:nvPr>
            <p:ph type="ftr" sz="quarter" idx="10"/>
          </p:nvPr>
        </p:nvSpPr>
        <p:spPr/>
        <p:txBody>
          <a:bodyPr/>
          <a:lstStyle/>
          <a:p>
            <a:pPr>
              <a:defRPr/>
            </a:pPr>
            <a:r>
              <a:rPr lang="en-US" dirty="0" smtClean="0"/>
              <a:t>Dali Georgobiani (Mikhail Kostin), "Annual Dose at FRIB", SATIF-13</a:t>
            </a:r>
            <a:endParaRPr lang="en-US" dirty="0"/>
          </a:p>
        </p:txBody>
      </p:sp>
      <p:sp>
        <p:nvSpPr>
          <p:cNvPr id="4" name="Slide Number Placeholder 3"/>
          <p:cNvSpPr>
            <a:spLocks noGrp="1"/>
          </p:cNvSpPr>
          <p:nvPr>
            <p:ph type="sldNum" sz="quarter" idx="11"/>
          </p:nvPr>
        </p:nvSpPr>
        <p:spPr/>
        <p:txBody>
          <a:bodyPr/>
          <a:lstStyle/>
          <a:p>
            <a:pPr>
              <a:defRPr/>
            </a:pPr>
            <a:r>
              <a:rPr lang="en-US" smtClean="0"/>
              <a:t>, Slide </a:t>
            </a:r>
            <a:fld id="{CF988859-7953-4624-98C4-717249B46A15}" type="slidenum">
              <a:rPr lang="en-US" smtClean="0"/>
              <a:pPr>
                <a:defRPr/>
              </a:pPr>
              <a:t>28</a:t>
            </a:fld>
            <a:endParaRPr lang="en-US"/>
          </a:p>
        </p:txBody>
      </p:sp>
      <p:sp>
        <p:nvSpPr>
          <p:cNvPr id="5" name="Content Placeholder 8"/>
          <p:cNvSpPr txBox="1">
            <a:spLocks/>
          </p:cNvSpPr>
          <p:nvPr/>
        </p:nvSpPr>
        <p:spPr bwMode="auto">
          <a:xfrm>
            <a:off x="153078" y="1176337"/>
            <a:ext cx="3761697" cy="14460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180146" indent="-180146" defTabSz="803150" eaLnBrk="0" hangingPunct="0">
              <a:lnSpc>
                <a:spcPct val="90000"/>
              </a:lnSpc>
              <a:spcBef>
                <a:spcPts val="1206"/>
              </a:spcBef>
              <a:buSzPct val="100000"/>
              <a:buFont typeface="Wingdings" pitchFamily="2" charset="2"/>
              <a:buChar char="§"/>
              <a:defRPr/>
            </a:pPr>
            <a:r>
              <a:rPr lang="en-US" sz="2000" kern="0" dirty="0" smtClean="0">
                <a:solidFill>
                  <a:schemeClr val="accent4">
                    <a:lumMod val="50000"/>
                  </a:schemeClr>
                </a:solidFill>
                <a:latin typeface="Arial" charset="0"/>
                <a:ea typeface="ＭＳ Ｐゴシック" charset="-128"/>
                <a:cs typeface="ＭＳ Ｐゴシック"/>
              </a:rPr>
              <a:t>Accelerate ion species up to </a:t>
            </a:r>
            <a:r>
              <a:rPr lang="en-US" sz="2000" kern="0" baseline="30000" dirty="0" smtClean="0">
                <a:solidFill>
                  <a:schemeClr val="accent4">
                    <a:lumMod val="50000"/>
                  </a:schemeClr>
                </a:solidFill>
                <a:latin typeface="Arial" charset="0"/>
                <a:ea typeface="ＭＳ Ｐゴシック" charset="-128"/>
                <a:cs typeface="ＭＳ Ｐゴシック"/>
              </a:rPr>
              <a:t>238</a:t>
            </a:r>
            <a:r>
              <a:rPr lang="en-US" sz="2000" kern="0" dirty="0" smtClean="0">
                <a:solidFill>
                  <a:schemeClr val="accent4">
                    <a:lumMod val="50000"/>
                  </a:schemeClr>
                </a:solidFill>
                <a:latin typeface="Arial" charset="0"/>
                <a:ea typeface="ＭＳ Ｐゴシック" charset="-128"/>
                <a:cs typeface="ＭＳ Ｐゴシック"/>
              </a:rPr>
              <a:t>U with energies of no less than 200 </a:t>
            </a:r>
            <a:r>
              <a:rPr lang="en-US" sz="2000" kern="0" dirty="0" err="1" smtClean="0">
                <a:solidFill>
                  <a:schemeClr val="accent4">
                    <a:lumMod val="50000"/>
                  </a:schemeClr>
                </a:solidFill>
                <a:latin typeface="Arial" charset="0"/>
                <a:ea typeface="ＭＳ Ｐゴシック" charset="-128"/>
                <a:cs typeface="ＭＳ Ｐゴシック"/>
              </a:rPr>
              <a:t>MeV</a:t>
            </a:r>
            <a:r>
              <a:rPr lang="en-US" sz="2000" kern="0" dirty="0" smtClean="0">
                <a:solidFill>
                  <a:schemeClr val="accent4">
                    <a:lumMod val="50000"/>
                  </a:schemeClr>
                </a:solidFill>
                <a:latin typeface="Arial" charset="0"/>
                <a:ea typeface="ＭＳ Ｐゴシック" charset="-128"/>
                <a:cs typeface="ＭＳ Ｐゴシック"/>
              </a:rPr>
              <a:t>/u</a:t>
            </a:r>
          </a:p>
          <a:p>
            <a:pPr marL="180146" indent="-180146" defTabSz="803150" eaLnBrk="0" hangingPunct="0">
              <a:lnSpc>
                <a:spcPct val="90000"/>
              </a:lnSpc>
              <a:spcBef>
                <a:spcPts val="1206"/>
              </a:spcBef>
              <a:buSzPct val="100000"/>
              <a:buFont typeface="Wingdings" pitchFamily="2" charset="2"/>
              <a:buChar char="§"/>
              <a:defRPr/>
            </a:pPr>
            <a:r>
              <a:rPr lang="en-US" sz="2000" kern="0" dirty="0" smtClean="0">
                <a:solidFill>
                  <a:schemeClr val="accent4">
                    <a:lumMod val="50000"/>
                  </a:schemeClr>
                </a:solidFill>
                <a:latin typeface="Arial" charset="0"/>
                <a:ea typeface="ＭＳ Ｐゴシック" charset="-128"/>
                <a:cs typeface="ＭＳ Ｐゴシック"/>
              </a:rPr>
              <a:t>Provide beam power up to 400 kW</a:t>
            </a:r>
          </a:p>
          <a:p>
            <a:pPr marL="180146" indent="-180146" defTabSz="803150" eaLnBrk="0" hangingPunct="0">
              <a:lnSpc>
                <a:spcPct val="90000"/>
              </a:lnSpc>
              <a:spcBef>
                <a:spcPts val="1206"/>
              </a:spcBef>
              <a:buSzPct val="100000"/>
              <a:buFont typeface="Wingdings" pitchFamily="2" charset="2"/>
              <a:buChar char="§"/>
              <a:defRPr/>
            </a:pPr>
            <a:r>
              <a:rPr lang="en-US" sz="2000" kern="0" dirty="0" smtClean="0">
                <a:solidFill>
                  <a:schemeClr val="accent4">
                    <a:lumMod val="50000"/>
                  </a:schemeClr>
                </a:solidFill>
                <a:latin typeface="Arial" charset="0"/>
                <a:ea typeface="ＭＳ Ｐゴシック" charset="-128"/>
                <a:cs typeface="ＭＳ Ｐゴシック"/>
              </a:rPr>
              <a:t>Energy upgrade to 400 </a:t>
            </a:r>
            <a:r>
              <a:rPr lang="en-US" sz="2000" kern="0" dirty="0" err="1" smtClean="0">
                <a:solidFill>
                  <a:schemeClr val="accent4">
                    <a:lumMod val="50000"/>
                  </a:schemeClr>
                </a:solidFill>
                <a:latin typeface="Arial" charset="0"/>
                <a:ea typeface="ＭＳ Ｐゴシック" charset="-128"/>
                <a:cs typeface="ＭＳ Ｐゴシック"/>
              </a:rPr>
              <a:t>MeV</a:t>
            </a:r>
            <a:r>
              <a:rPr lang="en-US" sz="2000" kern="0" dirty="0" smtClean="0">
                <a:solidFill>
                  <a:schemeClr val="accent4">
                    <a:lumMod val="50000"/>
                  </a:schemeClr>
                </a:solidFill>
                <a:latin typeface="Arial" charset="0"/>
                <a:ea typeface="ＭＳ Ｐゴシック" charset="-128"/>
                <a:cs typeface="ＭＳ Ｐゴシック"/>
              </a:rPr>
              <a:t>/u for uranium by filling vacant slots with 12 SRF cryomodules</a:t>
            </a:r>
            <a:endParaRPr lang="en-US" kern="0" dirty="0" smtClean="0">
              <a:solidFill>
                <a:schemeClr val="accent4">
                  <a:lumMod val="50000"/>
                </a:schemeClr>
              </a:solidFill>
              <a:latin typeface="Arial" charset="0"/>
              <a:ea typeface="ヒラギノ角ゴ Pro W3" pitchFamily="-111" charset="-128"/>
              <a:cs typeface="ヒラギノ角ゴ Pro W3" pitchFamily="-111" charset="-128"/>
            </a:endParaRPr>
          </a:p>
          <a:p>
            <a:pPr marL="180146" indent="-180146" defTabSz="803150" eaLnBrk="0" hangingPunct="0">
              <a:lnSpc>
                <a:spcPct val="90000"/>
              </a:lnSpc>
              <a:spcBef>
                <a:spcPts val="1206"/>
              </a:spcBef>
              <a:buSzPct val="100000"/>
              <a:defRPr/>
            </a:pPr>
            <a:endParaRPr lang="en-US" sz="2200" kern="0" dirty="0">
              <a:solidFill>
                <a:schemeClr val="accent4">
                  <a:lumMod val="50000"/>
                </a:schemeClr>
              </a:solidFill>
              <a:latin typeface="Arial" charset="0"/>
              <a:ea typeface="ＭＳ Ｐゴシック" pitchFamily="-65" charset="-128"/>
              <a:cs typeface="ＭＳ Ｐゴシック" pitchFamily="-65" charset="-128"/>
            </a:endParaRPr>
          </a:p>
        </p:txBody>
      </p:sp>
      <p:pic>
        <p:nvPicPr>
          <p:cNvPr id="6" name="Content Placeholder 5" descr="hallway_MLeitner_york.jpg"/>
          <p:cNvPicPr>
            <a:picLocks noChangeAspect="1"/>
          </p:cNvPicPr>
          <p:nvPr/>
        </p:nvPicPr>
        <p:blipFill>
          <a:blip r:embed="rId2" cstate="print">
            <a:lum bright="20000"/>
            <a:extLst>
              <a:ext uri="{28A0092B-C50C-407E-A947-70E740481C1C}">
                <a14:useLocalDpi xmlns:a14="http://schemas.microsoft.com/office/drawing/2010/main"/>
              </a:ext>
            </a:extLst>
          </a:blip>
          <a:srcRect l="-75" r="-75"/>
          <a:stretch>
            <a:fillRect/>
          </a:stretch>
        </p:blipFill>
        <p:spPr bwMode="auto">
          <a:xfrm>
            <a:off x="3967279" y="1038230"/>
            <a:ext cx="4990978" cy="2790824"/>
          </a:xfrm>
          <a:prstGeom prst="rect">
            <a:avLst/>
          </a:prstGeom>
          <a:noFill/>
          <a:ln w="9525">
            <a:noFill/>
            <a:miter lim="800000"/>
            <a:headEnd/>
            <a:tailEnd/>
          </a:ln>
        </p:spPr>
      </p:pic>
      <p:pic>
        <p:nvPicPr>
          <p:cNvPr id="7" name="Picture 2" descr="C:\Users\leitnerm\Documents\Documents\Current Work\Presentations\SRF Conference 2011\Linac Baseline New.png"/>
          <p:cNvPicPr>
            <a:picLocks noChangeAspect="1" noChangeArrowheads="1"/>
          </p:cNvPicPr>
          <p:nvPr/>
        </p:nvPicPr>
        <p:blipFill>
          <a:blip r:embed="rId3" cstate="screen"/>
          <a:stretch>
            <a:fillRect/>
          </a:stretch>
        </p:blipFill>
        <p:spPr bwMode="auto">
          <a:xfrm>
            <a:off x="29349" y="3905596"/>
            <a:ext cx="9085304" cy="2266604"/>
          </a:xfrm>
          <a:prstGeom prst="rect">
            <a:avLst/>
          </a:prstGeom>
          <a:noFill/>
        </p:spPr>
      </p:pic>
      <p:pic>
        <p:nvPicPr>
          <p:cNvPr id="8" name="Picture 2"/>
          <p:cNvPicPr>
            <a:picLocks noChangeAspect="1" noChangeArrowheads="1"/>
          </p:cNvPicPr>
          <p:nvPr/>
        </p:nvPicPr>
        <p:blipFill>
          <a:blip r:embed="rId4" cstate="screen"/>
          <a:srcRect/>
          <a:stretch>
            <a:fillRect/>
          </a:stretch>
        </p:blipFill>
        <p:spPr bwMode="auto">
          <a:xfrm>
            <a:off x="7815260" y="2851336"/>
            <a:ext cx="1257300" cy="1457382"/>
          </a:xfrm>
          <a:prstGeom prst="rect">
            <a:avLst/>
          </a:prstGeom>
          <a:noFill/>
          <a:ln w="9525">
            <a:solidFill>
              <a:schemeClr val="accent1"/>
            </a:solidFill>
            <a:miter lim="800000"/>
            <a:headEnd/>
            <a:tailEnd/>
          </a:ln>
          <a:effectLst/>
        </p:spPr>
      </p:pic>
    </p:spTree>
    <p:extLst>
      <p:ext uri="{BB962C8B-B14F-4D97-AF65-F5344CB8AC3E}">
        <p14:creationId xmlns:p14="http://schemas.microsoft.com/office/powerpoint/2010/main" val="224601040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1" y="285755"/>
            <a:ext cx="4724400" cy="485775"/>
          </a:xfrm>
        </p:spPr>
        <p:txBody>
          <a:bodyPr/>
          <a:lstStyle/>
          <a:p>
            <a:r>
              <a:rPr lang="en-US" dirty="0" smtClean="0"/>
              <a:t>Accelerator Progress</a:t>
            </a:r>
            <a:endParaRPr lang="en-US" dirty="0"/>
          </a:p>
        </p:txBody>
      </p:sp>
      <p:sp>
        <p:nvSpPr>
          <p:cNvPr id="4" name="Footer Placeholder 3"/>
          <p:cNvSpPr>
            <a:spLocks noGrp="1"/>
          </p:cNvSpPr>
          <p:nvPr>
            <p:ph type="ftr" sz="quarter" idx="10"/>
          </p:nvPr>
        </p:nvSpPr>
        <p:spPr/>
        <p:txBody>
          <a:bodyPr/>
          <a:lstStyle/>
          <a:p>
            <a:r>
              <a:rPr lang="en-US" dirty="0" smtClean="0"/>
              <a:t>Dali Georgobiani (Mikhail Kostin), "Annual Dose at FRIB", SATIF-13</a:t>
            </a:r>
            <a:endParaRPr lang="en-US" dirty="0"/>
          </a:p>
        </p:txBody>
      </p:sp>
      <p:sp>
        <p:nvSpPr>
          <p:cNvPr id="5" name="Slide Number Placeholder 4"/>
          <p:cNvSpPr>
            <a:spLocks noGrp="1"/>
          </p:cNvSpPr>
          <p:nvPr>
            <p:ph type="sldNum" sz="quarter" idx="11"/>
          </p:nvPr>
        </p:nvSpPr>
        <p:spPr/>
        <p:txBody>
          <a:bodyPr/>
          <a:lstStyle/>
          <a:p>
            <a:r>
              <a:rPr lang="en-US" smtClean="0"/>
              <a:t>, Slide </a:t>
            </a:r>
            <a:fld id="{35AD4620-7552-4207-8973-898801ED212B}" type="slidenum">
              <a:rPr lang="en-US" smtClean="0"/>
              <a:pPr/>
              <a:t>29</a:t>
            </a:fld>
            <a:endParaRPr lang="en-US"/>
          </a:p>
        </p:txBody>
      </p:sp>
      <p:pic>
        <p:nvPicPr>
          <p:cNvPr id="15" name="Content Placeholder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auto">
          <a:xfrm>
            <a:off x="3511460" y="3189044"/>
            <a:ext cx="5499759" cy="3094909"/>
          </a:xfrm>
          <a:prstGeom prst="rect">
            <a:avLst/>
          </a:prstGeom>
          <a:noFill/>
          <a:ln w="9525">
            <a:noFill/>
            <a:miter lim="800000"/>
            <a:headEnd/>
            <a:tailEnd/>
          </a:ln>
        </p:spPr>
      </p:pic>
      <p:sp>
        <p:nvSpPr>
          <p:cNvPr id="18" name="TextBox 17"/>
          <p:cNvSpPr txBox="1"/>
          <p:nvPr/>
        </p:nvSpPr>
        <p:spPr>
          <a:xfrm>
            <a:off x="3429000" y="5986831"/>
            <a:ext cx="5410200" cy="276999"/>
          </a:xfrm>
          <a:prstGeom prst="rect">
            <a:avLst/>
          </a:prstGeom>
          <a:noFill/>
        </p:spPr>
        <p:txBody>
          <a:bodyPr wrap="square" rtlCol="0">
            <a:spAutoFit/>
          </a:bodyPr>
          <a:lstStyle/>
          <a:p>
            <a:pPr algn="ctr"/>
            <a:r>
              <a:rPr lang="en-US" sz="1200" b="1" kern="1600" dirty="0" smtClean="0">
                <a:solidFill>
                  <a:schemeClr val="bg1"/>
                </a:solidFill>
                <a:cs typeface="Times New Roman" panose="02020603050405020304" pitchFamily="18" charset="0"/>
              </a:rPr>
              <a:t>Linac Segment 1 transfer line sections being installed in tunnel</a:t>
            </a:r>
            <a:endParaRPr lang="en-US" sz="1200" b="1" dirty="0">
              <a:solidFill>
                <a:schemeClr val="bg1"/>
              </a:solidFill>
            </a:endParaRPr>
          </a:p>
        </p:txBody>
      </p:sp>
      <p:pic>
        <p:nvPicPr>
          <p:cNvPr id="19" name="Picture 18" descr="logo-JLab.jpg"/>
          <p:cNvPicPr>
            <a:picLocks noChangeAspect="1"/>
          </p:cNvPicPr>
          <p:nvPr/>
        </p:nvPicPr>
        <p:blipFill>
          <a:blip r:embed="rId3" cstate="print"/>
          <a:stretch>
            <a:fillRect/>
          </a:stretch>
        </p:blipFill>
        <p:spPr>
          <a:xfrm>
            <a:off x="7818120" y="5363356"/>
            <a:ext cx="1127760" cy="304800"/>
          </a:xfrm>
          <a:prstGeom prst="rect">
            <a:avLst/>
          </a:prstGeom>
          <a:noFill/>
        </p:spPr>
      </p:pic>
      <p:sp>
        <p:nvSpPr>
          <p:cNvPr id="13" name="Content Placeholder 1"/>
          <p:cNvSpPr txBox="1">
            <a:spLocks/>
          </p:cNvSpPr>
          <p:nvPr/>
        </p:nvSpPr>
        <p:spPr bwMode="auto">
          <a:xfrm>
            <a:off x="140754" y="1061668"/>
            <a:ext cx="5028248" cy="50274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sz="1800">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sz="2000" kern="0" dirty="0" smtClean="0"/>
              <a:t>Technical construction on track</a:t>
            </a:r>
          </a:p>
          <a:p>
            <a:r>
              <a:rPr lang="en-US" sz="2000" kern="0" dirty="0"/>
              <a:t>Commissioning of linac front end to </a:t>
            </a:r>
            <a:br>
              <a:rPr lang="en-US" sz="2000" kern="0" dirty="0"/>
            </a:br>
            <a:r>
              <a:rPr lang="en-US" sz="2000" kern="0" dirty="0"/>
              <a:t>start in Jan/Feb 2017</a:t>
            </a:r>
          </a:p>
          <a:p>
            <a:endParaRPr lang="en-US" sz="1800" kern="0" dirty="0" smtClean="0"/>
          </a:p>
        </p:txBody>
      </p:sp>
      <p:pic>
        <p:nvPicPr>
          <p:cNvPr id="14" name="Content Placeholder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25019" y="151877"/>
            <a:ext cx="3886200" cy="2964670"/>
          </a:xfrm>
          <a:prstGeom prst="rect">
            <a:avLst/>
          </a:prstGeom>
        </p:spPr>
      </p:pic>
      <p:sp>
        <p:nvSpPr>
          <p:cNvPr id="16" name="TextBox 15"/>
          <p:cNvSpPr txBox="1"/>
          <p:nvPr/>
        </p:nvSpPr>
        <p:spPr>
          <a:xfrm>
            <a:off x="7162800" y="2583809"/>
            <a:ext cx="1848419" cy="461665"/>
          </a:xfrm>
          <a:prstGeom prst="rect">
            <a:avLst/>
          </a:prstGeom>
          <a:noFill/>
        </p:spPr>
        <p:txBody>
          <a:bodyPr wrap="square" rtlCol="0">
            <a:spAutoFit/>
          </a:bodyPr>
          <a:lstStyle/>
          <a:p>
            <a:pPr algn="r"/>
            <a:r>
              <a:rPr lang="en-US" sz="1200" b="1" dirty="0" smtClean="0">
                <a:solidFill>
                  <a:schemeClr val="bg1"/>
                </a:solidFill>
              </a:rPr>
              <a:t>Assembly of </a:t>
            </a:r>
            <a:br>
              <a:rPr lang="en-US" sz="1200" b="1" dirty="0" smtClean="0">
                <a:solidFill>
                  <a:schemeClr val="bg1"/>
                </a:solidFill>
              </a:rPr>
            </a:br>
            <a:r>
              <a:rPr lang="en-US" sz="1200" b="1" dirty="0" smtClean="0">
                <a:solidFill>
                  <a:schemeClr val="bg1"/>
                </a:solidFill>
                <a:latin typeface="Symbol" panose="05050102010706020507" pitchFamily="18" charset="2"/>
              </a:rPr>
              <a:t>b</a:t>
            </a:r>
            <a:r>
              <a:rPr lang="en-US" sz="1200" b="1" dirty="0" smtClean="0">
                <a:solidFill>
                  <a:schemeClr val="bg1"/>
                </a:solidFill>
              </a:rPr>
              <a:t>=0.085 </a:t>
            </a:r>
            <a:r>
              <a:rPr lang="en-US" sz="1200" b="1" dirty="0" err="1">
                <a:solidFill>
                  <a:schemeClr val="bg1"/>
                </a:solidFill>
              </a:rPr>
              <a:t>c</a:t>
            </a:r>
            <a:r>
              <a:rPr lang="en-US" sz="1200" b="1" dirty="0" err="1" smtClean="0">
                <a:solidFill>
                  <a:schemeClr val="bg1"/>
                </a:solidFill>
              </a:rPr>
              <a:t>ryomodule</a:t>
            </a:r>
            <a:endParaRPr lang="en-US" sz="1200" b="1" dirty="0">
              <a:solidFill>
                <a:schemeClr val="bg1"/>
              </a:solidFill>
            </a:endParaRPr>
          </a:p>
        </p:txBody>
      </p:sp>
      <p:pic>
        <p:nvPicPr>
          <p:cNvPr id="20" name="Picture 19"/>
          <p:cNvPicPr>
            <a:picLocks noChangeAspect="1"/>
          </p:cNvPicPr>
          <p:nvPr/>
        </p:nvPicPr>
        <p:blipFill rotWithShape="1">
          <a:blip r:embed="rId5" cstate="print">
            <a:extLst>
              <a:ext uri="{28A0092B-C50C-407E-A947-70E740481C1C}">
                <a14:useLocalDpi xmlns:a14="http://schemas.microsoft.com/office/drawing/2010/main"/>
              </a:ext>
            </a:extLst>
          </a:blip>
          <a:srcRect b="-1366"/>
          <a:stretch/>
        </p:blipFill>
        <p:spPr>
          <a:xfrm>
            <a:off x="224080" y="2114368"/>
            <a:ext cx="3733800" cy="3341265"/>
          </a:xfrm>
          <a:prstGeom prst="rect">
            <a:avLst/>
          </a:prstGeom>
        </p:spPr>
      </p:pic>
      <p:sp>
        <p:nvSpPr>
          <p:cNvPr id="21" name="TextBox 20"/>
          <p:cNvSpPr txBox="1"/>
          <p:nvPr/>
        </p:nvSpPr>
        <p:spPr>
          <a:xfrm>
            <a:off x="1927211" y="2168310"/>
            <a:ext cx="2408020" cy="646331"/>
          </a:xfrm>
          <a:prstGeom prst="rect">
            <a:avLst/>
          </a:prstGeom>
          <a:noFill/>
        </p:spPr>
        <p:txBody>
          <a:bodyPr wrap="square" rtlCol="0">
            <a:spAutoFit/>
          </a:bodyPr>
          <a:lstStyle/>
          <a:p>
            <a:r>
              <a:rPr lang="en-US" sz="1200" b="1" dirty="0" smtClean="0">
                <a:solidFill>
                  <a:schemeClr val="bg1"/>
                </a:solidFill>
              </a:rPr>
              <a:t>ARTEMIS </a:t>
            </a:r>
            <a:r>
              <a:rPr lang="en-US" sz="1200" b="1" dirty="0">
                <a:solidFill>
                  <a:schemeClr val="bg1"/>
                </a:solidFill>
              </a:rPr>
              <a:t>14 GHz ECR ion source on HV platform</a:t>
            </a:r>
          </a:p>
          <a:p>
            <a:endParaRPr lang="en-US" sz="1200" b="1" dirty="0">
              <a:solidFill>
                <a:schemeClr val="bg1"/>
              </a:solidFill>
            </a:endParaRPr>
          </a:p>
        </p:txBody>
      </p:sp>
    </p:spTree>
    <p:extLst>
      <p:ext uri="{BB962C8B-B14F-4D97-AF65-F5344CB8AC3E}">
        <p14:creationId xmlns:p14="http://schemas.microsoft.com/office/powerpoint/2010/main" val="107400511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5"/>
          <p:cNvSpPr>
            <a:spLocks noGrp="1"/>
          </p:cNvSpPr>
          <p:nvPr>
            <p:ph idx="1"/>
          </p:nvPr>
        </p:nvSpPr>
        <p:spPr/>
        <p:txBody>
          <a:bodyPr/>
          <a:lstStyle/>
          <a:p>
            <a:r>
              <a:rPr lang="en-US" dirty="0" smtClean="0">
                <a:latin typeface="Arial" pitchFamily="34" charset="0"/>
                <a:ea typeface="ＭＳ Ｐゴシック"/>
                <a:cs typeface="ＭＳ Ｐゴシック"/>
              </a:rPr>
              <a:t>Facility for Rare Isotope Beams overview</a:t>
            </a:r>
          </a:p>
          <a:p>
            <a:r>
              <a:rPr lang="en-US" dirty="0" smtClean="0">
                <a:latin typeface="Arial" pitchFamily="34" charset="0"/>
                <a:ea typeface="ＭＳ Ｐゴシック"/>
                <a:cs typeface="ＭＳ Ｐゴシック"/>
              </a:rPr>
              <a:t>Regulatory requirements and design goals</a:t>
            </a:r>
          </a:p>
          <a:p>
            <a:r>
              <a:rPr lang="en-US" dirty="0" smtClean="0">
                <a:latin typeface="Arial" pitchFamily="34" charset="0"/>
                <a:ea typeface="ＭＳ Ｐゴシック"/>
                <a:cs typeface="ＭＳ Ｐゴシック"/>
              </a:rPr>
              <a:t>Receptors</a:t>
            </a:r>
          </a:p>
          <a:p>
            <a:r>
              <a:rPr lang="en-US" dirty="0" smtClean="0">
                <a:latin typeface="Arial" pitchFamily="34" charset="0"/>
                <a:ea typeface="ＭＳ Ｐゴシック"/>
                <a:cs typeface="ＭＳ Ｐゴシック"/>
              </a:rPr>
              <a:t>Target area</a:t>
            </a:r>
          </a:p>
          <a:p>
            <a:pPr lvl="1"/>
            <a:r>
              <a:rPr lang="en-US" dirty="0" smtClean="0">
                <a:latin typeface="Arial" pitchFamily="34" charset="0"/>
                <a:ea typeface="ＭＳ Ｐゴシック"/>
              </a:rPr>
              <a:t>Direct exposure</a:t>
            </a:r>
          </a:p>
          <a:p>
            <a:pPr lvl="1"/>
            <a:r>
              <a:rPr lang="en-US" dirty="0" smtClean="0">
                <a:latin typeface="Arial" pitchFamily="34" charset="0"/>
                <a:ea typeface="ＭＳ Ｐゴシック"/>
                <a:cs typeface="ＭＳ Ｐゴシック"/>
              </a:rPr>
              <a:t>Skyshine</a:t>
            </a:r>
          </a:p>
          <a:p>
            <a:r>
              <a:rPr lang="en-US" dirty="0" smtClean="0">
                <a:latin typeface="Arial" pitchFamily="34" charset="0"/>
                <a:ea typeface="ＭＳ Ｐゴシック"/>
                <a:cs typeface="ＭＳ Ｐゴシック"/>
              </a:rPr>
              <a:t>Linac area</a:t>
            </a:r>
          </a:p>
          <a:p>
            <a:pPr lvl="1"/>
            <a:r>
              <a:rPr lang="en-US" dirty="0" smtClean="0">
                <a:latin typeface="Arial" pitchFamily="34" charset="0"/>
                <a:ea typeface="ＭＳ Ｐゴシック"/>
              </a:rPr>
              <a:t>Direct exposure</a:t>
            </a:r>
          </a:p>
          <a:p>
            <a:pPr lvl="1"/>
            <a:r>
              <a:rPr lang="en-US" dirty="0" smtClean="0">
                <a:latin typeface="Arial" pitchFamily="34" charset="0"/>
                <a:ea typeface="ＭＳ Ｐゴシック"/>
                <a:cs typeface="ＭＳ Ｐゴシック"/>
              </a:rPr>
              <a:t>Direct + Skyshine</a:t>
            </a:r>
          </a:p>
          <a:p>
            <a:r>
              <a:rPr lang="en-US" dirty="0" smtClean="0">
                <a:latin typeface="Arial" pitchFamily="34" charset="0"/>
                <a:ea typeface="ＭＳ Ｐゴシック"/>
                <a:cs typeface="ＭＳ Ｐゴシック"/>
              </a:rPr>
              <a:t>Activated air release</a:t>
            </a:r>
          </a:p>
          <a:p>
            <a:pPr lvl="1"/>
            <a:r>
              <a:rPr lang="en-US" dirty="0" smtClean="0">
                <a:latin typeface="Arial" pitchFamily="34" charset="0"/>
                <a:ea typeface="ＭＳ Ｐゴシック"/>
              </a:rPr>
              <a:t>Linac</a:t>
            </a:r>
          </a:p>
          <a:p>
            <a:pPr lvl="1"/>
            <a:r>
              <a:rPr lang="en-US" dirty="0" smtClean="0">
                <a:latin typeface="Arial" pitchFamily="34" charset="0"/>
                <a:ea typeface="ＭＳ Ｐゴシック"/>
              </a:rPr>
              <a:t>Target Area</a:t>
            </a:r>
          </a:p>
          <a:p>
            <a:r>
              <a:rPr lang="en-US" dirty="0" smtClean="0">
                <a:latin typeface="Arial" pitchFamily="34" charset="0"/>
                <a:ea typeface="ＭＳ Ｐゴシック"/>
                <a:cs typeface="ＭＳ Ｐゴシック"/>
              </a:rPr>
              <a:t>Total annual dose </a:t>
            </a:r>
            <a:br>
              <a:rPr lang="en-US" dirty="0" smtClean="0">
                <a:latin typeface="Arial" pitchFamily="34" charset="0"/>
                <a:ea typeface="ＭＳ Ｐゴシック"/>
                <a:cs typeface="ＭＳ Ｐゴシック"/>
              </a:rPr>
            </a:br>
            <a:r>
              <a:rPr lang="en-US" dirty="0" smtClean="0">
                <a:latin typeface="Arial" pitchFamily="34" charset="0"/>
                <a:ea typeface="ＭＳ Ｐゴシック"/>
                <a:cs typeface="ＭＳ Ｐゴシック"/>
              </a:rPr>
              <a:t>to receptors</a:t>
            </a:r>
          </a:p>
        </p:txBody>
      </p:sp>
      <p:sp>
        <p:nvSpPr>
          <p:cNvPr id="10244" name="Title 4"/>
          <p:cNvSpPr>
            <a:spLocks noGrp="1"/>
          </p:cNvSpPr>
          <p:nvPr>
            <p:ph type="title"/>
          </p:nvPr>
        </p:nvSpPr>
        <p:spPr/>
        <p:txBody>
          <a:bodyPr/>
          <a:lstStyle/>
          <a:p>
            <a:r>
              <a:rPr lang="en-US" dirty="0" smtClean="0">
                <a:latin typeface="Arial" pitchFamily="34" charset="0"/>
                <a:ea typeface="ＭＳ Ｐゴシック"/>
                <a:cs typeface="ＭＳ Ｐゴシック"/>
              </a:rPr>
              <a:t>Outline</a:t>
            </a:r>
          </a:p>
        </p:txBody>
      </p:sp>
      <p:sp>
        <p:nvSpPr>
          <p:cNvPr id="5" name="Footer Placeholder 4"/>
          <p:cNvSpPr>
            <a:spLocks noGrp="1"/>
          </p:cNvSpPr>
          <p:nvPr>
            <p:ph type="ftr" sz="quarter" idx="10"/>
          </p:nvPr>
        </p:nvSpPr>
        <p:spPr/>
        <p:txBody>
          <a:bodyPr/>
          <a:lstStyle/>
          <a:p>
            <a:r>
              <a:rPr lang="it-IT" smtClean="0"/>
              <a:t>Dali Georgobiani (Mikhail Kostin), "Annual Dose at FRIB", SATIF-13</a:t>
            </a:r>
            <a:endParaRPr lang="en-US" dirty="0"/>
          </a:p>
        </p:txBody>
      </p:sp>
      <p:sp>
        <p:nvSpPr>
          <p:cNvPr id="6" name="Slide Number Placeholder 5"/>
          <p:cNvSpPr>
            <a:spLocks noGrp="1"/>
          </p:cNvSpPr>
          <p:nvPr>
            <p:ph type="sldNum" sz="quarter" idx="11"/>
          </p:nvPr>
        </p:nvSpPr>
        <p:spPr/>
        <p:txBody>
          <a:bodyPr/>
          <a:lstStyle/>
          <a:p>
            <a:pPr algn="l"/>
            <a:r>
              <a:rPr lang="en-US" dirty="0" smtClean="0"/>
              <a:t>, Slide </a:t>
            </a:r>
            <a:fld id="{1D2CDB64-C772-4C10-8066-C769534B205C}" type="slidenum">
              <a:rPr lang="en-US" smtClean="0"/>
              <a:pPr algn="l"/>
              <a:t>3</a:t>
            </a:fld>
            <a:endParaRPr lang="en-US" dirty="0"/>
          </a:p>
        </p:txBody>
      </p:sp>
      <p:pic>
        <p:nvPicPr>
          <p:cNvPr id="7" name="Content Placeholder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3110075" y="1922818"/>
            <a:ext cx="5957047" cy="4615946"/>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71800" y="-11428"/>
            <a:ext cx="6079842" cy="911948"/>
          </a:xfrm>
        </p:spPr>
        <p:txBody>
          <a:bodyPr/>
          <a:lstStyle/>
          <a:p>
            <a:r>
              <a:rPr lang="en-US" dirty="0" smtClean="0"/>
              <a:t>FRIB Rare Isotope Production </a:t>
            </a:r>
            <a:r>
              <a:rPr lang="en-US" dirty="0" smtClean="0">
                <a:latin typeface="Arial" pitchFamily="34" charset="0"/>
                <a:ea typeface="ＭＳ Ｐゴシック" pitchFamily="34" charset="-128"/>
              </a:rPr>
              <a:t>Facilities</a:t>
            </a:r>
            <a:endParaRPr lang="en-US" dirty="0"/>
          </a:p>
        </p:txBody>
      </p:sp>
      <p:sp>
        <p:nvSpPr>
          <p:cNvPr id="4" name="Footer Placeholder 3"/>
          <p:cNvSpPr>
            <a:spLocks noGrp="1"/>
          </p:cNvSpPr>
          <p:nvPr>
            <p:ph type="ftr" sz="quarter" idx="10"/>
          </p:nvPr>
        </p:nvSpPr>
        <p:spPr/>
        <p:txBody>
          <a:bodyPr/>
          <a:lstStyle/>
          <a:p>
            <a:pPr>
              <a:defRPr/>
            </a:pPr>
            <a:r>
              <a:rPr lang="en-US" dirty="0" smtClean="0"/>
              <a:t>Dali Georgobiani (Mikhail Kostin), "Annual Dose at FRIB", SATIF-13</a:t>
            </a:r>
            <a:endParaRPr lang="en-US" dirty="0"/>
          </a:p>
        </p:txBody>
      </p:sp>
      <p:sp>
        <p:nvSpPr>
          <p:cNvPr id="5" name="Slide Number Placeholder 4"/>
          <p:cNvSpPr>
            <a:spLocks noGrp="1"/>
          </p:cNvSpPr>
          <p:nvPr>
            <p:ph type="sldNum" sz="quarter" idx="11"/>
          </p:nvPr>
        </p:nvSpPr>
        <p:spPr/>
        <p:txBody>
          <a:bodyPr/>
          <a:lstStyle/>
          <a:p>
            <a:pPr>
              <a:defRPr/>
            </a:pPr>
            <a:r>
              <a:rPr lang="en-US" smtClean="0"/>
              <a:t>, Slide </a:t>
            </a:r>
            <a:fld id="{35AD4620-7552-4207-8973-898801ED212B}" type="slidenum">
              <a:rPr lang="en-US" smtClean="0"/>
              <a:pPr>
                <a:defRPr/>
              </a:pPr>
              <a:t>30</a:t>
            </a:fld>
            <a:endParaRPr lang="en-US"/>
          </a:p>
        </p:txBody>
      </p:sp>
      <p:pic>
        <p:nvPicPr>
          <p:cNvPr id="9" name="Picture 3"/>
          <p:cNvPicPr>
            <a:picLocks noChangeAspect="1" noChangeArrowheads="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t="19892" r="2801" b="15304"/>
          <a:stretch/>
        </p:blipFill>
        <p:spPr bwMode="auto">
          <a:xfrm>
            <a:off x="285850" y="1886431"/>
            <a:ext cx="5371899" cy="2579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80737" y="1060615"/>
            <a:ext cx="3393893" cy="2525113"/>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38800" y="3340119"/>
            <a:ext cx="3477768" cy="3065328"/>
          </a:xfrm>
          <a:prstGeom prst="rect">
            <a:avLst/>
          </a:prstGeom>
        </p:spPr>
      </p:pic>
      <p:sp>
        <p:nvSpPr>
          <p:cNvPr id="2" name="TextBox 1"/>
          <p:cNvSpPr txBox="1"/>
          <p:nvPr/>
        </p:nvSpPr>
        <p:spPr>
          <a:xfrm>
            <a:off x="76200" y="4535420"/>
            <a:ext cx="4718304"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Accommodates first part of fragment separator with target and beam dump</a:t>
            </a:r>
          </a:p>
          <a:p>
            <a:pPr marL="285750" indent="-285750">
              <a:buFont typeface="Arial" panose="020B0604020202020204" pitchFamily="34" charset="0"/>
              <a:buChar char="•"/>
            </a:pPr>
            <a:r>
              <a:rPr lang="en-US" sz="1600" dirty="0" smtClean="0"/>
              <a:t>Remote-handling of activated components (target change within 24 h)</a:t>
            </a:r>
          </a:p>
          <a:p>
            <a:pPr marL="285750" indent="-285750">
              <a:buFont typeface="Arial" panose="020B0604020202020204" pitchFamily="34" charset="0"/>
              <a:buChar char="•"/>
            </a:pPr>
            <a:r>
              <a:rPr lang="en-US" sz="1600" dirty="0" smtClean="0"/>
              <a:t>Non-conventional utilities</a:t>
            </a:r>
          </a:p>
        </p:txBody>
      </p:sp>
      <p:pic>
        <p:nvPicPr>
          <p:cNvPr id="11" name="Picture 10" descr="logo_ORNL.jpg"/>
          <p:cNvPicPr>
            <a:picLocks noChangeAspect="1"/>
          </p:cNvPicPr>
          <p:nvPr/>
        </p:nvPicPr>
        <p:blipFill>
          <a:blip r:embed="rId5" cstate="screen"/>
          <a:stretch>
            <a:fillRect/>
          </a:stretch>
        </p:blipFill>
        <p:spPr>
          <a:xfrm>
            <a:off x="4648200" y="4873587"/>
            <a:ext cx="762000" cy="387096"/>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0104" y="64008"/>
            <a:ext cx="2445512" cy="2209800"/>
          </a:xfrm>
          <a:prstGeom prst="rect">
            <a:avLst/>
          </a:prstGeom>
        </p:spPr>
      </p:pic>
    </p:spTree>
    <p:extLst>
      <p:ext uri="{BB962C8B-B14F-4D97-AF65-F5344CB8AC3E}">
        <p14:creationId xmlns:p14="http://schemas.microsoft.com/office/powerpoint/2010/main" val="317274962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363372" y="1717781"/>
            <a:ext cx="6704428" cy="4218677"/>
          </a:xfrm>
          <a:prstGeom prst="rect">
            <a:avLst/>
          </a:prstGeom>
        </p:spPr>
      </p:pic>
      <p:sp>
        <p:nvSpPr>
          <p:cNvPr id="5" name="Content Placeholder 4"/>
          <p:cNvSpPr>
            <a:spLocks noGrp="1"/>
          </p:cNvSpPr>
          <p:nvPr>
            <p:ph idx="1"/>
          </p:nvPr>
        </p:nvSpPr>
        <p:spPr/>
        <p:txBody>
          <a:bodyPr/>
          <a:lstStyle/>
          <a:p>
            <a:r>
              <a:rPr lang="en-US" sz="2000" dirty="0" smtClean="0"/>
              <a:t>Three stage magnetic fragment separator</a:t>
            </a:r>
          </a:p>
          <a:p>
            <a:pPr lvl="1"/>
            <a:r>
              <a:rPr lang="en-US" sz="1800" dirty="0" smtClean="0"/>
              <a:t>High acceptance, high resolution to maximize science</a:t>
            </a:r>
          </a:p>
          <a:p>
            <a:r>
              <a:rPr lang="en-US" sz="2000" dirty="0" smtClean="0"/>
              <a:t>400 kW beam power beam capability</a:t>
            </a:r>
          </a:p>
          <a:p>
            <a:pPr lvl="1"/>
            <a:r>
              <a:rPr lang="en-US" sz="1800" dirty="0" smtClean="0"/>
              <a:t>Rotating multi-slice target </a:t>
            </a:r>
          </a:p>
          <a:p>
            <a:pPr lvl="1"/>
            <a:r>
              <a:rPr lang="en-US" sz="1800" dirty="0" smtClean="0"/>
              <a:t>Rotating water-filled beam dump</a:t>
            </a:r>
            <a:endParaRPr lang="en-US" sz="1800" dirty="0"/>
          </a:p>
        </p:txBody>
      </p:sp>
      <p:sp>
        <p:nvSpPr>
          <p:cNvPr id="2" name="Title 1"/>
          <p:cNvSpPr>
            <a:spLocks noGrp="1"/>
          </p:cNvSpPr>
          <p:nvPr>
            <p:ph type="title"/>
          </p:nvPr>
        </p:nvSpPr>
        <p:spPr/>
        <p:txBody>
          <a:bodyPr/>
          <a:lstStyle/>
          <a:p>
            <a:r>
              <a:rPr lang="en-US" smtClean="0"/>
              <a:t>FRIB Rare Isotope Production Facilities</a:t>
            </a:r>
            <a:br>
              <a:rPr lang="en-US" smtClean="0"/>
            </a:br>
            <a:r>
              <a:rPr lang="en-US" smtClean="0"/>
              <a:t>Fragment Separator</a:t>
            </a:r>
            <a:endParaRPr lang="en-US" dirty="0"/>
          </a:p>
        </p:txBody>
      </p:sp>
      <p:sp>
        <p:nvSpPr>
          <p:cNvPr id="3" name="Footer Placeholder 2"/>
          <p:cNvSpPr>
            <a:spLocks noGrp="1"/>
          </p:cNvSpPr>
          <p:nvPr>
            <p:ph type="ftr" sz="quarter" idx="10"/>
          </p:nvPr>
        </p:nvSpPr>
        <p:spPr/>
        <p:txBody>
          <a:bodyPr/>
          <a:lstStyle/>
          <a:p>
            <a:r>
              <a:rPr lang="en-US" dirty="0" smtClean="0"/>
              <a:t>Dali Georgobiani (Mikhail Kostin), "Annual Dose at FRIB", SATIF-13</a:t>
            </a:r>
            <a:endParaRPr lang="en-US" dirty="0"/>
          </a:p>
        </p:txBody>
      </p:sp>
      <p:sp>
        <p:nvSpPr>
          <p:cNvPr id="4" name="Slide Number Placeholder 3"/>
          <p:cNvSpPr>
            <a:spLocks noGrp="1"/>
          </p:cNvSpPr>
          <p:nvPr>
            <p:ph type="sldNum" sz="quarter" idx="11"/>
          </p:nvPr>
        </p:nvSpPr>
        <p:spPr/>
        <p:txBody>
          <a:bodyPr/>
          <a:lstStyle/>
          <a:p>
            <a:r>
              <a:rPr lang="en-US" smtClean="0"/>
              <a:t>, Slide </a:t>
            </a:r>
            <a:fld id="{CF988859-7953-4624-98C4-717249B46A15}" type="slidenum">
              <a:rPr lang="en-US" smtClean="0"/>
              <a:pPr/>
              <a:t>31</a:t>
            </a:fld>
            <a:endParaRPr lang="en-US"/>
          </a:p>
        </p:txBody>
      </p:sp>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7536" y="4166148"/>
            <a:ext cx="1840054" cy="1173344"/>
          </a:xfrm>
          <a:prstGeom prst="rect">
            <a:avLst/>
          </a:prstGeom>
          <a:noFill/>
          <a:ln w="9525">
            <a:noFill/>
            <a:miter lim="800000"/>
            <a:headEnd/>
            <a:tailEnd/>
          </a:ln>
          <a:effectLst/>
        </p:spPr>
      </p:pic>
      <p:sp>
        <p:nvSpPr>
          <p:cNvPr id="11" name="Rectangle 10"/>
          <p:cNvSpPr/>
          <p:nvPr/>
        </p:nvSpPr>
        <p:spPr>
          <a:xfrm>
            <a:off x="0" y="3621809"/>
            <a:ext cx="2128413" cy="523220"/>
          </a:xfrm>
          <a:prstGeom prst="rect">
            <a:avLst/>
          </a:prstGeom>
        </p:spPr>
        <p:txBody>
          <a:bodyPr wrap="square">
            <a:spAutoFit/>
          </a:bodyPr>
          <a:lstStyle/>
          <a:p>
            <a:r>
              <a:rPr lang="en-US" sz="1400" b="1" dirty="0" smtClean="0"/>
              <a:t>Multi-slice rotating graphite target</a:t>
            </a:r>
            <a:endParaRPr lang="en-US" sz="1400" b="1" dirty="0"/>
          </a:p>
        </p:txBody>
      </p:sp>
      <p:cxnSp>
        <p:nvCxnSpPr>
          <p:cNvPr id="13" name="Straight Arrow Connector 12"/>
          <p:cNvCxnSpPr>
            <a:stCxn id="9" idx="3"/>
          </p:cNvCxnSpPr>
          <p:nvPr/>
        </p:nvCxnSpPr>
        <p:spPr>
          <a:xfrm>
            <a:off x="1907590" y="4752820"/>
            <a:ext cx="1353321" cy="379905"/>
          </a:xfrm>
          <a:prstGeom prst="straightConnector1">
            <a:avLst/>
          </a:prstGeom>
          <a:ln w="1905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2561176" y="5391913"/>
            <a:ext cx="508274" cy="15434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3990114" y="5618584"/>
            <a:ext cx="2352017" cy="584775"/>
          </a:xfrm>
          <a:prstGeom prst="rect">
            <a:avLst/>
          </a:prstGeom>
        </p:spPr>
        <p:txBody>
          <a:bodyPr wrap="square">
            <a:spAutoFit/>
          </a:bodyPr>
          <a:lstStyle/>
          <a:p>
            <a:r>
              <a:rPr lang="en-US" sz="1600" b="1" dirty="0" smtClean="0"/>
              <a:t>Water-filled rotating beam dump</a:t>
            </a:r>
            <a:endParaRPr lang="en-US" sz="1600" b="1" dirty="0"/>
          </a:p>
        </p:txBody>
      </p:sp>
      <p:cxnSp>
        <p:nvCxnSpPr>
          <p:cNvPr id="22" name="Straight Arrow Connector 21"/>
          <p:cNvCxnSpPr/>
          <p:nvPr/>
        </p:nvCxnSpPr>
        <p:spPr>
          <a:xfrm flipH="1" flipV="1">
            <a:off x="3793067" y="5179233"/>
            <a:ext cx="753883" cy="428968"/>
          </a:xfrm>
          <a:prstGeom prst="straightConnector1">
            <a:avLst/>
          </a:prstGeom>
          <a:ln w="1905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21" name="Picture 2" descr="C:\Users\SCHEIN\AppData\Local\Microsoft\Windows\Temporary Internet Files\Content.Outlook\IP590VA3\photo (20).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rot="5400000">
            <a:off x="6789012" y="4124615"/>
            <a:ext cx="1525766" cy="2419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04743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a:stretch>
            <a:fillRect/>
          </a:stretch>
        </p:blipFill>
        <p:spPr>
          <a:xfrm>
            <a:off x="6948708" y="0"/>
            <a:ext cx="1814292" cy="1960434"/>
          </a:xfrm>
          <a:prstGeom prst="rect">
            <a:avLst/>
          </a:prstGeom>
        </p:spPr>
      </p:pic>
      <p:pic>
        <p:nvPicPr>
          <p:cNvPr id="38" name="Picture 37"/>
          <p:cNvPicPr>
            <a:picLocks noChangeAspect="1"/>
          </p:cNvPicPr>
          <p:nvPr/>
        </p:nvPicPr>
        <p:blipFill>
          <a:blip r:embed="rId4"/>
          <a:stretch>
            <a:fillRect/>
          </a:stretch>
        </p:blipFill>
        <p:spPr>
          <a:xfrm>
            <a:off x="100526" y="1041973"/>
            <a:ext cx="2891725" cy="4294068"/>
          </a:xfrm>
          <a:prstGeom prst="rect">
            <a:avLst/>
          </a:prstGeom>
        </p:spPr>
      </p:pic>
      <p:sp>
        <p:nvSpPr>
          <p:cNvPr id="19464" name="Title 16"/>
          <p:cNvSpPr>
            <a:spLocks noGrp="1"/>
          </p:cNvSpPr>
          <p:nvPr>
            <p:ph type="title"/>
          </p:nvPr>
        </p:nvSpPr>
        <p:spPr>
          <a:xfrm>
            <a:off x="76200" y="289330"/>
            <a:ext cx="6705599" cy="478624"/>
          </a:xfrm>
        </p:spPr>
        <p:txBody>
          <a:bodyPr/>
          <a:lstStyle/>
          <a:p>
            <a:r>
              <a:rPr lang="en-US" sz="2800" dirty="0" smtClean="0"/>
              <a:t> </a:t>
            </a:r>
            <a:r>
              <a:rPr lang="en-US" dirty="0" smtClean="0"/>
              <a:t>Fragment Separator Progress</a:t>
            </a:r>
            <a:endParaRPr lang="en-US" sz="2000" dirty="0"/>
          </a:p>
        </p:txBody>
      </p:sp>
      <p:sp>
        <p:nvSpPr>
          <p:cNvPr id="10" name="Footer Placeholder 9"/>
          <p:cNvSpPr>
            <a:spLocks noGrp="1"/>
          </p:cNvSpPr>
          <p:nvPr>
            <p:ph type="ftr" sz="quarter" idx="10"/>
          </p:nvPr>
        </p:nvSpPr>
        <p:spPr/>
        <p:txBody>
          <a:bodyPr/>
          <a:lstStyle/>
          <a:p>
            <a:r>
              <a:rPr lang="en-US" dirty="0" smtClean="0"/>
              <a:t>Dali Georgobiani (Mikhail Kostin), "Annual Dose at FRIB", SATIF-13</a:t>
            </a:r>
            <a:endParaRPr lang="en-US" dirty="0"/>
          </a:p>
        </p:txBody>
      </p:sp>
      <p:sp>
        <p:nvSpPr>
          <p:cNvPr id="9" name="Slide Number Placeholder 8"/>
          <p:cNvSpPr>
            <a:spLocks noGrp="1"/>
          </p:cNvSpPr>
          <p:nvPr>
            <p:ph type="sldNum" sz="quarter" idx="11"/>
          </p:nvPr>
        </p:nvSpPr>
        <p:spPr/>
        <p:txBody>
          <a:bodyPr/>
          <a:lstStyle/>
          <a:p>
            <a:r>
              <a:rPr lang="en-US" smtClean="0"/>
              <a:t>, Slide </a:t>
            </a:r>
            <a:fld id="{35AD4620-7552-4207-8973-898801ED212B}" type="slidenum">
              <a:rPr lang="en-US" smtClean="0"/>
              <a:pPr/>
              <a:t>32</a:t>
            </a:fld>
            <a:endParaRPr lang="en-US"/>
          </a:p>
        </p:txBody>
      </p:sp>
      <p:pic>
        <p:nvPicPr>
          <p:cNvPr id="12" name="Picture 1" descr="image00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44559" y="2163829"/>
            <a:ext cx="2590800" cy="310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p:cNvGrpSpPr/>
          <p:nvPr/>
        </p:nvGrpSpPr>
        <p:grpSpPr>
          <a:xfrm>
            <a:off x="6874467" y="4567095"/>
            <a:ext cx="2236876" cy="1513398"/>
            <a:chOff x="6151345" y="2045583"/>
            <a:chExt cx="3331192" cy="2253776"/>
          </a:xfrm>
        </p:grpSpPr>
        <p:pic>
          <p:nvPicPr>
            <p:cNvPr id="17" name="Picture 2" descr="C:\Users\SCHEIN\AppData\Local\Microsoft\Windows\Temporary Internet Files\Content.Outlook\IP590VA3\photo (20).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rot="5400000">
              <a:off x="6938251" y="1884112"/>
              <a:ext cx="1868099" cy="296239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151345" y="2045583"/>
              <a:ext cx="3331192" cy="458346"/>
            </a:xfrm>
            <a:prstGeom prst="rect">
              <a:avLst/>
            </a:prstGeom>
            <a:noFill/>
          </p:spPr>
          <p:txBody>
            <a:bodyPr wrap="square" rtlCol="0">
              <a:spAutoFit/>
            </a:bodyPr>
            <a:lstStyle/>
            <a:p>
              <a:pPr algn="r"/>
              <a:endParaRPr lang="en-US" sz="1400" dirty="0"/>
            </a:p>
          </p:txBody>
        </p:sp>
      </p:grpSp>
      <p:pic>
        <p:nvPicPr>
          <p:cNvPr id="28" name="Content Placeholder 1"/>
          <p:cNvPicPr>
            <a:picLocks noChangeAspect="1"/>
          </p:cNvPicPr>
          <p:nvPr/>
        </p:nvPicPr>
        <p:blipFill rotWithShape="1">
          <a:blip r:embed="rId7">
            <a:extLst>
              <a:ext uri="{28A0092B-C50C-407E-A947-70E740481C1C}">
                <a14:useLocalDpi xmlns:a14="http://schemas.microsoft.com/office/drawing/2010/main" val="0"/>
              </a:ext>
            </a:extLst>
          </a:blip>
          <a:srcRect l="21107" r="22606"/>
          <a:stretch/>
        </p:blipFill>
        <p:spPr bwMode="auto">
          <a:xfrm>
            <a:off x="3062954" y="1344099"/>
            <a:ext cx="2272950" cy="2271455"/>
          </a:xfrm>
          <a:prstGeom prst="rect">
            <a:avLst/>
          </a:prstGeom>
          <a:noFill/>
          <a:ln w="9525">
            <a:noFill/>
            <a:miter lim="800000"/>
            <a:headEnd/>
            <a:tailEnd/>
          </a:ln>
        </p:spPr>
      </p:pic>
      <p:pic>
        <p:nvPicPr>
          <p:cNvPr id="31" name="Picture 30"/>
          <p:cNvPicPr>
            <a:picLocks noChangeAspect="1"/>
          </p:cNvPicPr>
          <p:nvPr/>
        </p:nvPicPr>
        <p:blipFill rotWithShape="1">
          <a:blip r:embed="rId8"/>
          <a:srcRect b="23154"/>
          <a:stretch/>
        </p:blipFill>
        <p:spPr>
          <a:xfrm>
            <a:off x="2202049" y="4727742"/>
            <a:ext cx="3513484" cy="1451392"/>
          </a:xfrm>
          <a:prstGeom prst="rect">
            <a:avLst/>
          </a:prstGeom>
          <a:ln>
            <a:solidFill>
              <a:srgbClr val="FFFF00"/>
            </a:solidFill>
          </a:ln>
        </p:spPr>
      </p:pic>
      <p:sp>
        <p:nvSpPr>
          <p:cNvPr id="39" name="TextBox 38"/>
          <p:cNvSpPr txBox="1"/>
          <p:nvPr/>
        </p:nvSpPr>
        <p:spPr>
          <a:xfrm>
            <a:off x="3000584" y="1041973"/>
            <a:ext cx="2594674" cy="276999"/>
          </a:xfrm>
          <a:prstGeom prst="rect">
            <a:avLst/>
          </a:prstGeom>
          <a:noFill/>
        </p:spPr>
        <p:txBody>
          <a:bodyPr wrap="square" rtlCol="0">
            <a:spAutoFit/>
          </a:bodyPr>
          <a:lstStyle/>
          <a:p>
            <a:r>
              <a:rPr lang="en-US" sz="1200" b="1" dirty="0" err="1" smtClean="0"/>
              <a:t>Preseparator</a:t>
            </a:r>
            <a:r>
              <a:rPr lang="en-US" sz="1200" b="1" dirty="0" smtClean="0"/>
              <a:t> vacuum vessels</a:t>
            </a:r>
            <a:endParaRPr lang="en-US" sz="1200" b="1" dirty="0"/>
          </a:p>
        </p:txBody>
      </p:sp>
      <p:sp>
        <p:nvSpPr>
          <p:cNvPr id="40" name="TextBox 39"/>
          <p:cNvSpPr txBox="1"/>
          <p:nvPr/>
        </p:nvSpPr>
        <p:spPr>
          <a:xfrm>
            <a:off x="25832" y="5359173"/>
            <a:ext cx="2594674" cy="276999"/>
          </a:xfrm>
          <a:prstGeom prst="rect">
            <a:avLst/>
          </a:prstGeom>
          <a:noFill/>
        </p:spPr>
        <p:txBody>
          <a:bodyPr wrap="square" rtlCol="0">
            <a:spAutoFit/>
          </a:bodyPr>
          <a:lstStyle/>
          <a:p>
            <a:r>
              <a:rPr lang="en-US" sz="1200" b="1" dirty="0" smtClean="0"/>
              <a:t>Target facility </a:t>
            </a:r>
            <a:r>
              <a:rPr lang="en-US" sz="1200" b="1" dirty="0" err="1" smtClean="0"/>
              <a:t>hotcell</a:t>
            </a:r>
            <a:endParaRPr lang="en-US" sz="1200" b="1" dirty="0"/>
          </a:p>
        </p:txBody>
      </p:sp>
      <p:sp>
        <p:nvSpPr>
          <p:cNvPr id="41" name="TextBox 40"/>
          <p:cNvSpPr txBox="1"/>
          <p:nvPr/>
        </p:nvSpPr>
        <p:spPr>
          <a:xfrm>
            <a:off x="3317925" y="4460411"/>
            <a:ext cx="1759205" cy="276999"/>
          </a:xfrm>
          <a:prstGeom prst="rect">
            <a:avLst/>
          </a:prstGeom>
          <a:noFill/>
        </p:spPr>
        <p:txBody>
          <a:bodyPr wrap="square" rtlCol="0">
            <a:spAutoFit/>
          </a:bodyPr>
          <a:lstStyle/>
          <a:p>
            <a:r>
              <a:rPr lang="en-US" sz="1200" b="1" dirty="0" smtClean="0"/>
              <a:t>Magnet fabrication</a:t>
            </a:r>
            <a:endParaRPr lang="en-US" sz="1200" b="1" dirty="0"/>
          </a:p>
        </p:txBody>
      </p:sp>
      <p:pic>
        <p:nvPicPr>
          <p:cNvPr id="42"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t="9965" b="5423"/>
          <a:stretch/>
        </p:blipFill>
        <p:spPr bwMode="auto">
          <a:xfrm>
            <a:off x="7483444" y="2096094"/>
            <a:ext cx="1638785" cy="1039959"/>
          </a:xfrm>
          <a:prstGeom prst="rect">
            <a:avLst/>
          </a:prstGeom>
          <a:noFill/>
          <a:ln w="9525">
            <a:noFill/>
            <a:miter lim="800000"/>
            <a:headEnd/>
            <a:tailEnd/>
          </a:ln>
          <a:effectLst/>
        </p:spPr>
      </p:pic>
      <p:sp>
        <p:nvSpPr>
          <p:cNvPr id="43" name="TextBox 42"/>
          <p:cNvSpPr txBox="1"/>
          <p:nvPr/>
        </p:nvSpPr>
        <p:spPr>
          <a:xfrm>
            <a:off x="6982886" y="4595958"/>
            <a:ext cx="2161114" cy="276999"/>
          </a:xfrm>
          <a:prstGeom prst="rect">
            <a:avLst/>
          </a:prstGeom>
          <a:noFill/>
        </p:spPr>
        <p:txBody>
          <a:bodyPr wrap="square" rtlCol="0">
            <a:spAutoFit/>
          </a:bodyPr>
          <a:lstStyle/>
          <a:p>
            <a:r>
              <a:rPr lang="en-US" sz="1200" b="1" dirty="0"/>
              <a:t>Full scale prototype drum</a:t>
            </a:r>
          </a:p>
        </p:txBody>
      </p:sp>
      <p:sp>
        <p:nvSpPr>
          <p:cNvPr id="44" name="TextBox 43"/>
          <p:cNvSpPr txBox="1"/>
          <p:nvPr/>
        </p:nvSpPr>
        <p:spPr>
          <a:xfrm>
            <a:off x="7501897" y="3228877"/>
            <a:ext cx="1413503" cy="276999"/>
          </a:xfrm>
          <a:prstGeom prst="rect">
            <a:avLst/>
          </a:prstGeom>
          <a:noFill/>
        </p:spPr>
        <p:txBody>
          <a:bodyPr wrap="square" rtlCol="0">
            <a:spAutoFit/>
          </a:bodyPr>
          <a:lstStyle/>
          <a:p>
            <a:r>
              <a:rPr lang="en-US" sz="1200" b="1" dirty="0" smtClean="0"/>
              <a:t>Target prototype</a:t>
            </a:r>
            <a:endParaRPr lang="en-US" sz="1200" b="1" dirty="0"/>
          </a:p>
        </p:txBody>
      </p:sp>
      <p:sp>
        <p:nvSpPr>
          <p:cNvPr id="45" name="TextBox 44"/>
          <p:cNvSpPr txBox="1"/>
          <p:nvPr/>
        </p:nvSpPr>
        <p:spPr>
          <a:xfrm>
            <a:off x="6874467" y="1498185"/>
            <a:ext cx="1413503" cy="276999"/>
          </a:xfrm>
          <a:prstGeom prst="rect">
            <a:avLst/>
          </a:prstGeom>
          <a:noFill/>
        </p:spPr>
        <p:txBody>
          <a:bodyPr wrap="square" rtlCol="0">
            <a:spAutoFit/>
          </a:bodyPr>
          <a:lstStyle/>
          <a:p>
            <a:r>
              <a:rPr lang="en-US" sz="1200" b="1" dirty="0" smtClean="0"/>
              <a:t>Target module</a:t>
            </a:r>
            <a:endParaRPr lang="en-US" sz="1200" b="1" dirty="0"/>
          </a:p>
        </p:txBody>
      </p:sp>
      <p:sp>
        <p:nvSpPr>
          <p:cNvPr id="46" name="TextBox 45"/>
          <p:cNvSpPr txBox="1"/>
          <p:nvPr/>
        </p:nvSpPr>
        <p:spPr>
          <a:xfrm>
            <a:off x="5507515" y="1649309"/>
            <a:ext cx="1413503" cy="461665"/>
          </a:xfrm>
          <a:prstGeom prst="rect">
            <a:avLst/>
          </a:prstGeom>
          <a:noFill/>
        </p:spPr>
        <p:txBody>
          <a:bodyPr wrap="square" rtlCol="0">
            <a:spAutoFit/>
          </a:bodyPr>
          <a:lstStyle/>
          <a:p>
            <a:r>
              <a:rPr lang="en-US" sz="1200" b="1" dirty="0" smtClean="0"/>
              <a:t>Beam dump assembly</a:t>
            </a:r>
            <a:endParaRPr lang="en-US" sz="1200" b="1" dirty="0"/>
          </a:p>
        </p:txBody>
      </p:sp>
    </p:spTree>
    <p:extLst>
      <p:ext uri="{BB962C8B-B14F-4D97-AF65-F5344CB8AC3E}">
        <p14:creationId xmlns:p14="http://schemas.microsoft.com/office/powerpoint/2010/main" val="322986513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Next generation Rare Isotope Beam Facility</a:t>
            </a:r>
          </a:p>
          <a:p>
            <a:r>
              <a:rPr lang="en-US" dirty="0" smtClean="0"/>
              <a:t>Rare isotope production via in-flight technique with primary beams up </a:t>
            </a:r>
            <a:br>
              <a:rPr lang="en-US" dirty="0" smtClean="0"/>
            </a:br>
            <a:r>
              <a:rPr lang="en-US" dirty="0" smtClean="0"/>
              <a:t>to 400 kW, 200 MeV/u uranium</a:t>
            </a:r>
          </a:p>
          <a:p>
            <a:r>
              <a:rPr lang="en-US" dirty="0" smtClean="0"/>
              <a:t>Fast, stopped and </a:t>
            </a:r>
            <a:br>
              <a:rPr lang="en-US" dirty="0" smtClean="0"/>
            </a:br>
            <a:r>
              <a:rPr lang="en-US" dirty="0" smtClean="0"/>
              <a:t>re-accelerated </a:t>
            </a:r>
            <a:br>
              <a:rPr lang="en-US" dirty="0" smtClean="0"/>
            </a:br>
            <a:r>
              <a:rPr lang="en-US" dirty="0" smtClean="0"/>
              <a:t>beam capability</a:t>
            </a:r>
          </a:p>
          <a:p>
            <a:r>
              <a:rPr lang="en-US" dirty="0" smtClean="0"/>
              <a:t>Possible upgrade options</a:t>
            </a:r>
          </a:p>
          <a:p>
            <a:pPr lvl="1"/>
            <a:r>
              <a:rPr lang="en-US" dirty="0" smtClean="0"/>
              <a:t>Increased energy up to </a:t>
            </a:r>
            <a:br>
              <a:rPr lang="en-US" dirty="0" smtClean="0"/>
            </a:br>
            <a:r>
              <a:rPr lang="en-US" dirty="0" smtClean="0"/>
              <a:t>400 MeV/u for uranium</a:t>
            </a:r>
          </a:p>
          <a:p>
            <a:pPr lvl="1"/>
            <a:r>
              <a:rPr lang="en-US" dirty="0" smtClean="0"/>
              <a:t>Light ion beams with </a:t>
            </a:r>
            <a:br>
              <a:rPr lang="en-US" dirty="0" smtClean="0"/>
            </a:br>
            <a:r>
              <a:rPr lang="en-US" dirty="0" smtClean="0"/>
              <a:t>ISOL target station</a:t>
            </a:r>
          </a:p>
          <a:p>
            <a:r>
              <a:rPr lang="en-US" dirty="0" smtClean="0"/>
              <a:t>FRIB user organization </a:t>
            </a:r>
            <a:br>
              <a:rPr lang="en-US" dirty="0" smtClean="0"/>
            </a:br>
            <a:r>
              <a:rPr lang="en-US" dirty="0" smtClean="0"/>
              <a:t>in place</a:t>
            </a:r>
          </a:p>
          <a:p>
            <a:pPr lvl="1"/>
            <a:r>
              <a:rPr lang="en-US" dirty="0" smtClean="0"/>
              <a:t>1350 members</a:t>
            </a:r>
            <a:endParaRPr lang="en-US" dirty="0"/>
          </a:p>
        </p:txBody>
      </p:sp>
      <p:sp>
        <p:nvSpPr>
          <p:cNvPr id="3" name="Title 2"/>
          <p:cNvSpPr>
            <a:spLocks noGrp="1"/>
          </p:cNvSpPr>
          <p:nvPr>
            <p:ph type="title"/>
          </p:nvPr>
        </p:nvSpPr>
        <p:spPr>
          <a:xfrm>
            <a:off x="76200" y="72669"/>
            <a:ext cx="8991600" cy="911948"/>
          </a:xfrm>
        </p:spPr>
        <p:txBody>
          <a:bodyPr/>
          <a:lstStyle/>
          <a:p>
            <a:r>
              <a:rPr lang="en-US" dirty="0" smtClean="0"/>
              <a:t>Facility for Rare Isotope Beams (FRIB) Overview</a:t>
            </a:r>
            <a:endParaRPr lang="en-US" dirty="0"/>
          </a:p>
        </p:txBody>
      </p:sp>
      <p:sp>
        <p:nvSpPr>
          <p:cNvPr id="4" name="Footer Placeholder 3"/>
          <p:cNvSpPr>
            <a:spLocks noGrp="1"/>
          </p:cNvSpPr>
          <p:nvPr>
            <p:ph type="ftr" sz="quarter" idx="10"/>
          </p:nvPr>
        </p:nvSpPr>
        <p:spPr/>
        <p:txBody>
          <a:bodyPr/>
          <a:lstStyle/>
          <a:p>
            <a:pPr>
              <a:defRPr/>
            </a:pPr>
            <a:r>
              <a:rPr lang="it-IT" smtClean="0"/>
              <a:t>Dali Georgobiani (Mikhail Kostin), "Annual Dose at FRIB", SATIF-13</a:t>
            </a:r>
            <a:endParaRPr lang="en-US" dirty="0"/>
          </a:p>
        </p:txBody>
      </p:sp>
      <p:sp>
        <p:nvSpPr>
          <p:cNvPr id="5" name="Slide Number Placeholder 4"/>
          <p:cNvSpPr>
            <a:spLocks noGrp="1"/>
          </p:cNvSpPr>
          <p:nvPr>
            <p:ph type="sldNum" sz="quarter" idx="11"/>
          </p:nvPr>
        </p:nvSpPr>
        <p:spPr/>
        <p:txBody>
          <a:bodyPr/>
          <a:lstStyle/>
          <a:p>
            <a:pPr>
              <a:defRPr/>
            </a:pPr>
            <a:r>
              <a:rPr lang="en-US" smtClean="0"/>
              <a:t>, Slide </a:t>
            </a:r>
            <a:fld id="{35AD4620-7552-4207-8973-898801ED212B}" type="slidenum">
              <a:rPr lang="en-US" smtClean="0"/>
              <a:pPr>
                <a:defRPr/>
              </a:pPr>
              <a:t>4</a:t>
            </a:fld>
            <a:endParaRPr lang="en-US"/>
          </a:p>
        </p:txBody>
      </p:sp>
      <p:pic>
        <p:nvPicPr>
          <p:cNvPr id="6" name="Content Placeholder 2"/>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261457" y="2286000"/>
            <a:ext cx="5867900" cy="4191124"/>
          </a:xfrm>
          <a:prstGeom prst="rect">
            <a:avLst/>
          </a:prstGeom>
          <a:noFill/>
          <a:ln w="9525">
            <a:noFill/>
            <a:miter lim="800000"/>
            <a:headEnd/>
            <a:tailEnd/>
          </a:ln>
        </p:spPr>
      </p:pic>
      <p:sp>
        <p:nvSpPr>
          <p:cNvPr id="7" name="Freeform 6"/>
          <p:cNvSpPr/>
          <p:nvPr/>
        </p:nvSpPr>
        <p:spPr>
          <a:xfrm>
            <a:off x="3792070" y="3930034"/>
            <a:ext cx="4894730" cy="2608730"/>
          </a:xfrm>
          <a:custGeom>
            <a:avLst/>
            <a:gdLst>
              <a:gd name="connsiteX0" fmla="*/ 0 w 4894730"/>
              <a:gd name="connsiteY0" fmla="*/ 0 h 2608730"/>
              <a:gd name="connsiteX1" fmla="*/ 968189 w 4894730"/>
              <a:gd name="connsiteY1" fmla="*/ 0 h 2608730"/>
              <a:gd name="connsiteX2" fmla="*/ 968189 w 4894730"/>
              <a:gd name="connsiteY2" fmla="*/ 779930 h 2608730"/>
              <a:gd name="connsiteX3" fmla="*/ 1116106 w 4894730"/>
              <a:gd name="connsiteY3" fmla="*/ 779930 h 2608730"/>
              <a:gd name="connsiteX4" fmla="*/ 1116106 w 4894730"/>
              <a:gd name="connsiteY4" fmla="*/ 1331259 h 2608730"/>
              <a:gd name="connsiteX5" fmla="*/ 1385047 w 4894730"/>
              <a:gd name="connsiteY5" fmla="*/ 1331259 h 2608730"/>
              <a:gd name="connsiteX6" fmla="*/ 1385047 w 4894730"/>
              <a:gd name="connsiteY6" fmla="*/ 1479177 h 2608730"/>
              <a:gd name="connsiteX7" fmla="*/ 4894730 w 4894730"/>
              <a:gd name="connsiteY7" fmla="*/ 1479177 h 2608730"/>
              <a:gd name="connsiteX8" fmla="*/ 4894730 w 4894730"/>
              <a:gd name="connsiteY8" fmla="*/ 2608730 h 2608730"/>
              <a:gd name="connsiteX9" fmla="*/ 524436 w 4894730"/>
              <a:gd name="connsiteY9" fmla="*/ 2608730 h 2608730"/>
              <a:gd name="connsiteX10" fmla="*/ 0 w 4894730"/>
              <a:gd name="connsiteY10" fmla="*/ 0 h 2608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94730" h="2608730">
                <a:moveTo>
                  <a:pt x="0" y="0"/>
                </a:moveTo>
                <a:lnTo>
                  <a:pt x="968189" y="0"/>
                </a:lnTo>
                <a:lnTo>
                  <a:pt x="968189" y="779930"/>
                </a:lnTo>
                <a:lnTo>
                  <a:pt x="1116106" y="779930"/>
                </a:lnTo>
                <a:lnTo>
                  <a:pt x="1116106" y="1331259"/>
                </a:lnTo>
                <a:lnTo>
                  <a:pt x="1385047" y="1331259"/>
                </a:lnTo>
                <a:lnTo>
                  <a:pt x="1385047" y="1479177"/>
                </a:lnTo>
                <a:lnTo>
                  <a:pt x="4894730" y="1479177"/>
                </a:lnTo>
                <a:lnTo>
                  <a:pt x="4894730" y="2608730"/>
                </a:lnTo>
                <a:lnTo>
                  <a:pt x="524436" y="2608730"/>
                </a:lnTo>
                <a:lnTo>
                  <a:pt x="0" y="0"/>
                </a:lnTo>
                <a:close/>
              </a:path>
            </a:pathLst>
          </a:custGeom>
          <a:noFill/>
          <a:ln w="381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225836" y="5598785"/>
            <a:ext cx="954107" cy="646331"/>
          </a:xfrm>
          <a:prstGeom prst="rect">
            <a:avLst/>
          </a:prstGeom>
        </p:spPr>
        <p:txBody>
          <a:bodyPr wrap="none">
            <a:spAutoFit/>
          </a:bodyPr>
          <a:lstStyle/>
          <a:p>
            <a:r>
              <a:rPr lang="en-US" b="1" i="1" dirty="0" smtClean="0">
                <a:solidFill>
                  <a:srgbClr val="00B050"/>
                </a:solidFill>
              </a:rPr>
              <a:t>FRIB </a:t>
            </a:r>
            <a:br>
              <a:rPr lang="en-US" b="1" i="1" dirty="0" smtClean="0">
                <a:solidFill>
                  <a:srgbClr val="00B050"/>
                </a:solidFill>
              </a:rPr>
            </a:br>
            <a:r>
              <a:rPr lang="en-US" b="1" i="1" dirty="0" smtClean="0">
                <a:solidFill>
                  <a:srgbClr val="00B050"/>
                </a:solidFill>
              </a:rPr>
              <a:t>project</a:t>
            </a:r>
            <a:endParaRPr lang="en-US" b="1" dirty="0">
              <a:solidFill>
                <a:srgbClr val="00B050"/>
              </a:solidFill>
            </a:endParaRPr>
          </a:p>
        </p:txBody>
      </p:sp>
      <p:sp>
        <p:nvSpPr>
          <p:cNvPr id="10" name="Rectangle 9"/>
          <p:cNvSpPr/>
          <p:nvPr/>
        </p:nvSpPr>
        <p:spPr>
          <a:xfrm>
            <a:off x="3886200" y="2982642"/>
            <a:ext cx="813043" cy="369332"/>
          </a:xfrm>
          <a:prstGeom prst="rect">
            <a:avLst/>
          </a:prstGeom>
        </p:spPr>
        <p:txBody>
          <a:bodyPr wrap="none">
            <a:spAutoFit/>
          </a:bodyPr>
          <a:lstStyle/>
          <a:p>
            <a:r>
              <a:rPr lang="en-US" b="1" i="1" dirty="0"/>
              <a:t>NSCL</a:t>
            </a:r>
            <a:endParaRPr lang="en-US" b="1" dirty="0"/>
          </a:p>
        </p:txBody>
      </p:sp>
      <p:sp>
        <p:nvSpPr>
          <p:cNvPr id="11" name="Rectangle 10"/>
          <p:cNvSpPr/>
          <p:nvPr/>
        </p:nvSpPr>
        <p:spPr>
          <a:xfrm>
            <a:off x="5897775" y="1870417"/>
            <a:ext cx="2865225" cy="707886"/>
          </a:xfrm>
          <a:prstGeom prst="rect">
            <a:avLst/>
          </a:prstGeom>
        </p:spPr>
        <p:txBody>
          <a:bodyPr wrap="square">
            <a:spAutoFit/>
          </a:bodyPr>
          <a:lstStyle/>
          <a:p>
            <a:pPr algn="ctr"/>
            <a:r>
              <a:rPr lang="en-US" sz="2000" b="1" i="1" dirty="0"/>
              <a:t>NSCL </a:t>
            </a:r>
            <a:r>
              <a:rPr lang="en-US" sz="2000" b="1" i="1" dirty="0" smtClean="0"/>
              <a:t>enables pre-FRIB science</a:t>
            </a:r>
            <a:endParaRPr lang="en-US" sz="2000" b="1" i="1" dirty="0"/>
          </a:p>
        </p:txBody>
      </p:sp>
    </p:spTree>
    <p:extLst>
      <p:ext uri="{BB962C8B-B14F-4D97-AF65-F5344CB8AC3E}">
        <p14:creationId xmlns:p14="http://schemas.microsoft.com/office/powerpoint/2010/main" val="202693433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pPr marL="0" indent="0">
              <a:buNone/>
            </a:pPr>
            <a:endParaRPr lang="en-US" dirty="0" smtClean="0"/>
          </a:p>
          <a:p>
            <a:r>
              <a:rPr lang="en-US" sz="2000" dirty="0" smtClean="0"/>
              <a:t>Civil construction started 3/2014</a:t>
            </a:r>
          </a:p>
          <a:p>
            <a:r>
              <a:rPr lang="en-US" sz="2000" dirty="0" smtClean="0"/>
              <a:t>Technical construction started 10/2014</a:t>
            </a:r>
          </a:p>
          <a:p>
            <a:r>
              <a:rPr lang="en-US" sz="2000" dirty="0" smtClean="0">
                <a:solidFill>
                  <a:srgbClr val="0070C0"/>
                </a:solidFill>
              </a:rPr>
              <a:t>CD-4 (project completion) 6/2022</a:t>
            </a:r>
          </a:p>
          <a:p>
            <a:r>
              <a:rPr lang="en-US" sz="2000" dirty="0" smtClean="0"/>
              <a:t>Project managed to early completion in FY2021</a:t>
            </a:r>
            <a:endParaRPr lang="en-US" sz="2000" dirty="0"/>
          </a:p>
        </p:txBody>
      </p:sp>
      <p:sp>
        <p:nvSpPr>
          <p:cNvPr id="3" name="Title 2"/>
          <p:cNvSpPr>
            <a:spLocks noGrp="1"/>
          </p:cNvSpPr>
          <p:nvPr>
            <p:ph type="title"/>
          </p:nvPr>
        </p:nvSpPr>
        <p:spPr/>
        <p:txBody>
          <a:bodyPr/>
          <a:lstStyle/>
          <a:p>
            <a:r>
              <a:rPr lang="en-US" dirty="0" smtClean="0"/>
              <a:t>FRIB Overview</a:t>
            </a:r>
            <a:endParaRPr lang="en-US" dirty="0"/>
          </a:p>
        </p:txBody>
      </p:sp>
      <p:sp>
        <p:nvSpPr>
          <p:cNvPr id="4" name="Footer Placeholder 3"/>
          <p:cNvSpPr>
            <a:spLocks noGrp="1"/>
          </p:cNvSpPr>
          <p:nvPr>
            <p:ph type="ftr" sz="quarter" idx="10"/>
          </p:nvPr>
        </p:nvSpPr>
        <p:spPr/>
        <p:txBody>
          <a:bodyPr/>
          <a:lstStyle/>
          <a:p>
            <a:pPr>
              <a:defRPr/>
            </a:pPr>
            <a:r>
              <a:rPr lang="it-IT" smtClean="0"/>
              <a:t>Dali Georgobiani (Mikhail Kostin), "Annual Dose at FRIB", SATIF-13</a:t>
            </a:r>
            <a:endParaRPr lang="en-US" dirty="0"/>
          </a:p>
        </p:txBody>
      </p:sp>
      <p:sp>
        <p:nvSpPr>
          <p:cNvPr id="5" name="Slide Number Placeholder 4"/>
          <p:cNvSpPr>
            <a:spLocks noGrp="1"/>
          </p:cNvSpPr>
          <p:nvPr>
            <p:ph type="sldNum" sz="quarter" idx="11"/>
          </p:nvPr>
        </p:nvSpPr>
        <p:spPr/>
        <p:txBody>
          <a:bodyPr/>
          <a:lstStyle/>
          <a:p>
            <a:pPr>
              <a:defRPr/>
            </a:pPr>
            <a:r>
              <a:rPr lang="en-US" smtClean="0"/>
              <a:t>, Slide </a:t>
            </a:r>
            <a:fld id="{35AD4620-7552-4207-8973-898801ED212B}" type="slidenum">
              <a:rPr lang="en-US" smtClean="0"/>
              <a:pPr>
                <a:defRPr/>
              </a:pPr>
              <a:t>5</a:t>
            </a:fld>
            <a:endParaRPr lang="en-US"/>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t="20816"/>
          <a:stretch/>
        </p:blipFill>
        <p:spPr>
          <a:xfrm>
            <a:off x="73152" y="1036514"/>
            <a:ext cx="8915400" cy="3188589"/>
          </a:xfrm>
          <a:prstGeom prst="rect">
            <a:avLst/>
          </a:prstGeom>
        </p:spPr>
      </p:pic>
      <p:sp>
        <p:nvSpPr>
          <p:cNvPr id="7" name="TextBox 6"/>
          <p:cNvSpPr txBox="1"/>
          <p:nvPr/>
        </p:nvSpPr>
        <p:spPr>
          <a:xfrm>
            <a:off x="7487610" y="1190572"/>
            <a:ext cx="1305870" cy="276999"/>
          </a:xfrm>
          <a:prstGeom prst="rect">
            <a:avLst/>
          </a:prstGeom>
          <a:noFill/>
        </p:spPr>
        <p:txBody>
          <a:bodyPr wrap="none" rtlCol="0">
            <a:spAutoFit/>
          </a:bodyPr>
          <a:lstStyle/>
          <a:p>
            <a:r>
              <a:rPr lang="en-US" sz="1200" b="1" dirty="0" smtClean="0"/>
              <a:t>22 August 2016</a:t>
            </a:r>
            <a:endParaRPr lang="en-US" sz="1200" b="1"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54064" y="4297685"/>
            <a:ext cx="2445512" cy="2209800"/>
          </a:xfrm>
          <a:prstGeom prst="rect">
            <a:avLst/>
          </a:prstGeom>
        </p:spPr>
      </p:pic>
    </p:spTree>
    <p:extLst>
      <p:ext uri="{BB962C8B-B14F-4D97-AF65-F5344CB8AC3E}">
        <p14:creationId xmlns:p14="http://schemas.microsoft.com/office/powerpoint/2010/main" val="2362391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FRIB Overview</a:t>
            </a:r>
            <a:endParaRPr lang="en-US" dirty="0"/>
          </a:p>
        </p:txBody>
      </p:sp>
      <p:sp>
        <p:nvSpPr>
          <p:cNvPr id="4" name="Footer Placeholder 3"/>
          <p:cNvSpPr>
            <a:spLocks noGrp="1"/>
          </p:cNvSpPr>
          <p:nvPr>
            <p:ph type="ftr" sz="quarter" idx="10"/>
          </p:nvPr>
        </p:nvSpPr>
        <p:spPr/>
        <p:txBody>
          <a:bodyPr/>
          <a:lstStyle/>
          <a:p>
            <a:pPr>
              <a:defRPr/>
            </a:pPr>
            <a:r>
              <a:rPr lang="it-IT" smtClean="0"/>
              <a:t>Dali Georgobiani (Mikhail Kostin), "Annual Dose at FRIB", SATIF-13</a:t>
            </a:r>
            <a:endParaRPr lang="en-US" dirty="0"/>
          </a:p>
        </p:txBody>
      </p:sp>
      <p:sp>
        <p:nvSpPr>
          <p:cNvPr id="5" name="Slide Number Placeholder 4"/>
          <p:cNvSpPr>
            <a:spLocks noGrp="1"/>
          </p:cNvSpPr>
          <p:nvPr>
            <p:ph type="sldNum" sz="quarter" idx="11"/>
          </p:nvPr>
        </p:nvSpPr>
        <p:spPr/>
        <p:txBody>
          <a:bodyPr/>
          <a:lstStyle/>
          <a:p>
            <a:pPr>
              <a:defRPr/>
            </a:pPr>
            <a:r>
              <a:rPr lang="en-US" smtClean="0"/>
              <a:t>, Slide </a:t>
            </a:r>
            <a:fld id="{35AD4620-7552-4207-8973-898801ED212B}" type="slidenum">
              <a:rPr lang="en-US" smtClean="0"/>
              <a:pPr>
                <a:defRPr/>
              </a:pPr>
              <a:t>6</a:t>
            </a:fld>
            <a:endParaRPr lang="en-US"/>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76200" y="1066800"/>
            <a:ext cx="9010515" cy="4868166"/>
          </a:xfrm>
          <a:prstGeom prst="rect">
            <a:avLst/>
          </a:prstGeom>
        </p:spPr>
      </p:pic>
      <p:sp>
        <p:nvSpPr>
          <p:cNvPr id="7" name="TextBox 6"/>
          <p:cNvSpPr txBox="1"/>
          <p:nvPr/>
        </p:nvSpPr>
        <p:spPr>
          <a:xfrm rot="4335021">
            <a:off x="1607780" y="3633601"/>
            <a:ext cx="1609984" cy="338554"/>
          </a:xfrm>
          <a:prstGeom prst="rect">
            <a:avLst/>
          </a:prstGeom>
          <a:noFill/>
        </p:spPr>
        <p:txBody>
          <a:bodyPr wrap="square" rtlCol="0">
            <a:spAutoFit/>
          </a:bodyPr>
          <a:lstStyle/>
          <a:p>
            <a:r>
              <a:rPr lang="en-US" sz="1600" dirty="0" smtClean="0"/>
              <a:t>Target Facility</a:t>
            </a:r>
            <a:endParaRPr lang="en-US" sz="1600" dirty="0"/>
          </a:p>
        </p:txBody>
      </p:sp>
      <p:sp>
        <p:nvSpPr>
          <p:cNvPr id="8" name="TextBox 7"/>
          <p:cNvSpPr txBox="1"/>
          <p:nvPr/>
        </p:nvSpPr>
        <p:spPr>
          <a:xfrm>
            <a:off x="2819400" y="2700773"/>
            <a:ext cx="1503938" cy="338554"/>
          </a:xfrm>
          <a:prstGeom prst="rect">
            <a:avLst/>
          </a:prstGeom>
          <a:noFill/>
        </p:spPr>
        <p:txBody>
          <a:bodyPr wrap="none" rtlCol="0">
            <a:spAutoFit/>
          </a:bodyPr>
          <a:lstStyle/>
          <a:p>
            <a:r>
              <a:rPr lang="en-US" sz="1600" dirty="0" smtClean="0"/>
              <a:t>Existing NSCL</a:t>
            </a:r>
            <a:endParaRPr lang="en-US" sz="1600" dirty="0"/>
          </a:p>
        </p:txBody>
      </p:sp>
      <p:sp>
        <p:nvSpPr>
          <p:cNvPr id="9" name="TextBox 8"/>
          <p:cNvSpPr txBox="1"/>
          <p:nvPr/>
        </p:nvSpPr>
        <p:spPr>
          <a:xfrm>
            <a:off x="3571369" y="4766846"/>
            <a:ext cx="1571264" cy="338554"/>
          </a:xfrm>
          <a:prstGeom prst="rect">
            <a:avLst/>
          </a:prstGeom>
          <a:noFill/>
        </p:spPr>
        <p:txBody>
          <a:bodyPr wrap="none" rtlCol="0">
            <a:spAutoFit/>
          </a:bodyPr>
          <a:lstStyle/>
          <a:p>
            <a:r>
              <a:rPr lang="en-US" sz="1600" dirty="0" smtClean="0"/>
              <a:t>LINAC Building</a:t>
            </a:r>
            <a:endParaRPr lang="en-US" sz="1600" dirty="0"/>
          </a:p>
        </p:txBody>
      </p:sp>
    </p:spTree>
    <p:extLst>
      <p:ext uri="{BB962C8B-B14F-4D97-AF65-F5344CB8AC3E}">
        <p14:creationId xmlns:p14="http://schemas.microsoft.com/office/powerpoint/2010/main" val="2705119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76200" y="281898"/>
            <a:ext cx="8991600" cy="486348"/>
          </a:xfrm>
        </p:spPr>
        <p:txBody>
          <a:bodyPr/>
          <a:lstStyle/>
          <a:p>
            <a:r>
              <a:rPr lang="en-US" dirty="0" smtClean="0">
                <a:latin typeface="Arial" pitchFamily="34" charset="0"/>
                <a:cs typeface="Arial" pitchFamily="34" charset="0"/>
              </a:rPr>
              <a:t>FRIB – Four Science Themes</a:t>
            </a:r>
            <a:endParaRPr lang="en-US" sz="1700" b="0" dirty="0">
              <a:solidFill>
                <a:schemeClr val="tx1"/>
              </a:solidFill>
              <a:latin typeface="Arial" pitchFamily="34" charset="0"/>
              <a:ea typeface="ＭＳ Ｐゴシック"/>
              <a:cs typeface="Arial" pitchFamily="34" charset="0"/>
            </a:endParaRPr>
          </a:p>
        </p:txBody>
      </p:sp>
      <p:sp>
        <p:nvSpPr>
          <p:cNvPr id="8195" name="Rectangle 3"/>
          <p:cNvSpPr>
            <a:spLocks noGrp="1" noChangeArrowheads="1"/>
          </p:cNvSpPr>
          <p:nvPr>
            <p:ph idx="4294967295"/>
          </p:nvPr>
        </p:nvSpPr>
        <p:spPr>
          <a:xfrm>
            <a:off x="916217" y="1138541"/>
            <a:ext cx="8227786" cy="5005089"/>
          </a:xfrm>
        </p:spPr>
        <p:txBody>
          <a:bodyPr/>
          <a:lstStyle/>
          <a:p>
            <a:pPr marL="0" indent="0">
              <a:buSzTx/>
              <a:buNone/>
            </a:pPr>
            <a:r>
              <a:rPr lang="en-US" dirty="0" smtClean="0">
                <a:latin typeface="Arial" pitchFamily="34" charset="0"/>
                <a:cs typeface="Arial" pitchFamily="34" charset="0"/>
              </a:rPr>
              <a:t>Properties of nuclei </a:t>
            </a:r>
          </a:p>
          <a:p>
            <a:pPr lvl="1">
              <a:buSzTx/>
            </a:pPr>
            <a:r>
              <a:rPr lang="en-US" sz="1800" dirty="0">
                <a:latin typeface="Arial" pitchFamily="34" charset="0"/>
                <a:cs typeface="Arial" pitchFamily="34" charset="0"/>
              </a:rPr>
              <a:t>Develop a predictive model of nuclei and their interactions</a:t>
            </a:r>
          </a:p>
          <a:p>
            <a:pPr lvl="1">
              <a:buSzTx/>
            </a:pPr>
            <a:r>
              <a:rPr lang="en-US" sz="1800" dirty="0">
                <a:latin typeface="Arial" pitchFamily="34" charset="0"/>
                <a:cs typeface="Arial" pitchFamily="34" charset="0"/>
              </a:rPr>
              <a:t>Many-body quantum problem: intellectual overlap to mesoscopic </a:t>
            </a:r>
            <a:br>
              <a:rPr lang="en-US" sz="1800" dirty="0">
                <a:latin typeface="Arial" pitchFamily="34" charset="0"/>
                <a:cs typeface="Arial" pitchFamily="34" charset="0"/>
              </a:rPr>
            </a:br>
            <a:r>
              <a:rPr lang="en-US" sz="1800" dirty="0">
                <a:latin typeface="Arial" pitchFamily="34" charset="0"/>
                <a:cs typeface="Arial" pitchFamily="34" charset="0"/>
              </a:rPr>
              <a:t>science, quantum dots, atomic clusters, etc.</a:t>
            </a:r>
          </a:p>
          <a:p>
            <a:pPr marL="0" indent="0">
              <a:buSzTx/>
              <a:buNone/>
            </a:pPr>
            <a:r>
              <a:rPr lang="en-US" dirty="0" smtClean="0">
                <a:latin typeface="Arial" pitchFamily="34" charset="0"/>
                <a:cs typeface="Arial" pitchFamily="34" charset="0"/>
              </a:rPr>
              <a:t>Astrophysical processes</a:t>
            </a:r>
          </a:p>
          <a:p>
            <a:pPr lvl="1">
              <a:buSzTx/>
            </a:pPr>
            <a:r>
              <a:rPr lang="en-US" sz="1800" dirty="0">
                <a:latin typeface="Arial" pitchFamily="34" charset="0"/>
                <a:cs typeface="Arial" pitchFamily="34" charset="0"/>
              </a:rPr>
              <a:t>Origin of the elements in the cosmos</a:t>
            </a:r>
          </a:p>
          <a:p>
            <a:pPr lvl="1">
              <a:buSzTx/>
            </a:pPr>
            <a:r>
              <a:rPr lang="en-US" sz="1800" dirty="0">
                <a:latin typeface="Arial" pitchFamily="34" charset="0"/>
                <a:cs typeface="Arial" pitchFamily="34" charset="0"/>
              </a:rPr>
              <a:t>Explosive environments: novae, </a:t>
            </a:r>
            <a:br>
              <a:rPr lang="en-US" sz="1800" dirty="0">
                <a:latin typeface="Arial" pitchFamily="34" charset="0"/>
                <a:cs typeface="Arial" pitchFamily="34" charset="0"/>
              </a:rPr>
            </a:br>
            <a:r>
              <a:rPr lang="en-US" sz="1800" dirty="0">
                <a:latin typeface="Arial" pitchFamily="34" charset="0"/>
                <a:cs typeface="Arial" pitchFamily="34" charset="0"/>
              </a:rPr>
              <a:t>supernovae, X-ray bursts …</a:t>
            </a:r>
          </a:p>
          <a:p>
            <a:pPr lvl="1">
              <a:buSzTx/>
            </a:pPr>
            <a:r>
              <a:rPr lang="en-US" sz="1800" dirty="0">
                <a:latin typeface="Arial" pitchFamily="34" charset="0"/>
                <a:cs typeface="Arial" pitchFamily="34" charset="0"/>
              </a:rPr>
              <a:t>Properties of neutron stars</a:t>
            </a:r>
          </a:p>
          <a:p>
            <a:pPr marL="0" indent="0">
              <a:buNone/>
            </a:pPr>
            <a:r>
              <a:rPr lang="en-US" dirty="0" smtClean="0">
                <a:latin typeface="Arial" pitchFamily="34" charset="0"/>
                <a:cs typeface="Arial" pitchFamily="34" charset="0"/>
              </a:rPr>
              <a:t>Tests of fundamental symmetries</a:t>
            </a:r>
            <a:endParaRPr lang="en-US" sz="2400" dirty="0">
              <a:latin typeface="Arial" pitchFamily="34" charset="0"/>
              <a:cs typeface="Arial" pitchFamily="34" charset="0"/>
            </a:endParaRPr>
          </a:p>
          <a:p>
            <a:pPr lvl="1">
              <a:buSzTx/>
            </a:pPr>
            <a:r>
              <a:rPr lang="en-US" sz="1800" dirty="0">
                <a:latin typeface="Arial" pitchFamily="34" charset="0"/>
                <a:cs typeface="Arial" pitchFamily="34" charset="0"/>
              </a:rPr>
              <a:t>Effects of symmetry violations are </a:t>
            </a:r>
            <a:br>
              <a:rPr lang="en-US" sz="1800" dirty="0">
                <a:latin typeface="Arial" pitchFamily="34" charset="0"/>
                <a:cs typeface="Arial" pitchFamily="34" charset="0"/>
              </a:rPr>
            </a:br>
            <a:r>
              <a:rPr lang="en-US" sz="1800" dirty="0">
                <a:latin typeface="Arial" pitchFamily="34" charset="0"/>
                <a:cs typeface="Arial" pitchFamily="34" charset="0"/>
              </a:rPr>
              <a:t>amplified in certain nuclei</a:t>
            </a:r>
            <a:endParaRPr lang="en-US" dirty="0" smtClean="0">
              <a:latin typeface="Arial" pitchFamily="34" charset="0"/>
              <a:cs typeface="Arial" pitchFamily="34" charset="0"/>
            </a:endParaRPr>
          </a:p>
          <a:p>
            <a:pPr marL="0" indent="0">
              <a:buNone/>
            </a:pPr>
            <a:r>
              <a:rPr lang="en-US" dirty="0" smtClean="0">
                <a:latin typeface="Arial" pitchFamily="34" charset="0"/>
                <a:cs typeface="Arial" pitchFamily="34" charset="0"/>
              </a:rPr>
              <a:t>Societal applications and benefits</a:t>
            </a:r>
          </a:p>
          <a:p>
            <a:pPr lvl="1">
              <a:buSzTx/>
            </a:pPr>
            <a:r>
              <a:rPr lang="en-US" sz="1800" dirty="0">
                <a:latin typeface="Arial" pitchFamily="34" charset="0"/>
                <a:cs typeface="Arial" pitchFamily="34" charset="0"/>
              </a:rPr>
              <a:t>Bio-medicine, energy, material </a:t>
            </a:r>
            <a:br>
              <a:rPr lang="en-US" sz="1800" dirty="0">
                <a:latin typeface="Arial" pitchFamily="34" charset="0"/>
                <a:cs typeface="Arial" pitchFamily="34" charset="0"/>
              </a:rPr>
            </a:br>
            <a:r>
              <a:rPr lang="en-US" sz="1800" dirty="0">
                <a:latin typeface="Arial" pitchFamily="34" charset="0"/>
                <a:cs typeface="Arial" pitchFamily="34" charset="0"/>
              </a:rPr>
              <a:t>sciences, national security</a:t>
            </a:r>
          </a:p>
        </p:txBody>
      </p:sp>
      <p:pic>
        <p:nvPicPr>
          <p:cNvPr id="8198" name="Picture 5" descr="Isotopes"/>
          <p:cNvPicPr>
            <a:picLocks noChangeAspect="1" noChangeArrowheads="1"/>
          </p:cNvPicPr>
          <p:nvPr/>
        </p:nvPicPr>
        <p:blipFill>
          <a:blip r:embed="rId3" cstate="screen"/>
          <a:srcRect/>
          <a:stretch>
            <a:fillRect/>
          </a:stretch>
        </p:blipFill>
        <p:spPr bwMode="auto">
          <a:xfrm>
            <a:off x="152400" y="4857750"/>
            <a:ext cx="609600" cy="601663"/>
          </a:xfrm>
          <a:prstGeom prst="rect">
            <a:avLst/>
          </a:prstGeom>
          <a:noFill/>
          <a:ln w="9525">
            <a:noFill/>
            <a:miter lim="800000"/>
            <a:headEnd/>
            <a:tailEnd/>
          </a:ln>
        </p:spPr>
      </p:pic>
      <p:pic>
        <p:nvPicPr>
          <p:cNvPr id="8199" name="Picture 6" descr="Symmetries"/>
          <p:cNvPicPr>
            <a:picLocks noChangeAspect="1" noChangeArrowheads="1"/>
          </p:cNvPicPr>
          <p:nvPr/>
        </p:nvPicPr>
        <p:blipFill>
          <a:blip r:embed="rId4" cstate="screen"/>
          <a:srcRect/>
          <a:stretch>
            <a:fillRect/>
          </a:stretch>
        </p:blipFill>
        <p:spPr bwMode="auto">
          <a:xfrm>
            <a:off x="152400" y="3857640"/>
            <a:ext cx="609600" cy="593725"/>
          </a:xfrm>
          <a:prstGeom prst="rect">
            <a:avLst/>
          </a:prstGeom>
          <a:noFill/>
          <a:ln w="9525">
            <a:noFill/>
            <a:miter lim="800000"/>
            <a:headEnd/>
            <a:tailEnd/>
          </a:ln>
        </p:spPr>
      </p:pic>
      <p:pic>
        <p:nvPicPr>
          <p:cNvPr id="8200" name="Picture 7" descr="Astrophysics"/>
          <p:cNvPicPr>
            <a:picLocks noChangeAspect="1" noChangeArrowheads="1"/>
          </p:cNvPicPr>
          <p:nvPr/>
        </p:nvPicPr>
        <p:blipFill>
          <a:blip r:embed="rId5" cstate="screen"/>
          <a:srcRect/>
          <a:stretch>
            <a:fillRect/>
          </a:stretch>
        </p:blipFill>
        <p:spPr bwMode="auto">
          <a:xfrm>
            <a:off x="153988" y="2322527"/>
            <a:ext cx="606425" cy="606425"/>
          </a:xfrm>
          <a:prstGeom prst="rect">
            <a:avLst/>
          </a:prstGeom>
          <a:noFill/>
          <a:ln w="9525">
            <a:noFill/>
            <a:miter lim="800000"/>
            <a:headEnd/>
            <a:tailEnd/>
          </a:ln>
        </p:spPr>
      </p:pic>
      <p:pic>
        <p:nvPicPr>
          <p:cNvPr id="8201" name="Picture 8" descr="Nuclei"/>
          <p:cNvPicPr>
            <a:picLocks noChangeAspect="1" noChangeArrowheads="1"/>
          </p:cNvPicPr>
          <p:nvPr/>
        </p:nvPicPr>
        <p:blipFill>
          <a:blip r:embed="rId6" cstate="screen"/>
          <a:srcRect/>
          <a:stretch>
            <a:fillRect/>
          </a:stretch>
        </p:blipFill>
        <p:spPr bwMode="auto">
          <a:xfrm>
            <a:off x="152400" y="1057279"/>
            <a:ext cx="609600" cy="585788"/>
          </a:xfrm>
          <a:prstGeom prst="rect">
            <a:avLst/>
          </a:prstGeom>
          <a:noFill/>
          <a:ln w="9525">
            <a:noFill/>
            <a:miter lim="800000"/>
            <a:headEnd/>
            <a:tailEnd/>
          </a:ln>
        </p:spPr>
      </p:pic>
      <p:pic>
        <p:nvPicPr>
          <p:cNvPr id="8197" name="Picture 10" descr="visiongraphic"/>
          <p:cNvPicPr>
            <a:picLocks noChangeAspect="1" noChangeArrowheads="1"/>
          </p:cNvPicPr>
          <p:nvPr/>
        </p:nvPicPr>
        <p:blipFill>
          <a:blip r:embed="rId7" cstate="screen"/>
          <a:srcRect/>
          <a:stretch>
            <a:fillRect/>
          </a:stretch>
        </p:blipFill>
        <p:spPr bwMode="auto">
          <a:xfrm>
            <a:off x="5092624" y="2771788"/>
            <a:ext cx="3978812" cy="2778125"/>
          </a:xfrm>
          <a:prstGeom prst="rect">
            <a:avLst/>
          </a:prstGeom>
          <a:noFill/>
          <a:ln w="9525">
            <a:noFill/>
            <a:miter lim="800000"/>
            <a:headEnd/>
            <a:tailEnd/>
          </a:ln>
          <a:effectLst/>
        </p:spPr>
      </p:pic>
      <p:sp>
        <p:nvSpPr>
          <p:cNvPr id="2" name="Footer Placeholder 1"/>
          <p:cNvSpPr>
            <a:spLocks noGrp="1"/>
          </p:cNvSpPr>
          <p:nvPr>
            <p:ph type="ftr" sz="quarter" idx="10"/>
          </p:nvPr>
        </p:nvSpPr>
        <p:spPr/>
        <p:txBody>
          <a:bodyPr/>
          <a:lstStyle/>
          <a:p>
            <a:pPr>
              <a:defRPr/>
            </a:pPr>
            <a:r>
              <a:rPr lang="en-US" dirty="0" smtClean="0"/>
              <a:t>Dali Georgobiani (Mikhail Kostin), "Annual Dose at FRIB", SATIF-13</a:t>
            </a:r>
            <a:endParaRPr lang="en-US" dirty="0"/>
          </a:p>
        </p:txBody>
      </p:sp>
      <p:sp>
        <p:nvSpPr>
          <p:cNvPr id="3" name="Slide Number Placeholder 2"/>
          <p:cNvSpPr>
            <a:spLocks noGrp="1"/>
          </p:cNvSpPr>
          <p:nvPr>
            <p:ph type="sldNum" sz="quarter" idx="11"/>
          </p:nvPr>
        </p:nvSpPr>
        <p:spPr/>
        <p:txBody>
          <a:bodyPr/>
          <a:lstStyle/>
          <a:p>
            <a:pPr>
              <a:defRPr/>
            </a:pPr>
            <a:r>
              <a:rPr lang="en-US" smtClean="0"/>
              <a:t>, Slide </a:t>
            </a:r>
            <a:fld id="{CF988859-7953-4624-98C4-717249B46A15}" type="slidenum">
              <a:rPr lang="en-US" smtClean="0"/>
              <a:pPr>
                <a:defRPr/>
              </a:pPr>
              <a:t>7</a:t>
            </a:fld>
            <a:endParaRPr lang="en-US"/>
          </a:p>
        </p:txBody>
      </p:sp>
    </p:spTree>
    <p:extLst>
      <p:ext uri="{BB962C8B-B14F-4D97-AF65-F5344CB8AC3E}">
        <p14:creationId xmlns:p14="http://schemas.microsoft.com/office/powerpoint/2010/main" val="166825279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1703389" y="990600"/>
            <a:ext cx="7535862" cy="5016500"/>
            <a:chOff x="1607377" y="990600"/>
            <a:chExt cx="7536623" cy="5016500"/>
          </a:xfrm>
        </p:grpSpPr>
        <p:pic>
          <p:nvPicPr>
            <p:cNvPr id="15368" name="Picture 4098" descr="nuclear_chart"/>
            <p:cNvPicPr>
              <a:picLocks noChangeAspect="1" noChangeArrowheads="1"/>
            </p:cNvPicPr>
            <p:nvPr/>
          </p:nvPicPr>
          <p:blipFill>
            <a:blip r:embed="rId3" cstate="screen">
              <a:lum bright="22000" contrast="10000"/>
            </a:blip>
            <a:srcRect/>
            <a:stretch>
              <a:fillRect/>
            </a:stretch>
          </p:blipFill>
          <p:spPr bwMode="auto">
            <a:xfrm>
              <a:off x="1607377" y="990600"/>
              <a:ext cx="7536623" cy="5016500"/>
            </a:xfrm>
            <a:prstGeom prst="rect">
              <a:avLst/>
            </a:prstGeom>
            <a:noFill/>
            <a:ln w="9525">
              <a:noFill/>
              <a:miter lim="800000"/>
              <a:headEnd/>
              <a:tailEnd/>
            </a:ln>
          </p:spPr>
        </p:pic>
        <p:sp>
          <p:nvSpPr>
            <p:cNvPr id="13" name="TextBox 12"/>
            <p:cNvSpPr txBox="1"/>
            <p:nvPr/>
          </p:nvSpPr>
          <p:spPr>
            <a:xfrm rot="19704429">
              <a:off x="3982338" y="3128623"/>
              <a:ext cx="1869034" cy="369332"/>
            </a:xfrm>
            <a:prstGeom prst="rect">
              <a:avLst/>
            </a:prstGeom>
            <a:noFill/>
          </p:spPr>
          <p:txBody>
            <a:bodyPr wrap="none">
              <a:spAutoFit/>
            </a:bodyPr>
            <a:lstStyle/>
            <a:p>
              <a:pPr>
                <a:defRPr/>
              </a:pPr>
              <a:r>
                <a:rPr lang="en-US" b="1" dirty="0">
                  <a:solidFill>
                    <a:schemeClr val="bg1"/>
                  </a:solidFill>
                  <a:latin typeface="+mn-lt"/>
                  <a:cs typeface="ヒラギノ角ゴ Pro W3" charset="-128"/>
                </a:rPr>
                <a:t>Available today</a:t>
              </a:r>
            </a:p>
          </p:txBody>
        </p:sp>
        <p:sp>
          <p:nvSpPr>
            <p:cNvPr id="14" name="TextBox 13"/>
            <p:cNvSpPr txBox="1"/>
            <p:nvPr/>
          </p:nvSpPr>
          <p:spPr>
            <a:xfrm>
              <a:off x="5836902" y="4775537"/>
              <a:ext cx="3307098" cy="707886"/>
            </a:xfrm>
            <a:prstGeom prst="rect">
              <a:avLst/>
            </a:prstGeom>
            <a:noFill/>
          </p:spPr>
          <p:txBody>
            <a:bodyPr wrap="square">
              <a:spAutoFit/>
            </a:bodyPr>
            <a:lstStyle/>
            <a:p>
              <a:pPr>
                <a:defRPr/>
              </a:pPr>
              <a:r>
                <a:rPr lang="en-US" sz="2000" b="1" dirty="0" smtClean="0">
                  <a:solidFill>
                    <a:srgbClr val="00CC66"/>
                  </a:solidFill>
                </a:rPr>
                <a:t>New territory to be explored with FRIB</a:t>
              </a:r>
              <a:endParaRPr lang="en-US" sz="2000" b="1" dirty="0">
                <a:solidFill>
                  <a:srgbClr val="00CC66"/>
                </a:solidFill>
              </a:endParaRPr>
            </a:p>
          </p:txBody>
        </p:sp>
      </p:grpSp>
      <p:sp>
        <p:nvSpPr>
          <p:cNvPr id="10" name="Content Placeholder 9"/>
          <p:cNvSpPr>
            <a:spLocks noGrp="1"/>
          </p:cNvSpPr>
          <p:nvPr>
            <p:ph idx="1"/>
          </p:nvPr>
        </p:nvSpPr>
        <p:spPr/>
        <p:txBody>
          <a:bodyPr/>
          <a:lstStyle/>
          <a:p>
            <a:endParaRPr lang="en-US"/>
          </a:p>
        </p:txBody>
      </p:sp>
      <p:sp>
        <p:nvSpPr>
          <p:cNvPr id="15365" name="Title 15"/>
          <p:cNvSpPr>
            <a:spLocks noGrp="1"/>
          </p:cNvSpPr>
          <p:nvPr>
            <p:ph type="title"/>
          </p:nvPr>
        </p:nvSpPr>
        <p:spPr/>
        <p:txBody>
          <a:bodyPr/>
          <a:lstStyle/>
          <a:p>
            <a:r>
              <a:rPr lang="en-US" dirty="0" smtClean="0"/>
              <a:t>FRIB Beams Will Enable New Discoveries</a:t>
            </a:r>
            <a:endParaRPr lang="en-US" dirty="0" smtClean="0">
              <a:ea typeface="ＭＳ Ｐゴシック" charset="-128"/>
            </a:endParaRPr>
          </a:p>
        </p:txBody>
      </p:sp>
      <p:sp>
        <p:nvSpPr>
          <p:cNvPr id="12" name="TextBox 11"/>
          <p:cNvSpPr txBox="1"/>
          <p:nvPr/>
        </p:nvSpPr>
        <p:spPr>
          <a:xfrm>
            <a:off x="3265490" y="5334000"/>
            <a:ext cx="2297110" cy="707886"/>
          </a:xfrm>
          <a:prstGeom prst="rect">
            <a:avLst/>
          </a:prstGeom>
          <a:noFill/>
        </p:spPr>
        <p:txBody>
          <a:bodyPr wrap="square" lIns="91432" tIns="45716" rIns="91432" bIns="45716" rtlCol="0">
            <a:spAutoFit/>
          </a:bodyPr>
          <a:lstStyle/>
          <a:p>
            <a:r>
              <a:rPr lang="en-US" sz="2000" dirty="0" smtClean="0">
                <a:latin typeface="+mn-lt"/>
              </a:rPr>
              <a:t>about 3000 known isotopes</a:t>
            </a:r>
            <a:endParaRPr lang="en-US" sz="2000" dirty="0">
              <a:latin typeface="+mn-lt"/>
            </a:endParaRPr>
          </a:p>
        </p:txBody>
      </p:sp>
      <p:pic>
        <p:nvPicPr>
          <p:cNvPr id="15"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1036089"/>
            <a:ext cx="4153289" cy="2863564"/>
          </a:xfrm>
          <a:prstGeom prst="rect">
            <a:avLst/>
          </a:prstGeom>
          <a:noFill/>
          <a:ln w="6350">
            <a:solidFill>
              <a:schemeClr val="tx1"/>
            </a:solidFill>
            <a:miter lim="800000"/>
            <a:headEnd/>
            <a:tailEnd/>
          </a:ln>
          <a:effectLst>
            <a:outerShdw blurRad="50800" dist="38100" dir="2700000" algn="tl" rotWithShape="0">
              <a:prstClr val="black">
                <a:alpha val="40000"/>
              </a:prstClr>
            </a:outerShdw>
          </a:effectLst>
        </p:spPr>
      </p:pic>
      <p:cxnSp>
        <p:nvCxnSpPr>
          <p:cNvPr id="16" name="Straight Arrow Connector 15"/>
          <p:cNvCxnSpPr>
            <a:cxnSpLocks noChangeShapeType="1"/>
          </p:cNvCxnSpPr>
          <p:nvPr/>
        </p:nvCxnSpPr>
        <p:spPr bwMode="auto">
          <a:xfrm flipH="1" flipV="1">
            <a:off x="5929313" y="3479360"/>
            <a:ext cx="642938" cy="1092641"/>
          </a:xfrm>
          <a:prstGeom prst="straightConnector1">
            <a:avLst/>
          </a:prstGeom>
          <a:noFill/>
          <a:ln w="57150">
            <a:solidFill>
              <a:srgbClr val="00B050"/>
            </a:solidFill>
            <a:round/>
            <a:headEnd/>
            <a:tailEnd type="arrow" w="med" len="med"/>
          </a:ln>
          <a:effectLst>
            <a:outerShdw dist="20000" dir="5400000" rotWithShape="0">
              <a:srgbClr val="808080">
                <a:alpha val="37999"/>
              </a:srgbClr>
            </a:outerShdw>
          </a:effectLst>
        </p:spPr>
      </p:cxnSp>
      <p:sp>
        <p:nvSpPr>
          <p:cNvPr id="11" name="Slide Number Placeholder 10"/>
          <p:cNvSpPr>
            <a:spLocks noGrp="1"/>
          </p:cNvSpPr>
          <p:nvPr>
            <p:ph type="sldNum" sz="quarter" idx="11"/>
          </p:nvPr>
        </p:nvSpPr>
        <p:spPr/>
        <p:txBody>
          <a:bodyPr/>
          <a:lstStyle/>
          <a:p>
            <a:pPr>
              <a:defRPr/>
            </a:pPr>
            <a:r>
              <a:rPr lang="en-US" smtClean="0"/>
              <a:t>, Slide </a:t>
            </a:r>
            <a:fld id="{35AD4620-7552-4207-8973-898801ED212B}" type="slidenum">
              <a:rPr lang="en-US" smtClean="0"/>
              <a:pPr>
                <a:defRPr/>
              </a:pPr>
              <a:t>8</a:t>
            </a:fld>
            <a:endParaRPr lang="en-US"/>
          </a:p>
        </p:txBody>
      </p:sp>
      <p:sp>
        <p:nvSpPr>
          <p:cNvPr id="17" name="Footer Placeholder 16"/>
          <p:cNvSpPr>
            <a:spLocks noGrp="1"/>
          </p:cNvSpPr>
          <p:nvPr>
            <p:ph type="ftr" sz="quarter" idx="10"/>
          </p:nvPr>
        </p:nvSpPr>
        <p:spPr/>
        <p:txBody>
          <a:bodyPr/>
          <a:lstStyle/>
          <a:p>
            <a:pPr>
              <a:defRPr/>
            </a:pPr>
            <a:r>
              <a:rPr lang="en-US" dirty="0" smtClean="0"/>
              <a:t>Dali Georgobiani (Mikhail Kostin), "Annual Dose at FRIB", SATIF-13</a:t>
            </a:r>
            <a:endParaRPr lang="en-US" dirty="0"/>
          </a:p>
        </p:txBody>
      </p:sp>
    </p:spTree>
    <p:extLst>
      <p:ext uri="{BB962C8B-B14F-4D97-AF65-F5344CB8AC3E}">
        <p14:creationId xmlns:p14="http://schemas.microsoft.com/office/powerpoint/2010/main" val="394231212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Regulatory Requirements and Design Goals</a:t>
            </a:r>
            <a:endParaRPr lang="en-US" dirty="0"/>
          </a:p>
        </p:txBody>
      </p:sp>
      <p:sp>
        <p:nvSpPr>
          <p:cNvPr id="4" name="Footer Placeholder 3"/>
          <p:cNvSpPr>
            <a:spLocks noGrp="1"/>
          </p:cNvSpPr>
          <p:nvPr>
            <p:ph type="ftr" sz="quarter" idx="10"/>
          </p:nvPr>
        </p:nvSpPr>
        <p:spPr/>
        <p:txBody>
          <a:bodyPr/>
          <a:lstStyle/>
          <a:p>
            <a:pPr>
              <a:defRPr/>
            </a:pPr>
            <a:r>
              <a:rPr lang="it-IT" dirty="0" smtClean="0"/>
              <a:t>Dali Georgobiani (Mikhail Kostin), "Annual Dose at FRIB", SATIF-13</a:t>
            </a:r>
            <a:endParaRPr lang="en-US" dirty="0"/>
          </a:p>
        </p:txBody>
      </p:sp>
      <p:sp>
        <p:nvSpPr>
          <p:cNvPr id="5" name="Slide Number Placeholder 4"/>
          <p:cNvSpPr>
            <a:spLocks noGrp="1"/>
          </p:cNvSpPr>
          <p:nvPr>
            <p:ph type="sldNum" sz="quarter" idx="11"/>
          </p:nvPr>
        </p:nvSpPr>
        <p:spPr/>
        <p:txBody>
          <a:bodyPr/>
          <a:lstStyle/>
          <a:p>
            <a:pPr>
              <a:defRPr/>
            </a:pPr>
            <a:r>
              <a:rPr lang="en-US" smtClean="0"/>
              <a:t>, Slide </a:t>
            </a:r>
            <a:fld id="{35AD4620-7552-4207-8973-898801ED212B}" type="slidenum">
              <a:rPr lang="en-US" smtClean="0"/>
              <a:pPr>
                <a:defRPr/>
              </a:pPr>
              <a:t>9</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18256941"/>
              </p:ext>
            </p:extLst>
          </p:nvPr>
        </p:nvGraphicFramePr>
        <p:xfrm>
          <a:off x="76202" y="762000"/>
          <a:ext cx="8991598" cy="6051001"/>
        </p:xfrm>
        <a:graphic>
          <a:graphicData uri="http://schemas.openxmlformats.org/drawingml/2006/table">
            <a:tbl>
              <a:tblPr firstRow="1" bandRow="1"/>
              <a:tblGrid>
                <a:gridCol w="2895598"/>
                <a:gridCol w="3307646"/>
                <a:gridCol w="2788354"/>
              </a:tblGrid>
              <a:tr h="348430">
                <a:tc>
                  <a:txBody>
                    <a:bodyPr/>
                    <a:lstStyle/>
                    <a:p>
                      <a:pPr marL="0" marR="0">
                        <a:lnSpc>
                          <a:spcPct val="115000"/>
                        </a:lnSpc>
                        <a:spcBef>
                          <a:spcPts val="0"/>
                        </a:spcBef>
                        <a:spcAft>
                          <a:spcPts val="60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Target Receptor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606" marR="40606" marT="56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542"/>
                    </a:solidFill>
                  </a:tcPr>
                </a:tc>
                <a:tc gridSpan="2">
                  <a:txBody>
                    <a:bodyPr/>
                    <a:lstStyle/>
                    <a:p>
                      <a:pPr marL="0" marR="0">
                        <a:lnSpc>
                          <a:spcPct val="115000"/>
                        </a:lnSpc>
                        <a:spcBef>
                          <a:spcPts val="0"/>
                        </a:spcBef>
                        <a:spcAft>
                          <a:spcPts val="600"/>
                        </a:spcAft>
                      </a:pPr>
                      <a:r>
                        <a:rPr lang="en-US" sz="2000" b="1" dirty="0" smtClean="0">
                          <a:effectLst/>
                          <a:latin typeface="Times New Roman" panose="02020603050405020304" pitchFamily="18" charset="0"/>
                          <a:ea typeface="Calibri" panose="020F0502020204030204" pitchFamily="34" charset="0"/>
                          <a:cs typeface="Times New Roman" panose="02020603050405020304" pitchFamily="18" charset="0"/>
                        </a:rPr>
                        <a:t>Limits and Goals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606" marR="40606" marT="56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542"/>
                    </a:solidFill>
                  </a:tcPr>
                </a:tc>
                <a:tc hMerge="1">
                  <a:txBody>
                    <a:bodyPr/>
                    <a:lstStyle/>
                    <a:p>
                      <a:endParaRPr lang="en-US"/>
                    </a:p>
                  </a:txBody>
                  <a:tcPr/>
                </a:tc>
              </a:tr>
              <a:tr h="697307">
                <a:tc>
                  <a:txBody>
                    <a:bodyPr/>
                    <a:lstStyle/>
                    <a:p>
                      <a:pPr marL="0" marR="0">
                        <a:lnSpc>
                          <a:spcPct val="115000"/>
                        </a:lnSpc>
                        <a:spcBef>
                          <a:spcPts val="0"/>
                        </a:spcBef>
                        <a:spcAft>
                          <a:spcPts val="6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Radiation Dose -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Worker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45" marR="43238" marT="56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9CF"/>
                    </a:solidFill>
                  </a:tcPr>
                </a:tc>
                <a:tc gridSpan="2">
                  <a:txBody>
                    <a:bodyPr/>
                    <a:lstStyle/>
                    <a:p>
                      <a:pPr marL="0" marR="0">
                        <a:lnSpc>
                          <a:spcPct val="115000"/>
                        </a:lnSpc>
                        <a:spcBef>
                          <a:spcPts val="0"/>
                        </a:spcBef>
                        <a:spcAft>
                          <a:spcPts val="6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Standard</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 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5000 mrem/</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yr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15000"/>
                        </a:lnSpc>
                        <a:spcBef>
                          <a:spcPts val="0"/>
                        </a:spcBef>
                        <a:spcAft>
                          <a:spcPts val="6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MSU ALARA Goal: 500 mrem/</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yr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c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45" marR="43238" marT="56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9CF"/>
                    </a:solidFill>
                  </a:tcPr>
                </a:tc>
                <a:tc hMerge="1">
                  <a:txBody>
                    <a:bodyPr/>
                    <a:lstStyle/>
                    <a:p>
                      <a:endParaRPr lang="en-US"/>
                    </a:p>
                  </a:txBody>
                  <a:tcPr/>
                </a:tc>
              </a:tr>
              <a:tr h="697307">
                <a:tc>
                  <a:txBody>
                    <a:bodyPr/>
                    <a:lstStyle/>
                    <a:p>
                      <a:pPr marL="0" marR="0">
                        <a:lnSpc>
                          <a:spcPct val="115000"/>
                        </a:lnSpc>
                        <a:spcBef>
                          <a:spcPts val="0"/>
                        </a:spcBef>
                        <a:spcAft>
                          <a:spcPts val="6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Radiation Dose -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Public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45" marR="43238" marT="56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E9"/>
                    </a:solidFill>
                  </a:tcPr>
                </a:tc>
                <a:tc gridSpan="2">
                  <a:txBody>
                    <a:bodyPr/>
                    <a:lstStyle/>
                    <a:p>
                      <a:pPr marL="0" marR="0">
                        <a:lnSpc>
                          <a:spcPct val="115000"/>
                        </a:lnSpc>
                        <a:spcBef>
                          <a:spcPts val="0"/>
                        </a:spcBef>
                        <a:spcAft>
                          <a:spcPts val="6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Standard</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 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100 mrem/</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yr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and 2 mrem/(any one hour) </a:t>
                      </a:r>
                    </a:p>
                    <a:p>
                      <a:pPr marL="0" marR="0">
                        <a:lnSpc>
                          <a:spcPct val="115000"/>
                        </a:lnSpc>
                        <a:spcBef>
                          <a:spcPts val="0"/>
                        </a:spcBef>
                        <a:spcAft>
                          <a:spcPts val="6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MSU ALARA Goal </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10 mrem/</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yr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and 2 mrem/(any one hour) </a:t>
                      </a:r>
                    </a:p>
                  </a:txBody>
                  <a:tcPr marL="65045" marR="43238" marT="56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E9"/>
                    </a:solidFill>
                  </a:tcPr>
                </a:tc>
                <a:tc hMerge="1">
                  <a:txBody>
                    <a:bodyPr/>
                    <a:lstStyle/>
                    <a:p>
                      <a:endParaRPr lang="en-US"/>
                    </a:p>
                  </a:txBody>
                  <a:tcPr/>
                </a:tc>
              </a:tr>
              <a:tr h="622760">
                <a:tc>
                  <a:txBody>
                    <a:bodyPr/>
                    <a:lstStyle/>
                    <a:p>
                      <a:pPr marL="0" marR="0">
                        <a:lnSpc>
                          <a:spcPct val="115000"/>
                        </a:lnSpc>
                        <a:spcBef>
                          <a:spcPts val="0"/>
                        </a:spcBef>
                        <a:spcAft>
                          <a:spcPts val="6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Air – maximum exposure to nearest public receptor </a:t>
                      </a:r>
                    </a:p>
                  </a:txBody>
                  <a:tcPr marL="65045" marR="43238" marT="56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9CF"/>
                    </a:solidFill>
                  </a:tcPr>
                </a:tc>
                <a:tc gridSpan="2">
                  <a:txBody>
                    <a:bodyPr/>
                    <a:lstStyle/>
                    <a:p>
                      <a:pPr marL="0" marR="0">
                        <a:lnSpc>
                          <a:spcPct val="115000"/>
                        </a:lnSpc>
                        <a:spcBef>
                          <a:spcPts val="0"/>
                        </a:spcBef>
                        <a:spcAft>
                          <a:spcPts val="6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Standard</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 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10 mrem/</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yr</a:t>
                      </a:r>
                      <a:r>
                        <a:rPr lang="en-US" sz="1800" baseline="30000" dirty="0" err="1">
                          <a:effectLst/>
                          <a:latin typeface="Times New Roman" panose="02020603050405020304" pitchFamily="18" charset="0"/>
                          <a:ea typeface="Calibri" panose="020F0502020204030204" pitchFamily="34" charset="0"/>
                          <a:cs typeface="Times New Roman" panose="02020603050405020304" pitchFamily="18" charset="0"/>
                        </a:rPr>
                        <a:t>f</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5045" marR="43238" marT="56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9CF"/>
                    </a:solidFill>
                  </a:tcPr>
                </a:tc>
                <a:tc hMerge="1">
                  <a:txBody>
                    <a:bodyPr/>
                    <a:lstStyle/>
                    <a:p>
                      <a:endParaRPr lang="en-US"/>
                    </a:p>
                  </a:txBody>
                  <a:tcPr/>
                </a:tc>
              </a:tr>
              <a:tr h="1463642">
                <a:tc>
                  <a:txBody>
                    <a:bodyPr/>
                    <a:lstStyle/>
                    <a:p>
                      <a:pPr marL="0" marR="0">
                        <a:lnSpc>
                          <a:spcPct val="115000"/>
                        </a:lnSpc>
                        <a:spcBef>
                          <a:spcPts val="0"/>
                        </a:spcBef>
                        <a:spcAft>
                          <a:spcPts val="6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Soil and Groundwater </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d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6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in situ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no decay reduction factor) </a:t>
                      </a:r>
                    </a:p>
                  </a:txBody>
                  <a:tcPr marL="65045" marR="43238" marT="56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E9"/>
                    </a:solidFill>
                  </a:tcPr>
                </a:tc>
                <a:tc>
                  <a:txBody>
                    <a:bodyPr/>
                    <a:lstStyle/>
                    <a:p>
                      <a:pPr marL="0" marR="0">
                        <a:lnSpc>
                          <a:spcPct val="115000"/>
                        </a:lnSpc>
                        <a:spcBef>
                          <a:spcPts val="0"/>
                        </a:spcBef>
                        <a:spcAft>
                          <a:spcPts val="600"/>
                        </a:spcAft>
                      </a:pP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3</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 Water Effluent </a:t>
                      </a:r>
                    </a:p>
                    <a:p>
                      <a:pPr marL="0" marR="0">
                        <a:lnSpc>
                          <a:spcPct val="115000"/>
                        </a:lnSpc>
                        <a:spcBef>
                          <a:spcPts val="0"/>
                        </a:spcBef>
                        <a:spcAft>
                          <a:spcPts val="6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Regulatory Limit </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1,000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pCi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/ml </a:t>
                      </a:r>
                    </a:p>
                    <a:p>
                      <a:pPr marL="0" marR="0">
                        <a:lnSpc>
                          <a:spcPct val="115000"/>
                        </a:lnSpc>
                        <a:spcBef>
                          <a:spcPts val="0"/>
                        </a:spcBef>
                        <a:spcAft>
                          <a:spcPts val="6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Design Goal: 20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pCi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/ml </a:t>
                      </a:r>
                    </a:p>
                    <a:p>
                      <a:pPr marL="0" marR="0">
                        <a:lnSpc>
                          <a:spcPct val="115000"/>
                        </a:lnSpc>
                        <a:spcBef>
                          <a:spcPts val="0"/>
                        </a:spcBef>
                        <a:spcAft>
                          <a:spcPts val="6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(drinking water standard</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 b</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5045" marR="43238" marT="56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E9"/>
                    </a:solidFill>
                  </a:tcPr>
                </a:tc>
                <a:tc>
                  <a:txBody>
                    <a:bodyPr/>
                    <a:lstStyle/>
                    <a:p>
                      <a:pPr marL="0" marR="0">
                        <a:lnSpc>
                          <a:spcPct val="115000"/>
                        </a:lnSpc>
                        <a:spcBef>
                          <a:spcPts val="0"/>
                        </a:spcBef>
                        <a:spcAft>
                          <a:spcPts val="600"/>
                        </a:spcAft>
                      </a:pP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22</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Na Water Effluent </a:t>
                      </a:r>
                    </a:p>
                    <a:p>
                      <a:pPr marL="0" marR="0">
                        <a:lnSpc>
                          <a:spcPct val="115000"/>
                        </a:lnSpc>
                        <a:spcBef>
                          <a:spcPts val="0"/>
                        </a:spcBef>
                        <a:spcAft>
                          <a:spcPts val="6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Regulatory Limit</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 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6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pCi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/ml </a:t>
                      </a:r>
                    </a:p>
                    <a:p>
                      <a:pPr marL="0" marR="0">
                        <a:lnSpc>
                          <a:spcPct val="115000"/>
                        </a:lnSpc>
                        <a:spcBef>
                          <a:spcPts val="0"/>
                        </a:spcBef>
                        <a:spcAft>
                          <a:spcPts val="6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Design Goal: 0.4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pCi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/ml </a:t>
                      </a:r>
                    </a:p>
                    <a:p>
                      <a:pPr marL="0" marR="0">
                        <a:lnSpc>
                          <a:spcPct val="115000"/>
                        </a:lnSpc>
                        <a:spcBef>
                          <a:spcPts val="0"/>
                        </a:spcBef>
                        <a:spcAft>
                          <a:spcPts val="6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(drinking water standard</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 b</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5045" marR="43238" marT="56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E9"/>
                    </a:solidFill>
                  </a:tcPr>
                </a:tc>
              </a:tr>
              <a:tr h="314139">
                <a:tc>
                  <a:txBody>
                    <a:bodyPr/>
                    <a:lstStyle/>
                    <a:p>
                      <a:pPr marL="0" marR="0">
                        <a:lnSpc>
                          <a:spcPct val="115000"/>
                        </a:lnSpc>
                        <a:spcBef>
                          <a:spcPts val="0"/>
                        </a:spcBef>
                        <a:spcAft>
                          <a:spcPts val="6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Waste Water</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 e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45" marR="43238" marT="56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9CF"/>
                    </a:solidFill>
                  </a:tcPr>
                </a:tc>
                <a:tc>
                  <a:txBody>
                    <a:bodyPr/>
                    <a:lstStyle/>
                    <a:p>
                      <a:pPr marL="0" marR="0">
                        <a:lnSpc>
                          <a:spcPct val="115000"/>
                        </a:lnSpc>
                        <a:spcBef>
                          <a:spcPts val="0"/>
                        </a:spcBef>
                        <a:spcAft>
                          <a:spcPts val="600"/>
                        </a:spcAft>
                      </a:pP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3</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 Standard</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 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10,000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pCi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/ml </a:t>
                      </a:r>
                    </a:p>
                  </a:txBody>
                  <a:tcPr marL="65045" marR="43238" marT="56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9CF"/>
                    </a:solidFill>
                  </a:tcPr>
                </a:tc>
                <a:tc>
                  <a:txBody>
                    <a:bodyPr/>
                    <a:lstStyle/>
                    <a:p>
                      <a:pPr marL="0" marR="0">
                        <a:lnSpc>
                          <a:spcPct val="115000"/>
                        </a:lnSpc>
                        <a:spcBef>
                          <a:spcPts val="0"/>
                        </a:spcBef>
                        <a:spcAft>
                          <a:spcPts val="600"/>
                        </a:spcAft>
                      </a:pP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22</a:t>
                      </a:r>
                      <a:r>
                        <a:rPr lang="pl-PL" sz="1800" dirty="0">
                          <a:effectLst/>
                          <a:latin typeface="Times New Roman" panose="02020603050405020304" pitchFamily="18" charset="0"/>
                          <a:ea typeface="Calibri" panose="020F0502020204030204" pitchFamily="34" charset="0"/>
                          <a:cs typeface="Times New Roman" panose="02020603050405020304" pitchFamily="18" charset="0"/>
                        </a:rPr>
                        <a:t>Na Standard</a:t>
                      </a:r>
                      <a:r>
                        <a:rPr lang="pl-PL" sz="1800" baseline="30000" dirty="0">
                          <a:effectLst/>
                          <a:latin typeface="Times New Roman" panose="02020603050405020304" pitchFamily="18" charset="0"/>
                          <a:ea typeface="Calibri" panose="020F0502020204030204" pitchFamily="34" charset="0"/>
                          <a:cs typeface="Times New Roman" panose="02020603050405020304" pitchFamily="18" charset="0"/>
                        </a:rPr>
                        <a:t> a</a:t>
                      </a:r>
                      <a:r>
                        <a:rPr lang="pl-PL" sz="1800" dirty="0">
                          <a:effectLst/>
                          <a:latin typeface="Times New Roman" panose="02020603050405020304" pitchFamily="18" charset="0"/>
                          <a:ea typeface="Calibri" panose="020F0502020204030204" pitchFamily="34" charset="0"/>
                          <a:cs typeface="Times New Roman" panose="02020603050405020304" pitchFamily="18" charset="0"/>
                        </a:rPr>
                        <a:t>: 60 pCi/ml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45" marR="43238" marT="56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9CF"/>
                    </a:solidFill>
                  </a:tcPr>
                </a:tc>
              </a:tr>
              <a:tr h="1815493">
                <a:tc gridSpan="3">
                  <a:txBody>
                    <a:bodyPr/>
                    <a:lstStyle/>
                    <a:p>
                      <a:pPr marL="228600" marR="0" indent="-228600">
                        <a:lnSpc>
                          <a:spcPct val="115000"/>
                        </a:lnSpc>
                        <a:spcBef>
                          <a:spcPts val="0"/>
                        </a:spcBef>
                        <a:spcAft>
                          <a:spcPts val="600"/>
                        </a:spcAft>
                        <a:buAutoNum type="alphaLcPeriod"/>
                      </a:pPr>
                      <a:r>
                        <a:rPr lang="en-US" sz="700" dirty="0" smtClean="0">
                          <a:effectLst/>
                          <a:latin typeface="Times New Roman" panose="02020603050405020304" pitchFamily="18" charset="0"/>
                          <a:ea typeface="Calibri" panose="020F0502020204030204" pitchFamily="34" charset="0"/>
                          <a:cs typeface="Times New Roman" panose="02020603050405020304" pitchFamily="18" charset="0"/>
                        </a:rPr>
                        <a:t>Standard </a:t>
                      </a:r>
                      <a:r>
                        <a:rPr lang="en-US" sz="700" dirty="0">
                          <a:effectLst/>
                          <a:latin typeface="Times New Roman" panose="02020603050405020304" pitchFamily="18" charset="0"/>
                          <a:ea typeface="Calibri" panose="020F0502020204030204" pitchFamily="34" charset="0"/>
                          <a:cs typeface="Times New Roman" panose="02020603050405020304" pitchFamily="18" charset="0"/>
                        </a:rPr>
                        <a:t>refers to 10 CFR 20 (Nuclear Regulatory Commission) limits. </a:t>
                      </a:r>
                      <a:endParaRPr lang="en-US" sz="7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228600" marR="0" indent="-228600">
                        <a:lnSpc>
                          <a:spcPct val="115000"/>
                        </a:lnSpc>
                        <a:spcBef>
                          <a:spcPts val="0"/>
                        </a:spcBef>
                        <a:spcAft>
                          <a:spcPts val="600"/>
                        </a:spcAft>
                        <a:buAutoNum type="alphaLcPeriod"/>
                      </a:pPr>
                      <a:r>
                        <a:rPr lang="en-US" sz="700" dirty="0" smtClean="0">
                          <a:effectLst/>
                          <a:latin typeface="Times New Roman" panose="02020603050405020304" pitchFamily="18" charset="0"/>
                          <a:ea typeface="Calibri" panose="020F0502020204030204" pitchFamily="34" charset="0"/>
                          <a:cs typeface="Times New Roman" panose="02020603050405020304" pitchFamily="18" charset="0"/>
                        </a:rPr>
                        <a:t>Standard </a:t>
                      </a:r>
                      <a:r>
                        <a:rPr lang="en-US" sz="700" dirty="0">
                          <a:effectLst/>
                          <a:latin typeface="Times New Roman" panose="02020603050405020304" pitchFamily="18" charset="0"/>
                          <a:ea typeface="Calibri" panose="020F0502020204030204" pitchFamily="34" charset="0"/>
                          <a:cs typeface="Times New Roman" panose="02020603050405020304" pitchFamily="18" charset="0"/>
                        </a:rPr>
                        <a:t>refers to 40 CFR 141 (Environmental Protection Agency) limits for drinking water from community water systems. </a:t>
                      </a:r>
                      <a:endParaRPr lang="en-US" sz="7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228600" marR="0" indent="-228600">
                        <a:lnSpc>
                          <a:spcPct val="115000"/>
                        </a:lnSpc>
                        <a:spcBef>
                          <a:spcPts val="0"/>
                        </a:spcBef>
                        <a:spcAft>
                          <a:spcPts val="600"/>
                        </a:spcAft>
                        <a:buAutoNum type="alphaLcPeriod"/>
                      </a:pPr>
                      <a:r>
                        <a:rPr lang="en-US" sz="700" dirty="0" smtClean="0">
                          <a:effectLst/>
                          <a:latin typeface="Times New Roman" panose="02020603050405020304" pitchFamily="18" charset="0"/>
                          <a:ea typeface="Calibri" panose="020F0502020204030204" pitchFamily="34" charset="0"/>
                          <a:cs typeface="Times New Roman" panose="02020603050405020304" pitchFamily="18" charset="0"/>
                        </a:rPr>
                        <a:t>Some </a:t>
                      </a:r>
                      <a:r>
                        <a:rPr lang="en-US" sz="700" dirty="0">
                          <a:effectLst/>
                          <a:latin typeface="Times New Roman" panose="02020603050405020304" pitchFamily="18" charset="0"/>
                          <a:ea typeface="Calibri" panose="020F0502020204030204" pitchFamily="34" charset="0"/>
                          <a:cs typeface="Times New Roman" panose="02020603050405020304" pitchFamily="18" charset="0"/>
                        </a:rPr>
                        <a:t>conservative self-imposed goals are used to provide flexibility in the design, commissioning, and operation of FRIB and accommodate future upgrades or changes in mission. The ALARA Goals represent internal action levels for FRIB and the University as a precursor for ES&amp;H to assure that regulatory limits are not exceeded. </a:t>
                      </a:r>
                      <a:endParaRPr lang="en-US" sz="7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228600" marR="0" indent="-228600">
                        <a:lnSpc>
                          <a:spcPct val="115000"/>
                        </a:lnSpc>
                        <a:spcBef>
                          <a:spcPts val="0"/>
                        </a:spcBef>
                        <a:spcAft>
                          <a:spcPts val="600"/>
                        </a:spcAft>
                        <a:buAutoNum type="alphaLcPeriod"/>
                      </a:pPr>
                      <a:r>
                        <a:rPr lang="en-US" sz="700" dirty="0" smtClean="0">
                          <a:effectLst/>
                          <a:latin typeface="Times New Roman" panose="02020603050405020304" pitchFamily="18" charset="0"/>
                          <a:ea typeface="Calibri" panose="020F0502020204030204" pitchFamily="34" charset="0"/>
                          <a:cs typeface="Times New Roman" panose="02020603050405020304" pitchFamily="18" charset="0"/>
                        </a:rPr>
                        <a:t>Activated </a:t>
                      </a:r>
                      <a:r>
                        <a:rPr lang="en-US" sz="700" dirty="0">
                          <a:effectLst/>
                          <a:latin typeface="Times New Roman" panose="02020603050405020304" pitchFamily="18" charset="0"/>
                          <a:ea typeface="Calibri" panose="020F0502020204030204" pitchFamily="34" charset="0"/>
                          <a:cs typeface="Times New Roman" panose="02020603050405020304" pitchFamily="18" charset="0"/>
                        </a:rPr>
                        <a:t>soil and groundwater is being evaluated using drinking water limits as an FRIB design goal to assure that there are no negative impacts for water that may migrate to the underground aquifer. The point of compliance for groundwater will be established at the closer of a) nearest potential unrestricted access to the location or b) region containing 99.9 percent of the potentially activated soil. The actual point of compliance will be set following CD-3b. Of the activated material in the soil and groundwater, the limiting radionuclides are </a:t>
                      </a:r>
                      <a:r>
                        <a:rPr lang="en-US" sz="700" baseline="30000" dirty="0">
                          <a:effectLst/>
                          <a:latin typeface="Times New Roman" panose="02020603050405020304" pitchFamily="18" charset="0"/>
                          <a:ea typeface="Calibri" panose="020F0502020204030204" pitchFamily="34" charset="0"/>
                          <a:cs typeface="Times New Roman" panose="02020603050405020304" pitchFamily="18" charset="0"/>
                        </a:rPr>
                        <a:t>3</a:t>
                      </a:r>
                      <a:r>
                        <a:rPr lang="en-US" sz="700" dirty="0">
                          <a:effectLst/>
                          <a:latin typeface="Times New Roman" panose="02020603050405020304" pitchFamily="18" charset="0"/>
                          <a:ea typeface="Calibri" panose="020F0502020204030204" pitchFamily="34" charset="0"/>
                          <a:cs typeface="Times New Roman" panose="02020603050405020304" pitchFamily="18" charset="0"/>
                        </a:rPr>
                        <a:t>H and </a:t>
                      </a:r>
                      <a:r>
                        <a:rPr lang="en-US" sz="700" baseline="30000" dirty="0" smtClean="0">
                          <a:effectLst/>
                          <a:latin typeface="Times New Roman" panose="02020603050405020304" pitchFamily="18" charset="0"/>
                          <a:ea typeface="Calibri" panose="020F0502020204030204" pitchFamily="34" charset="0"/>
                          <a:cs typeface="Times New Roman" panose="02020603050405020304" pitchFamily="18" charset="0"/>
                        </a:rPr>
                        <a:t>22</a:t>
                      </a:r>
                      <a:r>
                        <a:rPr lang="en-US" sz="700" dirty="0" smtClean="0">
                          <a:effectLst/>
                          <a:latin typeface="Times New Roman" panose="02020603050405020304" pitchFamily="18" charset="0"/>
                          <a:ea typeface="Calibri" panose="020F0502020204030204" pitchFamily="34" charset="0"/>
                          <a:cs typeface="Times New Roman" panose="02020603050405020304" pitchFamily="18" charset="0"/>
                        </a:rPr>
                        <a:t>Na.</a:t>
                      </a:r>
                    </a:p>
                    <a:p>
                      <a:pPr marL="228600" marR="0" indent="-228600">
                        <a:lnSpc>
                          <a:spcPct val="115000"/>
                        </a:lnSpc>
                        <a:spcBef>
                          <a:spcPts val="0"/>
                        </a:spcBef>
                        <a:spcAft>
                          <a:spcPts val="600"/>
                        </a:spcAft>
                        <a:buAutoNum type="alphaLcPeriod"/>
                      </a:pPr>
                      <a:r>
                        <a:rPr lang="en-US" sz="700" dirty="0" smtClean="0">
                          <a:effectLst/>
                          <a:latin typeface="Times New Roman" panose="02020603050405020304" pitchFamily="18" charset="0"/>
                          <a:ea typeface="Calibri" panose="020F0502020204030204" pitchFamily="34" charset="0"/>
                          <a:cs typeface="Times New Roman" panose="02020603050405020304" pitchFamily="18" charset="0"/>
                        </a:rPr>
                        <a:t>Waste </a:t>
                      </a:r>
                      <a:r>
                        <a:rPr lang="en-US" sz="700" dirty="0">
                          <a:effectLst/>
                          <a:latin typeface="Times New Roman" panose="02020603050405020304" pitchFamily="18" charset="0"/>
                          <a:ea typeface="Calibri" panose="020F0502020204030204" pitchFamily="34" charset="0"/>
                          <a:cs typeface="Times New Roman" panose="02020603050405020304" pitchFamily="18" charset="0"/>
                        </a:rPr>
                        <a:t>Water is being evaluated using limits for release to the sanitary sewer. </a:t>
                      </a:r>
                      <a:endParaRPr lang="en-US" sz="7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228600" marR="0" indent="-228600">
                        <a:lnSpc>
                          <a:spcPct val="115000"/>
                        </a:lnSpc>
                        <a:spcBef>
                          <a:spcPts val="0"/>
                        </a:spcBef>
                        <a:spcAft>
                          <a:spcPts val="600"/>
                        </a:spcAft>
                        <a:buAutoNum type="alphaLcPeriod"/>
                      </a:pPr>
                      <a:r>
                        <a:rPr lang="en-US" sz="700" dirty="0" smtClean="0">
                          <a:effectLst/>
                          <a:latin typeface="Times New Roman" panose="02020603050405020304" pitchFamily="18" charset="0"/>
                          <a:ea typeface="Calibri" panose="020F0502020204030204" pitchFamily="34" charset="0"/>
                          <a:cs typeface="Times New Roman" panose="02020603050405020304" pitchFamily="18" charset="0"/>
                        </a:rPr>
                        <a:t>To </a:t>
                      </a:r>
                      <a:r>
                        <a:rPr lang="en-US" sz="700" dirty="0">
                          <a:effectLst/>
                          <a:latin typeface="Times New Roman" panose="02020603050405020304" pitchFamily="18" charset="0"/>
                          <a:ea typeface="Calibri" panose="020F0502020204030204" pitchFamily="34" charset="0"/>
                          <a:cs typeface="Times New Roman" panose="02020603050405020304" pitchFamily="18" charset="0"/>
                        </a:rPr>
                        <a:t>implement the ALARA requirements of 20.1101 (b) a constraint on air emissions of radioactive material to the environment shall not cause an individual member of the public to receive a dose of 10 mrem TEDE per year from these emissions. (See 20 CFR 20.1101 (b) for specific requirement. No additional ALARA goals are established for air emissions based on the NRC ALARA requirements. </a:t>
                      </a:r>
                    </a:p>
                  </a:txBody>
                  <a:tcPr marL="40606" marR="40606" marT="56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E9"/>
                    </a:solidFill>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2659567556"/>
      </p:ext>
    </p:extLst>
  </p:cSld>
  <p:clrMapOvr>
    <a:masterClrMapping/>
  </p:clrMapOvr>
</p:sld>
</file>

<file path=ppt/theme/theme1.xml><?xml version="1.0" encoding="utf-8"?>
<a:theme xmlns:a="http://schemas.openxmlformats.org/drawingml/2006/main" name="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FRIB PowerPoint Template.pptx" id="{F9D8EFE4-3DAD-43E2-85D0-715CB6229C22}" vid="{1E1D846A-C59C-4820-B358-E1CB3089F2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64A49F64DF79428F509E137829B888" ma:contentTypeVersion="12" ma:contentTypeDescription="Create a new document." ma:contentTypeScope="" ma:versionID="f78492142974c4de333a7b90d3569bca">
  <xsd:schema xmlns:xsd="http://www.w3.org/2001/XMLSchema" xmlns:xs="http://www.w3.org/2001/XMLSchema" xmlns:p="http://schemas.microsoft.com/office/2006/metadata/properties" xmlns:ns1="http://schemas.microsoft.com/sharepoint/v3" xmlns:ns3="31ac3772-10db-466f-87b2-5ca6a813de61" xmlns:ns4="http://schemas.microsoft.com/sharepoint/v4" targetNamespace="http://schemas.microsoft.com/office/2006/metadata/properties" ma:root="true" ma:fieldsID="55db7e5ff2f0921c7a8e51d838ec3469" ns1:_="" ns3:_="" ns4:_="">
    <xsd:import namespace="http://schemas.microsoft.com/sharepoint/v3"/>
    <xsd:import namespace="31ac3772-10db-466f-87b2-5ca6a813de61"/>
    <xsd:import namespace="http://schemas.microsoft.com/sharepoint/v4"/>
    <xsd:element name="properties">
      <xsd:complexType>
        <xsd:sequence>
          <xsd:element name="documentManagement">
            <xsd:complexType>
              <xsd:all>
                <xsd:element ref="ns3:Archive_x0020_Date" minOccurs="0"/>
                <xsd:element ref="ns1:EmailSender" minOccurs="0"/>
                <xsd:element ref="ns1:EmailTo" minOccurs="0"/>
                <xsd:element ref="ns1:EmailCc" minOccurs="0"/>
                <xsd:element ref="ns1:EmailFrom" minOccurs="0"/>
                <xsd:element ref="ns1:EmailSubject" minOccurs="0"/>
                <xsd:element ref="ns4:EmailHead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EmailSender" ma:index="12" nillable="true" ma:displayName="E-Mail Sender" ma:hidden="true" ma:internalName="EmailSender">
      <xsd:simpleType>
        <xsd:restriction base="dms:Note">
          <xsd:maxLength value="255"/>
        </xsd:restriction>
      </xsd:simpleType>
    </xsd:element>
    <xsd:element name="EmailTo" ma:index="13" nillable="true" ma:displayName="E-Mail To" ma:hidden="true" ma:internalName="EmailTo">
      <xsd:simpleType>
        <xsd:restriction base="dms:Note">
          <xsd:maxLength value="255"/>
        </xsd:restriction>
      </xsd:simpleType>
    </xsd:element>
    <xsd:element name="EmailCc" ma:index="14" nillable="true" ma:displayName="E-Mail Cc" ma:hidden="true" ma:internalName="EmailCc">
      <xsd:simpleType>
        <xsd:restriction base="dms:Note">
          <xsd:maxLength value="255"/>
        </xsd:restriction>
      </xsd:simpleType>
    </xsd:element>
    <xsd:element name="EmailFrom" ma:index="15" nillable="true" ma:displayName="E-Mail From" ma:hidden="true" ma:internalName="EmailFrom">
      <xsd:simpleType>
        <xsd:restriction base="dms:Text"/>
      </xsd:simpleType>
    </xsd:element>
    <xsd:element name="EmailSubject" ma:index="16" nillable="true" ma:displayName="E-Mail Subject" ma:hidden="true" ma:internalName="EmailSubject">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ac3772-10db-466f-87b2-5ca6a813de61" elementFormDefault="qualified">
    <xsd:import namespace="http://schemas.microsoft.com/office/2006/documentManagement/types"/>
    <xsd:import namespace="http://schemas.microsoft.com/office/infopath/2007/PartnerControls"/>
    <xsd:element name="Archive_x0020_Date" ma:index="11" nillable="true" ma:displayName="Archive Date" ma:format="DateOnly" ma:internalName="Archive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EmailHeaders" ma:index="17" nillable="true" ma:displayName="E-Mail Headers" ma:hidden="true" ma:internalName="EmailHeaders">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Archive_x0020_Date xmlns="31ac3772-10db-466f-87b2-5ca6a813de61" xsi:nil="true"/>
    <EmailTo xmlns="http://schemas.microsoft.com/sharepoint/v3" xsi:nil="true"/>
    <EmailHeaders xmlns="http://schemas.microsoft.com/sharepoint/v4" xsi:nil="true"/>
    <EmailSender xmlns="http://schemas.microsoft.com/sharepoint/v3" xsi:nil="true"/>
    <EmailFrom xmlns="http://schemas.microsoft.com/sharepoint/v3" xsi:nil="true"/>
    <EmailSubject xmlns="http://schemas.microsoft.com/sharepoint/v3" xsi:nil="true"/>
    <EmailCc xmlns="http://schemas.microsoft.com/sharepoint/v3" xsi:nil="true"/>
  </documentManagement>
</p:properties>
</file>

<file path=customXml/itemProps1.xml><?xml version="1.0" encoding="utf-8"?>
<ds:datastoreItem xmlns:ds="http://schemas.openxmlformats.org/officeDocument/2006/customXml" ds:itemID="{54A3DBE1-8C73-4FEF-B4E5-7AC47EA295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1ac3772-10db-466f-87b2-5ca6a813de61"/>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B76CD61-6042-403B-B3F6-04E51A8FF76A}">
  <ds:schemaRefs>
    <ds:schemaRef ds:uri="http://schemas.microsoft.com/sharepoint/v3/contenttype/forms"/>
  </ds:schemaRefs>
</ds:datastoreItem>
</file>

<file path=customXml/itemProps3.xml><?xml version="1.0" encoding="utf-8"?>
<ds:datastoreItem xmlns:ds="http://schemas.openxmlformats.org/officeDocument/2006/customXml" ds:itemID="{24BA702D-F6E6-4314-8945-369A109C75F9}">
  <ds:schemaRefs>
    <ds:schemaRef ds:uri="http://purl.org/dc/elements/1.1/"/>
    <ds:schemaRef ds:uri="http://schemas.microsoft.com/sharepoint/v4"/>
    <ds:schemaRef ds:uri="31ac3772-10db-466f-87b2-5ca6a813de61"/>
    <ds:schemaRef ds:uri="http://schemas.microsoft.com/office/infopath/2007/PartnerControls"/>
    <ds:schemaRef ds:uri="http://www.w3.org/XML/1998/namespace"/>
    <ds:schemaRef ds:uri="http://schemas.openxmlformats.org/package/2006/metadata/core-properties"/>
    <ds:schemaRef ds:uri="http://schemas.microsoft.com/office/2006/documentManagement/types"/>
    <ds:schemaRef ds:uri="http://purl.org/dc/terms/"/>
    <ds:schemaRef ds:uri="http://schemas.microsoft.com/sharepoint/v3"/>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Annual Dose at FRIB - SATIF-13 - Dali Georgobiani</Template>
  <TotalTime>3295</TotalTime>
  <Words>3945</Words>
  <Application>Microsoft Macintosh PowerPoint</Application>
  <PresentationFormat>On-screen Show (4:3)</PresentationFormat>
  <Paragraphs>1232</Paragraphs>
  <Slides>32</Slides>
  <Notes>5</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FRIB3</vt:lpstr>
      <vt:lpstr>Annual Dose to Personnel and General Public from Direct Exposure, Skyshine and Airborne Emission at FRIB</vt:lpstr>
      <vt:lpstr>Collaboration</vt:lpstr>
      <vt:lpstr>Outline</vt:lpstr>
      <vt:lpstr>Facility for Rare Isotope Beams (FRIB) Overview</vt:lpstr>
      <vt:lpstr>FRIB Overview</vt:lpstr>
      <vt:lpstr>FRIB Overview</vt:lpstr>
      <vt:lpstr>FRIB – Four Science Themes</vt:lpstr>
      <vt:lpstr>FRIB Beams Will Enable New Discoveries</vt:lpstr>
      <vt:lpstr>Regulatory Requirements and Design Goals</vt:lpstr>
      <vt:lpstr>Bounding Air for Skyshine</vt:lpstr>
      <vt:lpstr>Receptor Locations</vt:lpstr>
      <vt:lpstr>Receptor Locations</vt:lpstr>
      <vt:lpstr>Target Building Model</vt:lpstr>
      <vt:lpstr>Annual Dose From Direct Radiation From Target Building</vt:lpstr>
      <vt:lpstr>Annual Dose from Target Building Skyshine</vt:lpstr>
      <vt:lpstr>Annual Dose from Target Building</vt:lpstr>
      <vt:lpstr>Linac Model</vt:lpstr>
      <vt:lpstr>Direct Dose to Public and Workers From Linac</vt:lpstr>
      <vt:lpstr>Skyshine+Direct Dose from Linac</vt:lpstr>
      <vt:lpstr>Annual Dose Equivalents from Facility Emissions</vt:lpstr>
      <vt:lpstr>Annual Dose Equivalents from Facility Emissions</vt:lpstr>
      <vt:lpstr>Annual Dose Equivalents from Facility Emissions</vt:lpstr>
      <vt:lpstr>Total Annual Dose Equivalent to Receptors</vt:lpstr>
      <vt:lpstr>Conclusions</vt:lpstr>
      <vt:lpstr>Backup Slides</vt:lpstr>
      <vt:lpstr>Receptor Locations (Backup)</vt:lpstr>
      <vt:lpstr>Direct Dose From Target Building (indicate workers area, public area)</vt:lpstr>
      <vt:lpstr>Superconducting RF Driver Linac Overview</vt:lpstr>
      <vt:lpstr>Accelerator Progress</vt:lpstr>
      <vt:lpstr>FRIB Rare Isotope Production Facilities</vt:lpstr>
      <vt:lpstr>FRIB Rare Isotope Production Facilities Fragment Separator</vt:lpstr>
      <vt:lpstr> Fragment Separator Progress</vt:lpstr>
    </vt:vector>
  </TitlesOfParts>
  <Company>NSCL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xof Presentation]</dc:title>
  <dc:creator>Kostin, Mikhail</dc:creator>
  <cp:lastModifiedBy>Dali Georgobiani</cp:lastModifiedBy>
  <cp:revision>131</cp:revision>
  <cp:lastPrinted>2016-10-06T20:13:47Z</cp:lastPrinted>
  <dcterms:created xsi:type="dcterms:W3CDTF">2016-10-05T16:13:30Z</dcterms:created>
  <dcterms:modified xsi:type="dcterms:W3CDTF">2016-10-10T20:07:35Z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0x010100F664A49F64DF79428F509E137829B888</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ies>
</file>