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6" r:id="rId1"/>
    <p:sldMasterId id="2147483651" r:id="rId2"/>
    <p:sldMasterId id="2147483690" r:id="rId3"/>
  </p:sldMasterIdLst>
  <p:notesMasterIdLst>
    <p:notesMasterId r:id="rId10"/>
  </p:notesMasterIdLst>
  <p:handoutMasterIdLst>
    <p:handoutMasterId r:id="rId11"/>
  </p:handoutMasterIdLst>
  <p:sldIdLst>
    <p:sldId id="261" r:id="rId4"/>
    <p:sldId id="276" r:id="rId5"/>
    <p:sldId id="275" r:id="rId6"/>
    <p:sldId id="277" r:id="rId7"/>
    <p:sldId id="278" r:id="rId8"/>
    <p:sldId id="279" r:id="rId9"/>
  </p:sldIdLst>
  <p:sldSz cx="9144000" cy="6858000" type="screen4x3"/>
  <p:notesSz cx="6775450" cy="9906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5FFAB"/>
    <a:srgbClr val="FFFF66"/>
    <a:srgbClr val="003E89"/>
    <a:srgbClr val="0058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605" autoAdjust="0"/>
    <p:restoredTop sz="86400" autoAdjust="0"/>
  </p:normalViewPr>
  <p:slideViewPr>
    <p:cSldViewPr>
      <p:cViewPr>
        <p:scale>
          <a:sx n="73" d="100"/>
          <a:sy n="73" d="100"/>
        </p:scale>
        <p:origin x="-1200" y="-2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2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5288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38575" y="0"/>
            <a:ext cx="2935288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30C00C8-B9B1-4DAF-A8C4-02E7F11B4EE5}" type="datetimeFigureOut">
              <a:rPr lang="de-DE"/>
              <a:pPr>
                <a:defRPr/>
              </a:pPr>
              <a:t>12.10.2016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09113"/>
            <a:ext cx="2935288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38575" y="9409113"/>
            <a:ext cx="2935288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919AB08-2140-4E4E-8425-EAF62ABB8A33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075058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5288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38575" y="0"/>
            <a:ext cx="2935288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1A017C5-635A-49E1-8197-C4EC34E66EDA}" type="datetimeFigureOut">
              <a:rPr lang="de-DE"/>
              <a:pPr>
                <a:defRPr/>
              </a:pPr>
              <a:t>12.10.2016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1225" y="742950"/>
            <a:ext cx="4953000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e-DE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7863" y="4705350"/>
            <a:ext cx="5419725" cy="44577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noProof="0" smtClean="0"/>
              <a:t>Textmasterformat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de-DE" noProof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09113"/>
            <a:ext cx="2935288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38575" y="9409113"/>
            <a:ext cx="2935288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E33C014-C663-4068-BC89-FF81F94CFA04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2470916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5"/>
          <p:cNvSpPr>
            <a:spLocks noGrp="1"/>
          </p:cNvSpPr>
          <p:nvPr>
            <p:ph type="body" sz="quarter" idx="11"/>
          </p:nvPr>
        </p:nvSpPr>
        <p:spPr>
          <a:xfrm>
            <a:off x="1187624" y="5229200"/>
            <a:ext cx="4752528" cy="50405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2"/>
          </p:nvPr>
        </p:nvSpPr>
        <p:spPr>
          <a:xfrm>
            <a:off x="1187451" y="5805488"/>
            <a:ext cx="4752702" cy="50383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3" name="Line 73"/>
          <p:cNvSpPr>
            <a:spLocks noChangeShapeType="1"/>
          </p:cNvSpPr>
          <p:nvPr/>
        </p:nvSpPr>
        <p:spPr bwMode="auto">
          <a:xfrm>
            <a:off x="115888" y="6477000"/>
            <a:ext cx="8904287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spcBef>
                <a:spcPct val="20000"/>
              </a:spcBef>
              <a:buClr>
                <a:srgbClr val="F8B323"/>
              </a:buClr>
              <a:buFont typeface="Wingdings" pitchFamily="2" charset="2"/>
              <a:buNone/>
            </a:pPr>
            <a:endParaRPr lang="de-DE" sz="900" b="1">
              <a:solidFill>
                <a:srgbClr val="261748"/>
              </a:solidFill>
              <a:latin typeface="Arial" charset="0"/>
              <a:cs typeface="+mn-cs"/>
            </a:endParaRPr>
          </a:p>
        </p:txBody>
      </p:sp>
      <p:sp>
        <p:nvSpPr>
          <p:cNvPr id="10322" name="Rectangle 82"/>
          <p:cNvSpPr>
            <a:spLocks noChangeArrowheads="1"/>
          </p:cNvSpPr>
          <p:nvPr/>
        </p:nvSpPr>
        <p:spPr bwMode="auto">
          <a:xfrm>
            <a:off x="8448675" y="119063"/>
            <a:ext cx="569913" cy="903287"/>
          </a:xfrm>
          <a:prstGeom prst="rect">
            <a:avLst/>
          </a:prstGeom>
          <a:solidFill>
            <a:schemeClr val="hlink"/>
          </a:solidFill>
          <a:ln w="9525">
            <a:solidFill>
              <a:srgbClr val="261748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20000"/>
              </a:spcBef>
              <a:buClr>
                <a:srgbClr val="F8B323"/>
              </a:buClr>
              <a:buFont typeface="Wingdings" pitchFamily="2" charset="2"/>
              <a:buNone/>
            </a:pPr>
            <a:endParaRPr lang="de-DE" sz="900" b="1">
              <a:solidFill>
                <a:srgbClr val="261748"/>
              </a:solidFill>
              <a:latin typeface="Arial" charset="0"/>
              <a:cs typeface="+mn-cs"/>
            </a:endParaRPr>
          </a:p>
        </p:txBody>
      </p:sp>
      <p:pic>
        <p:nvPicPr>
          <p:cNvPr id="10323" name="Picture 83" descr="logo-XFEL_rgb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114300"/>
            <a:ext cx="911225" cy="91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24" name="Rectangle 8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42975" y="3827463"/>
            <a:ext cx="7258050" cy="1704975"/>
          </a:xfrm>
          <a:extLst>
            <a:ext uri="{91240B29-F687-4F45-9708-019B960494DF}">
              <a14:hiddenLine xmlns:a14="http://schemas.microsoft.com/office/drawing/2010/main" w="28575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1440" tIns="45720" bIns="0" anchor="ctr" anchorCtr="1"/>
          <a:lstStyle>
            <a:lvl1pPr marL="0" indent="0" algn="ctr">
              <a:defRPr b="0">
                <a:solidFill>
                  <a:schemeClr val="hlink"/>
                </a:solidFill>
              </a:defRPr>
            </a:lvl1pPr>
          </a:lstStyle>
          <a:p>
            <a:pPr lvl="0"/>
            <a:r>
              <a:rPr lang="en-GB" noProof="0" smtClean="0"/>
              <a:t>Thomas Tschentscher</a:t>
            </a:r>
          </a:p>
          <a:p>
            <a:pPr lvl="0"/>
            <a:r>
              <a:rPr lang="en-GB" noProof="0" smtClean="0"/>
              <a:t>conference, location, date</a:t>
            </a:r>
          </a:p>
        </p:txBody>
      </p:sp>
      <p:sp>
        <p:nvSpPr>
          <p:cNvPr id="10325" name="Line 85"/>
          <p:cNvSpPr>
            <a:spLocks noChangeShapeType="1"/>
          </p:cNvSpPr>
          <p:nvPr/>
        </p:nvSpPr>
        <p:spPr bwMode="auto">
          <a:xfrm>
            <a:off x="115888" y="6477000"/>
            <a:ext cx="8904287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spcBef>
                <a:spcPct val="20000"/>
              </a:spcBef>
              <a:buClr>
                <a:srgbClr val="F8B323"/>
              </a:buClr>
              <a:buFont typeface="Wingdings" pitchFamily="2" charset="2"/>
              <a:buNone/>
            </a:pPr>
            <a:endParaRPr lang="de-DE" sz="900" b="1">
              <a:solidFill>
                <a:srgbClr val="261748"/>
              </a:solidFill>
              <a:latin typeface="Arial" charset="0"/>
              <a:cs typeface="+mn-cs"/>
            </a:endParaRPr>
          </a:p>
        </p:txBody>
      </p:sp>
      <p:sp>
        <p:nvSpPr>
          <p:cNvPr id="10326" name="Rectangle 86"/>
          <p:cNvSpPr>
            <a:spLocks noGrp="1" noChangeArrowheads="1"/>
          </p:cNvSpPr>
          <p:nvPr>
            <p:ph type="ctrTitle" sz="quarter"/>
          </p:nvPr>
        </p:nvSpPr>
        <p:spPr>
          <a:xfrm>
            <a:off x="939800" y="1314450"/>
            <a:ext cx="7251700" cy="1844675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 bIns="45720" anchor="ctr"/>
          <a:lstStyle>
            <a:lvl1pPr algn="ctr">
              <a:defRPr sz="5500" b="0">
                <a:solidFill>
                  <a:schemeClr val="hlink"/>
                </a:solidFill>
              </a:defRPr>
            </a:lvl1pPr>
          </a:lstStyle>
          <a:p>
            <a:pPr lvl="0"/>
            <a:r>
              <a:rPr lang="en-GB" noProof="0" smtClean="0"/>
              <a:t>Title format (max. 2 lines), don’t edit here</a:t>
            </a:r>
          </a:p>
        </p:txBody>
      </p:sp>
      <p:pic>
        <p:nvPicPr>
          <p:cNvPr id="10327" name="Picture 87" descr="Undulator_final_nurh#50DE97_links4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75" y="114300"/>
            <a:ext cx="7281863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48170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ltGray"/>
        <p:txBody>
          <a:bodyPr/>
          <a:lstStyle/>
          <a:p>
            <a:r>
              <a:rPr lang="en-US" dirty="0" smtClean="0"/>
              <a:t>Click to edit Master title style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ltGray"/>
        <p:txBody>
          <a:bodyPr/>
          <a:lstStyle>
            <a:lvl1pPr>
              <a:defRPr/>
            </a:lvl1pPr>
          </a:lstStyle>
          <a:p>
            <a:fld id="{F4FDF152-CCDD-45D2-A883-C8FA0039B151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95278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AA6E334-0066-4B4B-83DF-C0B169338BE8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17474" y="6505575"/>
            <a:ext cx="6152697" cy="2667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ctr">
              <a:spcBef>
                <a:spcPct val="20000"/>
              </a:spcBef>
              <a:buClr>
                <a:srgbClr val="F8B323"/>
              </a:buClr>
              <a:buFont typeface="Wingdings" pitchFamily="2" charset="2"/>
              <a:buNone/>
            </a:pPr>
            <a:r>
              <a:rPr lang="en-GB" sz="900" b="1">
                <a:solidFill>
                  <a:srgbClr val="261748"/>
                </a:solidFill>
                <a:latin typeface="Arial" charset="0"/>
                <a:cs typeface="+mn-cs"/>
              </a:rPr>
              <a:t>Delete this text and put in here: Date of the Talk, location, … (max: 1 line)</a:t>
            </a:r>
          </a:p>
          <a:p>
            <a:pPr algn="ctr">
              <a:spcBef>
                <a:spcPct val="20000"/>
              </a:spcBef>
              <a:buClr>
                <a:srgbClr val="F8B323"/>
              </a:buClr>
              <a:buFont typeface="Wingdings" pitchFamily="2" charset="2"/>
              <a:buNone/>
            </a:pPr>
            <a:r>
              <a:rPr lang="en-GB" sz="900" b="1">
                <a:solidFill>
                  <a:srgbClr val="261748"/>
                </a:solidFill>
                <a:latin typeface="Arial" charset="0"/>
                <a:cs typeface="+mn-cs"/>
              </a:rPr>
              <a:t>Put in here: Name of the speaker, function, affiliation, … (max. 1 line)</a:t>
            </a:r>
          </a:p>
        </p:txBody>
      </p:sp>
    </p:spTree>
    <p:extLst>
      <p:ext uri="{BB962C8B-B14F-4D97-AF65-F5344CB8AC3E}">
        <p14:creationId xmlns:p14="http://schemas.microsoft.com/office/powerpoint/2010/main" val="29146246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438" y="-27384"/>
            <a:ext cx="9144000" cy="828554"/>
          </a:xfrm>
          <a:prstGeom prst="rect">
            <a:avLst/>
          </a:prstGeom>
        </p:spPr>
      </p:pic>
      <p:sp>
        <p:nvSpPr>
          <p:cNvPr id="8" name="Rectangle 22"/>
          <p:cNvSpPr>
            <a:spLocks noChangeAspect="1" noChangeArrowheads="1"/>
          </p:cNvSpPr>
          <p:nvPr userDrawn="1"/>
        </p:nvSpPr>
        <p:spPr bwMode="auto">
          <a:xfrm>
            <a:off x="0" y="895551"/>
            <a:ext cx="4833639" cy="97242"/>
          </a:xfrm>
          <a:prstGeom prst="rect">
            <a:avLst/>
          </a:prstGeom>
          <a:solidFill>
            <a:srgbClr val="CF68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10500">
                <a:solidFill>
                  <a:srgbClr val="515151"/>
                </a:solidFill>
                <a:latin typeface="Arial" charset="0"/>
              </a:defRPr>
            </a:lvl1pPr>
            <a:lvl2pPr marL="742950" indent="-285750" eaLnBrk="0" hangingPunct="0">
              <a:defRPr sz="10500">
                <a:solidFill>
                  <a:srgbClr val="515151"/>
                </a:solidFill>
                <a:latin typeface="Arial" charset="0"/>
              </a:defRPr>
            </a:lvl2pPr>
            <a:lvl3pPr marL="1143000" indent="-228600" eaLnBrk="0" hangingPunct="0">
              <a:defRPr sz="10500">
                <a:solidFill>
                  <a:srgbClr val="515151"/>
                </a:solidFill>
                <a:latin typeface="Arial" charset="0"/>
              </a:defRPr>
            </a:lvl3pPr>
            <a:lvl4pPr marL="1600200" indent="-228600" eaLnBrk="0" hangingPunct="0">
              <a:defRPr sz="10500">
                <a:solidFill>
                  <a:srgbClr val="515151"/>
                </a:solidFill>
                <a:latin typeface="Arial" charset="0"/>
              </a:defRPr>
            </a:lvl4pPr>
            <a:lvl5pPr marL="2057400" indent="-228600" eaLnBrk="0" hangingPunct="0">
              <a:defRPr sz="10500">
                <a:solidFill>
                  <a:srgbClr val="51515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ts val="8713"/>
              </a:lnSpc>
              <a:spcBef>
                <a:spcPct val="20000"/>
              </a:spcBef>
              <a:spcAft>
                <a:spcPct val="0"/>
              </a:spcAft>
              <a:defRPr sz="10500">
                <a:solidFill>
                  <a:srgbClr val="51515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ts val="8713"/>
              </a:lnSpc>
              <a:spcBef>
                <a:spcPct val="20000"/>
              </a:spcBef>
              <a:spcAft>
                <a:spcPct val="0"/>
              </a:spcAft>
              <a:defRPr sz="10500">
                <a:solidFill>
                  <a:srgbClr val="51515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ts val="8713"/>
              </a:lnSpc>
              <a:spcBef>
                <a:spcPct val="20000"/>
              </a:spcBef>
              <a:spcAft>
                <a:spcPct val="0"/>
              </a:spcAft>
              <a:defRPr sz="10500">
                <a:solidFill>
                  <a:srgbClr val="51515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ts val="8713"/>
              </a:lnSpc>
              <a:spcBef>
                <a:spcPct val="20000"/>
              </a:spcBef>
              <a:spcAft>
                <a:spcPct val="0"/>
              </a:spcAft>
              <a:defRPr sz="10500">
                <a:solidFill>
                  <a:srgbClr val="51515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" name="Rectangle 23"/>
          <p:cNvSpPr>
            <a:spLocks noChangeAspect="1" noChangeArrowheads="1"/>
          </p:cNvSpPr>
          <p:nvPr userDrawn="1"/>
        </p:nvSpPr>
        <p:spPr bwMode="auto">
          <a:xfrm>
            <a:off x="0" y="801170"/>
            <a:ext cx="6074515" cy="97242"/>
          </a:xfrm>
          <a:prstGeom prst="rect">
            <a:avLst/>
          </a:prstGeom>
          <a:solidFill>
            <a:srgbClr val="00589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10500">
                <a:solidFill>
                  <a:srgbClr val="515151"/>
                </a:solidFill>
                <a:latin typeface="Arial" charset="0"/>
              </a:defRPr>
            </a:lvl1pPr>
            <a:lvl2pPr marL="742950" indent="-285750" eaLnBrk="0" hangingPunct="0">
              <a:defRPr sz="10500">
                <a:solidFill>
                  <a:srgbClr val="515151"/>
                </a:solidFill>
                <a:latin typeface="Arial" charset="0"/>
              </a:defRPr>
            </a:lvl2pPr>
            <a:lvl3pPr marL="1143000" indent="-228600" eaLnBrk="0" hangingPunct="0">
              <a:defRPr sz="10500">
                <a:solidFill>
                  <a:srgbClr val="515151"/>
                </a:solidFill>
                <a:latin typeface="Arial" charset="0"/>
              </a:defRPr>
            </a:lvl3pPr>
            <a:lvl4pPr marL="1600200" indent="-228600" eaLnBrk="0" hangingPunct="0">
              <a:defRPr sz="10500">
                <a:solidFill>
                  <a:srgbClr val="515151"/>
                </a:solidFill>
                <a:latin typeface="Arial" charset="0"/>
              </a:defRPr>
            </a:lvl4pPr>
            <a:lvl5pPr marL="2057400" indent="-228600" eaLnBrk="0" hangingPunct="0">
              <a:defRPr sz="10500">
                <a:solidFill>
                  <a:srgbClr val="51515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ts val="8713"/>
              </a:lnSpc>
              <a:spcBef>
                <a:spcPct val="20000"/>
              </a:spcBef>
              <a:spcAft>
                <a:spcPct val="0"/>
              </a:spcAft>
              <a:defRPr sz="10500">
                <a:solidFill>
                  <a:srgbClr val="51515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ts val="8713"/>
              </a:lnSpc>
              <a:spcBef>
                <a:spcPct val="20000"/>
              </a:spcBef>
              <a:spcAft>
                <a:spcPct val="0"/>
              </a:spcAft>
              <a:defRPr sz="10500">
                <a:solidFill>
                  <a:srgbClr val="51515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ts val="8713"/>
              </a:lnSpc>
              <a:spcBef>
                <a:spcPct val="20000"/>
              </a:spcBef>
              <a:spcAft>
                <a:spcPct val="0"/>
              </a:spcAft>
              <a:defRPr sz="10500">
                <a:solidFill>
                  <a:srgbClr val="51515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ts val="8713"/>
              </a:lnSpc>
              <a:spcBef>
                <a:spcPct val="20000"/>
              </a:spcBef>
              <a:spcAft>
                <a:spcPct val="0"/>
              </a:spcAft>
              <a:defRPr sz="10500">
                <a:solidFill>
                  <a:srgbClr val="51515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" name="Rectangle 25"/>
          <p:cNvSpPr>
            <a:spLocks noChangeAspect="1" noChangeArrowheads="1"/>
          </p:cNvSpPr>
          <p:nvPr userDrawn="1"/>
        </p:nvSpPr>
        <p:spPr bwMode="auto">
          <a:xfrm>
            <a:off x="3026992" y="895837"/>
            <a:ext cx="3047045" cy="96956"/>
          </a:xfrm>
          <a:prstGeom prst="rect">
            <a:avLst/>
          </a:prstGeom>
          <a:solidFill>
            <a:srgbClr val="003E6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10500">
                <a:solidFill>
                  <a:srgbClr val="515151"/>
                </a:solidFill>
                <a:latin typeface="Arial" charset="0"/>
              </a:defRPr>
            </a:lvl1pPr>
            <a:lvl2pPr marL="742950" indent="-285750" eaLnBrk="0" hangingPunct="0">
              <a:defRPr sz="10500">
                <a:solidFill>
                  <a:srgbClr val="515151"/>
                </a:solidFill>
                <a:latin typeface="Arial" charset="0"/>
              </a:defRPr>
            </a:lvl2pPr>
            <a:lvl3pPr marL="1143000" indent="-228600" eaLnBrk="0" hangingPunct="0">
              <a:defRPr sz="10500">
                <a:solidFill>
                  <a:srgbClr val="515151"/>
                </a:solidFill>
                <a:latin typeface="Arial" charset="0"/>
              </a:defRPr>
            </a:lvl3pPr>
            <a:lvl4pPr marL="1600200" indent="-228600" eaLnBrk="0" hangingPunct="0">
              <a:defRPr sz="10500">
                <a:solidFill>
                  <a:srgbClr val="515151"/>
                </a:solidFill>
                <a:latin typeface="Arial" charset="0"/>
              </a:defRPr>
            </a:lvl4pPr>
            <a:lvl5pPr marL="2057400" indent="-228600" eaLnBrk="0" hangingPunct="0">
              <a:defRPr sz="10500">
                <a:solidFill>
                  <a:srgbClr val="51515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ts val="8713"/>
              </a:lnSpc>
              <a:spcBef>
                <a:spcPct val="20000"/>
              </a:spcBef>
              <a:spcAft>
                <a:spcPct val="0"/>
              </a:spcAft>
              <a:defRPr sz="10500">
                <a:solidFill>
                  <a:srgbClr val="51515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ts val="8713"/>
              </a:lnSpc>
              <a:spcBef>
                <a:spcPct val="20000"/>
              </a:spcBef>
              <a:spcAft>
                <a:spcPct val="0"/>
              </a:spcAft>
              <a:defRPr sz="10500">
                <a:solidFill>
                  <a:srgbClr val="51515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ts val="8713"/>
              </a:lnSpc>
              <a:spcBef>
                <a:spcPct val="20000"/>
              </a:spcBef>
              <a:spcAft>
                <a:spcPct val="0"/>
              </a:spcAft>
              <a:defRPr sz="10500">
                <a:solidFill>
                  <a:srgbClr val="51515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ts val="8713"/>
              </a:lnSpc>
              <a:spcBef>
                <a:spcPct val="20000"/>
              </a:spcBef>
              <a:spcAft>
                <a:spcPct val="0"/>
              </a:spcAft>
              <a:defRPr sz="10500">
                <a:solidFill>
                  <a:srgbClr val="51515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12" name="Picture 37" descr="HG_LOGO_S_ENG_RGB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6231685"/>
            <a:ext cx="1152128" cy="509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29567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ltGray"/>
        <p:txBody>
          <a:bodyPr/>
          <a:lstStyle/>
          <a:p>
            <a:r>
              <a:rPr lang="de-DE" smtClean="0"/>
              <a:t>Mastertitelformat bearbeiten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ltGray"/>
        <p:txBody>
          <a:bodyPr/>
          <a:lstStyle>
            <a:lvl1pPr>
              <a:defRPr/>
            </a:lvl1pPr>
          </a:lstStyle>
          <a:p>
            <a:fld id="{F4FDF152-CCDD-45D2-A883-C8FA0039B151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08495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3.jpeg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7.xml"/><Relationship Id="rId4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9" name="Gruppieren 5"/>
          <p:cNvGrpSpPr>
            <a:grpSpLocks/>
          </p:cNvGrpSpPr>
          <p:nvPr userDrawn="1"/>
        </p:nvGrpSpPr>
        <p:grpSpPr bwMode="auto">
          <a:xfrm>
            <a:off x="-3175" y="4581127"/>
            <a:ext cx="9147175" cy="2276864"/>
            <a:chOff x="-1" y="4605600"/>
            <a:chExt cx="9147726" cy="2276406"/>
          </a:xfrm>
        </p:grpSpPr>
        <p:grpSp>
          <p:nvGrpSpPr>
            <p:cNvPr id="1035" name="Gruppieren 1"/>
            <p:cNvGrpSpPr>
              <a:grpSpLocks/>
            </p:cNvGrpSpPr>
            <p:nvPr/>
          </p:nvGrpSpPr>
          <p:grpSpPr bwMode="auto">
            <a:xfrm>
              <a:off x="-1" y="4605600"/>
              <a:ext cx="9147726" cy="2276406"/>
              <a:chOff x="-1" y="4605600"/>
              <a:chExt cx="9147727" cy="2276406"/>
            </a:xfrm>
          </p:grpSpPr>
          <p:sp>
            <p:nvSpPr>
              <p:cNvPr id="9" name="Rectangle 2"/>
              <p:cNvSpPr>
                <a:spLocks noChangeArrowheads="1"/>
              </p:cNvSpPr>
              <p:nvPr/>
            </p:nvSpPr>
            <p:spPr bwMode="auto">
              <a:xfrm>
                <a:off x="3174" y="4749583"/>
                <a:ext cx="9144552" cy="2108618"/>
              </a:xfrm>
              <a:prstGeom prst="rect">
                <a:avLst/>
              </a:prstGeom>
              <a:solidFill>
                <a:srgbClr val="00589C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>
                <a:defPPr>
                  <a:defRPr lang="de-DE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" charset="0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de-DE"/>
              </a:p>
            </p:txBody>
          </p:sp>
          <p:sp>
            <p:nvSpPr>
              <p:cNvPr id="10" name="Rectangle 22"/>
              <p:cNvSpPr>
                <a:spLocks noChangeArrowheads="1"/>
              </p:cNvSpPr>
              <p:nvPr userDrawn="1"/>
            </p:nvSpPr>
            <p:spPr bwMode="auto">
              <a:xfrm>
                <a:off x="-1" y="4605600"/>
                <a:ext cx="3059298" cy="144433"/>
              </a:xfrm>
              <a:prstGeom prst="rect">
                <a:avLst/>
              </a:prstGeom>
              <a:solidFill>
                <a:srgbClr val="CF6800"/>
              </a:solidFill>
              <a:ln>
                <a:noFill/>
              </a:ln>
              <a:effectLst/>
            </p:spPr>
            <p:txBody>
              <a:bodyPr wrap="none" lIns="90000" tIns="46800" rIns="90000" bIns="46800" anchor="ctr"/>
              <a:lstStyle>
                <a:defPPr>
                  <a:defRPr lang="de-DE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" charset="0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de-DE"/>
              </a:p>
            </p:txBody>
          </p:sp>
          <p:grpSp>
            <p:nvGrpSpPr>
              <p:cNvPr id="1039" name="Gruppieren 10"/>
              <p:cNvGrpSpPr>
                <a:grpSpLocks/>
              </p:cNvGrpSpPr>
              <p:nvPr/>
            </p:nvGrpSpPr>
            <p:grpSpPr bwMode="auto">
              <a:xfrm>
                <a:off x="0" y="6593081"/>
                <a:ext cx="9144000" cy="288925"/>
                <a:chOff x="0" y="6583363"/>
                <a:chExt cx="9144000" cy="288925"/>
              </a:xfrm>
            </p:grpSpPr>
            <p:sp>
              <p:nvSpPr>
                <p:cNvPr id="12" name="Rectangle 7"/>
                <p:cNvSpPr>
                  <a:spLocks noChangeArrowheads="1"/>
                </p:cNvSpPr>
                <p:nvPr/>
              </p:nvSpPr>
              <p:spPr bwMode="auto">
                <a:xfrm>
                  <a:off x="-1" y="6727855"/>
                  <a:ext cx="3059298" cy="144433"/>
                </a:xfrm>
                <a:prstGeom prst="rect">
                  <a:avLst/>
                </a:prstGeom>
                <a:solidFill>
                  <a:srgbClr val="9C9C9C"/>
                </a:solidFill>
                <a:ln>
                  <a:noFill/>
                </a:ln>
                <a:effectLst/>
                <a:extLst/>
              </p:spPr>
              <p:txBody>
                <a:bodyPr wrap="none" anchor="ctr"/>
                <a:lstStyle>
                  <a:defPPr>
                    <a:defRPr lang="de-DE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" charset="0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endParaRPr lang="de-DE"/>
                </a:p>
              </p:txBody>
            </p:sp>
            <p:sp>
              <p:nvSpPr>
                <p:cNvPr id="13" name="Rectangle 8"/>
                <p:cNvSpPr>
                  <a:spLocks noChangeArrowheads="1"/>
                </p:cNvSpPr>
                <p:nvPr/>
              </p:nvSpPr>
              <p:spPr bwMode="auto">
                <a:xfrm>
                  <a:off x="3025957" y="6583422"/>
                  <a:ext cx="3059298" cy="144434"/>
                </a:xfrm>
                <a:prstGeom prst="rect">
                  <a:avLst/>
                </a:prstGeom>
                <a:solidFill>
                  <a:srgbClr val="B9B9B9"/>
                </a:solidFill>
                <a:ln>
                  <a:noFill/>
                </a:ln>
                <a:effectLst/>
                <a:extLst/>
              </p:spPr>
              <p:txBody>
                <a:bodyPr wrap="none" anchor="ctr"/>
                <a:lstStyle>
                  <a:defPPr>
                    <a:defRPr lang="de-DE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" charset="0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endParaRPr lang="de-DE"/>
                </a:p>
              </p:txBody>
            </p:sp>
            <p:sp>
              <p:nvSpPr>
                <p:cNvPr id="14" name="Rectangle 9"/>
                <p:cNvSpPr>
                  <a:spLocks noChangeArrowheads="1"/>
                </p:cNvSpPr>
                <p:nvPr/>
              </p:nvSpPr>
              <p:spPr bwMode="auto">
                <a:xfrm>
                  <a:off x="-1" y="6583422"/>
                  <a:ext cx="3059298" cy="144434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/>
              </p:spPr>
              <p:txBody>
                <a:bodyPr wrap="none" anchor="ctr"/>
                <a:lstStyle>
                  <a:defPPr>
                    <a:defRPr lang="de-DE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" charset="0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endParaRPr lang="de-DE"/>
                </a:p>
              </p:txBody>
            </p:sp>
            <p:sp>
              <p:nvSpPr>
                <p:cNvPr id="15" name="Text Box 29"/>
                <p:cNvSpPr txBox="1">
                  <a:spLocks noChangeArrowheads="1"/>
                </p:cNvSpPr>
                <p:nvPr/>
              </p:nvSpPr>
              <p:spPr bwMode="auto">
                <a:xfrm>
                  <a:off x="3059297" y="6727855"/>
                  <a:ext cx="6085254" cy="138084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lIns="0" tIns="0" rIns="0" bIns="0">
                  <a:spAutoFit/>
                </a:bodyPr>
                <a:lstStyle>
                  <a:defPPr>
                    <a:defRPr lang="de-DE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" charset="0"/>
                      <a:ea typeface="+mn-ea"/>
                      <a:cs typeface="+mn-cs"/>
                    </a:defRPr>
                  </a:lvl9pPr>
                </a:lstStyle>
                <a:p>
                  <a:pPr algn="ctr">
                    <a:spcBef>
                      <a:spcPct val="50000"/>
                    </a:spcBef>
                    <a:defRPr/>
                  </a:pPr>
                  <a:endParaRPr lang="de-DE" sz="900" dirty="0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</p:grpSp>
        <p:grpSp>
          <p:nvGrpSpPr>
            <p:cNvPr id="1032" name="Gruppieren 18"/>
            <p:cNvGrpSpPr>
              <a:grpSpLocks/>
            </p:cNvGrpSpPr>
            <p:nvPr/>
          </p:nvGrpSpPr>
          <p:grpSpPr bwMode="auto">
            <a:xfrm>
              <a:off x="6011863" y="5157788"/>
              <a:ext cx="2808287" cy="1228725"/>
              <a:chOff x="6011863" y="5157788"/>
              <a:chExt cx="2808287" cy="1228725"/>
            </a:xfrm>
          </p:grpSpPr>
          <p:pic>
            <p:nvPicPr>
              <p:cNvPr id="1033" name="Grafik 17"/>
              <p:cNvPicPr>
                <a:picLocks noChangeAspect="1"/>
              </p:cNvPicPr>
              <p:nvPr/>
            </p:nvPicPr>
            <p:blipFill>
              <a:blip r:embed="rId3"/>
              <a:srcRect r="40276"/>
              <a:stretch>
                <a:fillRect/>
              </a:stretch>
            </p:blipFill>
            <p:spPr bwMode="auto">
              <a:xfrm>
                <a:off x="7077075" y="5157788"/>
                <a:ext cx="1743075" cy="12287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34" name="Bild 4" descr="DDC_Sticker_groß_Schatten_RGB.png"/>
              <p:cNvPicPr>
                <a:picLocks noChangeAspect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6011863" y="5229225"/>
                <a:ext cx="1008062" cy="10080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0"/>
          <p:cNvSpPr>
            <a:spLocks noChangeArrowheads="1"/>
          </p:cNvSpPr>
          <p:nvPr/>
        </p:nvSpPr>
        <p:spPr bwMode="auto">
          <a:xfrm>
            <a:off x="3057525" y="6710363"/>
            <a:ext cx="6081713" cy="14446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de-DE"/>
          </a:p>
        </p:txBody>
      </p:sp>
      <p:sp>
        <p:nvSpPr>
          <p:cNvPr id="32" name="Text Box 21"/>
          <p:cNvSpPr txBox="1">
            <a:spLocks noChangeArrowheads="1"/>
          </p:cNvSpPr>
          <p:nvPr/>
        </p:nvSpPr>
        <p:spPr bwMode="auto">
          <a:xfrm>
            <a:off x="6553200" y="6527800"/>
            <a:ext cx="2286000" cy="23301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0000" tIns="46800" rIns="90000" bIns="46800">
            <a:spAutoFit/>
          </a:bodyPr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de-DE" sz="900" dirty="0" smtClean="0">
                <a:solidFill>
                  <a:schemeClr val="bg1"/>
                </a:solidFill>
                <a:latin typeface="Arial" charset="0"/>
              </a:rPr>
              <a:t>Member </a:t>
            </a:r>
            <a:r>
              <a:rPr lang="de-DE" sz="900" dirty="0" err="1" smtClean="0">
                <a:solidFill>
                  <a:schemeClr val="bg1"/>
                </a:solidFill>
                <a:latin typeface="Arial" charset="0"/>
              </a:rPr>
              <a:t>of</a:t>
            </a:r>
            <a:r>
              <a:rPr lang="de-DE" sz="900" dirty="0" smtClean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de-DE" sz="900" dirty="0" err="1" smtClean="0">
                <a:solidFill>
                  <a:schemeClr val="bg1"/>
                </a:solidFill>
                <a:latin typeface="Arial" charset="0"/>
              </a:rPr>
              <a:t>the</a:t>
            </a:r>
            <a:r>
              <a:rPr lang="de-DE" sz="900" dirty="0" smtClean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de-DE" sz="900" dirty="0" err="1" smtClean="0">
                <a:solidFill>
                  <a:schemeClr val="bg1"/>
                </a:solidFill>
                <a:latin typeface="Arial" charset="0"/>
              </a:rPr>
              <a:t>Helholtz</a:t>
            </a:r>
            <a:r>
              <a:rPr lang="de-DE" sz="900" dirty="0" smtClean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de-DE" sz="900" dirty="0" err="1" smtClean="0">
                <a:solidFill>
                  <a:schemeClr val="bg1"/>
                </a:solidFill>
                <a:latin typeface="Arial" charset="0"/>
              </a:rPr>
              <a:t>Association</a:t>
            </a:r>
            <a:endParaRPr lang="de-DE" sz="90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6" name="Foliennummernplatzhalter 5"/>
          <p:cNvSpPr>
            <a:spLocks noGrp="1"/>
          </p:cNvSpPr>
          <p:nvPr/>
        </p:nvSpPr>
        <p:spPr>
          <a:xfrm>
            <a:off x="6902896" y="6628134"/>
            <a:ext cx="2133600" cy="2572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de-DE" sz="900" baseline="0" dirty="0" smtClean="0">
                <a:solidFill>
                  <a:schemeClr val="tx1"/>
                </a:solidFill>
                <a:latin typeface="Arial" charset="0"/>
              </a:rPr>
              <a:t>                                                        </a:t>
            </a:r>
            <a:fld id="{620B44B0-E837-451C-BC5B-5B9DEEBE4038}" type="slidenum">
              <a:rPr lang="de-DE" sz="900" i="1" smtClean="0">
                <a:solidFill>
                  <a:schemeClr val="tx1"/>
                </a:solidFill>
                <a:latin typeface="Arial" charset="0"/>
              </a:rPr>
              <a:pPr>
                <a:defRPr/>
              </a:pPr>
              <a:t>‹#›</a:t>
            </a:fld>
            <a:endParaRPr lang="de-DE" sz="900" i="1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2" name="Rechteck 15"/>
          <p:cNvSpPr>
            <a:spLocks noChangeArrowheads="1"/>
          </p:cNvSpPr>
          <p:nvPr userDrawn="1"/>
        </p:nvSpPr>
        <p:spPr bwMode="auto">
          <a:xfrm>
            <a:off x="-5536" y="6608604"/>
            <a:ext cx="834835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 altLang="de-DE" sz="1000" i="1" baseline="0" dirty="0" smtClean="0">
                <a:latin typeface="Baskerville Old Face" panose="02020602080505020303" pitchFamily="18" charset="0"/>
              </a:rPr>
              <a:t>SATIF-13     Dresden, </a:t>
            </a:r>
            <a:r>
              <a:rPr lang="de-DE" altLang="de-DE" sz="1000" i="1" baseline="0" dirty="0" smtClean="0">
                <a:latin typeface="Baskerville Old Face" panose="02020602080505020303" pitchFamily="18" charset="0"/>
              </a:rPr>
              <a:t>12 </a:t>
            </a:r>
            <a:r>
              <a:rPr lang="de-DE" altLang="de-DE" sz="1000" i="1" baseline="0" dirty="0" err="1" smtClean="0">
                <a:latin typeface="Baskerville Old Face" panose="02020602080505020303" pitchFamily="18" charset="0"/>
              </a:rPr>
              <a:t>October</a:t>
            </a:r>
            <a:r>
              <a:rPr lang="de-DE" altLang="de-DE" sz="1000" i="1" baseline="0" dirty="0" smtClean="0">
                <a:latin typeface="Baskerville Old Face" panose="02020602080505020303" pitchFamily="18" charset="0"/>
              </a:rPr>
              <a:t> 2016</a:t>
            </a:r>
            <a:r>
              <a:rPr lang="de-DE" altLang="de-DE" sz="1000" i="1" dirty="0" smtClean="0">
                <a:latin typeface="Baskerville Old Face" panose="02020602080505020303" pitchFamily="18" charset="0"/>
              </a:rPr>
              <a:t>                 </a:t>
            </a:r>
            <a:r>
              <a:rPr lang="de-DE" altLang="de-DE" sz="1000" b="0" i="1" dirty="0" smtClean="0">
                <a:latin typeface="Baskerville Old Face" panose="02020602080505020303" pitchFamily="18" charset="0"/>
              </a:rPr>
              <a:t>Anna Ferrari</a:t>
            </a:r>
            <a:r>
              <a:rPr lang="de-DE" altLang="de-DE" sz="1000" b="0" i="1" baseline="0" dirty="0" smtClean="0">
                <a:latin typeface="Baskerville Old Face" panose="02020602080505020303" pitchFamily="18" charset="0"/>
              </a:rPr>
              <a:t>  </a:t>
            </a:r>
            <a:r>
              <a:rPr lang="de-DE" altLang="de-DE" sz="1000" i="1" baseline="0" dirty="0" smtClean="0">
                <a:latin typeface="Baskerville Old Face" panose="02020602080505020303" pitchFamily="18" charset="0"/>
              </a:rPr>
              <a:t>| Institute </a:t>
            </a:r>
            <a:r>
              <a:rPr lang="de-DE" altLang="de-DE" sz="1000" i="1" baseline="0" dirty="0" err="1" smtClean="0">
                <a:latin typeface="Baskerville Old Face" panose="02020602080505020303" pitchFamily="18" charset="0"/>
              </a:rPr>
              <a:t>of</a:t>
            </a:r>
            <a:r>
              <a:rPr lang="de-DE" altLang="de-DE" sz="1000" i="1" baseline="0" dirty="0" smtClean="0">
                <a:latin typeface="Baskerville Old Face" panose="02020602080505020303" pitchFamily="18" charset="0"/>
              </a:rPr>
              <a:t> Radiation </a:t>
            </a:r>
            <a:r>
              <a:rPr lang="de-DE" altLang="de-DE" sz="1000" i="1" baseline="0" dirty="0" err="1" smtClean="0">
                <a:latin typeface="Baskerville Old Face" panose="02020602080505020303" pitchFamily="18" charset="0"/>
              </a:rPr>
              <a:t>Physics</a:t>
            </a:r>
            <a:r>
              <a:rPr lang="de-DE" altLang="de-DE" sz="1000" i="1" baseline="0" dirty="0" smtClean="0">
                <a:latin typeface="Baskerville Old Face" panose="02020602080505020303" pitchFamily="18" charset="0"/>
              </a:rPr>
              <a:t> | www.hzdr.de</a:t>
            </a:r>
            <a:endParaRPr lang="de-DE" altLang="de-DE" sz="1000" i="1" dirty="0" smtClean="0">
              <a:latin typeface="Baskerville Old Face" panose="02020602080505020303" pitchFamily="18" charset="0"/>
            </a:endParaRP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0" y="6554175"/>
            <a:ext cx="9067800" cy="0"/>
          </a:xfrm>
          <a:prstGeom prst="line">
            <a:avLst/>
          </a:prstGeom>
          <a:ln>
            <a:solidFill>
              <a:srgbClr val="003E89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8" name="Picture 134" descr="Undulator_final_nurh#50DE97_rechts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7088" y="117475"/>
            <a:ext cx="57785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50" name="Rectangle 12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42325" y="114300"/>
            <a:ext cx="576263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4000" tIns="45720" rIns="54000" bIns="18000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buClrTx/>
              <a:buFontTx/>
              <a:buNone/>
              <a:defRPr sz="1000">
                <a:solidFill>
                  <a:schemeClr val="bg1"/>
                </a:solidFill>
                <a:ea typeface="Geneva" pitchFamily="1" charset="-128"/>
              </a:defRPr>
            </a:lvl1pPr>
          </a:lstStyle>
          <a:p>
            <a:pPr algn="ctr"/>
            <a:fld id="{B6FDC833-1C4A-45EC-94C3-6462BED2F35D}" type="slidenum">
              <a:rPr lang="en-GB" b="1">
                <a:solidFill>
                  <a:srgbClr val="FFFFFF"/>
                </a:solidFill>
                <a:latin typeface="Arial" charset="0"/>
                <a:cs typeface="+mn-cs"/>
              </a:rPr>
              <a:pPr algn="ctr"/>
              <a:t>‹#›</a:t>
            </a:fld>
            <a:endParaRPr lang="en-GB" b="1">
              <a:solidFill>
                <a:srgbClr val="FFFFFF"/>
              </a:solidFill>
              <a:latin typeface="Arial" charset="0"/>
              <a:cs typeface="+mn-cs"/>
            </a:endParaRPr>
          </a:p>
        </p:txBody>
      </p:sp>
      <p:sp>
        <p:nvSpPr>
          <p:cNvPr id="1144" name="Line 120"/>
          <p:cNvSpPr>
            <a:spLocks noChangeShapeType="1"/>
          </p:cNvSpPr>
          <p:nvPr/>
        </p:nvSpPr>
        <p:spPr bwMode="auto">
          <a:xfrm>
            <a:off x="115888" y="6578600"/>
            <a:ext cx="8904287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spcBef>
                <a:spcPct val="20000"/>
              </a:spcBef>
              <a:buClr>
                <a:srgbClr val="F8B323"/>
              </a:buClr>
              <a:buFont typeface="Wingdings" pitchFamily="2" charset="2"/>
              <a:buNone/>
            </a:pPr>
            <a:endParaRPr lang="de-DE" sz="900" b="1">
              <a:solidFill>
                <a:srgbClr val="261748"/>
              </a:solidFill>
              <a:latin typeface="Arial" charset="0"/>
              <a:cs typeface="+mn-cs"/>
            </a:endParaRPr>
          </a:p>
        </p:txBody>
      </p:sp>
      <p:sp>
        <p:nvSpPr>
          <p:cNvPr id="1146" name="Rectangle 122"/>
          <p:cNvSpPr>
            <a:spLocks noChangeArrowheads="1"/>
          </p:cNvSpPr>
          <p:nvPr/>
        </p:nvSpPr>
        <p:spPr bwMode="auto">
          <a:xfrm>
            <a:off x="1093788" y="114300"/>
            <a:ext cx="7283450" cy="915988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endParaRPr lang="en-GB" sz="2400">
              <a:solidFill>
                <a:srgbClr val="261748"/>
              </a:solidFill>
              <a:latin typeface="Arial" charset="0"/>
              <a:cs typeface="+mn-cs"/>
            </a:endParaRPr>
          </a:p>
        </p:txBody>
      </p:sp>
      <p:sp>
        <p:nvSpPr>
          <p:cNvPr id="1147" name="Text Box 123"/>
          <p:cNvSpPr txBox="1">
            <a:spLocks noChangeArrowheads="1"/>
          </p:cNvSpPr>
          <p:nvPr/>
        </p:nvSpPr>
        <p:spPr bwMode="auto">
          <a:xfrm>
            <a:off x="1093788" y="114300"/>
            <a:ext cx="6629400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251555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79200" tIns="0" rIns="46800" bIns="0" anchor="b"/>
          <a:lstStyle/>
          <a:p>
            <a:pPr eaLnBrk="0" hangingPunct="0">
              <a:lnSpc>
                <a:spcPct val="110000"/>
              </a:lnSpc>
              <a:spcBef>
                <a:spcPct val="50000"/>
              </a:spcBef>
            </a:pPr>
            <a:r>
              <a:rPr lang="en-US" sz="1000" dirty="0" smtClean="0">
                <a:solidFill>
                  <a:srgbClr val="FFFFFF"/>
                </a:solidFill>
                <a:latin typeface="Arial" charset="0"/>
                <a:cs typeface="+mn-cs"/>
              </a:rPr>
              <a:t>Radiation shielding for the HED science instrument at the European XFEL </a:t>
            </a:r>
            <a:endParaRPr lang="en-GB" sz="1000" dirty="0">
              <a:solidFill>
                <a:srgbClr val="FFFFFF"/>
              </a:solidFill>
              <a:latin typeface="Arial" charset="0"/>
              <a:cs typeface="+mn-cs"/>
            </a:endParaRPr>
          </a:p>
        </p:txBody>
      </p:sp>
      <p:pic>
        <p:nvPicPr>
          <p:cNvPr id="1151" name="Picture 127" descr="logo-XFEL_rgb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114300"/>
            <a:ext cx="911225" cy="91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54" name="Rectangle 130"/>
          <p:cNvSpPr>
            <a:spLocks noGrp="1" noChangeArrowheads="1"/>
          </p:cNvSpPr>
          <p:nvPr>
            <p:ph type="title"/>
          </p:nvPr>
        </p:nvSpPr>
        <p:spPr bwMode="auto">
          <a:xfrm>
            <a:off x="1093788" y="541338"/>
            <a:ext cx="7283450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2000" tIns="45720" rIns="9144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Slide title: Don’t edit here!</a:t>
            </a:r>
          </a:p>
        </p:txBody>
      </p:sp>
      <p:sp>
        <p:nvSpPr>
          <p:cNvPr id="1156" name="Rectangle 132"/>
          <p:cNvSpPr>
            <a:spLocks noGrp="1" noChangeAspect="1" noChangeArrowheads="1"/>
          </p:cNvSpPr>
          <p:nvPr>
            <p:ph type="body" idx="1"/>
          </p:nvPr>
        </p:nvSpPr>
        <p:spPr bwMode="auto">
          <a:xfrm>
            <a:off x="374650" y="1347788"/>
            <a:ext cx="8501063" cy="5230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70000" tIns="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Text format – don’t edit!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err="1" smtClean="0"/>
              <a:t>Fith</a:t>
            </a:r>
            <a:r>
              <a:rPr lang="en-GB" dirty="0" smtClean="0"/>
              <a:t> level</a:t>
            </a:r>
          </a:p>
        </p:txBody>
      </p:sp>
      <p:sp>
        <p:nvSpPr>
          <p:cNvPr id="11" name="Text Box 123"/>
          <p:cNvSpPr txBox="1">
            <a:spLocks noChangeArrowheads="1"/>
          </p:cNvSpPr>
          <p:nvPr userDrawn="1"/>
        </p:nvSpPr>
        <p:spPr bwMode="auto">
          <a:xfrm>
            <a:off x="57468" y="6568440"/>
            <a:ext cx="4819332" cy="259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251555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79200" tIns="0" rIns="46800" bIns="0" anchor="b"/>
          <a:lstStyle/>
          <a:p>
            <a:pPr eaLnBrk="0" hangingPunct="0">
              <a:spcBef>
                <a:spcPts val="0"/>
              </a:spcBef>
            </a:pPr>
            <a:r>
              <a:rPr lang="en-US" sz="800" dirty="0" smtClean="0">
                <a:solidFill>
                  <a:srgbClr val="261748"/>
                </a:solidFill>
                <a:latin typeface="Arial" charset="0"/>
                <a:cs typeface="+mn-cs"/>
              </a:rPr>
              <a:t>Thomas </a:t>
            </a:r>
            <a:r>
              <a:rPr lang="en-US" sz="800" dirty="0" err="1" smtClean="0">
                <a:solidFill>
                  <a:srgbClr val="261748"/>
                </a:solidFill>
                <a:latin typeface="Arial" charset="0"/>
                <a:cs typeface="+mn-cs"/>
              </a:rPr>
              <a:t>Tschentscher</a:t>
            </a:r>
            <a:r>
              <a:rPr lang="en-US" sz="800" dirty="0" smtClean="0">
                <a:solidFill>
                  <a:srgbClr val="261748"/>
                </a:solidFill>
                <a:latin typeface="Arial" charset="0"/>
                <a:cs typeface="+mn-cs"/>
              </a:rPr>
              <a:t>, European XFEL, </a:t>
            </a:r>
          </a:p>
          <a:p>
            <a:pPr eaLnBrk="0" hangingPunct="0">
              <a:spcBef>
                <a:spcPts val="0"/>
              </a:spcBef>
            </a:pPr>
            <a:r>
              <a:rPr lang="en-US" sz="800" dirty="0" err="1" smtClean="0">
                <a:solidFill>
                  <a:srgbClr val="261748"/>
                </a:solidFill>
                <a:latin typeface="Arial" charset="0"/>
                <a:cs typeface="+mn-cs"/>
              </a:rPr>
              <a:t>RadSynch</a:t>
            </a:r>
            <a:r>
              <a:rPr lang="en-US" sz="800" dirty="0" smtClean="0">
                <a:solidFill>
                  <a:srgbClr val="261748"/>
                </a:solidFill>
                <a:latin typeface="Arial" charset="0"/>
                <a:cs typeface="+mn-cs"/>
              </a:rPr>
              <a:t> Conference, Hamburg 04/06/2015</a:t>
            </a:r>
            <a:endParaRPr lang="en-GB" sz="800" dirty="0">
              <a:solidFill>
                <a:srgbClr val="261748"/>
              </a:solidFill>
              <a:latin typeface="Arial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606600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6" charset="-128"/>
        </a:defRPr>
      </a:lvl2pPr>
      <a:lvl3pPr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6" charset="-128"/>
        </a:defRPr>
      </a:lvl3pPr>
      <a:lvl4pPr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6" charset="-128"/>
        </a:defRPr>
      </a:lvl4pPr>
      <a:lvl5pPr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6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6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6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6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6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defRPr b="1">
          <a:solidFill>
            <a:schemeClr val="tx2"/>
          </a:solidFill>
          <a:latin typeface="+mn-lt"/>
          <a:ea typeface="+mn-ea"/>
          <a:cs typeface="+mn-cs"/>
        </a:defRPr>
      </a:lvl1pPr>
      <a:lvl2pPr marL="492125" indent="-220663" algn="l" rtl="0" fontAlgn="base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n"/>
        <a:defRPr>
          <a:solidFill>
            <a:schemeClr val="hlink"/>
          </a:solidFill>
          <a:latin typeface="+mn-lt"/>
          <a:ea typeface="+mn-ea"/>
        </a:defRPr>
      </a:lvl2pPr>
      <a:lvl3pPr marL="727075" indent="-233363" algn="l" rtl="0" fontAlgn="base">
        <a:spcBef>
          <a:spcPct val="20000"/>
        </a:spcBef>
        <a:spcAft>
          <a:spcPct val="0"/>
        </a:spcAft>
        <a:buClr>
          <a:srgbClr val="FF3300"/>
        </a:buClr>
        <a:buSzPct val="60000"/>
        <a:buFont typeface="Wingdings" pitchFamily="2" charset="2"/>
        <a:buChar char="è"/>
        <a:defRPr sz="1600" b="1">
          <a:solidFill>
            <a:srgbClr val="FF3300"/>
          </a:solidFill>
          <a:latin typeface="+mn-lt"/>
          <a:ea typeface="+mn-ea"/>
        </a:defRPr>
      </a:lvl3pPr>
      <a:lvl4pPr marL="927100" indent="-198438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1600">
          <a:solidFill>
            <a:srgbClr val="100F2E"/>
          </a:solidFill>
          <a:latin typeface="+mn-lt"/>
          <a:ea typeface="+mn-ea"/>
        </a:defRPr>
      </a:lvl4pPr>
      <a:lvl5pPr marL="1152525" indent="-223838" algn="l" rtl="0" fontAlgn="base">
        <a:spcBef>
          <a:spcPct val="20000"/>
        </a:spcBef>
        <a:spcAft>
          <a:spcPct val="0"/>
        </a:spcAft>
        <a:buClr>
          <a:schemeClr val="folHlink"/>
        </a:buClr>
        <a:buChar char="»"/>
        <a:defRPr sz="1400" b="1">
          <a:solidFill>
            <a:srgbClr val="100F2E"/>
          </a:solidFill>
          <a:latin typeface="+mn-lt"/>
          <a:ea typeface="+mn-ea"/>
        </a:defRPr>
      </a:lvl5pPr>
      <a:lvl6pPr marL="1609725" indent="-223838" algn="l" rtl="0" fontAlgn="base">
        <a:spcBef>
          <a:spcPct val="20000"/>
        </a:spcBef>
        <a:spcAft>
          <a:spcPct val="0"/>
        </a:spcAft>
        <a:buClr>
          <a:schemeClr val="folHlink"/>
        </a:buClr>
        <a:buChar char="»"/>
        <a:defRPr sz="1400" b="1">
          <a:solidFill>
            <a:srgbClr val="100F2E"/>
          </a:solidFill>
          <a:latin typeface="+mn-lt"/>
          <a:ea typeface="+mn-ea"/>
        </a:defRPr>
      </a:lvl6pPr>
      <a:lvl7pPr marL="2066925" indent="-223838" algn="l" rtl="0" fontAlgn="base">
        <a:spcBef>
          <a:spcPct val="20000"/>
        </a:spcBef>
        <a:spcAft>
          <a:spcPct val="0"/>
        </a:spcAft>
        <a:buClr>
          <a:schemeClr val="folHlink"/>
        </a:buClr>
        <a:buChar char="»"/>
        <a:defRPr sz="1400" b="1">
          <a:solidFill>
            <a:srgbClr val="100F2E"/>
          </a:solidFill>
          <a:latin typeface="+mn-lt"/>
          <a:ea typeface="+mn-ea"/>
        </a:defRPr>
      </a:lvl7pPr>
      <a:lvl8pPr marL="2524125" indent="-223838" algn="l" rtl="0" fontAlgn="base">
        <a:spcBef>
          <a:spcPct val="20000"/>
        </a:spcBef>
        <a:spcAft>
          <a:spcPct val="0"/>
        </a:spcAft>
        <a:buClr>
          <a:schemeClr val="folHlink"/>
        </a:buClr>
        <a:buChar char="»"/>
        <a:defRPr sz="1400" b="1">
          <a:solidFill>
            <a:srgbClr val="100F2E"/>
          </a:solidFill>
          <a:latin typeface="+mn-lt"/>
          <a:ea typeface="+mn-ea"/>
        </a:defRPr>
      </a:lvl8pPr>
      <a:lvl9pPr marL="2981325" indent="-223838" algn="l" rtl="0" fontAlgn="base">
        <a:spcBef>
          <a:spcPct val="20000"/>
        </a:spcBef>
        <a:spcAft>
          <a:spcPct val="0"/>
        </a:spcAft>
        <a:buClr>
          <a:schemeClr val="folHlink"/>
        </a:buClr>
        <a:buChar char="»"/>
        <a:defRPr sz="1400" b="1">
          <a:solidFill>
            <a:srgbClr val="100F2E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extplatzhalter 2"/>
          <p:cNvSpPr>
            <a:spLocks noGrp="1"/>
          </p:cNvSpPr>
          <p:nvPr>
            <p:ph type="body" sz="quarter" idx="11"/>
          </p:nvPr>
        </p:nvSpPr>
        <p:spPr bwMode="auto">
          <a:xfrm>
            <a:off x="251520" y="2276872"/>
            <a:ext cx="8712968" cy="1152128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de-DE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haroni" panose="02010803020104030203" pitchFamily="2" charset="-79"/>
              </a:rPr>
              <a:t>SATIF13 Poster </a:t>
            </a:r>
            <a:r>
              <a:rPr lang="de-DE" sz="32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haroni" panose="02010803020104030203" pitchFamily="2" charset="-79"/>
              </a:rPr>
              <a:t>session</a:t>
            </a:r>
            <a:endParaRPr lang="de-DE" sz="3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haroni" panose="02010803020104030203" pitchFamily="2" charset="-79"/>
            </a:endParaRPr>
          </a:p>
          <a:p>
            <a:pPr algn="ctr"/>
            <a:r>
              <a:rPr lang="de-DE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haroni" panose="02010803020104030203" pitchFamily="2" charset="-79"/>
              </a:rPr>
              <a:t>(</a:t>
            </a:r>
            <a:r>
              <a:rPr lang="de-DE" sz="32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haroni" panose="02010803020104030203" pitchFamily="2" charset="-79"/>
              </a:rPr>
              <a:t>u</a:t>
            </a:r>
            <a:r>
              <a:rPr lang="de-DE" sz="32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haroni" panose="02010803020104030203" pitchFamily="2" charset="-79"/>
              </a:rPr>
              <a:t>ltrashort</a:t>
            </a:r>
            <a:r>
              <a:rPr lang="de-DE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haroni" panose="02010803020104030203" pitchFamily="2" charset="-79"/>
              </a:rPr>
              <a:t> </a:t>
            </a:r>
            <a:r>
              <a:rPr lang="de-DE" sz="32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haroni" panose="02010803020104030203" pitchFamily="2" charset="-79"/>
              </a:rPr>
              <a:t>summary</a:t>
            </a:r>
            <a:r>
              <a:rPr lang="de-DE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haroni" panose="02010803020104030203" pitchFamily="2" charset="-79"/>
              </a:rPr>
              <a:t>)</a:t>
            </a:r>
            <a:endParaRPr lang="de-DE" sz="32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haroni" panose="02010803020104030203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332656"/>
            <a:ext cx="63367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21 Poster</a:t>
            </a:r>
            <a:endParaRPr lang="de-DE" sz="24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520" y="3903439"/>
            <a:ext cx="85689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Benchmark </a:t>
            </a:r>
            <a:r>
              <a:rPr lang="de-DE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Intercomparison</a:t>
            </a: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2       </a:t>
            </a:r>
            <a:endParaRPr lang="de-DE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520" y="1844824"/>
            <a:ext cx="84969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Induced</a:t>
            </a: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de-DE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Activity</a:t>
            </a: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3 </a:t>
            </a:r>
            <a:endParaRPr lang="de-DE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520" y="5775647"/>
            <a:ext cx="7848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r>
              <a:rPr lang="de-DE" sz="24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b="1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24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b="1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facilities</a:t>
            </a:r>
            <a:r>
              <a:rPr lang="de-DE" sz="24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7       </a:t>
            </a:r>
            <a:endParaRPr lang="de-DE" sz="24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1520" y="2823319"/>
            <a:ext cx="82089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Radiation </a:t>
            </a:r>
            <a:r>
              <a:rPr lang="de-DE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Shielding</a:t>
            </a: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dosimetry</a:t>
            </a: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3                                                </a:t>
            </a:r>
            <a:endParaRPr lang="de-DE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8169" y="4767535"/>
            <a:ext cx="85423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Laser-</a:t>
            </a:r>
            <a:r>
              <a:rPr lang="de-DE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particle</a:t>
            </a: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interaction</a:t>
            </a: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acceleration</a:t>
            </a: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4 </a:t>
            </a:r>
            <a:endParaRPr lang="de-DE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1520" y="1023119"/>
            <a:ext cx="84969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Source Terms </a:t>
            </a:r>
            <a:r>
              <a:rPr lang="de-DE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related</a:t>
            </a: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topics</a:t>
            </a: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1 </a:t>
            </a:r>
            <a:endParaRPr lang="de-DE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65404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6539419"/>
              </p:ext>
            </p:extLst>
          </p:nvPr>
        </p:nvGraphicFramePr>
        <p:xfrm>
          <a:off x="0" y="15562"/>
          <a:ext cx="9144000" cy="6842436"/>
        </p:xfrm>
        <a:graphic>
          <a:graphicData uri="http://schemas.openxmlformats.org/drawingml/2006/table">
            <a:tbl>
              <a:tblPr firstRow="1" firstCol="1" bandRow="1"/>
              <a:tblGrid>
                <a:gridCol w="640351"/>
                <a:gridCol w="6240760"/>
                <a:gridCol w="2262889"/>
              </a:tblGrid>
              <a:tr h="20570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b="1" dirty="0" err="1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Nr</a:t>
                      </a:r>
                      <a:r>
                        <a:rPr lang="en-US" sz="1200" b="1" dirty="0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  <a:endParaRPr lang="de-DE" sz="12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316" marR="44316" marT="0" marB="0" anchor="ctr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Title</a:t>
                      </a:r>
                      <a:endParaRPr lang="de-DE" sz="12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316" marR="44316" marT="0" marB="0" anchor="ctr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Presenter</a:t>
                      </a:r>
                      <a:endParaRPr lang="de-DE" sz="12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316" marR="44316" marT="0" marB="0" anchor="ctr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</a:tr>
              <a:tr h="30508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i="1" dirty="0">
                          <a:solidFill>
                            <a:srgbClr val="1F497D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de-DE" sz="12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316" marR="44316" marT="0" marB="0" anchor="ctr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i="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Radiological and environmental impacts of the activated air inside the tunnel of ESS accelerator</a:t>
                      </a:r>
                      <a:endParaRPr lang="de-DE" sz="1200" i="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316" marR="44316" marT="0" marB="0" anchor="ctr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Daniela </a:t>
                      </a:r>
                      <a:r>
                        <a:rPr lang="en-US" sz="14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Ene</a:t>
                      </a:r>
                      <a:endParaRPr lang="de-DE" sz="14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316" marR="44316" marT="0" marB="0" anchor="ctr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</a:tr>
              <a:tr h="27850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i="1" dirty="0">
                          <a:solidFill>
                            <a:srgbClr val="1F497D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de-DE" sz="12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316" marR="44316" marT="0" marB="0" anchor="ctr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i="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Methodology study for the reduction of air activation in KOMAC</a:t>
                      </a:r>
                      <a:endParaRPr lang="de-DE" sz="1200" i="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316" marR="44316" marT="0" marB="0" anchor="ctr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Yi-Sub Min</a:t>
                      </a:r>
                      <a:endParaRPr lang="de-DE" sz="14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316" marR="44316" marT="0" marB="0" anchor="ctr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</a:tr>
              <a:tr h="30508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i="1" dirty="0">
                          <a:solidFill>
                            <a:srgbClr val="1F497D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de-DE" sz="12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316" marR="44316" marT="0" marB="0" anchor="ctr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5FFAB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i="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Introduction of the general activity to maintain the radiation safety of KOMAC</a:t>
                      </a:r>
                      <a:endParaRPr lang="de-DE" sz="1200" i="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316" marR="44316" marT="0" marB="0" anchor="ctr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5FFA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Sungkyun</a:t>
                      </a:r>
                      <a:r>
                        <a:rPr lang="en-US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Park</a:t>
                      </a:r>
                      <a:endParaRPr lang="de-DE" sz="14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316" marR="44316" marT="0" marB="0" anchor="ctr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5FFAB"/>
                    </a:solidFill>
                  </a:tcPr>
                </a:tc>
              </a:tr>
              <a:tr h="37210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i="1" dirty="0">
                          <a:solidFill>
                            <a:srgbClr val="1F497D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de-DE" sz="12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316" marR="44316" marT="0" marB="0" anchor="ctr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i="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A study on the establishment of residual dose estimation procedure for accumulated radioactive ions in RAON ISOL beam separator devices</a:t>
                      </a:r>
                      <a:endParaRPr lang="de-DE" sz="1200" i="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316" marR="44316" marT="0" marB="0" anchor="ctr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Do-Hyun Kim</a:t>
                      </a:r>
                      <a:endParaRPr lang="de-DE" sz="14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316" marR="44316" marT="0" marB="0" anchor="ctr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</a:tr>
              <a:tr h="37210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i="1" dirty="0">
                          <a:solidFill>
                            <a:srgbClr val="1F497D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de-DE" sz="12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316" marR="44316" marT="0" marB="0" anchor="ctr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5FFAB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i="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FLUKA shielding calculations for the low-background underground accelerator laboratory </a:t>
                      </a:r>
                      <a:r>
                        <a:rPr lang="en-US" sz="1200" i="0" dirty="0" err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Felsenkeller</a:t>
                      </a:r>
                      <a:r>
                        <a:rPr lang="en-US" sz="1200" i="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/Dresden	</a:t>
                      </a:r>
                      <a:endParaRPr lang="de-DE" sz="1200" i="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316" marR="44316" marT="0" marB="0" anchor="ctr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5FFA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Marcel </a:t>
                      </a:r>
                      <a:r>
                        <a:rPr lang="en-US" sz="14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Grieger</a:t>
                      </a:r>
                      <a:endParaRPr lang="de-DE" sz="14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316" marR="44316" marT="0" marB="0" anchor="ctr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5FFAB"/>
                    </a:solidFill>
                  </a:tcPr>
                </a:tc>
              </a:tr>
              <a:tr h="37210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i="1" dirty="0">
                          <a:solidFill>
                            <a:srgbClr val="1F497D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de-DE" sz="12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316" marR="44316" marT="0" marB="0" anchor="ctr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5FFAB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i="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Source term and shielding calculations for the installation of a new cyclotron for medical applications at HZDR</a:t>
                      </a:r>
                      <a:endParaRPr lang="de-DE" sz="1200" i="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316" marR="44316" marT="0" marB="0" anchor="ctr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5FFA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Joerg</a:t>
                      </a:r>
                      <a:r>
                        <a:rPr lang="en-US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Konheiser</a:t>
                      </a:r>
                      <a:endParaRPr lang="de-DE" sz="14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316" marR="44316" marT="0" marB="0" anchor="ctr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5FFAB"/>
                    </a:solidFill>
                  </a:tcPr>
                </a:tc>
              </a:tr>
              <a:tr h="27850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i="1" dirty="0">
                          <a:solidFill>
                            <a:srgbClr val="1F497D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endParaRPr lang="de-DE" sz="12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316" marR="44316" marT="0" marB="0" anchor="ctr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i="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The </a:t>
                      </a:r>
                      <a:r>
                        <a:rPr lang="en-US" sz="1200" i="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  <a:sym typeface="Symbol"/>
                        </a:rPr>
                        <a:t></a:t>
                      </a:r>
                      <a:r>
                        <a:rPr lang="en-US" sz="1200" i="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ELBE facility at HZDR</a:t>
                      </a:r>
                      <a:endParaRPr lang="de-DE" sz="1200" i="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316" marR="44316" marT="0" marB="0" anchor="ctr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Ronald </a:t>
                      </a:r>
                      <a:r>
                        <a:rPr lang="en-US" sz="14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Schwengner</a:t>
                      </a:r>
                      <a:endParaRPr lang="de-DE" sz="14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316" marR="44316" marT="0" marB="0" anchor="ctr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850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i="1">
                          <a:solidFill>
                            <a:srgbClr val="1F497D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endParaRPr lang="de-DE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316" marR="44316" marT="0" marB="0" anchor="ctr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i="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The </a:t>
                      </a:r>
                      <a:r>
                        <a:rPr lang="en-US" sz="1200" i="0" dirty="0" err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nELBE</a:t>
                      </a:r>
                      <a:r>
                        <a:rPr lang="en-US" sz="1200" i="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time-of-flight facility at HZDR</a:t>
                      </a:r>
                      <a:endParaRPr lang="de-DE" sz="1200" i="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316" marR="44316" marT="0" marB="0" anchor="ctr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Roland Beyer</a:t>
                      </a:r>
                      <a:endParaRPr lang="de-DE" sz="14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316" marR="44316" marT="0" marB="0" anchor="ctr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850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i="1" dirty="0">
                          <a:solidFill>
                            <a:srgbClr val="1F497D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9</a:t>
                      </a:r>
                      <a:endParaRPr lang="de-DE" sz="12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316" marR="44316" marT="0" marB="0" anchor="ctr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i="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Experiments with positrons: the </a:t>
                      </a:r>
                      <a:r>
                        <a:rPr lang="en-US" sz="1200" i="0" dirty="0" err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pELBE</a:t>
                      </a:r>
                      <a:r>
                        <a:rPr lang="en-US" sz="1200" i="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facility </a:t>
                      </a:r>
                      <a:endParaRPr lang="de-DE" sz="1200" i="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316" marR="44316" marT="0" marB="0" anchor="ctr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Thu Trang Trinh</a:t>
                      </a:r>
                      <a:endParaRPr lang="de-DE" sz="14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316" marR="44316" marT="0" marB="0" anchor="ctr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850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i="1" dirty="0">
                          <a:solidFill>
                            <a:srgbClr val="1F497D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</a:t>
                      </a:r>
                      <a:endParaRPr lang="de-DE" sz="12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316" marR="44316" marT="0" marB="0" anchor="ctr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5FFAB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i="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Discussion on the concept of standard concrete for radiation shield</a:t>
                      </a:r>
                      <a:endParaRPr lang="de-DE" sz="1200" i="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316" marR="44316" marT="0" marB="0" anchor="ctr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5FFA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Kenichi Kimura</a:t>
                      </a:r>
                      <a:endParaRPr lang="de-DE" sz="14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316" marR="44316" marT="0" marB="0" anchor="ctr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5FFAB"/>
                    </a:solidFill>
                  </a:tcPr>
                </a:tc>
              </a:tr>
              <a:tr h="37210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i="1" dirty="0">
                          <a:solidFill>
                            <a:srgbClr val="1F497D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11</a:t>
                      </a:r>
                      <a:endParaRPr lang="de-DE" sz="12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316" marR="44316" marT="0" marB="0" anchor="ctr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i="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Measurement of neutron energy spectra in different licensed facilities using the nested neutron spectrometer</a:t>
                      </a:r>
                      <a:endParaRPr lang="de-DE" sz="1200" i="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316" marR="44316" marT="0" marB="0" anchor="ctr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Angel </a:t>
                      </a:r>
                      <a:r>
                        <a:rPr lang="en-US" sz="14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Licea</a:t>
                      </a:r>
                      <a:endParaRPr lang="de-DE" sz="14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316" marR="44316" marT="0" marB="0" anchor="ctr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27850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i="1" dirty="0">
                          <a:solidFill>
                            <a:srgbClr val="1F497D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12</a:t>
                      </a:r>
                      <a:endParaRPr lang="de-DE" sz="12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316" marR="44316" marT="0" marB="0" anchor="ctr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i="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The CNAO synchrotron: design and operation</a:t>
                      </a:r>
                      <a:endParaRPr lang="de-DE" sz="1200" i="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316" marR="44316" marT="0" marB="0" anchor="ctr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Michele </a:t>
                      </a:r>
                      <a:r>
                        <a:rPr lang="en-US" sz="14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Ferrarini</a:t>
                      </a:r>
                      <a:endParaRPr lang="de-DE" sz="14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316" marR="44316" marT="0" marB="0" anchor="ctr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0508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i="1" dirty="0">
                          <a:solidFill>
                            <a:srgbClr val="1F497D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13</a:t>
                      </a:r>
                      <a:endParaRPr lang="de-DE" sz="12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316" marR="44316" marT="0" marB="0" anchor="ctr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5E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i="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Benchmarking Geant4 for spallation neutron source shielding calculations</a:t>
                      </a:r>
                      <a:endParaRPr lang="de-DE" sz="1200" i="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316" marR="44316" marT="0" marB="0" anchor="ctr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5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Douglas Di Julio</a:t>
                      </a:r>
                      <a:endParaRPr lang="de-DE" sz="14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316" marR="44316" marT="0" marB="0" anchor="ctr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5E7"/>
                    </a:solidFill>
                  </a:tcPr>
                </a:tc>
              </a:tr>
              <a:tr h="37210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i="1" dirty="0">
                          <a:solidFill>
                            <a:srgbClr val="1F497D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14</a:t>
                      </a:r>
                      <a:endParaRPr lang="de-DE" sz="12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316" marR="44316" marT="0" marB="0" anchor="ctr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5E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i="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Residual activity evaluation: benchmark and </a:t>
                      </a:r>
                      <a:r>
                        <a:rPr lang="en-US" sz="1200" i="0" dirty="0" err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intercomparison</a:t>
                      </a:r>
                      <a:r>
                        <a:rPr lang="en-US" sz="1200" i="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between ANITA, FISPACT, FLUKA and PHITS codes</a:t>
                      </a:r>
                      <a:endParaRPr lang="de-DE" sz="1200" i="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316" marR="44316" marT="0" marB="0" anchor="ctr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5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Anna Ferrari</a:t>
                      </a:r>
                      <a:endParaRPr lang="de-DE" sz="14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316" marR="44316" marT="0" marB="0" anchor="ctr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5E7"/>
                    </a:solidFill>
                  </a:tcPr>
                </a:tc>
              </a:tr>
              <a:tr h="37210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i="1" dirty="0">
                          <a:solidFill>
                            <a:srgbClr val="1F497D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15</a:t>
                      </a:r>
                      <a:endParaRPr lang="de-DE" sz="12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316" marR="44316" marT="0" marB="0" anchor="ctr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i="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Radiation safety systems for high power laser systems </a:t>
                      </a:r>
                      <a:endParaRPr lang="de-DE" sz="1200" i="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i="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at SPring-8 SR – SACLA XFEL experimental inter-availability facility</a:t>
                      </a:r>
                      <a:endParaRPr lang="de-DE" sz="1200" i="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316" marR="44316" marT="0" marB="0" anchor="ctr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Yoshihiro Asano</a:t>
                      </a:r>
                      <a:endParaRPr lang="de-DE" sz="14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316" marR="44316" marT="0" marB="0" anchor="ctr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7850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i="1" dirty="0">
                          <a:solidFill>
                            <a:srgbClr val="1F497D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16</a:t>
                      </a:r>
                      <a:endParaRPr lang="de-DE" sz="12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316" marR="44316" marT="0" marB="0" anchor="ctr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i="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The ELI-Beamlines facility: design and radiation sources</a:t>
                      </a:r>
                      <a:endParaRPr lang="de-DE" sz="1200" i="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316" marR="44316" marT="0" marB="0" anchor="ctr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ELI-Beamlines</a:t>
                      </a:r>
                      <a:endParaRPr lang="de-DE" sz="14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316" marR="44316" marT="0" marB="0" anchor="ctr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0508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i="1" dirty="0">
                          <a:solidFill>
                            <a:srgbClr val="1F497D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17</a:t>
                      </a:r>
                      <a:endParaRPr lang="de-DE" sz="12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316" marR="44316" marT="0" marB="0" anchor="ctr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i="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An activation database for materials used at high-intensity laser-acceleration facilities	</a:t>
                      </a:r>
                      <a:endParaRPr lang="de-DE" sz="1200" i="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316" marR="44316" marT="0" marB="0" anchor="ctr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Nikhil Shetty</a:t>
                      </a:r>
                      <a:endParaRPr lang="de-DE" sz="14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316" marR="44316" marT="0" marB="0" anchor="ctr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7210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i="1" dirty="0">
                          <a:solidFill>
                            <a:srgbClr val="1F497D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18</a:t>
                      </a:r>
                      <a:endParaRPr lang="de-DE" sz="12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316" marR="44316" marT="0" marB="0" anchor="ctr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i="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Development of a novel active technique for bremsstrahlung source term determination in laser-plasma experiments</a:t>
                      </a:r>
                      <a:endParaRPr lang="de-DE" sz="1200" i="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316" marR="44316" marT="0" marB="0" anchor="ctr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Maria </a:t>
                      </a:r>
                      <a:r>
                        <a:rPr lang="en-US" sz="14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Molodtsova</a:t>
                      </a:r>
                      <a:endParaRPr lang="de-DE" sz="14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316" marR="44316" marT="0" marB="0" anchor="ctr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7850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i="1" dirty="0">
                          <a:solidFill>
                            <a:srgbClr val="1F497D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19</a:t>
                      </a:r>
                      <a:endParaRPr lang="de-DE" sz="12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316" marR="44316" marT="0" marB="0" anchor="ctr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i="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Laser-particle accelerators for radiotherapy</a:t>
                      </a:r>
                      <a:endParaRPr lang="de-DE" sz="1200" i="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316" marR="44316" marT="0" marB="0" anchor="ctr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Liselotte </a:t>
                      </a:r>
                      <a:r>
                        <a:rPr lang="en-US" sz="14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Obst</a:t>
                      </a:r>
                      <a:endParaRPr lang="de-DE" sz="14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316" marR="44316" marT="0" marB="0" anchor="ctr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850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i="1" dirty="0">
                          <a:solidFill>
                            <a:srgbClr val="1F497D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</a:t>
                      </a:r>
                      <a:endParaRPr lang="de-DE" sz="12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316" marR="44316" marT="0" marB="0" anchor="ctr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i="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Generation of high charge electron beams by ionization injection </a:t>
                      </a:r>
                      <a:endParaRPr lang="de-DE" sz="1200" i="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316" marR="44316" marT="0" marB="0" anchor="ctr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Arie</a:t>
                      </a:r>
                      <a:r>
                        <a:rPr lang="en-US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Irman</a:t>
                      </a:r>
                      <a:endParaRPr lang="de-DE" sz="14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316" marR="44316" marT="0" marB="0" anchor="ctr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0508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i="1" dirty="0">
                          <a:solidFill>
                            <a:srgbClr val="1F497D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21</a:t>
                      </a:r>
                      <a:endParaRPr lang="de-DE" sz="12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316" marR="44316" marT="0" marB="0" anchor="ctr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i="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Radiation protection considerations at the design stage for the ELI-NP facility</a:t>
                      </a:r>
                      <a:endParaRPr lang="de-DE" sz="1200" i="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316" marR="44316" marT="0" marB="0" anchor="ctr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Lewis McFarlane</a:t>
                      </a:r>
                      <a:endParaRPr lang="de-DE" sz="14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316" marR="44316" marT="0" marB="0" anchor="ctr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12560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836712"/>
            <a:ext cx="4496918" cy="482453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06618"/>
            <a:ext cx="3726128" cy="312686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3319325"/>
            <a:ext cx="3762631" cy="295657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5496" y="118373"/>
            <a:ext cx="23439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Poster 11</a:t>
            </a:r>
          </a:p>
          <a:p>
            <a:r>
              <a:rPr lang="de-DE" u="sng" dirty="0" err="1" smtClean="0"/>
              <a:t>Presenter</a:t>
            </a:r>
            <a:r>
              <a:rPr lang="de-DE" u="sng" dirty="0" smtClean="0"/>
              <a:t>: Angel </a:t>
            </a:r>
            <a:r>
              <a:rPr lang="de-DE" u="sng" dirty="0" err="1" smtClean="0"/>
              <a:t>Licea</a:t>
            </a:r>
            <a:endParaRPr lang="de-DE" u="sng" dirty="0"/>
          </a:p>
        </p:txBody>
      </p:sp>
    </p:spTree>
    <p:extLst>
      <p:ext uri="{BB962C8B-B14F-4D97-AF65-F5344CB8AC3E}">
        <p14:creationId xmlns:p14="http://schemas.microsoft.com/office/powerpoint/2010/main" val="10890983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496" y="118373"/>
            <a:ext cx="72728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Poster  5</a:t>
            </a:r>
          </a:p>
          <a:p>
            <a:r>
              <a:rPr lang="de-DE" u="sng" dirty="0" err="1" smtClean="0"/>
              <a:t>Presenter</a:t>
            </a:r>
            <a:r>
              <a:rPr lang="de-DE" u="sng" dirty="0" smtClean="0"/>
              <a:t>:  Marcel Grieger</a:t>
            </a:r>
          </a:p>
          <a:p>
            <a:endParaRPr lang="de-DE" dirty="0"/>
          </a:p>
        </p:txBody>
      </p:sp>
      <p:sp>
        <p:nvSpPr>
          <p:cNvPr id="3" name="TextBox 2"/>
          <p:cNvSpPr txBox="1"/>
          <p:nvPr/>
        </p:nvSpPr>
        <p:spPr>
          <a:xfrm>
            <a:off x="107504" y="1137518"/>
            <a:ext cx="482453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/>
              <a:t>It</a:t>
            </a:r>
            <a:r>
              <a:rPr lang="de-DE" dirty="0" smtClean="0"/>
              <a:t> will </a:t>
            </a:r>
            <a:r>
              <a:rPr lang="de-DE" dirty="0" err="1" smtClean="0"/>
              <a:t>be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/>
              <a:t>d</a:t>
            </a:r>
            <a:r>
              <a:rPr lang="de-DE" dirty="0" err="1" smtClean="0"/>
              <a:t>eepest</a:t>
            </a:r>
            <a:r>
              <a:rPr lang="de-DE" dirty="0" smtClean="0"/>
              <a:t> </a:t>
            </a:r>
            <a:r>
              <a:rPr lang="de-DE" dirty="0" err="1" smtClean="0"/>
              <a:t>underground</a:t>
            </a:r>
            <a:endParaRPr lang="de-DE" dirty="0" smtClean="0"/>
          </a:p>
          <a:p>
            <a:r>
              <a:rPr lang="de-DE" dirty="0" smtClean="0"/>
              <a:t> y-</a:t>
            </a:r>
            <a:r>
              <a:rPr lang="de-DE" dirty="0" err="1" smtClean="0"/>
              <a:t>counting</a:t>
            </a:r>
            <a:r>
              <a:rPr lang="de-DE" dirty="0" smtClean="0"/>
              <a:t> Lab in Germany</a:t>
            </a:r>
          </a:p>
          <a:p>
            <a:endParaRPr lang="de-DE" u="sng" dirty="0"/>
          </a:p>
          <a:p>
            <a:r>
              <a:rPr lang="de-DE" dirty="0" smtClean="0"/>
              <a:t>A 5MV </a:t>
            </a:r>
            <a:r>
              <a:rPr lang="de-DE" dirty="0" err="1" smtClean="0"/>
              <a:t>Pelletron</a:t>
            </a:r>
            <a:r>
              <a:rPr lang="de-DE" dirty="0" smtClean="0"/>
              <a:t> </a:t>
            </a:r>
            <a:r>
              <a:rPr lang="de-DE" dirty="0" err="1" smtClean="0"/>
              <a:t>accelerator</a:t>
            </a:r>
            <a:r>
              <a:rPr lang="de-DE" dirty="0" smtClean="0"/>
              <a:t> will </a:t>
            </a:r>
            <a:r>
              <a:rPr lang="de-DE" dirty="0" err="1" smtClean="0"/>
              <a:t>be</a:t>
            </a:r>
            <a:r>
              <a:rPr lang="de-DE" dirty="0" smtClean="0"/>
              <a:t> </a:t>
            </a:r>
            <a:r>
              <a:rPr lang="de-DE" dirty="0" err="1" smtClean="0"/>
              <a:t>placed</a:t>
            </a:r>
            <a:endParaRPr lang="de-DE" dirty="0" smtClean="0"/>
          </a:p>
          <a:p>
            <a:r>
              <a:rPr lang="de-DE" dirty="0" smtClean="0"/>
              <a:t> in </a:t>
            </a:r>
            <a:r>
              <a:rPr lang="de-DE" dirty="0" err="1" smtClean="0"/>
              <a:t>some</a:t>
            </a:r>
            <a:r>
              <a:rPr lang="de-DE" dirty="0" smtClean="0"/>
              <a:t> </a:t>
            </a:r>
            <a:r>
              <a:rPr lang="de-DE" dirty="0" err="1" smtClean="0"/>
              <a:t>tunnels</a:t>
            </a:r>
            <a:r>
              <a:rPr lang="de-DE" dirty="0" smtClean="0"/>
              <a:t> </a:t>
            </a:r>
            <a:r>
              <a:rPr lang="de-DE" dirty="0" err="1" smtClean="0"/>
              <a:t>early</a:t>
            </a:r>
            <a:r>
              <a:rPr lang="de-DE" dirty="0" smtClean="0"/>
              <a:t> 2017</a:t>
            </a:r>
          </a:p>
          <a:p>
            <a:r>
              <a:rPr lang="de-DE" dirty="0" err="1"/>
              <a:t>a</a:t>
            </a:r>
            <a:r>
              <a:rPr lang="de-DE" dirty="0" err="1" smtClean="0"/>
              <a:t>nd</a:t>
            </a:r>
            <a:r>
              <a:rPr lang="de-DE" dirty="0" smtClean="0"/>
              <a:t> will </a:t>
            </a:r>
            <a:r>
              <a:rPr lang="de-DE" dirty="0" err="1" smtClean="0"/>
              <a:t>provide</a:t>
            </a:r>
            <a:r>
              <a:rPr lang="de-DE" dirty="0" smtClean="0"/>
              <a:t>  </a:t>
            </a:r>
            <a:r>
              <a:rPr lang="de-DE" dirty="0" err="1" smtClean="0"/>
              <a:t>ion</a:t>
            </a:r>
            <a:r>
              <a:rPr lang="de-DE" dirty="0" smtClean="0"/>
              <a:t> </a:t>
            </a:r>
            <a:r>
              <a:rPr lang="de-DE" dirty="0" err="1" smtClean="0"/>
              <a:t>species</a:t>
            </a:r>
            <a:r>
              <a:rPr lang="de-DE" dirty="0" smtClean="0"/>
              <a:t> (</a:t>
            </a:r>
            <a:r>
              <a:rPr lang="de-DE" baseline="30000" dirty="0" smtClean="0"/>
              <a:t>1</a:t>
            </a:r>
            <a:r>
              <a:rPr lang="de-DE" dirty="0" smtClean="0"/>
              <a:t>H</a:t>
            </a:r>
            <a:r>
              <a:rPr lang="de-DE" baseline="30000" dirty="0" smtClean="0"/>
              <a:t>+</a:t>
            </a:r>
            <a:r>
              <a:rPr lang="de-DE" dirty="0" smtClean="0"/>
              <a:t>, </a:t>
            </a:r>
            <a:r>
              <a:rPr lang="de-DE" baseline="30000" dirty="0" smtClean="0"/>
              <a:t>4</a:t>
            </a:r>
            <a:r>
              <a:rPr lang="de-DE" dirty="0" smtClean="0"/>
              <a:t>He</a:t>
            </a:r>
            <a:r>
              <a:rPr lang="de-DE" baseline="30000" dirty="0" smtClean="0"/>
              <a:t>+</a:t>
            </a:r>
            <a:r>
              <a:rPr lang="de-DE" dirty="0" smtClean="0"/>
              <a:t>)</a:t>
            </a:r>
          </a:p>
          <a:p>
            <a:endParaRPr lang="de-DE" dirty="0"/>
          </a:p>
          <a:p>
            <a:r>
              <a:rPr lang="de-DE" dirty="0" smtClean="0"/>
              <a:t>Measurement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neutron</a:t>
            </a:r>
            <a:r>
              <a:rPr lang="de-DE" dirty="0" smtClean="0"/>
              <a:t> </a:t>
            </a:r>
            <a:r>
              <a:rPr lang="de-DE" dirty="0" err="1" smtClean="0"/>
              <a:t>background</a:t>
            </a:r>
            <a:r>
              <a:rPr lang="de-DE" dirty="0" smtClean="0"/>
              <a:t> </a:t>
            </a:r>
            <a:r>
              <a:rPr lang="de-DE" dirty="0" err="1" smtClean="0"/>
              <a:t>without</a:t>
            </a:r>
            <a:r>
              <a:rPr lang="de-DE" dirty="0" smtClean="0"/>
              <a:t> beam </a:t>
            </a:r>
            <a:r>
              <a:rPr lang="de-DE" dirty="0" err="1" smtClean="0"/>
              <a:t>have</a:t>
            </a:r>
            <a:r>
              <a:rPr lang="de-DE" dirty="0" smtClean="0"/>
              <a:t> beam </a:t>
            </a:r>
            <a:r>
              <a:rPr lang="de-DE" dirty="0" err="1" smtClean="0"/>
              <a:t>done</a:t>
            </a:r>
            <a:r>
              <a:rPr lang="de-DE" dirty="0" smtClean="0"/>
              <a:t> </a:t>
            </a:r>
          </a:p>
          <a:p>
            <a:r>
              <a:rPr lang="de-DE" dirty="0" smtClean="0"/>
              <a:t>Natural </a:t>
            </a:r>
            <a:r>
              <a:rPr lang="de-DE" dirty="0" err="1" smtClean="0"/>
              <a:t>neutron</a:t>
            </a:r>
            <a:r>
              <a:rPr lang="de-DE" dirty="0" smtClean="0"/>
              <a:t> </a:t>
            </a:r>
            <a:r>
              <a:rPr lang="de-DE" dirty="0" err="1" smtClean="0"/>
              <a:t>background</a:t>
            </a:r>
            <a:r>
              <a:rPr lang="de-DE" dirty="0" smtClean="0"/>
              <a:t> </a:t>
            </a:r>
            <a:r>
              <a:rPr lang="de-DE" dirty="0" err="1" smtClean="0"/>
              <a:t>from</a:t>
            </a:r>
            <a:r>
              <a:rPr lang="de-DE" dirty="0" smtClean="0"/>
              <a:t> (</a:t>
            </a:r>
            <a:r>
              <a:rPr lang="de-DE" dirty="0" err="1" smtClean="0"/>
              <a:t>alpha,n</a:t>
            </a:r>
            <a:r>
              <a:rPr lang="de-DE" dirty="0" smtClean="0"/>
              <a:t>),</a:t>
            </a:r>
          </a:p>
          <a:p>
            <a:r>
              <a:rPr lang="de-DE" dirty="0" smtClean="0"/>
              <a:t>(µ, n) </a:t>
            </a:r>
            <a:r>
              <a:rPr lang="de-DE" dirty="0" err="1" smtClean="0"/>
              <a:t>reactioins</a:t>
            </a:r>
            <a:r>
              <a:rPr lang="de-DE" dirty="0" smtClean="0"/>
              <a:t> in </a:t>
            </a:r>
            <a:r>
              <a:rPr lang="de-DE" dirty="0" err="1" smtClean="0"/>
              <a:t>the</a:t>
            </a:r>
            <a:r>
              <a:rPr lang="de-DE" dirty="0" smtClean="0"/>
              <a:t> rock</a:t>
            </a:r>
          </a:p>
          <a:p>
            <a:endParaRPr lang="de-DE" dirty="0" smtClean="0"/>
          </a:p>
          <a:p>
            <a:endParaRPr lang="de-DE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3733" y="404664"/>
            <a:ext cx="4410267" cy="5904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9091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496" y="118373"/>
            <a:ext cx="30243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Poster  15</a:t>
            </a:r>
          </a:p>
          <a:p>
            <a:r>
              <a:rPr lang="de-DE" u="sng" dirty="0" err="1" smtClean="0"/>
              <a:t>Presenter</a:t>
            </a:r>
            <a:r>
              <a:rPr lang="de-DE" u="sng" dirty="0" smtClean="0"/>
              <a:t>:  Yoshihiro </a:t>
            </a:r>
            <a:r>
              <a:rPr lang="de-DE" u="sng" dirty="0" err="1" smtClean="0"/>
              <a:t>Asano</a:t>
            </a:r>
            <a:endParaRPr lang="de-DE" u="sng" dirty="0" smtClean="0"/>
          </a:p>
          <a:p>
            <a:endParaRPr lang="de-DE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59" y="332656"/>
            <a:ext cx="4497381" cy="602128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7504" y="1340768"/>
            <a:ext cx="381642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/>
              <a:t>Two</a:t>
            </a:r>
            <a:r>
              <a:rPr lang="de-DE" dirty="0" smtClean="0"/>
              <a:t> </a:t>
            </a:r>
            <a:r>
              <a:rPr lang="de-DE" b="1" dirty="0" smtClean="0"/>
              <a:t>500 TW </a:t>
            </a:r>
            <a:r>
              <a:rPr lang="de-DE" dirty="0" err="1" smtClean="0"/>
              <a:t>laser</a:t>
            </a:r>
            <a:r>
              <a:rPr lang="de-DE" dirty="0" smtClean="0"/>
              <a:t> </a:t>
            </a:r>
            <a:r>
              <a:rPr lang="de-DE" dirty="0" err="1" smtClean="0"/>
              <a:t>have</a:t>
            </a:r>
            <a:r>
              <a:rPr lang="de-DE" dirty="0" smtClean="0"/>
              <a:t> </a:t>
            </a:r>
            <a:r>
              <a:rPr lang="de-DE" dirty="0" err="1" smtClean="0"/>
              <a:t>been</a:t>
            </a:r>
            <a:endParaRPr lang="de-DE" dirty="0" smtClean="0"/>
          </a:p>
          <a:p>
            <a:r>
              <a:rPr lang="de-DE" dirty="0" err="1" smtClean="0"/>
              <a:t>Installed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commissioning</a:t>
            </a:r>
            <a:r>
              <a:rPr lang="de-DE" dirty="0" smtClean="0"/>
              <a:t> </a:t>
            </a:r>
            <a:r>
              <a:rPr lang="de-DE" dirty="0" err="1" smtClean="0"/>
              <a:t>started</a:t>
            </a:r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r>
              <a:rPr lang="de-DE" dirty="0" smtClean="0"/>
              <a:t>- </a:t>
            </a:r>
            <a:r>
              <a:rPr lang="de-DE" b="1" dirty="0" err="1" smtClean="0"/>
              <a:t>Photoneutron</a:t>
            </a:r>
            <a:r>
              <a:rPr lang="de-DE" b="1" dirty="0" smtClean="0"/>
              <a:t> </a:t>
            </a:r>
            <a:r>
              <a:rPr lang="de-DE" b="1" dirty="0" err="1" smtClean="0"/>
              <a:t>production</a:t>
            </a:r>
            <a:r>
              <a:rPr lang="de-DE" b="1" dirty="0" smtClean="0"/>
              <a:t> </a:t>
            </a:r>
            <a:r>
              <a:rPr lang="de-DE" dirty="0" err="1" smtClean="0"/>
              <a:t>is</a:t>
            </a:r>
            <a:endParaRPr lang="de-DE" dirty="0" smtClean="0"/>
          </a:p>
          <a:p>
            <a:r>
              <a:rPr lang="de-DE" dirty="0" smtClean="0"/>
              <a:t>  </a:t>
            </a:r>
            <a:r>
              <a:rPr lang="de-DE" dirty="0" err="1" smtClean="0"/>
              <a:t>important</a:t>
            </a:r>
            <a:r>
              <a:rPr lang="de-DE" dirty="0" smtClean="0"/>
              <a:t> at </a:t>
            </a:r>
            <a:r>
              <a:rPr lang="de-DE" dirty="0" err="1" smtClean="0"/>
              <a:t>these</a:t>
            </a:r>
            <a:r>
              <a:rPr lang="de-DE" dirty="0" smtClean="0"/>
              <a:t> </a:t>
            </a:r>
            <a:r>
              <a:rPr lang="de-DE" dirty="0" err="1" smtClean="0"/>
              <a:t>laser</a:t>
            </a:r>
            <a:r>
              <a:rPr lang="de-DE" dirty="0" smtClean="0"/>
              <a:t>  </a:t>
            </a:r>
          </a:p>
          <a:p>
            <a:r>
              <a:rPr lang="de-DE" dirty="0"/>
              <a:t> </a:t>
            </a:r>
            <a:r>
              <a:rPr lang="de-DE" dirty="0" smtClean="0"/>
              <a:t> </a:t>
            </a:r>
            <a:r>
              <a:rPr lang="de-DE" dirty="0" err="1" smtClean="0"/>
              <a:t>intensities</a:t>
            </a:r>
            <a:endParaRPr lang="de-DE" dirty="0" smtClean="0"/>
          </a:p>
          <a:p>
            <a:endParaRPr lang="de-DE" dirty="0"/>
          </a:p>
          <a:p>
            <a:r>
              <a:rPr lang="de-DE" dirty="0" smtClean="0"/>
              <a:t>  </a:t>
            </a:r>
            <a:r>
              <a:rPr lang="de-DE" dirty="0" err="1" smtClean="0"/>
              <a:t>Simulations</a:t>
            </a:r>
            <a:r>
              <a:rPr lang="de-DE" dirty="0" smtClean="0"/>
              <a:t> (FLUKA) </a:t>
            </a:r>
            <a:r>
              <a:rPr lang="de-DE" dirty="0" err="1" smtClean="0"/>
              <a:t>showed</a:t>
            </a:r>
            <a:r>
              <a:rPr lang="de-DE" dirty="0" smtClean="0"/>
              <a:t> </a:t>
            </a:r>
          </a:p>
          <a:p>
            <a:r>
              <a:rPr lang="de-DE" dirty="0"/>
              <a:t> 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need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additional </a:t>
            </a:r>
            <a:r>
              <a:rPr lang="de-DE" dirty="0" err="1" smtClean="0"/>
              <a:t>shielding</a:t>
            </a:r>
            <a:endParaRPr lang="de-DE" dirty="0" smtClean="0"/>
          </a:p>
          <a:p>
            <a:endParaRPr lang="de-DE" dirty="0" smtClean="0"/>
          </a:p>
          <a:p>
            <a:endParaRPr lang="de-DE" dirty="0"/>
          </a:p>
          <a:p>
            <a:pPr marL="285750" indent="-285750">
              <a:buFontTx/>
              <a:buChar char="-"/>
            </a:pPr>
            <a:r>
              <a:rPr lang="de-DE" dirty="0" err="1" smtClean="0"/>
              <a:t>Importance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determination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source</a:t>
            </a:r>
            <a:r>
              <a:rPr lang="de-DE" dirty="0" smtClean="0"/>
              <a:t> </a:t>
            </a:r>
            <a:r>
              <a:rPr lang="de-DE" dirty="0" err="1" smtClean="0"/>
              <a:t>terms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88462024"/>
      </p:ext>
    </p:extLst>
  </p:cSld>
  <p:clrMapOvr>
    <a:masterClrMapping/>
  </p:clrMapOvr>
</p:sld>
</file>

<file path=ppt/theme/theme1.xml><?xml version="1.0" encoding="utf-8"?>
<a:theme xmlns:a="http://schemas.openxmlformats.org/drawingml/2006/main" name="Presentation_picture_master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raesentation_Bild_Master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DESY European XFEL">
  <a:themeElements>
    <a:clrScheme name="DESY European XFEL 1">
      <a:dk1>
        <a:srgbClr val="261748"/>
      </a:dk1>
      <a:lt1>
        <a:srgbClr val="FFFFFF"/>
      </a:lt1>
      <a:dk2>
        <a:srgbClr val="000000"/>
      </a:dk2>
      <a:lt2>
        <a:srgbClr val="E0E0E0"/>
      </a:lt2>
      <a:accent1>
        <a:srgbClr val="261748"/>
      </a:accent1>
      <a:accent2>
        <a:srgbClr val="FD930A"/>
      </a:accent2>
      <a:accent3>
        <a:srgbClr val="FFFFFF"/>
      </a:accent3>
      <a:accent4>
        <a:srgbClr val="1F123C"/>
      </a:accent4>
      <a:accent5>
        <a:srgbClr val="ACABB1"/>
      </a:accent5>
      <a:accent6>
        <a:srgbClr val="E58508"/>
      </a:accent6>
      <a:hlink>
        <a:srgbClr val="261748"/>
      </a:hlink>
      <a:folHlink>
        <a:srgbClr val="FD930A"/>
      </a:folHlink>
    </a:clrScheme>
    <a:fontScheme name="DESY European XFEL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F8B323"/>
          </a:buClr>
          <a:buSzTx/>
          <a:buFont typeface="Wingdings" pitchFamily="2" charset="2"/>
          <a:buNone/>
          <a:tabLst/>
          <a:defRPr kumimoji="0" lang="de-DE" sz="9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16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F8B323"/>
          </a:buClr>
          <a:buSzTx/>
          <a:buFont typeface="Wingdings" pitchFamily="2" charset="2"/>
          <a:buNone/>
          <a:tabLst/>
          <a:defRPr kumimoji="0" lang="de-DE" sz="9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16" charset="-128"/>
          </a:defRPr>
        </a:defPPr>
      </a:lstStyle>
    </a:lnDef>
  </a:objectDefaults>
  <a:extraClrSchemeLst>
    <a:extraClrScheme>
      <a:clrScheme name="DESY European XFEL 1">
        <a:dk1>
          <a:srgbClr val="261748"/>
        </a:dk1>
        <a:lt1>
          <a:srgbClr val="FFFFFF"/>
        </a:lt1>
        <a:dk2>
          <a:srgbClr val="000000"/>
        </a:dk2>
        <a:lt2>
          <a:srgbClr val="E0E0E0"/>
        </a:lt2>
        <a:accent1>
          <a:srgbClr val="261748"/>
        </a:accent1>
        <a:accent2>
          <a:srgbClr val="FD930A"/>
        </a:accent2>
        <a:accent3>
          <a:srgbClr val="FFFFFF"/>
        </a:accent3>
        <a:accent4>
          <a:srgbClr val="1F123C"/>
        </a:accent4>
        <a:accent5>
          <a:srgbClr val="ACABB1"/>
        </a:accent5>
        <a:accent6>
          <a:srgbClr val="E58508"/>
        </a:accent6>
        <a:hlink>
          <a:srgbClr val="261748"/>
        </a:hlink>
        <a:folHlink>
          <a:srgbClr val="FD930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Presentation_picture_master</Template>
  <TotalTime>0</TotalTime>
  <Words>450</Words>
  <Application>Microsoft Office PowerPoint</Application>
  <PresentationFormat>On-screen Show (4:3)</PresentationFormat>
  <Paragraphs>105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Presentation_picture_master</vt:lpstr>
      <vt:lpstr>Praesentation_Bild_Master</vt:lpstr>
      <vt:lpstr>DESY European XFEL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Ferrari</dc:creator>
  <cp:lastModifiedBy>Anna Ferrari</cp:lastModifiedBy>
  <cp:revision>121</cp:revision>
  <cp:lastPrinted>2011-07-21T11:13:26Z</cp:lastPrinted>
  <dcterms:created xsi:type="dcterms:W3CDTF">2016-09-29T12:19:13Z</dcterms:created>
  <dcterms:modified xsi:type="dcterms:W3CDTF">2016-10-12T13:35:53Z</dcterms:modified>
</cp:coreProperties>
</file>