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1"/>
  </p:notesMasterIdLst>
  <p:handoutMasterIdLst>
    <p:handoutMasterId r:id="rId42"/>
  </p:handoutMasterIdLst>
  <p:sldIdLst>
    <p:sldId id="256" r:id="rId3"/>
    <p:sldId id="257" r:id="rId4"/>
    <p:sldId id="266" r:id="rId5"/>
    <p:sldId id="281" r:id="rId6"/>
    <p:sldId id="306" r:id="rId7"/>
    <p:sldId id="308" r:id="rId8"/>
    <p:sldId id="267" r:id="rId9"/>
    <p:sldId id="298" r:id="rId10"/>
    <p:sldId id="309" r:id="rId11"/>
    <p:sldId id="268" r:id="rId12"/>
    <p:sldId id="299" r:id="rId13"/>
    <p:sldId id="285" r:id="rId14"/>
    <p:sldId id="310" r:id="rId15"/>
    <p:sldId id="273" r:id="rId16"/>
    <p:sldId id="318" r:id="rId17"/>
    <p:sldId id="269" r:id="rId18"/>
    <p:sldId id="275" r:id="rId19"/>
    <p:sldId id="288" r:id="rId20"/>
    <p:sldId id="322" r:id="rId21"/>
    <p:sldId id="303" r:id="rId22"/>
    <p:sldId id="278" r:id="rId23"/>
    <p:sldId id="294" r:id="rId24"/>
    <p:sldId id="312" r:id="rId25"/>
    <p:sldId id="307" r:id="rId26"/>
    <p:sldId id="319" r:id="rId27"/>
    <p:sldId id="320" r:id="rId28"/>
    <p:sldId id="324" r:id="rId29"/>
    <p:sldId id="295" r:id="rId30"/>
    <p:sldId id="321" r:id="rId31"/>
    <p:sldId id="297" r:id="rId32"/>
    <p:sldId id="317" r:id="rId33"/>
    <p:sldId id="302" r:id="rId34"/>
    <p:sldId id="287" r:id="rId35"/>
    <p:sldId id="323" r:id="rId36"/>
    <p:sldId id="274" r:id="rId37"/>
    <p:sldId id="262" r:id="rId38"/>
    <p:sldId id="263" r:id="rId39"/>
    <p:sldId id="264" r:id="rId40"/>
  </p:sldIdLst>
  <p:sldSz cx="9144000" cy="6858000" type="screen4x3"/>
  <p:notesSz cx="9869488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00FF00"/>
    <a:srgbClr val="FF3300"/>
    <a:srgbClr val="FF0000"/>
    <a:srgbClr val="FF0066"/>
    <a:srgbClr val="0066FF"/>
    <a:srgbClr val="99CCFF"/>
    <a:srgbClr val="CC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94685" autoAdjust="0"/>
  </p:normalViewPr>
  <p:slideViewPr>
    <p:cSldViewPr showGuides="1">
      <p:cViewPr>
        <p:scale>
          <a:sx n="70" d="100"/>
          <a:sy n="70" d="100"/>
        </p:scale>
        <p:origin x="-3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90426" y="0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EF056-A064-491B-8BBC-3373089CE5F8}" type="datetimeFigureOut">
              <a:rPr kumimoji="1" lang="ja-JP" altLang="en-US" smtClean="0"/>
              <a:t>2016/10/12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90426" y="6397806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798EF-ACB8-4AB0-9534-D13E275CD8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2920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0426" y="0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59674-AC47-4ACF-9196-879841D1C3EC}" type="datetimeFigureOut">
              <a:rPr kumimoji="1" lang="ja-JP" altLang="en-US" smtClean="0"/>
              <a:t>2016/10/12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4825"/>
            <a:ext cx="3367088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949" y="3199488"/>
            <a:ext cx="7895590" cy="30310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0426" y="6397806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FF9DF-2513-4226-BB18-4848BAD8B1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3684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FF9DF-2513-4226-BB18-4848BAD8B19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560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 b="1">
                <a:solidFill>
                  <a:srgbClr val="FF0000"/>
                </a:solidFill>
                <a:latin typeface="Helvetica" charset="0"/>
                <a:ea typeface="Osaka" charset="0"/>
                <a:cs typeface="Osaka" charset="0"/>
              </a:defRPr>
            </a:lvl1pPr>
            <a:lvl2pPr marL="742950" indent="-285750">
              <a:defRPr kumimoji="1" sz="2800" b="1">
                <a:solidFill>
                  <a:srgbClr val="FF0000"/>
                </a:solidFill>
                <a:latin typeface="Helvetica" charset="0"/>
                <a:ea typeface="Osaka" charset="0"/>
                <a:cs typeface="Osaka" charset="0"/>
              </a:defRPr>
            </a:lvl2pPr>
            <a:lvl3pPr marL="1143000" indent="-228600">
              <a:defRPr kumimoji="1" sz="2800" b="1">
                <a:solidFill>
                  <a:srgbClr val="FF0000"/>
                </a:solidFill>
                <a:latin typeface="Helvetica" charset="0"/>
                <a:ea typeface="Osaka" charset="0"/>
                <a:cs typeface="Osaka" charset="0"/>
              </a:defRPr>
            </a:lvl3pPr>
            <a:lvl4pPr marL="1600200" indent="-228600">
              <a:defRPr kumimoji="1" sz="2800" b="1">
                <a:solidFill>
                  <a:srgbClr val="FF0000"/>
                </a:solidFill>
                <a:latin typeface="Helvetica" charset="0"/>
                <a:ea typeface="Osaka" charset="0"/>
                <a:cs typeface="Osaka" charset="0"/>
              </a:defRPr>
            </a:lvl4pPr>
            <a:lvl5pPr marL="2057400" indent="-228600">
              <a:defRPr kumimoji="1" sz="2800" b="1">
                <a:solidFill>
                  <a:srgbClr val="FF0000"/>
                </a:solidFill>
                <a:latin typeface="Helvetica" charset="0"/>
                <a:ea typeface="Osaka" charset="0"/>
                <a:cs typeface="Osak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Helvetica" charset="0"/>
                <a:ea typeface="Osaka" charset="0"/>
                <a:cs typeface="Osak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Helvetica" charset="0"/>
                <a:ea typeface="Osaka" charset="0"/>
                <a:cs typeface="Osak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Helvetica" charset="0"/>
                <a:ea typeface="Osaka" charset="0"/>
                <a:cs typeface="Osak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Helvetica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2000" b="0">
                <a:solidFill>
                  <a:prstClr val="black"/>
                </a:solidFill>
              </a:rPr>
              <a:t>- </a:t>
            </a:r>
            <a:fld id="{47122D3D-1964-7E48-BC3C-AD75C37F495B}" type="slidenum">
              <a:rPr lang="en-US" altLang="ja-JP" sz="2000" b="0">
                <a:solidFill>
                  <a:prstClr val="black"/>
                </a:solidFill>
              </a:rPr>
              <a:pPr/>
              <a:t>27</a:t>
            </a:fld>
            <a:r>
              <a:rPr lang="en-US" altLang="ja-JP" sz="2000" b="0">
                <a:solidFill>
                  <a:prstClr val="black"/>
                </a:solidFill>
              </a:rPr>
              <a:t> -</a:t>
            </a:r>
            <a:endParaRPr lang="en-US" altLang="ja-JP" sz="1200" b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4375" y="506413"/>
            <a:ext cx="3365500" cy="25241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16702" y="3199919"/>
            <a:ext cx="7236087" cy="3029801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330" tIns="45665" rIns="91330" bIns="45665"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FF9DF-2513-4226-BB18-4848BAD8B19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4117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タイトル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16" name="日付プレースホルダー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009D3-D140-4243-8384-2D40DACCD991}" type="datetime1">
              <a:rPr kumimoji="1" lang="ja-JP" altLang="en-US" smtClean="0"/>
              <a:t>2016/10/12</a:t>
            </a:fld>
            <a:endParaRPr kumimoji="1"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F88F988-8B30-4C0C-A22A-DA718B67D2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FBDC-37FF-4AD6-A17D-2089A92453F0}" type="datetime1">
              <a:rPr kumimoji="1" lang="ja-JP" altLang="en-US" smtClean="0"/>
              <a:t>2016/10/12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F988-8B30-4C0C-A22A-DA718B67D2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AAB02-F96D-43DC-86FF-4EE78392666A}" type="datetime1">
              <a:rPr kumimoji="1" lang="ja-JP" altLang="en-US" smtClean="0"/>
              <a:t>2016/10/12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F988-8B30-4C0C-A22A-DA718B67D2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34925" y="912813"/>
            <a:ext cx="8991600" cy="1143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1pPr>
            <a:lvl2pPr marL="742950" indent="-285750"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2pPr>
            <a:lvl3pPr marL="1143000" indent="-228600"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3pPr>
            <a:lvl4pPr marL="1600200" indent="-228600"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4pPr>
            <a:lvl5pPr marL="2057400" indent="-228600"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mtClean="0"/>
          </a:p>
        </p:txBody>
      </p:sp>
      <p:sp>
        <p:nvSpPr>
          <p:cNvPr id="11" name="Text Box 11"/>
          <p:cNvSpPr txBox="1">
            <a:spLocks noChangeArrowheads="1"/>
          </p:cNvSpPr>
          <p:nvPr userDrawn="1"/>
        </p:nvSpPr>
        <p:spPr bwMode="auto">
          <a:xfrm>
            <a:off x="7264400" y="779463"/>
            <a:ext cx="1879599" cy="376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1pPr>
            <a:lvl2pPr marL="742950" indent="-285750"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2pPr>
            <a:lvl3pPr marL="1143000" indent="-228600"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3pPr>
            <a:lvl4pPr marL="1600200" indent="-228600"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4pPr>
            <a:lvl5pPr marL="2057400" indent="-228600"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2400" b="0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8418513" y="714375"/>
            <a:ext cx="725487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1pPr>
            <a:lvl2pPr marL="742950" indent="-285750"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2pPr>
            <a:lvl3pPr marL="1143000" indent="-228600"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3pPr>
            <a:lvl4pPr marL="1600200" indent="-228600"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4pPr>
            <a:lvl5pPr marL="2057400" indent="-228600"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dirty="0" smtClean="0">
                <a:solidFill>
                  <a:srgbClr val="000000"/>
                </a:solidFill>
                <a:latin typeface="Arial" charset="0"/>
              </a:rPr>
              <a:t>#</a:t>
            </a:r>
            <a:fld id="{93C2A4C6-8D45-4340-BCBB-9C4FAC5642BF}" type="slidenum">
              <a:rPr lang="en-US" altLang="ja-JP" sz="2400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b="0" dirty="0" smtClean="0">
              <a:solidFill>
                <a:srgbClr val="000000"/>
              </a:solidFill>
            </a:endParaRPr>
          </a:p>
        </p:txBody>
      </p:sp>
      <p:pic>
        <p:nvPicPr>
          <p:cNvPr id="13" name="Picture 131" descr="名称未設定-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3707" y="723900"/>
            <a:ext cx="1075281" cy="495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7878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34925" y="912813"/>
            <a:ext cx="8991600" cy="1143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1pPr>
            <a:lvl2pPr marL="742950" indent="-285750"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2pPr>
            <a:lvl3pPr marL="1143000" indent="-228600"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3pPr>
            <a:lvl4pPr marL="1600200" indent="-228600"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4pPr>
            <a:lvl5pPr marL="2057400" indent="-228600"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mtClean="0"/>
          </a:p>
        </p:txBody>
      </p:sp>
      <p:sp>
        <p:nvSpPr>
          <p:cNvPr id="11" name="Text Box 11"/>
          <p:cNvSpPr txBox="1">
            <a:spLocks noChangeArrowheads="1"/>
          </p:cNvSpPr>
          <p:nvPr userDrawn="1"/>
        </p:nvSpPr>
        <p:spPr bwMode="auto">
          <a:xfrm>
            <a:off x="7264400" y="779463"/>
            <a:ext cx="1879599" cy="376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1pPr>
            <a:lvl2pPr marL="742950" indent="-285750"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2pPr>
            <a:lvl3pPr marL="1143000" indent="-228600"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3pPr>
            <a:lvl4pPr marL="1600200" indent="-228600"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4pPr>
            <a:lvl5pPr marL="2057400" indent="-228600"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2400" b="0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8418513" y="714375"/>
            <a:ext cx="725487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1pPr>
            <a:lvl2pPr marL="742950" indent="-285750"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2pPr>
            <a:lvl3pPr marL="1143000" indent="-228600"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3pPr>
            <a:lvl4pPr marL="1600200" indent="-228600"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4pPr>
            <a:lvl5pPr marL="2057400" indent="-228600"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dirty="0" smtClean="0">
                <a:solidFill>
                  <a:srgbClr val="000000"/>
                </a:solidFill>
                <a:latin typeface="Arial" charset="0"/>
              </a:rPr>
              <a:t>#</a:t>
            </a:r>
            <a:fld id="{93C2A4C6-8D45-4340-BCBB-9C4FAC5642BF}" type="slidenum">
              <a:rPr lang="en-US" altLang="ja-JP" sz="2400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b="0" dirty="0" smtClean="0">
              <a:solidFill>
                <a:srgbClr val="000000"/>
              </a:solidFill>
            </a:endParaRPr>
          </a:p>
        </p:txBody>
      </p:sp>
      <p:pic>
        <p:nvPicPr>
          <p:cNvPr id="13" name="Picture 131" descr="名称未設定-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3707" y="723900"/>
            <a:ext cx="1075281" cy="495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4761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27" name="コンテンツ プレースホルダー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ー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4D60-DC3B-4C06-AA05-38B8D167F981}" type="datetime1">
              <a:rPr kumimoji="1" lang="ja-JP" altLang="en-US" smtClean="0"/>
              <a:t>2016/10/12</a:t>
            </a:fld>
            <a:endParaRPr kumimoji="1" lang="ja-JP" altLang="en-US"/>
          </a:p>
        </p:txBody>
      </p:sp>
      <p:sp>
        <p:nvSpPr>
          <p:cNvPr id="19" name="フッター プレースホルダー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F88F988-8B30-4C0C-A22A-DA718B67D2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9" name="日付プレースホルダー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BC3C-3E4C-41A7-ABD8-A380BF5E979E}" type="datetime1">
              <a:rPr kumimoji="1" lang="ja-JP" altLang="en-US" smtClean="0"/>
              <a:t>2016/10/12</a:t>
            </a:fld>
            <a:endParaRPr kumimoji="1" lang="ja-JP" altLang="en-US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F988-8B30-4C0C-A22A-DA718B67D26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ー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1BD3-0B76-4B24-98A7-10BDBC4CFCD3}" type="datetime1">
              <a:rPr kumimoji="1" lang="ja-JP" altLang="en-US" smtClean="0"/>
              <a:t>2016/10/12</a:t>
            </a:fld>
            <a:endParaRPr kumimoji="1"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1" name="スライド番号プレースホルダー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F988-8B30-4C0C-A22A-DA718B67D2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8" name="コンテンツ プレースホルダー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D189-3ED8-4621-A37E-4677E85949CD}" type="datetime1">
              <a:rPr kumimoji="1" lang="ja-JP" altLang="en-US" smtClean="0"/>
              <a:t>2016/10/12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F88F988-8B30-4C0C-A22A-DA718B67D26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F14D-F461-4155-BD8C-ACF40DD2A560}" type="datetime1">
              <a:rPr kumimoji="1" lang="ja-JP" altLang="en-US" smtClean="0"/>
              <a:t>2016/10/12</a:t>
            </a:fld>
            <a:endParaRPr kumimoji="1" lang="ja-JP" altLang="en-US"/>
          </a:p>
        </p:txBody>
      </p:sp>
      <p:sp>
        <p:nvSpPr>
          <p:cNvPr id="21" name="フッター プレースホルダー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F988-8B30-4C0C-A22A-DA718B67D2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9853C-4B25-400E-8C32-207D8982F283}" type="datetime1">
              <a:rPr kumimoji="1" lang="ja-JP" altLang="en-US" smtClean="0"/>
              <a:t>2016/10/12</a:t>
            </a:fld>
            <a:endParaRPr kumimoji="1" lang="ja-JP" altLang="en-US"/>
          </a:p>
        </p:txBody>
      </p:sp>
      <p:sp>
        <p:nvSpPr>
          <p:cNvPr id="24" name="フッター プレースホルダー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F988-8B30-4C0C-A22A-DA718B67D2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ー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1DEA9-F821-4CA8-81D0-C15CA22435A5}" type="datetime1">
              <a:rPr kumimoji="1" lang="ja-JP" altLang="en-US" smtClean="0"/>
              <a:t>2016/10/12</a:t>
            </a:fld>
            <a:endParaRPr kumimoji="1" lang="ja-JP" altLang="en-US"/>
          </a:p>
        </p:txBody>
      </p:sp>
      <p:sp>
        <p:nvSpPr>
          <p:cNvPr id="29" name="フッター プレースホルダー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F988-8B30-4C0C-A22A-DA718B67D2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2D2A-9F50-4927-8F0E-BC7001039D16}" type="datetime1">
              <a:rPr kumimoji="1" lang="ja-JP" altLang="en-US" smtClean="0"/>
              <a:t>2016/10/12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1" name="スライド番号プレースホルダー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F988-8B30-4C0C-A22A-DA718B67D26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7" name="タイトル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8FF141-C600-4832-9117-1E961A6F0D6E}" type="datetime1">
              <a:rPr kumimoji="1" lang="ja-JP" altLang="en-US" smtClean="0"/>
              <a:t>2016/10/12</a:t>
            </a:fld>
            <a:endParaRPr kumimoji="1" lang="ja-JP" altLang="en-US"/>
          </a:p>
        </p:txBody>
      </p:sp>
      <p:sp>
        <p:nvSpPr>
          <p:cNvPr id="28" name="フッター プレースホルダー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88F988-8B30-4C0C-A22A-DA718B67D26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タイトル プレースホルダー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1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1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1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34925" y="912813"/>
            <a:ext cx="8991600" cy="1143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1pPr>
            <a:lvl2pPr marL="742950" indent="-285750"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2pPr>
            <a:lvl3pPr marL="1143000" indent="-228600"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3pPr>
            <a:lvl4pPr marL="1600200" indent="-228600"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4pPr>
            <a:lvl5pPr marL="2057400" indent="-228600"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mtClean="0"/>
          </a:p>
        </p:txBody>
      </p:sp>
      <p:sp>
        <p:nvSpPr>
          <p:cNvPr id="9" name="Text Box 11"/>
          <p:cNvSpPr txBox="1">
            <a:spLocks noChangeArrowheads="1"/>
          </p:cNvSpPr>
          <p:nvPr userDrawn="1"/>
        </p:nvSpPr>
        <p:spPr bwMode="auto">
          <a:xfrm>
            <a:off x="7264400" y="779463"/>
            <a:ext cx="1879599" cy="376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1pPr>
            <a:lvl2pPr marL="742950" indent="-285750"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2pPr>
            <a:lvl3pPr marL="1143000" indent="-228600"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3pPr>
            <a:lvl4pPr marL="1600200" indent="-228600"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4pPr>
            <a:lvl5pPr marL="2057400" indent="-228600"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2400" b="0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445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484313"/>
            <a:ext cx="7923212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8418513" y="714375"/>
            <a:ext cx="725487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1pPr>
            <a:lvl2pPr marL="742950" indent="-285750"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2pPr>
            <a:lvl3pPr marL="1143000" indent="-228600"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3pPr>
            <a:lvl4pPr marL="1600200" indent="-228600"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4pPr>
            <a:lvl5pPr marL="2057400" indent="-228600"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Helvetica" charset="0"/>
                <a:ea typeface="Osaka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dirty="0" smtClean="0">
                <a:solidFill>
                  <a:srgbClr val="000000"/>
                </a:solidFill>
                <a:latin typeface="Arial" charset="0"/>
              </a:rPr>
              <a:t>#</a:t>
            </a:r>
            <a:fld id="{93C2A4C6-8D45-4340-BCBB-9C4FAC5642BF}" type="slidenum">
              <a:rPr lang="en-US" altLang="ja-JP" sz="2400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b="0" dirty="0" smtClean="0">
              <a:solidFill>
                <a:srgbClr val="000000"/>
              </a:solidFill>
            </a:endParaRPr>
          </a:p>
        </p:txBody>
      </p:sp>
      <p:pic>
        <p:nvPicPr>
          <p:cNvPr id="8" name="Picture 131" descr="名称未設定-3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3707" y="723900"/>
            <a:ext cx="1075281" cy="495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39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59129" y="1340768"/>
            <a:ext cx="9252520" cy="2304256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3500" dirty="0" smtClean="0">
                <a:solidFill>
                  <a:srgbClr val="000066"/>
                </a:solidFill>
              </a:rPr>
              <a:t>Benchmark calculation of the PHITS code for neutron attenuation in iron and concrete on shielding experiments at proton accelerator facilities</a:t>
            </a:r>
            <a:endParaRPr kumimoji="1" lang="ja-JP" altLang="en-US" sz="3500" dirty="0">
              <a:solidFill>
                <a:srgbClr val="000066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-108520" y="4005064"/>
            <a:ext cx="9361040" cy="1296144"/>
          </a:xfrm>
        </p:spPr>
        <p:txBody>
          <a:bodyPr>
            <a:noAutofit/>
          </a:bodyPr>
          <a:lstStyle/>
          <a:p>
            <a:pPr algn="ctr"/>
            <a:r>
              <a:rPr lang="en-US" altLang="ja-JP" sz="2100" b="1" u="sng" dirty="0" err="1">
                <a:solidFill>
                  <a:schemeClr val="tx1"/>
                </a:solidFill>
              </a:rPr>
              <a:t>Norihiro</a:t>
            </a:r>
            <a:r>
              <a:rPr lang="en-US" altLang="ja-JP" sz="2100" b="1" u="sng" dirty="0">
                <a:solidFill>
                  <a:schemeClr val="tx1"/>
                </a:solidFill>
              </a:rPr>
              <a:t> Matsuda</a:t>
            </a:r>
            <a:r>
              <a:rPr lang="en-US" altLang="ja-JP" sz="2100" b="1" u="sng" baseline="30000" dirty="0">
                <a:solidFill>
                  <a:schemeClr val="tx1"/>
                </a:solidFill>
              </a:rPr>
              <a:t>1</a:t>
            </a:r>
            <a:r>
              <a:rPr lang="en-US" altLang="ja-JP" sz="2100" b="1" dirty="0">
                <a:solidFill>
                  <a:schemeClr val="tx1"/>
                </a:solidFill>
              </a:rPr>
              <a:t>, Yosuke Iwamoto</a:t>
            </a:r>
            <a:r>
              <a:rPr lang="en-US" altLang="ja-JP" sz="2100" b="1" baseline="30000" dirty="0">
                <a:solidFill>
                  <a:schemeClr val="tx1"/>
                </a:solidFill>
              </a:rPr>
              <a:t>1</a:t>
            </a:r>
            <a:r>
              <a:rPr lang="en-US" altLang="ja-JP" sz="2100" b="1" dirty="0">
                <a:solidFill>
                  <a:schemeClr val="tx1"/>
                </a:solidFill>
              </a:rPr>
              <a:t>, </a:t>
            </a:r>
            <a:r>
              <a:rPr lang="en-US" altLang="ja-JP" sz="2100" b="1" dirty="0" err="1">
                <a:solidFill>
                  <a:schemeClr val="tx1"/>
                </a:solidFill>
              </a:rPr>
              <a:t>Tatsuhiko</a:t>
            </a:r>
            <a:r>
              <a:rPr lang="en-US" altLang="ja-JP" sz="2100" b="1" dirty="0">
                <a:solidFill>
                  <a:schemeClr val="tx1"/>
                </a:solidFill>
              </a:rPr>
              <a:t> Sato</a:t>
            </a:r>
            <a:r>
              <a:rPr lang="en-US" altLang="ja-JP" sz="2100" b="1" baseline="30000" dirty="0">
                <a:solidFill>
                  <a:schemeClr val="tx1"/>
                </a:solidFill>
              </a:rPr>
              <a:t>1</a:t>
            </a:r>
            <a:r>
              <a:rPr lang="en-US" altLang="ja-JP" sz="2100" b="1" dirty="0">
                <a:solidFill>
                  <a:schemeClr val="tx1"/>
                </a:solidFill>
              </a:rPr>
              <a:t>, </a:t>
            </a:r>
            <a:r>
              <a:rPr lang="en-US" altLang="ja-JP" sz="2100" b="1" dirty="0" err="1">
                <a:solidFill>
                  <a:schemeClr val="tx1"/>
                </a:solidFill>
              </a:rPr>
              <a:t>Shintaro</a:t>
            </a:r>
            <a:r>
              <a:rPr lang="en-US" altLang="ja-JP" sz="2100" b="1" dirty="0">
                <a:solidFill>
                  <a:schemeClr val="tx1"/>
                </a:solidFill>
              </a:rPr>
              <a:t> Hashimoto</a:t>
            </a:r>
            <a:r>
              <a:rPr lang="en-US" altLang="ja-JP" sz="2100" b="1" baseline="30000" dirty="0">
                <a:solidFill>
                  <a:schemeClr val="tx1"/>
                </a:solidFill>
              </a:rPr>
              <a:t>1</a:t>
            </a:r>
            <a:r>
              <a:rPr lang="en-US" altLang="ja-JP" sz="2100" b="1" dirty="0">
                <a:solidFill>
                  <a:schemeClr val="tx1"/>
                </a:solidFill>
              </a:rPr>
              <a:t>, </a:t>
            </a:r>
            <a:r>
              <a:rPr lang="en-US" altLang="ja-JP" sz="2100" b="1" dirty="0" err="1">
                <a:solidFill>
                  <a:schemeClr val="tx1"/>
                </a:solidFill>
              </a:rPr>
              <a:t>Tatsuhiko</a:t>
            </a:r>
            <a:r>
              <a:rPr lang="en-US" altLang="ja-JP" sz="2100" b="1" dirty="0">
                <a:solidFill>
                  <a:schemeClr val="tx1"/>
                </a:solidFill>
              </a:rPr>
              <a:t> Ogawa</a:t>
            </a:r>
            <a:r>
              <a:rPr lang="en-US" altLang="ja-JP" sz="2100" b="1" baseline="30000" dirty="0">
                <a:solidFill>
                  <a:schemeClr val="tx1"/>
                </a:solidFill>
              </a:rPr>
              <a:t>1</a:t>
            </a:r>
            <a:r>
              <a:rPr lang="en-US" altLang="ja-JP" sz="2100" b="1" dirty="0">
                <a:solidFill>
                  <a:schemeClr val="tx1"/>
                </a:solidFill>
              </a:rPr>
              <a:t>, Takuya Furuta</a:t>
            </a:r>
            <a:r>
              <a:rPr lang="en-US" altLang="ja-JP" sz="2100" b="1" baseline="30000" dirty="0">
                <a:solidFill>
                  <a:schemeClr val="tx1"/>
                </a:solidFill>
              </a:rPr>
              <a:t>1</a:t>
            </a:r>
            <a:r>
              <a:rPr lang="en-US" altLang="ja-JP" sz="2100" b="1" dirty="0">
                <a:solidFill>
                  <a:schemeClr val="tx1"/>
                </a:solidFill>
              </a:rPr>
              <a:t>, Shinichiro Abe</a:t>
            </a:r>
            <a:r>
              <a:rPr lang="en-US" altLang="ja-JP" sz="2100" b="1" baseline="30000" dirty="0">
                <a:solidFill>
                  <a:schemeClr val="tx1"/>
                </a:solidFill>
              </a:rPr>
              <a:t>1</a:t>
            </a:r>
            <a:r>
              <a:rPr lang="en-US" altLang="ja-JP" sz="2100" b="1" dirty="0">
                <a:solidFill>
                  <a:schemeClr val="tx1"/>
                </a:solidFill>
              </a:rPr>
              <a:t>, Takeshi Kai</a:t>
            </a:r>
            <a:r>
              <a:rPr lang="en-US" altLang="ja-JP" sz="2100" b="1" baseline="30000" dirty="0">
                <a:solidFill>
                  <a:schemeClr val="tx1"/>
                </a:solidFill>
              </a:rPr>
              <a:t>1</a:t>
            </a:r>
            <a:r>
              <a:rPr lang="en-US" altLang="ja-JP" sz="2100" b="1" dirty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en-US" altLang="ja-JP" sz="2100" b="1" dirty="0" smtClean="0">
                <a:solidFill>
                  <a:schemeClr val="tx1"/>
                </a:solidFill>
              </a:rPr>
              <a:t>Ryuji </a:t>
            </a:r>
            <a:r>
              <a:rPr lang="en-US" altLang="ja-JP" sz="2100" b="1" dirty="0">
                <a:solidFill>
                  <a:schemeClr val="tx1"/>
                </a:solidFill>
              </a:rPr>
              <a:t>Hosoyamada</a:t>
            </a:r>
            <a:r>
              <a:rPr lang="en-US" altLang="ja-JP" sz="2100" b="1" baseline="30000" dirty="0">
                <a:solidFill>
                  <a:schemeClr val="tx1"/>
                </a:solidFill>
              </a:rPr>
              <a:t>2</a:t>
            </a:r>
            <a:r>
              <a:rPr lang="en-US" altLang="ja-JP" sz="2100" b="1" dirty="0">
                <a:solidFill>
                  <a:schemeClr val="tx1"/>
                </a:solidFill>
              </a:rPr>
              <a:t>, Hiroshi Iwase</a:t>
            </a:r>
            <a:r>
              <a:rPr lang="en-US" altLang="ja-JP" sz="2100" b="1" baseline="30000" dirty="0">
                <a:solidFill>
                  <a:schemeClr val="tx1"/>
                </a:solidFill>
              </a:rPr>
              <a:t>3</a:t>
            </a:r>
            <a:r>
              <a:rPr lang="en-US" altLang="ja-JP" sz="2100" b="1" dirty="0">
                <a:solidFill>
                  <a:schemeClr val="tx1"/>
                </a:solidFill>
              </a:rPr>
              <a:t>, Hiroshi Nakashima</a:t>
            </a:r>
            <a:r>
              <a:rPr lang="en-US" altLang="ja-JP" sz="2100" b="1" baseline="30000" dirty="0">
                <a:solidFill>
                  <a:schemeClr val="tx1"/>
                </a:solidFill>
              </a:rPr>
              <a:t>1</a:t>
            </a:r>
            <a:r>
              <a:rPr lang="en-US" altLang="ja-JP" sz="2100" b="1" dirty="0">
                <a:solidFill>
                  <a:schemeClr val="tx1"/>
                </a:solidFill>
              </a:rPr>
              <a:t>, and Koji Niita</a:t>
            </a:r>
            <a:r>
              <a:rPr lang="en-US" altLang="ja-JP" sz="2100" b="1" baseline="30000" dirty="0">
                <a:solidFill>
                  <a:schemeClr val="tx1"/>
                </a:solidFill>
              </a:rPr>
              <a:t>2</a:t>
            </a:r>
            <a:endParaRPr kumimoji="1" lang="ja-JP" altLang="en-US" sz="2100" b="1" baseline="30000" dirty="0">
              <a:solidFill>
                <a:schemeClr val="tx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619672" y="5373216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baseline="30000" dirty="0" smtClean="0"/>
              <a:t>1</a:t>
            </a:r>
            <a:r>
              <a:rPr lang="ja-JP" altLang="en-US" b="1" baseline="30000" dirty="0"/>
              <a:t> </a:t>
            </a:r>
            <a:r>
              <a:rPr lang="ja-JP" altLang="en-US" b="1" baseline="30000" dirty="0" smtClean="0"/>
              <a:t> </a:t>
            </a:r>
            <a:r>
              <a:rPr lang="en-US" altLang="ja-JP" b="1" dirty="0" smtClean="0"/>
              <a:t>JAEA, Japan Atomic Energy Agency</a:t>
            </a:r>
          </a:p>
          <a:p>
            <a:r>
              <a:rPr lang="en-US" altLang="ja-JP" b="1" baseline="30000" dirty="0" smtClean="0"/>
              <a:t>2  </a:t>
            </a:r>
            <a:r>
              <a:rPr lang="en-US" altLang="ja-JP" b="1" dirty="0" smtClean="0"/>
              <a:t>RIST, Research Organization for Information Science and Technology</a:t>
            </a:r>
          </a:p>
          <a:p>
            <a:r>
              <a:rPr lang="en-US" altLang="ja-JP" b="1" baseline="30000" dirty="0" smtClean="0"/>
              <a:t>3  </a:t>
            </a:r>
            <a:r>
              <a:rPr lang="en-US" altLang="ja-JP" b="1" dirty="0" smtClean="0"/>
              <a:t>KEK, High Energy Accelerator Research Organization</a:t>
            </a:r>
            <a:endParaRPr lang="en-US" altLang="ja-JP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229600" y="6309320"/>
            <a:ext cx="758952" cy="411520"/>
          </a:xfrm>
        </p:spPr>
        <p:txBody>
          <a:bodyPr/>
          <a:lstStyle/>
          <a:p>
            <a:fld id="{AF88F988-8B30-4C0C-A22A-DA718B67D26D}" type="slidenum">
              <a:rPr kumimoji="1" lang="ja-JP" altLang="en-US" sz="2400" b="1" smtClean="0"/>
              <a:t>1</a:t>
            </a:fld>
            <a:endParaRPr kumimoji="1" lang="ja-JP" altLang="en-US" sz="24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496" y="44624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SATIF-13, Helmholtz-</a:t>
            </a:r>
            <a:r>
              <a:rPr kumimoji="1" lang="en-US" altLang="ja-JP" sz="2400" b="1" dirty="0" err="1" smtClean="0"/>
              <a:t>Zentrum</a:t>
            </a:r>
            <a:r>
              <a:rPr kumimoji="1" lang="en-US" altLang="ja-JP" sz="2400" b="1" dirty="0" smtClean="0"/>
              <a:t> Dresden-</a:t>
            </a:r>
            <a:r>
              <a:rPr kumimoji="1" lang="en-US" altLang="ja-JP" sz="2400" b="1" dirty="0" err="1" smtClean="0"/>
              <a:t>Rossendorf</a:t>
            </a:r>
            <a:endParaRPr kumimoji="1" lang="en-US" altLang="ja-JP" sz="2400" b="1" dirty="0" smtClean="0"/>
          </a:p>
          <a:p>
            <a:r>
              <a:rPr kumimoji="1" lang="en-US" altLang="ja-JP" sz="2200" dirty="0" smtClean="0"/>
              <a:t>  ( Dresden, Germany, 10-12 October, 2016 )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54318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0066"/>
                </a:solidFill>
              </a:rPr>
              <a:t>RCNP </a:t>
            </a:r>
            <a:r>
              <a:rPr lang="en-US" altLang="ja-JP" dirty="0" smtClean="0">
                <a:solidFill>
                  <a:srgbClr val="000066"/>
                </a:solidFill>
              </a:rPr>
              <a:t>experiment</a:t>
            </a:r>
            <a:endParaRPr kumimoji="1" lang="ja-JP" altLang="en-US" dirty="0">
              <a:solidFill>
                <a:srgbClr val="000066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2088231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altLang="ja-JP" sz="28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Experimental geometry &amp; </a:t>
            </a: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source spectrum</a:t>
            </a:r>
            <a:endParaRPr lang="en-US" altLang="ja-JP" sz="28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229600" y="6309320"/>
            <a:ext cx="758952" cy="411520"/>
          </a:xfrm>
        </p:spPr>
        <p:txBody>
          <a:bodyPr/>
          <a:lstStyle/>
          <a:p>
            <a:fld id="{AF88F988-8B30-4C0C-A22A-DA718B67D26D}" type="slidenum">
              <a:rPr kumimoji="1" lang="ja-JP" altLang="en-US" sz="2400" b="1" smtClean="0"/>
              <a:t>10</a:t>
            </a:fld>
            <a:endParaRPr kumimoji="1" lang="ja-JP" altLang="en-US" sz="24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19" y="1737511"/>
            <a:ext cx="5065273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右矢印 4"/>
          <p:cNvSpPr/>
          <p:nvPr/>
        </p:nvSpPr>
        <p:spPr>
          <a:xfrm>
            <a:off x="262637" y="3165636"/>
            <a:ext cx="540000" cy="144000"/>
          </a:xfrm>
          <a:prstGeom prst="rightArrow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-73690" y="3429000"/>
            <a:ext cx="2125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CC0000"/>
                </a:solidFill>
                <a:latin typeface="Franklin Gothic Medium" panose="020B0603020102020204" pitchFamily="34" charset="0"/>
              </a:rPr>
              <a:t>140-MeV protons</a:t>
            </a:r>
            <a:endParaRPr kumimoji="1" lang="ja-JP" altLang="en-US" sz="1600" b="1" dirty="0">
              <a:solidFill>
                <a:srgbClr val="CC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6350" y="2636912"/>
            <a:ext cx="2125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rgbClr val="000066"/>
                </a:solidFill>
                <a:latin typeface="Franklin Gothic Medium" panose="020B0603020102020204" pitchFamily="34" charset="0"/>
              </a:rPr>
              <a:t>enriched </a:t>
            </a:r>
            <a:r>
              <a:rPr lang="en-US" altLang="ja-JP" sz="1600" b="1" baseline="30000" dirty="0" smtClean="0">
                <a:solidFill>
                  <a:srgbClr val="000066"/>
                </a:solidFill>
                <a:latin typeface="Franklin Gothic Medium" panose="020B0603020102020204" pitchFamily="34" charset="0"/>
              </a:rPr>
              <a:t>7</a:t>
            </a:r>
            <a:r>
              <a:rPr lang="en-US" altLang="ja-JP" sz="1600" b="1" dirty="0" smtClean="0">
                <a:solidFill>
                  <a:srgbClr val="000066"/>
                </a:solidFill>
                <a:latin typeface="Franklin Gothic Medium" panose="020B0603020102020204" pitchFamily="34" charset="0"/>
              </a:rPr>
              <a:t>Li</a:t>
            </a:r>
            <a:endParaRPr kumimoji="1" lang="ja-JP" altLang="en-US" sz="1600" b="1" dirty="0">
              <a:solidFill>
                <a:srgbClr val="000066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8" y="5641854"/>
            <a:ext cx="957600" cy="54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87" y="5625976"/>
            <a:ext cx="1151570" cy="54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618" y="5625976"/>
            <a:ext cx="1339414" cy="54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304200" y="4725144"/>
            <a:ext cx="3619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dirty="0" smtClean="0">
                <a:solidFill>
                  <a:srgbClr val="0000CC"/>
                </a:solidFill>
                <a:latin typeface="Franklin Gothic Medium" panose="020B0603020102020204" pitchFamily="34" charset="0"/>
              </a:rPr>
              <a:t>Ex.) Concrete shield</a:t>
            </a:r>
            <a:endParaRPr kumimoji="1" lang="ja-JP" altLang="en-US" sz="2200" b="1" dirty="0">
              <a:solidFill>
                <a:srgbClr val="0000CC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23528" y="499580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CC"/>
                </a:solidFill>
                <a:latin typeface="Franklin Gothic Medium" panose="020B0603020102020204" pitchFamily="34" charset="0"/>
              </a:rPr>
              <a:t>100-cm thick    150-cm thick    200-cm thick</a:t>
            </a:r>
            <a:endParaRPr kumimoji="1" lang="ja-JP" altLang="en-US" b="1" dirty="0">
              <a:solidFill>
                <a:srgbClr val="0000CC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19" name="直線コネクタ 18"/>
          <p:cNvCxnSpPr>
            <a:cxnSpLocks noChangeAspect="1"/>
          </p:cNvCxnSpPr>
          <p:nvPr/>
        </p:nvCxnSpPr>
        <p:spPr>
          <a:xfrm flipV="1">
            <a:off x="899592" y="3037430"/>
            <a:ext cx="3960000" cy="142470"/>
          </a:xfrm>
          <a:prstGeom prst="line">
            <a:avLst/>
          </a:prstGeom>
          <a:ln w="6350">
            <a:solidFill>
              <a:srgbClr val="00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cxnSpLocks noChangeAspect="1"/>
          </p:cNvCxnSpPr>
          <p:nvPr/>
        </p:nvCxnSpPr>
        <p:spPr>
          <a:xfrm>
            <a:off x="899592" y="3269218"/>
            <a:ext cx="3960000" cy="142468"/>
          </a:xfrm>
          <a:prstGeom prst="line">
            <a:avLst/>
          </a:prstGeom>
          <a:ln w="6350">
            <a:solidFill>
              <a:srgbClr val="00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5286450" y="3559368"/>
            <a:ext cx="3600000" cy="24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508424" y="495127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1.0×10</a:t>
            </a:r>
            <a:r>
              <a:rPr lang="en-US" altLang="ja-JP" sz="1400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8</a:t>
            </a:r>
            <a:endParaRPr kumimoji="1" lang="ja-JP" altLang="en-US" sz="1400" baseline="30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508424" y="449547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2.0×10</a:t>
            </a:r>
            <a:r>
              <a:rPr lang="en-US" altLang="ja-JP" sz="1400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9</a:t>
            </a:r>
            <a:endParaRPr kumimoji="1" lang="ja-JP" altLang="en-US" sz="1400" baseline="30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508424" y="406342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3.0×10</a:t>
            </a:r>
            <a:r>
              <a:rPr lang="en-US" altLang="ja-JP" sz="1400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9</a:t>
            </a:r>
            <a:endParaRPr kumimoji="1" lang="ja-JP" altLang="en-US" sz="1400" baseline="30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508424" y="3619501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4.0×10</a:t>
            </a:r>
            <a:r>
              <a:rPr lang="en-US" altLang="ja-JP" sz="1400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9</a:t>
            </a:r>
            <a:endParaRPr kumimoji="1" lang="ja-JP" altLang="en-US" sz="1400" baseline="30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69" y="3595751"/>
            <a:ext cx="194585" cy="20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920" y="3629609"/>
            <a:ext cx="2604552" cy="23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テキスト ボックス 43"/>
          <p:cNvSpPr txBox="1"/>
          <p:nvPr/>
        </p:nvSpPr>
        <p:spPr>
          <a:xfrm>
            <a:off x="5292080" y="5946404"/>
            <a:ext cx="3851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Peak region: </a:t>
            </a:r>
            <a:r>
              <a:rPr lang="en-US" altLang="ja-JP" sz="2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130-140 MeV</a:t>
            </a:r>
          </a:p>
        </p:txBody>
      </p:sp>
      <p:cxnSp>
        <p:nvCxnSpPr>
          <p:cNvPr id="30" name="直線コネクタ 29"/>
          <p:cNvCxnSpPr/>
          <p:nvPr/>
        </p:nvCxnSpPr>
        <p:spPr>
          <a:xfrm>
            <a:off x="8088218" y="3934829"/>
            <a:ext cx="360040" cy="0"/>
          </a:xfrm>
          <a:prstGeom prst="line">
            <a:avLst/>
          </a:prstGeom>
          <a:ln w="254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7308424" y="5419701"/>
            <a:ext cx="1080000" cy="0"/>
          </a:xfrm>
          <a:prstGeom prst="line">
            <a:avLst/>
          </a:prstGeom>
          <a:ln w="254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V="1">
            <a:off x="8232234" y="3952397"/>
            <a:ext cx="0" cy="1440000"/>
          </a:xfrm>
          <a:prstGeom prst="line">
            <a:avLst/>
          </a:prstGeom>
          <a:ln w="254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>
          <a:xfrm>
            <a:off x="6660232" y="4366583"/>
            <a:ext cx="207605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ja-JP" altLang="en-US" sz="2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～</a:t>
            </a:r>
            <a:r>
              <a:rPr lang="en-US" altLang="ja-JP" sz="2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10 times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4860032" y="1800112"/>
            <a:ext cx="4392488" cy="1523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5076056" y="1832337"/>
            <a:ext cx="4067944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Quasi-mono energetic </a:t>
            </a: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collimated neutrons </a:t>
            </a:r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are a produced this experimental facility.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333171" y="6387618"/>
            <a:ext cx="8473653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ja-JP" sz="24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Geometry of RCNP is about the same as that of TIARA.</a:t>
            </a:r>
          </a:p>
        </p:txBody>
      </p:sp>
    </p:spTree>
    <p:extLst>
      <p:ext uri="{BB962C8B-B14F-4D97-AF65-F5344CB8AC3E}">
        <p14:creationId xmlns:p14="http://schemas.microsoft.com/office/powerpoint/2010/main" val="142136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0"/>
          <a:stretch/>
        </p:blipFill>
        <p:spPr bwMode="auto">
          <a:xfrm>
            <a:off x="971600" y="1268760"/>
            <a:ext cx="3556042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0"/>
          <a:stretch/>
        </p:blipFill>
        <p:spPr bwMode="auto">
          <a:xfrm>
            <a:off x="4355976" y="1268760"/>
            <a:ext cx="3553759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0066"/>
                </a:solidFill>
              </a:rPr>
              <a:t>Calculation results (</a:t>
            </a:r>
            <a:r>
              <a:rPr lang="en-US" altLang="ja-JP" dirty="0" smtClean="0">
                <a:solidFill>
                  <a:srgbClr val="000066"/>
                </a:solidFill>
              </a:rPr>
              <a:t>RCNP</a:t>
            </a:r>
            <a:r>
              <a:rPr kumimoji="1" lang="en-US" altLang="ja-JP" dirty="0" smtClean="0">
                <a:solidFill>
                  <a:srgbClr val="000066"/>
                </a:solidFill>
              </a:rPr>
              <a:t>)</a:t>
            </a:r>
            <a:endParaRPr kumimoji="1" lang="ja-JP" altLang="en-US" dirty="0">
              <a:solidFill>
                <a:srgbClr val="000066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229600" y="6309320"/>
            <a:ext cx="758952" cy="411520"/>
          </a:xfrm>
        </p:spPr>
        <p:txBody>
          <a:bodyPr/>
          <a:lstStyle/>
          <a:p>
            <a:fld id="{AF88F988-8B30-4C0C-A22A-DA718B67D26D}" type="slidenum">
              <a:rPr kumimoji="1" lang="ja-JP" altLang="en-US" sz="2400" b="1" smtClean="0"/>
              <a:t>11</a:t>
            </a:fld>
            <a:endParaRPr kumimoji="1" lang="ja-JP" altLang="en-US" sz="2400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691680" y="1472658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dirty="0" smtClean="0">
                <a:solidFill>
                  <a:srgbClr val="000066"/>
                </a:solidFill>
                <a:latin typeface="Franklin Gothic Medium" panose="020B0603020102020204" pitchFamily="34" charset="0"/>
              </a:rPr>
              <a:t>RCNP (IRON)</a:t>
            </a:r>
            <a:endParaRPr kumimoji="1" lang="ja-JP" altLang="en-US" sz="2200" b="1" dirty="0">
              <a:solidFill>
                <a:srgbClr val="000066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029616" y="1485945"/>
            <a:ext cx="2849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dirty="0" smtClean="0">
                <a:solidFill>
                  <a:srgbClr val="000066"/>
                </a:solidFill>
                <a:latin typeface="Franklin Gothic Medium" panose="020B0603020102020204" pitchFamily="34" charset="0"/>
              </a:rPr>
              <a:t>RCNP (CONCRETE)</a:t>
            </a:r>
            <a:endParaRPr kumimoji="1" lang="ja-JP" altLang="en-US" sz="2200" b="1" dirty="0">
              <a:solidFill>
                <a:srgbClr val="000066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7452320" y="4653136"/>
            <a:ext cx="1657428" cy="720080"/>
            <a:chOff x="7573770" y="4406048"/>
            <a:chExt cx="1657428" cy="720080"/>
          </a:xfrm>
        </p:grpSpPr>
        <p:sp>
          <p:nvSpPr>
            <p:cNvPr id="29" name="角丸四角形 28"/>
            <p:cNvSpPr/>
            <p:nvPr/>
          </p:nvSpPr>
          <p:spPr>
            <a:xfrm>
              <a:off x="7573770" y="4406048"/>
              <a:ext cx="144000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7740352" y="4581136"/>
              <a:ext cx="72008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二等辺三角形 30"/>
            <p:cNvSpPr/>
            <p:nvPr/>
          </p:nvSpPr>
          <p:spPr>
            <a:xfrm>
              <a:off x="7884368" y="4581136"/>
              <a:ext cx="90000" cy="720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8055680" y="4581136"/>
              <a:ext cx="72000" cy="7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7945892" y="4450760"/>
              <a:ext cx="12853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latin typeface="Franklin Gothic Medium" panose="020B0603020102020204" pitchFamily="34" charset="0"/>
                </a:rPr>
                <a:t>Expt.</a:t>
              </a:r>
            </a:p>
            <a:p>
              <a:pPr algn="ctr"/>
              <a:r>
                <a:rPr lang="en-US" altLang="ja-JP" b="1" dirty="0" smtClean="0">
                  <a:solidFill>
                    <a:srgbClr val="FF0000"/>
                  </a:solidFill>
                  <a:latin typeface="Franklin Gothic Medium" panose="020B0603020102020204" pitchFamily="34" charset="0"/>
                </a:rPr>
                <a:t>Calc.</a:t>
              </a:r>
              <a:endParaRPr kumimoji="1" lang="ja-JP" altLang="en-US" b="1" dirty="0">
                <a:solidFill>
                  <a:srgbClr val="FF0000"/>
                </a:solidFill>
                <a:latin typeface="Franklin Gothic Medium" panose="020B0603020102020204" pitchFamily="34" charset="0"/>
              </a:endParaRPr>
            </a:p>
          </p:txBody>
        </p:sp>
        <p:cxnSp>
          <p:nvCxnSpPr>
            <p:cNvPr id="34" name="直線コネクタ 33"/>
            <p:cNvCxnSpPr/>
            <p:nvPr/>
          </p:nvCxnSpPr>
          <p:spPr>
            <a:xfrm>
              <a:off x="7765326" y="4882798"/>
              <a:ext cx="36004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正方形/長方形 34"/>
          <p:cNvSpPr/>
          <p:nvPr/>
        </p:nvSpPr>
        <p:spPr>
          <a:xfrm>
            <a:off x="539552" y="5949280"/>
            <a:ext cx="8424936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Calculated </a:t>
            </a:r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results </a:t>
            </a: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both in iron and concrete are </a:t>
            </a:r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in good agreement with the experimental </a:t>
            </a: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data </a:t>
            </a:r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on the </a:t>
            </a: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whole.</a:t>
            </a:r>
            <a:endParaRPr lang="en-US" altLang="ja-JP" sz="26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205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rgbClr val="000066"/>
                </a:solidFill>
              </a:rPr>
              <a:t>Attenuations of DOSE (</a:t>
            </a:r>
            <a:r>
              <a:rPr lang="en-US" altLang="ja-JP" dirty="0" smtClean="0">
                <a:solidFill>
                  <a:srgbClr val="000066"/>
                </a:solidFill>
              </a:rPr>
              <a:t>TIARA &amp; RCNP</a:t>
            </a:r>
            <a:r>
              <a:rPr kumimoji="1" lang="en-US" altLang="ja-JP" dirty="0" smtClean="0">
                <a:solidFill>
                  <a:srgbClr val="000066"/>
                </a:solidFill>
              </a:rPr>
              <a:t>)</a:t>
            </a:r>
            <a:endParaRPr kumimoji="1" lang="ja-JP" altLang="en-US" dirty="0">
              <a:solidFill>
                <a:srgbClr val="000066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2088231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We </a:t>
            </a:r>
            <a:r>
              <a:rPr lang="en-US" altLang="ja-JP" sz="28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try to </a:t>
            </a: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evaluate </a:t>
            </a:r>
            <a:r>
              <a:rPr lang="en-US" altLang="ja-JP" sz="28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neutron attenuation </a:t>
            </a: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length based on the measured data at TIARA &amp; RCNP. </a:t>
            </a:r>
          </a:p>
          <a:p>
            <a:pPr marL="34200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(Dose equivalent rate is calculated from neutron spectrum with flux-to-dose conversion coefficient in inter-comparison.)</a:t>
            </a:r>
            <a:endParaRPr lang="en-US" altLang="ja-JP" sz="24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229600" y="6309320"/>
            <a:ext cx="758952" cy="411520"/>
          </a:xfrm>
        </p:spPr>
        <p:txBody>
          <a:bodyPr/>
          <a:lstStyle/>
          <a:p>
            <a:fld id="{AF88F988-8B30-4C0C-A22A-DA718B67D26D}" type="slidenum">
              <a:rPr kumimoji="1" lang="ja-JP" altLang="en-US" sz="2400" b="1" smtClean="0"/>
              <a:t>12</a:t>
            </a:fld>
            <a:endParaRPr kumimoji="1" lang="ja-JP" altLang="en-US" sz="2400" b="1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1452320" y="2708920"/>
            <a:ext cx="6504056" cy="3953089"/>
            <a:chOff x="1740352" y="2090057"/>
            <a:chExt cx="6504056" cy="3953089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3413758" y="2090057"/>
              <a:ext cx="396655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b="1" dirty="0" smtClean="0">
                  <a:solidFill>
                    <a:srgbClr val="000066"/>
                  </a:solidFill>
                  <a:latin typeface="Franklin Gothic Medium" panose="020B0603020102020204" pitchFamily="34" charset="0"/>
                </a:rPr>
                <a:t>RCNP experiment (</a:t>
              </a:r>
              <a:r>
                <a:rPr lang="en-US" altLang="ja-JP" sz="2200" b="1" dirty="0" smtClean="0">
                  <a:solidFill>
                    <a:srgbClr val="000066"/>
                  </a:solidFill>
                  <a:latin typeface="Franklin Gothic Medium" panose="020B0603020102020204" pitchFamily="34" charset="0"/>
                </a:rPr>
                <a:t>IRON</a:t>
              </a:r>
              <a:r>
                <a:rPr kumimoji="1" lang="en-US" altLang="ja-JP" sz="2200" b="1" dirty="0" smtClean="0">
                  <a:solidFill>
                    <a:srgbClr val="000066"/>
                  </a:solidFill>
                  <a:latin typeface="Franklin Gothic Medium" panose="020B0603020102020204" pitchFamily="34" charset="0"/>
                </a:rPr>
                <a:t>)</a:t>
              </a:r>
              <a:endParaRPr kumimoji="1" lang="ja-JP" altLang="en-US" sz="2200" b="1" dirty="0">
                <a:solidFill>
                  <a:srgbClr val="000066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1763688" y="2101792"/>
              <a:ext cx="21254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b="1" dirty="0" smtClean="0">
                  <a:solidFill>
                    <a:srgbClr val="000066"/>
                  </a:solidFill>
                  <a:latin typeface="Franklin Gothic Medium" panose="020B0603020102020204" pitchFamily="34" charset="0"/>
                </a:rPr>
                <a:t>Ex.)</a:t>
              </a:r>
              <a:endParaRPr kumimoji="1" lang="ja-JP" altLang="en-US" sz="2200" b="1" dirty="0">
                <a:solidFill>
                  <a:srgbClr val="000066"/>
                </a:solidFill>
                <a:latin typeface="Franklin Gothic Medium" panose="020B0603020102020204" pitchFamily="34" charset="0"/>
              </a:endParaRPr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0352" y="2443146"/>
              <a:ext cx="6000000" cy="36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6" name="直線コネクタ 35"/>
            <p:cNvCxnSpPr/>
            <p:nvPr/>
          </p:nvCxnSpPr>
          <p:spPr>
            <a:xfrm flipV="1">
              <a:off x="5755192" y="3600312"/>
              <a:ext cx="0" cy="360000"/>
            </a:xfrm>
            <a:prstGeom prst="line">
              <a:avLst/>
            </a:prstGeom>
            <a:ln w="19050">
              <a:solidFill>
                <a:srgbClr val="0000CC"/>
              </a:solidFill>
              <a:prstDash val="dash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 flipV="1">
              <a:off x="6759536" y="4090720"/>
              <a:ext cx="0" cy="360000"/>
            </a:xfrm>
            <a:prstGeom prst="line">
              <a:avLst/>
            </a:prstGeom>
            <a:ln w="19050">
              <a:solidFill>
                <a:srgbClr val="0000CC"/>
              </a:solidFill>
              <a:prstDash val="dash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/>
            <p:cNvCxnSpPr/>
            <p:nvPr/>
          </p:nvCxnSpPr>
          <p:spPr>
            <a:xfrm rot="1620000" flipV="1">
              <a:off x="5722618" y="4034195"/>
              <a:ext cx="1080000" cy="0"/>
            </a:xfrm>
            <a:prstGeom prst="straightConnector1">
              <a:avLst/>
            </a:prstGeom>
            <a:ln w="12700">
              <a:solidFill>
                <a:srgbClr val="0000CC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テキスト ボックス 51"/>
            <p:cNvSpPr txBox="1"/>
            <p:nvPr/>
          </p:nvSpPr>
          <p:spPr>
            <a:xfrm>
              <a:off x="6118998" y="3645024"/>
              <a:ext cx="21254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0000CC"/>
                  </a:solidFill>
                  <a:latin typeface="Franklin Gothic Medium" panose="020B0603020102020204" pitchFamily="34" charset="0"/>
                </a:rPr>
                <a:t>100 g cm</a:t>
              </a:r>
              <a:r>
                <a:rPr kumimoji="1" lang="ja-JP" altLang="en-US" b="1" baseline="30000" dirty="0" smtClean="0">
                  <a:solidFill>
                    <a:srgbClr val="0000CC"/>
                  </a:solidFill>
                  <a:latin typeface="Franklin Gothic Medium" panose="020B0603020102020204" pitchFamily="34" charset="0"/>
                </a:rPr>
                <a:t>−</a:t>
              </a:r>
              <a:r>
                <a:rPr kumimoji="1" lang="en-US" altLang="ja-JP" b="1" baseline="30000" dirty="0" smtClean="0">
                  <a:solidFill>
                    <a:srgbClr val="0000CC"/>
                  </a:solidFill>
                  <a:latin typeface="Franklin Gothic Medium" panose="020B0603020102020204" pitchFamily="34" charset="0"/>
                </a:rPr>
                <a:t>2</a:t>
              </a:r>
              <a:endParaRPr kumimoji="1" lang="ja-JP" altLang="en-US" b="1" baseline="30000" dirty="0">
                <a:solidFill>
                  <a:srgbClr val="0000CC"/>
                </a:solidFill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3240491" y="4896456"/>
            <a:ext cx="1577639" cy="720080"/>
            <a:chOff x="3199547" y="4742550"/>
            <a:chExt cx="1577639" cy="720080"/>
          </a:xfrm>
        </p:grpSpPr>
        <p:sp>
          <p:nvSpPr>
            <p:cNvPr id="15" name="角丸四角形 14"/>
            <p:cNvSpPr/>
            <p:nvPr/>
          </p:nvSpPr>
          <p:spPr>
            <a:xfrm>
              <a:off x="3199547" y="4742550"/>
              <a:ext cx="1577639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3519176" y="4931286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491880" y="4783504"/>
              <a:ext cx="12853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rgbClr val="FF0000"/>
                  </a:solidFill>
                  <a:latin typeface="Franklin Gothic Medium" panose="020B0603020102020204" pitchFamily="34" charset="0"/>
                </a:rPr>
                <a:t>Expt.</a:t>
              </a:r>
            </a:p>
            <a:p>
              <a:pPr algn="ctr"/>
              <a:r>
                <a:rPr lang="en-US" altLang="ja-JP" b="1" dirty="0" smtClean="0">
                  <a:solidFill>
                    <a:srgbClr val="0070C0"/>
                  </a:solidFill>
                  <a:latin typeface="Franklin Gothic Medium" panose="020B0603020102020204" pitchFamily="34" charset="0"/>
                </a:rPr>
                <a:t>Calc.</a:t>
              </a:r>
              <a:endParaRPr kumimoji="1" lang="ja-JP" altLang="en-US" b="1" dirty="0">
                <a:solidFill>
                  <a:srgbClr val="0070C0"/>
                </a:solidFill>
                <a:latin typeface="Franklin Gothic Medium" panose="020B0603020102020204" pitchFamily="34" charset="0"/>
              </a:endParaRPr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3391103" y="5246596"/>
              <a:ext cx="360040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973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solidFill>
                  <a:srgbClr val="000066"/>
                </a:solidFill>
              </a:rPr>
              <a:t>Attenuation </a:t>
            </a:r>
            <a:r>
              <a:rPr lang="en-US" altLang="ja-JP" dirty="0" smtClean="0">
                <a:solidFill>
                  <a:srgbClr val="000066"/>
                </a:solidFill>
              </a:rPr>
              <a:t>length (</a:t>
            </a:r>
            <a:r>
              <a:rPr lang="en-US" altLang="ja-JP" dirty="0">
                <a:solidFill>
                  <a:srgbClr val="000066"/>
                </a:solidFill>
              </a:rPr>
              <a:t>TIARA &amp; RCNP)</a:t>
            </a:r>
            <a:endParaRPr kumimoji="1" lang="ja-JP" altLang="en-US" dirty="0">
              <a:solidFill>
                <a:srgbClr val="000066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40060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Neutron attenuation length are summarized for the shielding experiments at TIARA and RCNP.</a:t>
            </a:r>
            <a:endParaRPr lang="en-US" altLang="ja-JP" sz="28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>
              <a:lnSpc>
                <a:spcPts val="3000"/>
              </a:lnSpc>
            </a:pPr>
            <a:endParaRPr lang="en-US" altLang="ja-JP" sz="28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>
              <a:lnSpc>
                <a:spcPts val="3000"/>
              </a:lnSpc>
            </a:pPr>
            <a:endParaRPr lang="en-US" altLang="ja-JP" sz="28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>
              <a:lnSpc>
                <a:spcPts val="3000"/>
              </a:lnSpc>
            </a:pPr>
            <a:endParaRPr lang="en-US" altLang="ja-JP" sz="28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>
              <a:lnSpc>
                <a:spcPts val="1800"/>
              </a:lnSpc>
            </a:pPr>
            <a:endParaRPr lang="en-US" altLang="ja-JP" sz="14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>
              <a:lnSpc>
                <a:spcPts val="3000"/>
              </a:lnSpc>
            </a:pP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If we </a:t>
            </a:r>
            <a:r>
              <a:rPr lang="en-US" altLang="ja-JP" sz="28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want to put the obtained </a:t>
            </a: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values of attenuation length on the figure, we must determine the incident neutron energy (horizontal axis in the figure) for the experiments.</a:t>
            </a:r>
          </a:p>
          <a:p>
            <a:pPr marL="0" indent="0">
              <a:lnSpc>
                <a:spcPts val="3000"/>
              </a:lnSpc>
              <a:buNone/>
            </a:pPr>
            <a:r>
              <a:rPr lang="ja-JP" altLang="en-US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         </a:t>
            </a: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&lt;=</a:t>
            </a:r>
            <a:r>
              <a:rPr lang="ja-JP" altLang="en-US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for TIARA, 60-70 MeV</a:t>
            </a:r>
            <a:r>
              <a:rPr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(peak energy </a:t>
            </a:r>
            <a:r>
              <a:rPr lang="en-US" altLang="ja-JP" sz="24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???</a:t>
            </a:r>
            <a:r>
              <a:rPr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</a:t>
            </a:r>
            <a:endParaRPr lang="en-US" altLang="ja-JP" sz="2800" dirty="0" smtClean="0">
              <a:solidFill>
                <a:srgbClr val="FF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              for RCNP, 130-140 </a:t>
            </a:r>
            <a:r>
              <a:rPr lang="en-US" altLang="ja-JP" sz="28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MeV</a:t>
            </a:r>
            <a:r>
              <a:rPr lang="en-US" altLang="ja-JP" sz="24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(peak energy </a:t>
            </a:r>
            <a:r>
              <a:rPr lang="en-US" altLang="ja-JP" sz="24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???</a:t>
            </a:r>
            <a:r>
              <a:rPr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</a:t>
            </a:r>
            <a:endParaRPr lang="en-US" altLang="ja-JP" sz="2800" dirty="0">
              <a:solidFill>
                <a:srgbClr val="FF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229600" y="6309320"/>
            <a:ext cx="758952" cy="411520"/>
          </a:xfrm>
        </p:spPr>
        <p:txBody>
          <a:bodyPr/>
          <a:lstStyle/>
          <a:p>
            <a:fld id="{AF88F988-8B30-4C0C-A22A-DA718B67D26D}" type="slidenum">
              <a:rPr kumimoji="1" lang="ja-JP" altLang="en-US" sz="2400" b="1" smtClean="0"/>
              <a:t>13</a:t>
            </a:fld>
            <a:endParaRPr kumimoji="1" lang="ja-JP" altLang="en-US" sz="2400" b="1" dirty="0"/>
          </a:p>
        </p:txBody>
      </p:sp>
      <p:graphicFrame>
        <p:nvGraphicFramePr>
          <p:cNvPr id="51" name="表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55431"/>
              </p:ext>
            </p:extLst>
          </p:nvPr>
        </p:nvGraphicFramePr>
        <p:xfrm>
          <a:off x="882176" y="2276872"/>
          <a:ext cx="7344816" cy="1259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48272"/>
                <a:gridCol w="2448272"/>
                <a:gridCol w="2448272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Att. Length</a:t>
                      </a:r>
                    </a:p>
                    <a:p>
                      <a:pPr algn="ctr"/>
                      <a:r>
                        <a:rPr kumimoji="1" lang="en-US" altLang="ja-JP" sz="1200" b="1" dirty="0" smtClean="0"/>
                        <a:t>(g cm</a:t>
                      </a:r>
                      <a:r>
                        <a:rPr kumimoji="1" lang="ja-JP" altLang="en-US" sz="1200" b="1" baseline="30000" dirty="0" smtClean="0"/>
                        <a:t>−</a:t>
                      </a:r>
                      <a:r>
                        <a:rPr kumimoji="1" lang="en-US" altLang="ja-JP" sz="1200" b="1" baseline="30000" dirty="0" smtClean="0"/>
                        <a:t>2</a:t>
                      </a:r>
                      <a:r>
                        <a:rPr kumimoji="1" lang="en-US" altLang="ja-JP" sz="1200" b="1" dirty="0" smtClean="0"/>
                        <a:t>)</a:t>
                      </a:r>
                      <a:endParaRPr kumimoji="1" lang="ja-JP" altLang="en-US" sz="1200" b="1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TIARA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RCNP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IRON</a:t>
                      </a:r>
                      <a:endParaRPr kumimoji="1" lang="ja-JP" altLang="en-US" sz="12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002060"/>
                          </a:solidFill>
                        </a:rPr>
                        <a:t>73</a:t>
                      </a:r>
                      <a:r>
                        <a:rPr kumimoji="1" lang="en-US" altLang="ja-JP" sz="1600" b="1" dirty="0" smtClean="0"/>
                        <a:t> (70- to 130-cm)</a:t>
                      </a:r>
                      <a:endParaRPr kumimoji="1" lang="ja-JP" altLang="en-US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002060"/>
                          </a:solidFill>
                        </a:rPr>
                        <a:t>100</a:t>
                      </a:r>
                      <a:r>
                        <a:rPr kumimoji="1" lang="en-US" altLang="ja-JP" sz="1600" b="1" dirty="0" smtClean="0">
                          <a:solidFill>
                            <a:schemeClr val="tx1"/>
                          </a:solidFill>
                        </a:rPr>
                        <a:t> (70- to 100-cm)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CONCRETE</a:t>
                      </a:r>
                      <a:endParaRPr kumimoji="1" lang="ja-JP" altLang="en-US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002060"/>
                          </a:solidFill>
                        </a:rPr>
                        <a:t>61</a:t>
                      </a:r>
                      <a:r>
                        <a:rPr kumimoji="1" lang="en-US" altLang="ja-JP" sz="1600" b="1" dirty="0" smtClean="0"/>
                        <a:t> (150- to 200-cm)</a:t>
                      </a:r>
                      <a:endParaRPr kumimoji="1" lang="ja-JP" altLang="en-US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002060"/>
                          </a:solidFill>
                        </a:rPr>
                        <a:t>70</a:t>
                      </a:r>
                      <a:r>
                        <a:rPr kumimoji="1" lang="en-US" altLang="ja-JP" sz="1600" b="1" dirty="0" smtClean="0">
                          <a:solidFill>
                            <a:schemeClr val="tx1"/>
                          </a:solidFill>
                        </a:rPr>
                        <a:t> (150- to 200-cm)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74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0066"/>
                </a:solidFill>
              </a:rPr>
              <a:t>Peak and continuum spectrum</a:t>
            </a:r>
            <a:endParaRPr kumimoji="1" lang="ja-JP" altLang="en-US" dirty="0">
              <a:solidFill>
                <a:srgbClr val="000066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40060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Continuum spectrum is unnecessary components to determine the incident energy in the experiment. </a:t>
            </a:r>
          </a:p>
          <a:p>
            <a:pPr>
              <a:lnSpc>
                <a:spcPts val="3000"/>
              </a:lnSpc>
            </a:pPr>
            <a:endParaRPr lang="en-US" altLang="ja-JP" sz="28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>
              <a:lnSpc>
                <a:spcPts val="3000"/>
              </a:lnSpc>
            </a:pPr>
            <a:endParaRPr lang="en-US" altLang="ja-JP" sz="28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>
              <a:lnSpc>
                <a:spcPts val="3000"/>
              </a:lnSpc>
            </a:pPr>
            <a:endParaRPr lang="en-US" altLang="ja-JP" sz="28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>
              <a:lnSpc>
                <a:spcPts val="3000"/>
              </a:lnSpc>
            </a:pPr>
            <a:endParaRPr lang="en-US" altLang="ja-JP" sz="28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endParaRPr lang="en-US" altLang="ja-JP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342000" indent="0">
              <a:lnSpc>
                <a:spcPts val="3000"/>
              </a:lnSpc>
              <a:buNone/>
            </a:pPr>
            <a:endParaRPr lang="en-US" altLang="ja-JP" sz="28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342000" indent="0">
              <a:lnSpc>
                <a:spcPts val="3000"/>
              </a:lnSpc>
              <a:buNone/>
            </a:pPr>
            <a:endParaRPr lang="en-US" altLang="ja-JP" sz="28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342000" indent="0">
              <a:lnSpc>
                <a:spcPts val="2800"/>
              </a:lnSpc>
              <a:buNone/>
            </a:pPr>
            <a:r>
              <a:rPr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Hence, we analyzed contributions for dose </a:t>
            </a:r>
            <a:r>
              <a:rPr lang="en-US" altLang="ja-JP" sz="24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equivalent rate from </a:t>
            </a:r>
            <a:r>
              <a:rPr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peak and continuum spectrum separately.</a:t>
            </a:r>
            <a:endParaRPr lang="en-US" altLang="ja-JP" sz="24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229600" y="6309320"/>
            <a:ext cx="758952" cy="411520"/>
          </a:xfrm>
        </p:spPr>
        <p:txBody>
          <a:bodyPr/>
          <a:lstStyle/>
          <a:p>
            <a:fld id="{AF88F988-8B30-4C0C-A22A-DA718B67D26D}" type="slidenum">
              <a:rPr kumimoji="1" lang="ja-JP" altLang="en-US" sz="2400" b="1" smtClean="0"/>
              <a:t>14</a:t>
            </a:fld>
            <a:endParaRPr kumimoji="1" lang="ja-JP" altLang="en-US" sz="24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2195736" y="2277192"/>
            <a:ext cx="4378840" cy="2880000"/>
            <a:chOff x="2195736" y="2492896"/>
            <a:chExt cx="4378840" cy="2880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2492896"/>
              <a:ext cx="4263000" cy="28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正方形/長方形 20"/>
            <p:cNvSpPr/>
            <p:nvPr/>
          </p:nvSpPr>
          <p:spPr>
            <a:xfrm>
              <a:off x="5215977" y="2613386"/>
              <a:ext cx="1358599" cy="4555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altLang="ja-JP" sz="2400" dirty="0" smtClean="0">
                  <a:solidFill>
                    <a:srgbClr val="FF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peak</a:t>
              </a: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3563888" y="4197562"/>
              <a:ext cx="2261564" cy="4555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altLang="ja-JP" sz="2400" dirty="0" smtClean="0">
                  <a:solidFill>
                    <a:srgbClr val="FF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continuum</a:t>
              </a:r>
            </a:p>
          </p:txBody>
        </p:sp>
        <p:cxnSp>
          <p:nvCxnSpPr>
            <p:cNvPr id="23" name="直線コネクタ 22"/>
            <p:cNvCxnSpPr/>
            <p:nvPr/>
          </p:nvCxnSpPr>
          <p:spPr>
            <a:xfrm flipV="1">
              <a:off x="5706712" y="3501152"/>
              <a:ext cx="0" cy="1296000"/>
            </a:xfrm>
            <a:prstGeom prst="line">
              <a:avLst/>
            </a:prstGeom>
            <a:ln w="19050">
              <a:solidFill>
                <a:srgbClr val="0000CC"/>
              </a:solidFill>
              <a:prstDash val="dash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229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0066"/>
                </a:solidFill>
              </a:rPr>
              <a:t>Calculation results (</a:t>
            </a:r>
            <a:r>
              <a:rPr lang="en-US" altLang="ja-JP" dirty="0" smtClean="0">
                <a:solidFill>
                  <a:srgbClr val="000066"/>
                </a:solidFill>
              </a:rPr>
              <a:t>TIARA</a:t>
            </a:r>
            <a:r>
              <a:rPr kumimoji="1" lang="en-US" altLang="ja-JP" dirty="0" smtClean="0">
                <a:solidFill>
                  <a:srgbClr val="000066"/>
                </a:solidFill>
              </a:rPr>
              <a:t>)</a:t>
            </a:r>
            <a:endParaRPr kumimoji="1" lang="ja-JP" altLang="en-US" dirty="0">
              <a:solidFill>
                <a:srgbClr val="000066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229600" y="6309320"/>
            <a:ext cx="758952" cy="411520"/>
          </a:xfrm>
        </p:spPr>
        <p:txBody>
          <a:bodyPr/>
          <a:lstStyle/>
          <a:p>
            <a:fld id="{AF88F988-8B30-4C0C-A22A-DA718B67D26D}" type="slidenum">
              <a:rPr kumimoji="1" lang="ja-JP" altLang="en-US" sz="2400" b="1" smtClean="0"/>
              <a:t>15</a:t>
            </a:fld>
            <a:endParaRPr kumimoji="1" lang="ja-JP" altLang="en-US" sz="2400" b="1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719912" y="1196952"/>
            <a:ext cx="3060000" cy="1800000"/>
            <a:chOff x="-468560" y="1183104"/>
            <a:chExt cx="3300987" cy="217364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1196752"/>
              <a:ext cx="3012955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正方形/長方形 2"/>
            <p:cNvSpPr/>
            <p:nvPr/>
          </p:nvSpPr>
          <p:spPr>
            <a:xfrm>
              <a:off x="-468560" y="1196752"/>
              <a:ext cx="936104" cy="21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-252536" y="2401143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5.0×10</a:t>
              </a:r>
              <a:r>
                <a:rPr lang="en-US" altLang="ja-JP" sz="1400" baseline="300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8</a:t>
              </a:r>
              <a:endParaRPr kumimoji="1" lang="ja-JP" altLang="en-US" sz="1400" baseline="30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-252536" y="2013611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1.0×10</a:t>
              </a:r>
              <a:r>
                <a:rPr lang="en-US" altLang="ja-JP" sz="1400" baseline="300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9</a:t>
              </a:r>
              <a:endParaRPr kumimoji="1" lang="ja-JP" altLang="en-US" sz="1400" baseline="30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-252536" y="1608859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1.5×10</a:t>
              </a:r>
              <a:r>
                <a:rPr lang="en-US" altLang="ja-JP" sz="1400" baseline="300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9</a:t>
              </a:r>
              <a:endParaRPr kumimoji="1" lang="ja-JP" altLang="en-US" sz="1400" baseline="30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-252536" y="1217755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2.0×10</a:t>
              </a:r>
              <a:r>
                <a:rPr lang="en-US" altLang="ja-JP" sz="1400" baseline="300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9</a:t>
              </a:r>
              <a:endParaRPr kumimoji="1" lang="ja-JP" altLang="en-US" sz="1400" baseline="30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pic>
          <p:nvPicPr>
            <p:cNvPr id="34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2691" y="1183104"/>
              <a:ext cx="194585" cy="20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" name="正方形/長方形 43"/>
          <p:cNvSpPr/>
          <p:nvPr/>
        </p:nvSpPr>
        <p:spPr>
          <a:xfrm>
            <a:off x="1439992" y="2132856"/>
            <a:ext cx="22615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ja-JP" sz="2400" dirty="0" smtClean="0">
                <a:solidFill>
                  <a:srgbClr val="0066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continuum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4"/>
          <a:stretch/>
        </p:blipFill>
        <p:spPr bwMode="auto">
          <a:xfrm>
            <a:off x="4283968" y="1412776"/>
            <a:ext cx="4109376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5276362" y="1733033"/>
            <a:ext cx="21254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dirty="0" smtClean="0">
                <a:solidFill>
                  <a:srgbClr val="000066"/>
                </a:solidFill>
                <a:latin typeface="Franklin Gothic Medium" panose="020B0603020102020204" pitchFamily="34" charset="0"/>
              </a:rPr>
              <a:t>TIARA (IRON)</a:t>
            </a:r>
            <a:endParaRPr kumimoji="1" lang="ja-JP" altLang="en-US" sz="2200" b="1" dirty="0">
              <a:solidFill>
                <a:srgbClr val="000066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7661275" y="2245514"/>
            <a:ext cx="1657428" cy="1111478"/>
            <a:chOff x="7523084" y="4293096"/>
            <a:chExt cx="1657428" cy="1111478"/>
          </a:xfrm>
        </p:grpSpPr>
        <p:sp>
          <p:nvSpPr>
            <p:cNvPr id="15" name="角丸四角形 14"/>
            <p:cNvSpPr/>
            <p:nvPr/>
          </p:nvSpPr>
          <p:spPr>
            <a:xfrm>
              <a:off x="7523084" y="4293096"/>
              <a:ext cx="1440000" cy="111147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7689666" y="4468184"/>
              <a:ext cx="72008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二等辺三角形 17"/>
            <p:cNvSpPr/>
            <p:nvPr/>
          </p:nvSpPr>
          <p:spPr>
            <a:xfrm>
              <a:off x="7833682" y="4468184"/>
              <a:ext cx="90000" cy="720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8004994" y="4468184"/>
              <a:ext cx="72000" cy="7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895206" y="4337808"/>
              <a:ext cx="12853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latin typeface="Franklin Gothic Medium" panose="020B0603020102020204" pitchFamily="34" charset="0"/>
                </a:rPr>
                <a:t>Expt.</a:t>
              </a:r>
            </a:p>
            <a:p>
              <a:pPr algn="ctr"/>
              <a:r>
                <a:rPr lang="en-US" altLang="ja-JP" b="1" dirty="0" smtClean="0">
                  <a:solidFill>
                    <a:srgbClr val="FF0000"/>
                  </a:solidFill>
                  <a:latin typeface="Franklin Gothic Medium" panose="020B0603020102020204" pitchFamily="34" charset="0"/>
                </a:rPr>
                <a:t>Calc.</a:t>
              </a:r>
              <a:endParaRPr lang="en-US" altLang="ja-JP" b="1" dirty="0" smtClean="0">
                <a:solidFill>
                  <a:srgbClr val="0000CC"/>
                </a:solidFill>
                <a:latin typeface="Franklin Gothic Medium" panose="020B0603020102020204" pitchFamily="34" charset="0"/>
              </a:endParaRPr>
            </a:p>
            <a:p>
              <a:pPr algn="ctr"/>
              <a:r>
                <a:rPr kumimoji="1" lang="en-US" altLang="ja-JP" b="1" dirty="0" smtClean="0">
                  <a:solidFill>
                    <a:srgbClr val="006600"/>
                  </a:solidFill>
                  <a:latin typeface="Franklin Gothic Medium" panose="020B0603020102020204" pitchFamily="34" charset="0"/>
                </a:rPr>
                <a:t>Calc.</a:t>
              </a:r>
              <a:endParaRPr kumimoji="1" lang="ja-JP" altLang="en-US" b="1" dirty="0">
                <a:solidFill>
                  <a:srgbClr val="006600"/>
                </a:solidFill>
                <a:latin typeface="Franklin Gothic Medium" panose="020B0603020102020204" pitchFamily="34" charset="0"/>
              </a:endParaRPr>
            </a:p>
          </p:txBody>
        </p:sp>
        <p:cxnSp>
          <p:nvCxnSpPr>
            <p:cNvPr id="21" name="直線コネクタ 20"/>
            <p:cNvCxnSpPr/>
            <p:nvPr/>
          </p:nvCxnSpPr>
          <p:spPr>
            <a:xfrm>
              <a:off x="7714640" y="4769846"/>
              <a:ext cx="36004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7714640" y="5054120"/>
              <a:ext cx="360040" cy="0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7746177" y="5045075"/>
              <a:ext cx="12853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b="1" dirty="0" smtClean="0">
                  <a:solidFill>
                    <a:srgbClr val="006600"/>
                  </a:solidFill>
                  <a:latin typeface="Franklin Gothic Medium" panose="020B0603020102020204" pitchFamily="34" charset="0"/>
                </a:rPr>
                <a:t>(continuum)</a:t>
              </a:r>
              <a:endParaRPr kumimoji="1" lang="ja-JP" altLang="en-US" sz="1600" b="1" dirty="0">
                <a:solidFill>
                  <a:srgbClr val="006600"/>
                </a:solidFill>
                <a:latin typeface="Franklin Gothic Medium" panose="020B0603020102020204" pitchFamily="34" charset="0"/>
              </a:endParaRPr>
            </a:p>
          </p:txBody>
        </p:sp>
      </p:grpSp>
      <p:cxnSp>
        <p:nvCxnSpPr>
          <p:cNvPr id="12" name="直線矢印コネクタ 11"/>
          <p:cNvCxnSpPr/>
          <p:nvPr/>
        </p:nvCxnSpPr>
        <p:spPr>
          <a:xfrm flipH="1">
            <a:off x="5580112" y="5445224"/>
            <a:ext cx="0" cy="540000"/>
          </a:xfrm>
          <a:prstGeom prst="straightConnector1">
            <a:avLst/>
          </a:prstGeom>
          <a:ln w="4445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右矢印 48"/>
          <p:cNvSpPr/>
          <p:nvPr/>
        </p:nvSpPr>
        <p:spPr>
          <a:xfrm rot="5400000">
            <a:off x="6088583" y="3649439"/>
            <a:ext cx="796265" cy="347033"/>
          </a:xfrm>
          <a:prstGeom prst="rightArrow">
            <a:avLst/>
          </a:prstGeom>
          <a:solidFill>
            <a:srgbClr val="CCFFCC"/>
          </a:solidFill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右矢印 49"/>
          <p:cNvSpPr/>
          <p:nvPr/>
        </p:nvSpPr>
        <p:spPr>
          <a:xfrm rot="5400000">
            <a:off x="6075576" y="4846279"/>
            <a:ext cx="796265" cy="347033"/>
          </a:xfrm>
          <a:prstGeom prst="rightArrow">
            <a:avLst/>
          </a:prstGeom>
          <a:solidFill>
            <a:srgbClr val="CCFFCC"/>
          </a:solidFill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 rot="1200000">
            <a:off x="3469596" y="2853230"/>
            <a:ext cx="2008666" cy="347033"/>
          </a:xfrm>
          <a:prstGeom prst="rightArrow">
            <a:avLst/>
          </a:prstGeom>
          <a:solidFill>
            <a:srgbClr val="CCFFCC"/>
          </a:solidFill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/>
          <p:cNvSpPr/>
          <p:nvPr/>
        </p:nvSpPr>
        <p:spPr>
          <a:xfrm>
            <a:off x="179510" y="3261558"/>
            <a:ext cx="4294419" cy="342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continuum spectrum decreases with the thickness (depth). </a:t>
            </a:r>
            <a:endParaRPr lang="en-US" altLang="ja-JP" sz="12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>
              <a:lnSpc>
                <a:spcPts val="2600"/>
              </a:lnSpc>
            </a:pP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However, the contribution for the dose equivalent rate from the continuum spectrum still remain about 7% at 100-cm thick.</a:t>
            </a:r>
          </a:p>
          <a:p>
            <a:pPr>
              <a:lnSpc>
                <a:spcPts val="1600"/>
              </a:lnSpc>
            </a:pPr>
            <a:endParaRPr lang="en-US" altLang="ja-JP" sz="12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algn="ctr">
              <a:lnSpc>
                <a:spcPts val="2600"/>
              </a:lnSpc>
            </a:pP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RCNP expt.: 63~77%</a:t>
            </a:r>
            <a:endParaRPr lang="en-US" altLang="ja-JP" sz="2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191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0066"/>
                </a:solidFill>
              </a:rPr>
              <a:t>AGS </a:t>
            </a:r>
            <a:r>
              <a:rPr lang="en-US" altLang="ja-JP" dirty="0" smtClean="0">
                <a:solidFill>
                  <a:srgbClr val="000066"/>
                </a:solidFill>
              </a:rPr>
              <a:t>experiment</a:t>
            </a:r>
            <a:endParaRPr kumimoji="1" lang="ja-JP" altLang="en-US" dirty="0">
              <a:solidFill>
                <a:srgbClr val="000066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2088231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altLang="ja-JP" sz="28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Experimental geometry &amp; neutron </a:t>
            </a: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spectrum</a:t>
            </a:r>
            <a:endParaRPr lang="en-US" altLang="ja-JP" sz="28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229600" y="6309320"/>
            <a:ext cx="758952" cy="411520"/>
          </a:xfrm>
        </p:spPr>
        <p:txBody>
          <a:bodyPr/>
          <a:lstStyle/>
          <a:p>
            <a:fld id="{AF88F988-8B30-4C0C-A22A-DA718B67D26D}" type="slidenum">
              <a:rPr kumimoji="1" lang="ja-JP" altLang="en-US" sz="2400" b="1" smtClean="0"/>
              <a:t>16</a:t>
            </a:fld>
            <a:endParaRPr kumimoji="1" lang="ja-JP" altLang="en-US" sz="24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86" y="1796566"/>
            <a:ext cx="3868942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右矢印 4"/>
          <p:cNvSpPr/>
          <p:nvPr/>
        </p:nvSpPr>
        <p:spPr>
          <a:xfrm>
            <a:off x="262637" y="3871748"/>
            <a:ext cx="540000" cy="144000"/>
          </a:xfrm>
          <a:prstGeom prst="rightArrow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-73690" y="3343344"/>
            <a:ext cx="2125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CC0000"/>
                </a:solidFill>
                <a:latin typeface="Franklin Gothic Medium" panose="020B0603020102020204" pitchFamily="34" charset="0"/>
              </a:rPr>
              <a:t>2.83-GeV protons</a:t>
            </a:r>
            <a:endParaRPr kumimoji="1" lang="ja-JP" altLang="en-US" sz="1600" b="1" dirty="0">
              <a:solidFill>
                <a:srgbClr val="CC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7564" y="2058527"/>
            <a:ext cx="1527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CC"/>
                </a:solidFill>
                <a:latin typeface="Franklin Gothic Medium" panose="020B0603020102020204" pitchFamily="34" charset="0"/>
              </a:rPr>
              <a:t>Concrete</a:t>
            </a:r>
            <a:endParaRPr kumimoji="1" lang="ja-JP" altLang="en-US" sz="2400" b="1" dirty="0">
              <a:solidFill>
                <a:srgbClr val="0000CC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0363" y="4999528"/>
            <a:ext cx="1527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CC"/>
                </a:solidFill>
                <a:latin typeface="Franklin Gothic Medium" panose="020B0603020102020204" pitchFamily="34" charset="0"/>
              </a:rPr>
              <a:t>Iron</a:t>
            </a:r>
            <a:endParaRPr kumimoji="1" lang="ja-JP" altLang="en-US" sz="2400" b="1" dirty="0">
              <a:solidFill>
                <a:srgbClr val="0000CC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48252" y="2679303"/>
            <a:ext cx="1527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CC"/>
                </a:solidFill>
                <a:latin typeface="Franklin Gothic Medium" panose="020B0603020102020204" pitchFamily="34" charset="0"/>
              </a:rPr>
              <a:t>Iron</a:t>
            </a:r>
            <a:endParaRPr kumimoji="1" lang="ja-JP" altLang="en-US" sz="2400" b="1" dirty="0">
              <a:solidFill>
                <a:srgbClr val="0000CC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187624" y="3563724"/>
            <a:ext cx="2125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000066"/>
                </a:solidFill>
                <a:latin typeface="Franklin Gothic Medium" panose="020B0603020102020204" pitchFamily="34" charset="0"/>
              </a:rPr>
              <a:t>Mercury target</a:t>
            </a:r>
            <a:endParaRPr kumimoji="1" lang="ja-JP" altLang="en-US" b="1" dirty="0">
              <a:solidFill>
                <a:srgbClr val="000066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51520" y="6165304"/>
            <a:ext cx="8496944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Activation detectors were installed in iron and concrete shield.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09301"/>
            <a:ext cx="3473028" cy="2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5815402" y="4146785"/>
            <a:ext cx="2125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latin typeface="Franklin Gothic Medium" panose="020B0603020102020204" pitchFamily="34" charset="0"/>
              </a:rPr>
              <a:t>calculated by PHITS</a:t>
            </a:r>
            <a:endParaRPr kumimoji="1" lang="ja-JP" altLang="en-US" sz="1600" b="1" dirty="0">
              <a:latin typeface="Franklin Gothic Medium" panose="020B0603020102020204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836944" y="3921469"/>
            <a:ext cx="152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Franklin Gothic Medium" panose="020B0603020102020204" pitchFamily="34" charset="0"/>
              </a:rPr>
              <a:t>lateral</a:t>
            </a:r>
            <a:endParaRPr kumimoji="1" lang="ja-JP" altLang="en-US" b="1" dirty="0">
              <a:latin typeface="Franklin Gothic Medium" panose="020B0603020102020204" pitchFamily="34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5201108" y="4968170"/>
            <a:ext cx="32039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ja-JP" sz="2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spallation neutrons</a:t>
            </a:r>
          </a:p>
        </p:txBody>
      </p:sp>
    </p:spTree>
    <p:extLst>
      <p:ext uri="{BB962C8B-B14F-4D97-AF65-F5344CB8AC3E}">
        <p14:creationId xmlns:p14="http://schemas.microsoft.com/office/powerpoint/2010/main" val="280883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42"/>
          <a:stretch/>
        </p:blipFill>
        <p:spPr bwMode="auto">
          <a:xfrm>
            <a:off x="107504" y="1268760"/>
            <a:ext cx="3016155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0066"/>
                </a:solidFill>
              </a:rPr>
              <a:t>Calculation results (</a:t>
            </a:r>
            <a:r>
              <a:rPr lang="en-US" altLang="ja-JP" dirty="0" smtClean="0">
                <a:solidFill>
                  <a:srgbClr val="000066"/>
                </a:solidFill>
              </a:rPr>
              <a:t>AGS</a:t>
            </a:r>
            <a:r>
              <a:rPr kumimoji="1" lang="en-US" altLang="ja-JP" dirty="0" smtClean="0">
                <a:solidFill>
                  <a:srgbClr val="000066"/>
                </a:solidFill>
              </a:rPr>
              <a:t>)</a:t>
            </a:r>
            <a:endParaRPr kumimoji="1" lang="ja-JP" altLang="en-US" dirty="0">
              <a:solidFill>
                <a:srgbClr val="000066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229600" y="6309320"/>
            <a:ext cx="758952" cy="411520"/>
          </a:xfrm>
        </p:spPr>
        <p:txBody>
          <a:bodyPr/>
          <a:lstStyle/>
          <a:p>
            <a:fld id="{AF88F988-8B30-4C0C-A22A-DA718B67D26D}" type="slidenum">
              <a:rPr kumimoji="1" lang="ja-JP" altLang="en-US" sz="2400" b="1" smtClean="0"/>
              <a:t>17</a:t>
            </a:fld>
            <a:endParaRPr kumimoji="1" lang="ja-JP" altLang="en-US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42"/>
          <a:stretch/>
        </p:blipFill>
        <p:spPr bwMode="auto">
          <a:xfrm>
            <a:off x="3123659" y="1268760"/>
            <a:ext cx="3016155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42"/>
          <a:stretch/>
        </p:blipFill>
        <p:spPr bwMode="auto">
          <a:xfrm>
            <a:off x="2483768" y="3960672"/>
            <a:ext cx="3016155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42"/>
          <a:stretch/>
        </p:blipFill>
        <p:spPr bwMode="auto">
          <a:xfrm>
            <a:off x="5516285" y="3960672"/>
            <a:ext cx="3016155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2044186" y="1268760"/>
            <a:ext cx="21254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b="1" dirty="0" smtClean="0">
                <a:solidFill>
                  <a:srgbClr val="000066"/>
                </a:solidFill>
                <a:latin typeface="Franklin Gothic Medium" panose="020B0603020102020204" pitchFamily="34" charset="0"/>
              </a:rPr>
              <a:t>AGS (IRON)</a:t>
            </a:r>
            <a:endParaRPr kumimoji="1" lang="ja-JP" altLang="en-US" sz="2200" b="1" dirty="0">
              <a:solidFill>
                <a:srgbClr val="000066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11960" y="3946704"/>
            <a:ext cx="2736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b="1" dirty="0" smtClean="0">
                <a:solidFill>
                  <a:srgbClr val="000066"/>
                </a:solidFill>
                <a:latin typeface="Franklin Gothic Medium" panose="020B0603020102020204" pitchFamily="34" charset="0"/>
              </a:rPr>
              <a:t>AGS (CONCRETE)</a:t>
            </a:r>
            <a:endParaRPr kumimoji="1" lang="ja-JP" altLang="en-US" sz="2200" b="1" dirty="0">
              <a:solidFill>
                <a:srgbClr val="000066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120680" y="2060848"/>
            <a:ext cx="3059832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calculated results </a:t>
            </a: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are </a:t>
            </a:r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in good agreement with the experimental </a:t>
            </a: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data.</a:t>
            </a:r>
            <a:endParaRPr lang="en-US" altLang="ja-JP" sz="26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4383272" y="5314896"/>
            <a:ext cx="0" cy="360000"/>
          </a:xfrm>
          <a:prstGeom prst="line">
            <a:avLst/>
          </a:prstGeom>
          <a:ln w="19050">
            <a:solidFill>
              <a:srgbClr val="0000CC"/>
            </a:solidFill>
            <a:prstDash val="dash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4815320" y="5661248"/>
            <a:ext cx="0" cy="360000"/>
          </a:xfrm>
          <a:prstGeom prst="line">
            <a:avLst/>
          </a:prstGeom>
          <a:ln w="19050">
            <a:solidFill>
              <a:srgbClr val="0000CC"/>
            </a:solidFill>
            <a:prstDash val="dash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rot="2160000" flipV="1">
            <a:off x="4334023" y="5619265"/>
            <a:ext cx="540000" cy="0"/>
          </a:xfrm>
          <a:prstGeom prst="straightConnector1">
            <a:avLst/>
          </a:prstGeom>
          <a:ln w="12700">
            <a:solidFill>
              <a:srgbClr val="00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4572000" y="5359608"/>
            <a:ext cx="156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CC"/>
                </a:solidFill>
                <a:latin typeface="Franklin Gothic Medium" panose="020B0603020102020204" pitchFamily="34" charset="0"/>
              </a:rPr>
              <a:t>88 g cm</a:t>
            </a:r>
            <a:r>
              <a:rPr kumimoji="1" lang="ja-JP" altLang="en-US" b="1" baseline="30000" dirty="0" smtClean="0">
                <a:solidFill>
                  <a:srgbClr val="0000CC"/>
                </a:solidFill>
                <a:latin typeface="Franklin Gothic Medium" panose="020B0603020102020204" pitchFamily="34" charset="0"/>
              </a:rPr>
              <a:t>−</a:t>
            </a:r>
            <a:r>
              <a:rPr kumimoji="1" lang="en-US" altLang="ja-JP" b="1" baseline="30000" dirty="0" smtClean="0">
                <a:solidFill>
                  <a:srgbClr val="0000CC"/>
                </a:solidFill>
                <a:latin typeface="Franklin Gothic Medium" panose="020B0603020102020204" pitchFamily="34" charset="0"/>
              </a:rPr>
              <a:t>2</a:t>
            </a:r>
            <a:endParaRPr kumimoji="1" lang="ja-JP" altLang="en-US" b="1" baseline="30000" dirty="0">
              <a:solidFill>
                <a:srgbClr val="0000CC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 flipV="1">
            <a:off x="7410322" y="5369528"/>
            <a:ext cx="0" cy="360000"/>
          </a:xfrm>
          <a:prstGeom prst="line">
            <a:avLst/>
          </a:prstGeom>
          <a:ln w="19050">
            <a:solidFill>
              <a:srgbClr val="0000CC"/>
            </a:solidFill>
            <a:prstDash val="dash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7842370" y="5715880"/>
            <a:ext cx="0" cy="360000"/>
          </a:xfrm>
          <a:prstGeom prst="line">
            <a:avLst/>
          </a:prstGeom>
          <a:ln w="19050">
            <a:solidFill>
              <a:srgbClr val="0000CC"/>
            </a:solidFill>
            <a:prstDash val="dash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rot="2160000" flipV="1">
            <a:off x="7361073" y="5673897"/>
            <a:ext cx="540000" cy="0"/>
          </a:xfrm>
          <a:prstGeom prst="straightConnector1">
            <a:avLst/>
          </a:prstGeom>
          <a:ln w="12700">
            <a:solidFill>
              <a:srgbClr val="00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7599050" y="5414240"/>
            <a:ext cx="156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CC"/>
                </a:solidFill>
                <a:latin typeface="Franklin Gothic Medium" panose="020B0603020102020204" pitchFamily="34" charset="0"/>
              </a:rPr>
              <a:t>93 g cm</a:t>
            </a:r>
            <a:r>
              <a:rPr kumimoji="1" lang="ja-JP" altLang="en-US" b="1" baseline="30000" dirty="0" smtClean="0">
                <a:solidFill>
                  <a:srgbClr val="0000CC"/>
                </a:solidFill>
                <a:latin typeface="Franklin Gothic Medium" panose="020B0603020102020204" pitchFamily="34" charset="0"/>
              </a:rPr>
              <a:t>−</a:t>
            </a:r>
            <a:r>
              <a:rPr kumimoji="1" lang="en-US" altLang="ja-JP" b="1" baseline="30000" dirty="0" smtClean="0">
                <a:solidFill>
                  <a:srgbClr val="0000CC"/>
                </a:solidFill>
                <a:latin typeface="Franklin Gothic Medium" panose="020B0603020102020204" pitchFamily="34" charset="0"/>
              </a:rPr>
              <a:t>2</a:t>
            </a:r>
            <a:endParaRPr kumimoji="1" lang="ja-JP" altLang="en-US" b="1" baseline="30000" dirty="0">
              <a:solidFill>
                <a:srgbClr val="0000CC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 flipV="1">
            <a:off x="1440501" y="2407320"/>
            <a:ext cx="0" cy="360000"/>
          </a:xfrm>
          <a:prstGeom prst="line">
            <a:avLst/>
          </a:prstGeom>
          <a:ln w="19050">
            <a:solidFill>
              <a:srgbClr val="0000CC"/>
            </a:solidFill>
            <a:prstDash val="dash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1872549" y="3014408"/>
            <a:ext cx="0" cy="360000"/>
          </a:xfrm>
          <a:prstGeom prst="line">
            <a:avLst/>
          </a:prstGeom>
          <a:ln w="19050">
            <a:solidFill>
              <a:srgbClr val="0000CC"/>
            </a:solidFill>
            <a:prstDash val="dash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rot="3300000" flipV="1">
            <a:off x="1368224" y="2875562"/>
            <a:ext cx="648000" cy="0"/>
          </a:xfrm>
          <a:prstGeom prst="straightConnector1">
            <a:avLst/>
          </a:prstGeom>
          <a:ln w="12700">
            <a:solidFill>
              <a:srgbClr val="00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1708042" y="2627620"/>
            <a:ext cx="156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CC"/>
                </a:solidFill>
                <a:latin typeface="Franklin Gothic Medium" panose="020B0603020102020204" pitchFamily="34" charset="0"/>
              </a:rPr>
              <a:t>149 g cm</a:t>
            </a:r>
            <a:r>
              <a:rPr kumimoji="1" lang="ja-JP" altLang="en-US" b="1" baseline="30000" dirty="0" smtClean="0">
                <a:solidFill>
                  <a:srgbClr val="0000CC"/>
                </a:solidFill>
                <a:latin typeface="Franklin Gothic Medium" panose="020B0603020102020204" pitchFamily="34" charset="0"/>
              </a:rPr>
              <a:t>−</a:t>
            </a:r>
            <a:r>
              <a:rPr kumimoji="1" lang="en-US" altLang="ja-JP" b="1" baseline="30000" dirty="0" smtClean="0">
                <a:solidFill>
                  <a:srgbClr val="0000CC"/>
                </a:solidFill>
                <a:latin typeface="Franklin Gothic Medium" panose="020B0603020102020204" pitchFamily="34" charset="0"/>
              </a:rPr>
              <a:t>2</a:t>
            </a:r>
            <a:endParaRPr kumimoji="1" lang="ja-JP" altLang="en-US" b="1" baseline="30000" dirty="0">
              <a:solidFill>
                <a:srgbClr val="0000CC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27" name="直線コネクタ 26"/>
          <p:cNvCxnSpPr/>
          <p:nvPr/>
        </p:nvCxnSpPr>
        <p:spPr>
          <a:xfrm flipV="1">
            <a:off x="4451189" y="2475560"/>
            <a:ext cx="0" cy="360000"/>
          </a:xfrm>
          <a:prstGeom prst="line">
            <a:avLst/>
          </a:prstGeom>
          <a:ln w="19050">
            <a:solidFill>
              <a:srgbClr val="0000CC"/>
            </a:solidFill>
            <a:prstDash val="dash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V="1">
            <a:off x="4883237" y="3096296"/>
            <a:ext cx="0" cy="360000"/>
          </a:xfrm>
          <a:prstGeom prst="line">
            <a:avLst/>
          </a:prstGeom>
          <a:ln w="19050">
            <a:solidFill>
              <a:srgbClr val="0000CC"/>
            </a:solidFill>
            <a:prstDash val="dash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rot="3360000" flipV="1">
            <a:off x="4351616" y="2916506"/>
            <a:ext cx="648000" cy="0"/>
          </a:xfrm>
          <a:prstGeom prst="straightConnector1">
            <a:avLst/>
          </a:prstGeom>
          <a:ln w="12700">
            <a:solidFill>
              <a:srgbClr val="00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4718730" y="2636912"/>
            <a:ext cx="156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CC"/>
                </a:solidFill>
                <a:latin typeface="Franklin Gothic Medium" panose="020B0603020102020204" pitchFamily="34" charset="0"/>
              </a:rPr>
              <a:t>149 g cm</a:t>
            </a:r>
            <a:r>
              <a:rPr kumimoji="1" lang="ja-JP" altLang="en-US" b="1" baseline="30000" dirty="0" smtClean="0">
                <a:solidFill>
                  <a:srgbClr val="0000CC"/>
                </a:solidFill>
                <a:latin typeface="Franklin Gothic Medium" panose="020B0603020102020204" pitchFamily="34" charset="0"/>
              </a:rPr>
              <a:t>−</a:t>
            </a:r>
            <a:r>
              <a:rPr kumimoji="1" lang="en-US" altLang="ja-JP" b="1" baseline="30000" dirty="0" smtClean="0">
                <a:solidFill>
                  <a:srgbClr val="0000CC"/>
                </a:solidFill>
                <a:latin typeface="Franklin Gothic Medium" panose="020B0603020102020204" pitchFamily="34" charset="0"/>
              </a:rPr>
              <a:t>2</a:t>
            </a:r>
            <a:endParaRPr kumimoji="1" lang="ja-JP" altLang="en-US" b="1" baseline="30000" dirty="0">
              <a:solidFill>
                <a:srgbClr val="0000CC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5496" y="5110152"/>
            <a:ext cx="28141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We </a:t>
            </a: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evaluated the </a:t>
            </a:r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neutron </a:t>
            </a: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attenuation </a:t>
            </a:r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length </a:t>
            </a: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from these data.</a:t>
            </a:r>
            <a:endParaRPr lang="en-US" altLang="ja-JP" sz="2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7583674" y="3594231"/>
            <a:ext cx="1668846" cy="720080"/>
            <a:chOff x="7452320" y="4653136"/>
            <a:chExt cx="1668846" cy="720080"/>
          </a:xfrm>
        </p:grpSpPr>
        <p:sp>
          <p:nvSpPr>
            <p:cNvPr id="32" name="角丸四角形 31"/>
            <p:cNvSpPr/>
            <p:nvPr/>
          </p:nvSpPr>
          <p:spPr>
            <a:xfrm>
              <a:off x="7452320" y="4653136"/>
              <a:ext cx="144000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7785064" y="4828224"/>
              <a:ext cx="72008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7835860" y="4672293"/>
              <a:ext cx="12853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latin typeface="Franklin Gothic Medium" panose="020B0603020102020204" pitchFamily="34" charset="0"/>
                </a:rPr>
                <a:t>Expt.</a:t>
              </a:r>
            </a:p>
            <a:p>
              <a:pPr algn="ctr"/>
              <a:r>
                <a:rPr lang="en-US" altLang="ja-JP" b="1" dirty="0" smtClean="0">
                  <a:solidFill>
                    <a:srgbClr val="FF0000"/>
                  </a:solidFill>
                  <a:latin typeface="Franklin Gothic Medium" panose="020B0603020102020204" pitchFamily="34" charset="0"/>
                </a:rPr>
                <a:t>Calc.</a:t>
              </a:r>
              <a:endParaRPr kumimoji="1" lang="ja-JP" altLang="en-US" b="1" dirty="0">
                <a:solidFill>
                  <a:srgbClr val="FF0000"/>
                </a:solidFill>
                <a:latin typeface="Franklin Gothic Medium" panose="020B0603020102020204" pitchFamily="34" charset="0"/>
              </a:endParaRPr>
            </a:p>
          </p:txBody>
        </p:sp>
        <p:cxnSp>
          <p:nvCxnSpPr>
            <p:cNvPr id="37" name="直線コネクタ 36"/>
            <p:cNvCxnSpPr/>
            <p:nvPr/>
          </p:nvCxnSpPr>
          <p:spPr>
            <a:xfrm>
              <a:off x="7643876" y="5129886"/>
              <a:ext cx="36004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026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000066"/>
                </a:solidFill>
              </a:rPr>
              <a:t>Attenuation </a:t>
            </a:r>
            <a:r>
              <a:rPr lang="en-US" altLang="ja-JP" dirty="0" smtClean="0">
                <a:solidFill>
                  <a:srgbClr val="000066"/>
                </a:solidFill>
              </a:rPr>
              <a:t>LENGTH (AGS)</a:t>
            </a:r>
            <a:endParaRPr kumimoji="1" lang="ja-JP" altLang="en-US" dirty="0">
              <a:solidFill>
                <a:srgbClr val="000066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2088231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Neutron </a:t>
            </a:r>
            <a:r>
              <a:rPr lang="en-US" altLang="ja-JP" sz="28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attenuation length is summarized for </a:t>
            </a: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AGS experiment.</a:t>
            </a:r>
            <a:endParaRPr lang="en-US" altLang="ja-JP" sz="28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>
              <a:lnSpc>
                <a:spcPts val="3000"/>
              </a:lnSpc>
            </a:pPr>
            <a:endParaRPr lang="en-US" altLang="ja-JP" sz="28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229600" y="6309320"/>
            <a:ext cx="758952" cy="411520"/>
          </a:xfrm>
        </p:spPr>
        <p:txBody>
          <a:bodyPr/>
          <a:lstStyle/>
          <a:p>
            <a:fld id="{AF88F988-8B30-4C0C-A22A-DA718B67D26D}" type="slidenum">
              <a:rPr kumimoji="1" lang="ja-JP" altLang="en-US" sz="2400" b="1" smtClean="0"/>
              <a:t>18</a:t>
            </a:fld>
            <a:endParaRPr kumimoji="1" lang="ja-JP" altLang="en-US" sz="2400" b="1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060628"/>
              </p:ext>
            </p:extLst>
          </p:nvPr>
        </p:nvGraphicFramePr>
        <p:xfrm>
          <a:off x="882176" y="2276872"/>
          <a:ext cx="7344816" cy="1259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48272"/>
                <a:gridCol w="2448272"/>
                <a:gridCol w="2448272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Att. Length</a:t>
                      </a:r>
                    </a:p>
                    <a:p>
                      <a:pPr algn="ctr"/>
                      <a:r>
                        <a:rPr kumimoji="1" lang="en-US" altLang="ja-JP" sz="1200" b="1" dirty="0" smtClean="0"/>
                        <a:t>(g cm</a:t>
                      </a:r>
                      <a:r>
                        <a:rPr kumimoji="1" lang="ja-JP" altLang="en-US" sz="1200" b="1" baseline="30000" dirty="0" smtClean="0"/>
                        <a:t>−</a:t>
                      </a:r>
                      <a:r>
                        <a:rPr kumimoji="1" lang="en-US" altLang="ja-JP" sz="1200" b="1" baseline="30000" dirty="0" smtClean="0"/>
                        <a:t>2</a:t>
                      </a:r>
                      <a:r>
                        <a:rPr kumimoji="1" lang="en-US" altLang="ja-JP" sz="1200" b="1" dirty="0" smtClean="0"/>
                        <a:t>)</a:t>
                      </a:r>
                      <a:endParaRPr kumimoji="1" lang="ja-JP" altLang="en-US" sz="1200" b="1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aseline="30000" dirty="0" smtClean="0"/>
                        <a:t>209</a:t>
                      </a:r>
                      <a:r>
                        <a:rPr kumimoji="1" lang="en-US" altLang="ja-JP" sz="1600" dirty="0" smtClean="0"/>
                        <a:t>Bi(n, 4n)</a:t>
                      </a:r>
                      <a:r>
                        <a:rPr kumimoji="1" lang="en-US" altLang="ja-JP" sz="1600" baseline="30000" dirty="0" smtClean="0"/>
                        <a:t>206</a:t>
                      </a:r>
                      <a:r>
                        <a:rPr kumimoji="1" lang="en-US" altLang="ja-JP" sz="1600" dirty="0" smtClean="0"/>
                        <a:t>Bi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aseline="30000" dirty="0" smtClean="0"/>
                        <a:t>209</a:t>
                      </a:r>
                      <a:r>
                        <a:rPr kumimoji="1" lang="en-US" altLang="ja-JP" sz="1600" dirty="0" smtClean="0"/>
                        <a:t>Bi(n, 6n)</a:t>
                      </a:r>
                      <a:r>
                        <a:rPr kumimoji="1" lang="en-US" altLang="ja-JP" sz="1600" baseline="30000" dirty="0" smtClean="0"/>
                        <a:t>204</a:t>
                      </a:r>
                      <a:r>
                        <a:rPr kumimoji="1" lang="en-US" altLang="ja-JP" sz="1600" dirty="0" smtClean="0"/>
                        <a:t>Bi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IRON</a:t>
                      </a:r>
                      <a:endParaRPr kumimoji="1" lang="ja-JP" altLang="en-US" sz="12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002060"/>
                          </a:solidFill>
                        </a:rPr>
                        <a:t>149</a:t>
                      </a:r>
                      <a:r>
                        <a:rPr kumimoji="1" lang="en-US" altLang="ja-JP" sz="1600" b="1" dirty="0" smtClean="0"/>
                        <a:t> (111- to 199-cm)</a:t>
                      </a:r>
                      <a:endParaRPr kumimoji="1" lang="ja-JP" altLang="en-US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002060"/>
                          </a:solidFill>
                        </a:rPr>
                        <a:t>149</a:t>
                      </a:r>
                      <a:r>
                        <a:rPr kumimoji="1" lang="en-US" altLang="ja-JP" sz="1600" b="1" dirty="0" smtClean="0">
                          <a:solidFill>
                            <a:schemeClr val="tx1"/>
                          </a:solidFill>
                        </a:rPr>
                        <a:t> (111- to 199-cm)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CONCRETE</a:t>
                      </a:r>
                      <a:endParaRPr kumimoji="1" lang="ja-JP" altLang="en-US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002060"/>
                          </a:solidFill>
                        </a:rPr>
                        <a:t>88</a:t>
                      </a:r>
                      <a:r>
                        <a:rPr kumimoji="1" lang="en-US" altLang="ja-JP" sz="1600" b="1" dirty="0" smtClean="0"/>
                        <a:t> (229- to 320-cm)</a:t>
                      </a:r>
                      <a:endParaRPr kumimoji="1" lang="ja-JP" altLang="en-US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002060"/>
                          </a:solidFill>
                        </a:rPr>
                        <a:t>93</a:t>
                      </a:r>
                      <a:r>
                        <a:rPr kumimoji="1" lang="en-US" altLang="ja-JP" sz="1600" b="1" dirty="0" smtClean="0">
                          <a:solidFill>
                            <a:schemeClr val="tx1"/>
                          </a:solidFill>
                        </a:rPr>
                        <a:t> (229- to 320-cm)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29984"/>
            <a:ext cx="4743709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2344581" y="4149080"/>
            <a:ext cx="156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Total</a:t>
            </a:r>
            <a:endParaRPr kumimoji="1" lang="ja-JP" altLang="en-US" b="1" baseline="30000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48637" y="4518412"/>
            <a:ext cx="156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66FF"/>
                </a:solidFill>
                <a:latin typeface="Franklin Gothic Medium" panose="020B0603020102020204" pitchFamily="34" charset="0"/>
              </a:rPr>
              <a:t>100-300 MeV</a:t>
            </a:r>
            <a:endParaRPr kumimoji="1" lang="ja-JP" altLang="en-US" b="1" baseline="30000" dirty="0">
              <a:solidFill>
                <a:srgbClr val="0066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97047" y="5075892"/>
            <a:ext cx="156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6600"/>
                </a:solidFill>
                <a:latin typeface="Franklin Gothic Medium" panose="020B0603020102020204" pitchFamily="34" charset="0"/>
              </a:rPr>
              <a:t>300-500 MeV</a:t>
            </a:r>
            <a:endParaRPr kumimoji="1" lang="ja-JP" altLang="en-US" b="1" baseline="30000" dirty="0">
              <a:solidFill>
                <a:srgbClr val="0066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00903" y="5651956"/>
            <a:ext cx="156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20-100 MeV</a:t>
            </a:r>
            <a:endParaRPr kumimoji="1" lang="ja-JP" altLang="en-US" b="1" baseline="30000" dirty="0">
              <a:solidFill>
                <a:srgbClr val="7030A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88059" y="5184488"/>
            <a:ext cx="1888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3300"/>
                </a:solidFill>
                <a:latin typeface="Franklin Gothic Medium" panose="020B0603020102020204" pitchFamily="34" charset="0"/>
              </a:rPr>
              <a:t>500-1,000 MeV</a:t>
            </a:r>
            <a:endParaRPr kumimoji="1" lang="ja-JP" altLang="en-US" b="1" baseline="30000" dirty="0">
              <a:solidFill>
                <a:srgbClr val="FF33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978848" y="3939247"/>
            <a:ext cx="405764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We divide the spallation spectrum into some energy region.</a:t>
            </a:r>
          </a:p>
          <a:p>
            <a:pPr>
              <a:lnSpc>
                <a:spcPts val="1600"/>
              </a:lnSpc>
            </a:pPr>
            <a:endParaRPr lang="en-US" altLang="ja-JP" sz="24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>
              <a:lnSpc>
                <a:spcPts val="2600"/>
              </a:lnSpc>
            </a:pP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</a:t>
            </a: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Total dose </a:t>
            </a: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attenuations from 100 to 200 cm depth depend on the attenuations by 100-300 MeV neutrons. </a:t>
            </a:r>
          </a:p>
        </p:txBody>
      </p:sp>
      <p:cxnSp>
        <p:nvCxnSpPr>
          <p:cNvPr id="15" name="直線コネクタ 14"/>
          <p:cNvCxnSpPr/>
          <p:nvPr/>
        </p:nvCxnSpPr>
        <p:spPr>
          <a:xfrm>
            <a:off x="2916200" y="4810800"/>
            <a:ext cx="1440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2326104" y="4248384"/>
            <a:ext cx="0" cy="1800000"/>
          </a:xfrm>
          <a:prstGeom prst="line">
            <a:avLst/>
          </a:prstGeom>
          <a:ln w="19050">
            <a:solidFill>
              <a:srgbClr val="0000CC"/>
            </a:solidFill>
            <a:prstDash val="dash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V="1">
            <a:off x="3937576" y="5260264"/>
            <a:ext cx="0" cy="792000"/>
          </a:xfrm>
          <a:prstGeom prst="line">
            <a:avLst/>
          </a:prstGeom>
          <a:ln w="19050">
            <a:solidFill>
              <a:srgbClr val="0000CC"/>
            </a:solidFill>
            <a:prstDash val="dash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520368" y="3546881"/>
            <a:ext cx="21254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dirty="0" smtClean="0">
                <a:solidFill>
                  <a:srgbClr val="000066"/>
                </a:solidFill>
                <a:latin typeface="Franklin Gothic Medium" panose="020B0603020102020204" pitchFamily="34" charset="0"/>
              </a:rPr>
              <a:t>AGS (IRON)</a:t>
            </a:r>
            <a:endParaRPr kumimoji="1" lang="ja-JP" altLang="en-US" sz="2200" b="1" dirty="0">
              <a:solidFill>
                <a:srgbClr val="000066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1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000066"/>
                </a:solidFill>
              </a:rPr>
              <a:t>Attenuations </a:t>
            </a:r>
            <a:r>
              <a:rPr lang="en-US" altLang="ja-JP" dirty="0">
                <a:solidFill>
                  <a:srgbClr val="000066"/>
                </a:solidFill>
              </a:rPr>
              <a:t>of DOSE </a:t>
            </a:r>
            <a:r>
              <a:rPr lang="en-US" altLang="ja-JP" dirty="0" smtClean="0">
                <a:solidFill>
                  <a:srgbClr val="000066"/>
                </a:solidFill>
              </a:rPr>
              <a:t>(AGS)</a:t>
            </a:r>
            <a:endParaRPr kumimoji="1" lang="ja-JP" altLang="en-US" dirty="0">
              <a:solidFill>
                <a:srgbClr val="000066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229600" y="6309320"/>
            <a:ext cx="758952" cy="411520"/>
          </a:xfrm>
        </p:spPr>
        <p:txBody>
          <a:bodyPr/>
          <a:lstStyle/>
          <a:p>
            <a:fld id="{AF88F988-8B30-4C0C-A22A-DA718B67D26D}" type="slidenum">
              <a:rPr kumimoji="1" lang="ja-JP" altLang="en-US" sz="2400" b="1" smtClean="0"/>
              <a:t>19</a:t>
            </a:fld>
            <a:endParaRPr kumimoji="1" lang="ja-JP" altLang="en-US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24" y="1542295"/>
            <a:ext cx="5917131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4022059" y="1870959"/>
            <a:ext cx="156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Total</a:t>
            </a:r>
            <a:endParaRPr kumimoji="1" lang="ja-JP" altLang="en-US" b="1" baseline="30000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75221" y="2324691"/>
            <a:ext cx="156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66FF"/>
                </a:solidFill>
                <a:latin typeface="Franklin Gothic Medium" panose="020B0603020102020204" pitchFamily="34" charset="0"/>
              </a:rPr>
              <a:t>100-300 MeV</a:t>
            </a:r>
            <a:endParaRPr kumimoji="1" lang="ja-JP" altLang="en-US" b="1" baseline="30000" dirty="0">
              <a:solidFill>
                <a:srgbClr val="0066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67309" y="2828747"/>
            <a:ext cx="156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6600"/>
                </a:solidFill>
                <a:latin typeface="Franklin Gothic Medium" panose="020B0603020102020204" pitchFamily="34" charset="0"/>
              </a:rPr>
              <a:t>300-500 MeV</a:t>
            </a:r>
            <a:endParaRPr kumimoji="1" lang="ja-JP" altLang="en-US" b="1" baseline="30000" dirty="0">
              <a:solidFill>
                <a:srgbClr val="0066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55141" y="3764851"/>
            <a:ext cx="156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20-100 MeV</a:t>
            </a:r>
            <a:endParaRPr kumimoji="1" lang="ja-JP" altLang="en-US" b="1" baseline="30000" dirty="0">
              <a:solidFill>
                <a:srgbClr val="7030A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86313" y="3044771"/>
            <a:ext cx="1888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3300"/>
                </a:solidFill>
                <a:latin typeface="Franklin Gothic Medium" panose="020B0603020102020204" pitchFamily="34" charset="0"/>
              </a:rPr>
              <a:t>500-1,000 MeV</a:t>
            </a:r>
            <a:endParaRPr kumimoji="1" lang="ja-JP" altLang="en-US" b="1" baseline="30000" dirty="0">
              <a:solidFill>
                <a:srgbClr val="FF33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197846" y="1268760"/>
            <a:ext cx="21254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dirty="0" smtClean="0">
                <a:solidFill>
                  <a:srgbClr val="000066"/>
                </a:solidFill>
                <a:latin typeface="Franklin Gothic Medium" panose="020B0603020102020204" pitchFamily="34" charset="0"/>
              </a:rPr>
              <a:t>AGS (IRON)</a:t>
            </a:r>
            <a:endParaRPr kumimoji="1" lang="ja-JP" altLang="en-US" sz="2200" b="1" dirty="0">
              <a:solidFill>
                <a:srgbClr val="000066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6010987" y="3342295"/>
            <a:ext cx="2016224" cy="1295944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539552" y="5229200"/>
            <a:ext cx="8424936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Neutron </a:t>
            </a: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attenuations (slope) in AGS experiments are gradually changed with the depth by </a:t>
            </a:r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</a:t>
            </a: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flux and energy of the spallation spectrum.</a:t>
            </a:r>
            <a:endParaRPr lang="en-US" altLang="ja-JP" sz="26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>
              <a:lnSpc>
                <a:spcPts val="2800"/>
              </a:lnSpc>
            </a:pP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We may obtain some attenuation length at different depth.</a:t>
            </a:r>
          </a:p>
        </p:txBody>
      </p:sp>
    </p:spTree>
    <p:extLst>
      <p:ext uri="{BB962C8B-B14F-4D97-AF65-F5344CB8AC3E}">
        <p14:creationId xmlns:p14="http://schemas.microsoft.com/office/powerpoint/2010/main" val="194792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0066"/>
                </a:solidFill>
              </a:rPr>
              <a:t>Introduction -1</a:t>
            </a:r>
            <a:endParaRPr kumimoji="1" lang="ja-JP" altLang="en-US" dirty="0">
              <a:solidFill>
                <a:srgbClr val="000066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2592288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altLang="ja-JP" sz="28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For shielding </a:t>
            </a: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designs </a:t>
            </a:r>
            <a:r>
              <a:rPr lang="en-US" altLang="ja-JP" sz="28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and safety analyses of the </a:t>
            </a: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  J-PARC</a:t>
            </a:r>
            <a:r>
              <a:rPr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(</a:t>
            </a:r>
            <a:r>
              <a:rPr lang="en-US" altLang="ja-JP" sz="24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Japan Proton Accelerator Research </a:t>
            </a:r>
            <a:r>
              <a:rPr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Complex)</a:t>
            </a: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28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accuracy of PHITS</a:t>
            </a:r>
            <a:r>
              <a:rPr lang="en-US" altLang="ja-JP" sz="24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(Particle and Heavy Ion Transport code </a:t>
            </a:r>
            <a:r>
              <a:rPr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System) </a:t>
            </a: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were </a:t>
            </a:r>
            <a:r>
              <a:rPr lang="en-US" altLang="ja-JP" sz="28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validated through benchmark calculations based on shielding </a:t>
            </a: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experiments about 10 years ago.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31407"/>
            <a:ext cx="2414570" cy="34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229600" y="6309320"/>
            <a:ext cx="758952" cy="411520"/>
          </a:xfrm>
        </p:spPr>
        <p:txBody>
          <a:bodyPr/>
          <a:lstStyle/>
          <a:p>
            <a:fld id="{AF88F988-8B30-4C0C-A22A-DA718B67D26D}" type="slidenum">
              <a:rPr kumimoji="1" lang="ja-JP" altLang="en-US" sz="2400" b="1" smtClean="0"/>
              <a:t>2</a:t>
            </a:fld>
            <a:endParaRPr kumimoji="1" lang="ja-JP" altLang="en-US" sz="24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584264" y="3861048"/>
            <a:ext cx="5715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 The </a:t>
            </a:r>
            <a:r>
              <a:rPr lang="en-US" altLang="ja-JP" sz="2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PHITS has been upgraded especially in the </a:t>
            </a:r>
            <a:r>
              <a:rPr lang="en-US" altLang="ja-JP" sz="2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past </a:t>
            </a:r>
            <a:r>
              <a:rPr lang="en-US" altLang="ja-JP" sz="2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five years.</a:t>
            </a:r>
          </a:p>
          <a:p>
            <a:r>
              <a:rPr lang="en-US" altLang="ja-JP" sz="2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Therefore, another round of benchmark </a:t>
            </a:r>
            <a:r>
              <a:rPr lang="en-US" altLang="ja-JP" sz="2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calculations </a:t>
            </a:r>
            <a:r>
              <a:rPr lang="en-US" altLang="ja-JP" sz="2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are required for </a:t>
            </a:r>
            <a:r>
              <a:rPr lang="en-US" altLang="ja-JP" sz="2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</a:t>
            </a:r>
            <a:r>
              <a:rPr lang="en-US" altLang="ja-JP" sz="2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latest version of the PHITS. </a:t>
            </a:r>
            <a:endParaRPr lang="en-US" altLang="ja-JP" sz="28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709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0066"/>
                </a:solidFill>
              </a:rPr>
              <a:t>Attenuation length</a:t>
            </a:r>
            <a:endParaRPr kumimoji="1" lang="ja-JP" altLang="en-US" dirty="0">
              <a:solidFill>
                <a:srgbClr val="000066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256584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Attenuation length based on the measurements are summarized.</a:t>
            </a:r>
            <a:endParaRPr lang="en-US" altLang="ja-JP" sz="28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229600" y="6309320"/>
            <a:ext cx="758952" cy="411520"/>
          </a:xfrm>
        </p:spPr>
        <p:txBody>
          <a:bodyPr/>
          <a:lstStyle/>
          <a:p>
            <a:fld id="{AF88F988-8B30-4C0C-A22A-DA718B67D26D}" type="slidenum">
              <a:rPr kumimoji="1" lang="ja-JP" altLang="en-US" sz="2400" b="1" smtClean="0"/>
              <a:t>20</a:t>
            </a:fld>
            <a:endParaRPr kumimoji="1" lang="ja-JP" altLang="en-US" sz="24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500" y="2277352"/>
            <a:ext cx="6365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6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0066"/>
                </a:solidFill>
              </a:rPr>
              <a:t>Conclusion</a:t>
            </a:r>
            <a:endParaRPr kumimoji="1" lang="ja-JP" altLang="en-US" dirty="0">
              <a:solidFill>
                <a:srgbClr val="000066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328592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In </a:t>
            </a:r>
            <a:r>
              <a:rPr lang="en-US" altLang="ja-JP" sz="28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order to validate the accuracy of the latest version </a:t>
            </a: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of </a:t>
            </a:r>
            <a:r>
              <a:rPr lang="en-US" altLang="ja-JP" sz="28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PHITS (ver. 2.82), benchmark calculations were carried out </a:t>
            </a: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for </a:t>
            </a:r>
            <a:r>
              <a:rPr lang="en-US" altLang="ja-JP" sz="28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</a:t>
            </a: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shielding </a:t>
            </a:r>
            <a:r>
              <a:rPr lang="en-US" altLang="ja-JP" sz="28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experiments </a:t>
            </a: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at TIARA</a:t>
            </a:r>
            <a:r>
              <a:rPr lang="en-US" altLang="ja-JP" sz="28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RCNP, </a:t>
            </a: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and AGS.</a:t>
            </a:r>
            <a:endParaRPr lang="en-US" altLang="ja-JP" sz="28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>
              <a:lnSpc>
                <a:spcPts val="3000"/>
              </a:lnSpc>
            </a:pPr>
            <a:r>
              <a:rPr lang="en-US" altLang="ja-JP" sz="28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</a:t>
            </a: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calculated </a:t>
            </a:r>
            <a:r>
              <a:rPr lang="en-US" altLang="ja-JP" sz="28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results </a:t>
            </a: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by the PHITS (INCL4.6) were in good agreement </a:t>
            </a:r>
            <a:r>
              <a:rPr lang="en-US" altLang="ja-JP" sz="28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with the </a:t>
            </a: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measured </a:t>
            </a:r>
            <a:r>
              <a:rPr lang="en-US" altLang="ja-JP" sz="28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ones on the </a:t>
            </a: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whole, except for TIARA experiments.</a:t>
            </a:r>
          </a:p>
          <a:p>
            <a:pPr>
              <a:lnSpc>
                <a:spcPts val="3000"/>
              </a:lnSpc>
            </a:pP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Neutron attenuation </a:t>
            </a:r>
            <a:r>
              <a:rPr lang="en-US" altLang="ja-JP" sz="28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length was </a:t>
            </a: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summarized for each shielding experiment.</a:t>
            </a:r>
          </a:p>
          <a:p>
            <a:pPr>
              <a:lnSpc>
                <a:spcPts val="3000"/>
              </a:lnSpc>
            </a:pP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It is possible to obtain neutron </a:t>
            </a:r>
            <a:r>
              <a:rPr lang="en-US" altLang="ja-JP" sz="28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attenuation length </a:t>
            </a: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experimentally. However, we need more and more shield.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229600" y="6309320"/>
            <a:ext cx="758952" cy="411520"/>
          </a:xfrm>
        </p:spPr>
        <p:txBody>
          <a:bodyPr/>
          <a:lstStyle/>
          <a:p>
            <a:fld id="{AF88F988-8B30-4C0C-A22A-DA718B67D26D}" type="slidenum">
              <a:rPr kumimoji="1" lang="ja-JP" altLang="en-US" sz="2400" b="1" smtClean="0"/>
              <a:t>21</a:t>
            </a:fld>
            <a:endParaRPr kumimoji="1" lang="ja-JP" altLang="en-US" sz="24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180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229600" y="6309320"/>
            <a:ext cx="758952" cy="411520"/>
          </a:xfrm>
        </p:spPr>
        <p:txBody>
          <a:bodyPr/>
          <a:lstStyle/>
          <a:p>
            <a:fld id="{AF88F988-8B30-4C0C-A22A-DA718B67D26D}" type="slidenum">
              <a:rPr kumimoji="1" lang="ja-JP" altLang="en-US" sz="2400" b="1" smtClean="0"/>
              <a:t>22</a:t>
            </a:fld>
            <a:endParaRPr kumimoji="1" lang="ja-JP" altLang="en-US" sz="24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07504" y="2852936"/>
            <a:ext cx="89289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5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Thank you for your attention.</a:t>
            </a:r>
            <a:endParaRPr lang="en-US" altLang="ja-JP" sz="52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1691680" y="5589240"/>
            <a:ext cx="7200800" cy="648072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1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1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1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ja-JP" sz="2800" b="1" dirty="0" smtClean="0">
                <a:solidFill>
                  <a:srgbClr val="0000CC"/>
                </a:solidFill>
              </a:rPr>
              <a:t>E-mail: matsuda.norihiro@jaea.go.jp</a:t>
            </a:r>
            <a:endParaRPr lang="ja-JP" altLang="en-US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8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142912" y="1556792"/>
            <a:ext cx="6840760" cy="482453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952" y="1844824"/>
            <a:ext cx="6108700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0066"/>
                </a:solidFill>
              </a:rPr>
              <a:t>Attenuation length (CONCRETE)</a:t>
            </a:r>
            <a:endParaRPr kumimoji="1" lang="ja-JP" altLang="en-US" dirty="0">
              <a:solidFill>
                <a:srgbClr val="000066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229600" y="6309320"/>
            <a:ext cx="758952" cy="411520"/>
          </a:xfrm>
        </p:spPr>
        <p:txBody>
          <a:bodyPr/>
          <a:lstStyle/>
          <a:p>
            <a:fld id="{AF88F988-8B30-4C0C-A22A-DA718B67D26D}" type="slidenum">
              <a:rPr kumimoji="1" lang="ja-JP" altLang="en-US" sz="2400" b="1" smtClean="0"/>
              <a:t>23</a:t>
            </a:fld>
            <a:endParaRPr kumimoji="1" lang="ja-JP" altLang="en-US" sz="24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-472381" y="3558448"/>
            <a:ext cx="43199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+mj-lt"/>
              </a:rPr>
              <a:t>Attenuation length (g/cm</a:t>
            </a:r>
            <a:r>
              <a:rPr kumimoji="1" lang="ja-JP" altLang="en-US" sz="2400" baseline="30000" dirty="0" smtClean="0">
                <a:latin typeface="+mj-lt"/>
              </a:rPr>
              <a:t>−</a:t>
            </a:r>
            <a:r>
              <a:rPr kumimoji="1" lang="en-US" altLang="ja-JP" sz="2400" baseline="30000" dirty="0" smtClean="0">
                <a:latin typeface="+mj-lt"/>
              </a:rPr>
              <a:t>2</a:t>
            </a:r>
            <a:r>
              <a:rPr kumimoji="1" lang="en-US" altLang="ja-JP" sz="2400" dirty="0" smtClean="0">
                <a:latin typeface="+mj-lt"/>
              </a:rPr>
              <a:t>)</a:t>
            </a:r>
            <a:endParaRPr kumimoji="1" lang="ja-JP" altLang="en-US" sz="2400" dirty="0">
              <a:latin typeface="+mj-lt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07992" y="5445224"/>
            <a:ext cx="46445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+mj-lt"/>
              </a:rPr>
              <a:t>Source neutron energy (MeV)</a:t>
            </a:r>
            <a:endParaRPr kumimoji="1" lang="ja-JP" altLang="en-US" sz="2400" dirty="0">
              <a:latin typeface="+mj-lt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3145504" y="4263487"/>
            <a:ext cx="144000" cy="72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05924" y="4065144"/>
            <a:ext cx="100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+mj-lt"/>
              </a:rPr>
              <a:t>TIARA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3540048" y="4077080"/>
            <a:ext cx="144000" cy="7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98212" y="3933056"/>
            <a:ext cx="100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+mj-lt"/>
              </a:rPr>
              <a:t>RCNP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05468" y="3491716"/>
            <a:ext cx="100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+mj-lt"/>
              </a:rPr>
              <a:t>AGS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3401038" y="3756558"/>
            <a:ext cx="612000" cy="72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561766" y="2140980"/>
            <a:ext cx="215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+mj-lt"/>
              </a:rPr>
              <a:t>PHITS</a:t>
            </a:r>
            <a:r>
              <a:rPr lang="ja-JP" altLang="en-US" dirty="0">
                <a:latin typeface="+mj-lt"/>
              </a:rPr>
              <a:t> </a:t>
            </a:r>
            <a:r>
              <a:rPr lang="en-US" altLang="ja-JP" dirty="0" smtClean="0">
                <a:latin typeface="+mj-lt"/>
              </a:rPr>
              <a:t>ver. 2.82</a:t>
            </a:r>
            <a:endParaRPr kumimoji="1" lang="ja-JP" altLang="en-US" dirty="0">
              <a:latin typeface="+mj-lt"/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 flipV="1">
            <a:off x="2411760" y="2323905"/>
            <a:ext cx="360000" cy="0"/>
          </a:xfrm>
          <a:prstGeom prst="line">
            <a:avLst/>
          </a:prstGeom>
          <a:ln w="25400">
            <a:solidFill>
              <a:srgbClr val="00FF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V="1">
            <a:off x="3182456" y="3921272"/>
            <a:ext cx="0" cy="1296000"/>
          </a:xfrm>
          <a:prstGeom prst="line">
            <a:avLst/>
          </a:prstGeom>
          <a:ln w="2540">
            <a:solidFill>
              <a:srgbClr val="0000CC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3255976" y="3921272"/>
            <a:ext cx="0" cy="1296000"/>
          </a:xfrm>
          <a:prstGeom prst="line">
            <a:avLst/>
          </a:prstGeom>
          <a:ln w="2540">
            <a:solidFill>
              <a:srgbClr val="0000CC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3591720" y="3417272"/>
            <a:ext cx="0" cy="1800000"/>
          </a:xfrm>
          <a:prstGeom prst="line">
            <a:avLst/>
          </a:prstGeom>
          <a:ln w="2540">
            <a:solidFill>
              <a:srgbClr val="0000CC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V="1">
            <a:off x="3627944" y="3417272"/>
            <a:ext cx="0" cy="1800000"/>
          </a:xfrm>
          <a:prstGeom prst="line">
            <a:avLst/>
          </a:prstGeom>
          <a:ln w="2540">
            <a:solidFill>
              <a:srgbClr val="0000CC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2312120" y="3793016"/>
            <a:ext cx="2160000" cy="0"/>
          </a:xfrm>
          <a:prstGeom prst="line">
            <a:avLst/>
          </a:prstGeom>
          <a:ln w="2540">
            <a:solidFill>
              <a:srgbClr val="0000CC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V="1">
            <a:off x="3431800" y="3057032"/>
            <a:ext cx="0" cy="2160000"/>
          </a:xfrm>
          <a:prstGeom prst="line">
            <a:avLst/>
          </a:prstGeom>
          <a:ln w="2540">
            <a:solidFill>
              <a:srgbClr val="0000CC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V="1">
            <a:off x="3968104" y="3057032"/>
            <a:ext cx="0" cy="2160000"/>
          </a:xfrm>
          <a:prstGeom prst="line">
            <a:avLst/>
          </a:prstGeom>
          <a:ln w="2540">
            <a:solidFill>
              <a:srgbClr val="0000CC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47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rgbClr val="000066"/>
                </a:solidFill>
              </a:rPr>
              <a:t>Models </a:t>
            </a:r>
            <a:r>
              <a:rPr lang="en-US" altLang="ja-JP" dirty="0">
                <a:solidFill>
                  <a:srgbClr val="000066"/>
                </a:solidFill>
              </a:rPr>
              <a:t>recommended to use in </a:t>
            </a:r>
            <a:r>
              <a:rPr lang="en-US" altLang="ja-JP" dirty="0" smtClean="0">
                <a:solidFill>
                  <a:srgbClr val="000066"/>
                </a:solidFill>
              </a:rPr>
              <a:t>PHITS 2.24</a:t>
            </a:r>
            <a:endParaRPr kumimoji="1" lang="ja-JP" altLang="en-US" dirty="0">
              <a:solidFill>
                <a:srgbClr val="000066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229600" y="6309320"/>
            <a:ext cx="758952" cy="411520"/>
          </a:xfrm>
        </p:spPr>
        <p:txBody>
          <a:bodyPr/>
          <a:lstStyle/>
          <a:p>
            <a:fld id="{AF88F988-8B30-4C0C-A22A-DA718B67D26D}" type="slidenum">
              <a:rPr kumimoji="1" lang="ja-JP" altLang="en-US" sz="2400" b="1" smtClean="0"/>
              <a:t>24</a:t>
            </a:fld>
            <a:endParaRPr kumimoji="1" lang="ja-JP" altLang="en-US" sz="24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" y="1405336"/>
            <a:ext cx="9036000" cy="428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55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826" y="2132856"/>
            <a:ext cx="6533614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0066"/>
                </a:solidFill>
              </a:rPr>
              <a:t>Difference of neutron attenuations</a:t>
            </a:r>
            <a:endParaRPr kumimoji="1" lang="ja-JP" altLang="en-US" dirty="0">
              <a:solidFill>
                <a:srgbClr val="000066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268761"/>
            <a:ext cx="8784976" cy="1584176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Neutron attenuations</a:t>
            </a:r>
            <a:r>
              <a:rPr lang="ja-JP" altLang="en-US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for iron make a slight change from 1 to 3 GeV.</a:t>
            </a:r>
            <a:endParaRPr lang="en-US" altLang="ja-JP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229600" y="6309320"/>
            <a:ext cx="758952" cy="411520"/>
          </a:xfrm>
        </p:spPr>
        <p:txBody>
          <a:bodyPr/>
          <a:lstStyle/>
          <a:p>
            <a:fld id="{AF88F988-8B30-4C0C-A22A-DA718B67D26D}" type="slidenum">
              <a:rPr kumimoji="1" lang="ja-JP" altLang="en-US" sz="2400" b="1" smtClean="0"/>
              <a:t>25</a:t>
            </a:fld>
            <a:endParaRPr kumimoji="1" lang="ja-JP" altLang="en-US" sz="24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3059832" y="4177132"/>
            <a:ext cx="2320160" cy="723836"/>
            <a:chOff x="3059832" y="4177132"/>
            <a:chExt cx="2320160" cy="723836"/>
          </a:xfrm>
        </p:grpSpPr>
        <p:sp>
          <p:nvSpPr>
            <p:cNvPr id="6" name="フリーフォーム 5"/>
            <p:cNvSpPr/>
            <p:nvPr/>
          </p:nvSpPr>
          <p:spPr>
            <a:xfrm>
              <a:off x="3098366" y="4213136"/>
              <a:ext cx="2245622" cy="650505"/>
            </a:xfrm>
            <a:custGeom>
              <a:avLst/>
              <a:gdLst>
                <a:gd name="connsiteX0" fmla="*/ 0 w 2004060"/>
                <a:gd name="connsiteY0" fmla="*/ 1352550 h 1352550"/>
                <a:gd name="connsiteX1" fmla="*/ 354330 w 2004060"/>
                <a:gd name="connsiteY1" fmla="*/ 899160 h 1352550"/>
                <a:gd name="connsiteX2" fmla="*/ 678180 w 2004060"/>
                <a:gd name="connsiteY2" fmla="*/ 514350 h 1352550"/>
                <a:gd name="connsiteX3" fmla="*/ 1021080 w 2004060"/>
                <a:gd name="connsiteY3" fmla="*/ 369570 h 1352550"/>
                <a:gd name="connsiteX4" fmla="*/ 1470660 w 2004060"/>
                <a:gd name="connsiteY4" fmla="*/ 243840 h 1352550"/>
                <a:gd name="connsiteX5" fmla="*/ 1657350 w 2004060"/>
                <a:gd name="connsiteY5" fmla="*/ 156210 h 1352550"/>
                <a:gd name="connsiteX6" fmla="*/ 2004060 w 2004060"/>
                <a:gd name="connsiteY6" fmla="*/ 0 h 1352550"/>
                <a:gd name="connsiteX0" fmla="*/ 0 w 2004060"/>
                <a:gd name="connsiteY0" fmla="*/ 1914053 h 1914053"/>
                <a:gd name="connsiteX1" fmla="*/ 354330 w 2004060"/>
                <a:gd name="connsiteY1" fmla="*/ 899160 h 1914053"/>
                <a:gd name="connsiteX2" fmla="*/ 678180 w 2004060"/>
                <a:gd name="connsiteY2" fmla="*/ 514350 h 1914053"/>
                <a:gd name="connsiteX3" fmla="*/ 1021080 w 2004060"/>
                <a:gd name="connsiteY3" fmla="*/ 369570 h 1914053"/>
                <a:gd name="connsiteX4" fmla="*/ 1470660 w 2004060"/>
                <a:gd name="connsiteY4" fmla="*/ 243840 h 1914053"/>
                <a:gd name="connsiteX5" fmla="*/ 1657350 w 2004060"/>
                <a:gd name="connsiteY5" fmla="*/ 156210 h 1914053"/>
                <a:gd name="connsiteX6" fmla="*/ 2004060 w 2004060"/>
                <a:gd name="connsiteY6" fmla="*/ 0 h 1914053"/>
                <a:gd name="connsiteX0" fmla="*/ 0 w 2004060"/>
                <a:gd name="connsiteY0" fmla="*/ 1914053 h 1914053"/>
                <a:gd name="connsiteX1" fmla="*/ 286918 w 2004060"/>
                <a:gd name="connsiteY1" fmla="*/ 1179910 h 1914053"/>
                <a:gd name="connsiteX2" fmla="*/ 678180 w 2004060"/>
                <a:gd name="connsiteY2" fmla="*/ 514350 h 1914053"/>
                <a:gd name="connsiteX3" fmla="*/ 1021080 w 2004060"/>
                <a:gd name="connsiteY3" fmla="*/ 369570 h 1914053"/>
                <a:gd name="connsiteX4" fmla="*/ 1470660 w 2004060"/>
                <a:gd name="connsiteY4" fmla="*/ 243840 h 1914053"/>
                <a:gd name="connsiteX5" fmla="*/ 1657350 w 2004060"/>
                <a:gd name="connsiteY5" fmla="*/ 156210 h 1914053"/>
                <a:gd name="connsiteX6" fmla="*/ 2004060 w 2004060"/>
                <a:gd name="connsiteY6" fmla="*/ 0 h 1914053"/>
                <a:gd name="connsiteX0" fmla="*/ 0 w 2004060"/>
                <a:gd name="connsiteY0" fmla="*/ 1914053 h 1914053"/>
                <a:gd name="connsiteX1" fmla="*/ 286918 w 2004060"/>
                <a:gd name="connsiteY1" fmla="*/ 1179910 h 1914053"/>
                <a:gd name="connsiteX2" fmla="*/ 585932 w 2004060"/>
                <a:gd name="connsiteY2" fmla="*/ 526050 h 1914053"/>
                <a:gd name="connsiteX3" fmla="*/ 1021080 w 2004060"/>
                <a:gd name="connsiteY3" fmla="*/ 369570 h 1914053"/>
                <a:gd name="connsiteX4" fmla="*/ 1470660 w 2004060"/>
                <a:gd name="connsiteY4" fmla="*/ 243840 h 1914053"/>
                <a:gd name="connsiteX5" fmla="*/ 1657350 w 2004060"/>
                <a:gd name="connsiteY5" fmla="*/ 156210 h 1914053"/>
                <a:gd name="connsiteX6" fmla="*/ 2004060 w 2004060"/>
                <a:gd name="connsiteY6" fmla="*/ 0 h 1914053"/>
                <a:gd name="connsiteX0" fmla="*/ 0 w 2004060"/>
                <a:gd name="connsiteY0" fmla="*/ 1914053 h 1914053"/>
                <a:gd name="connsiteX1" fmla="*/ 286918 w 2004060"/>
                <a:gd name="connsiteY1" fmla="*/ 1179910 h 1914053"/>
                <a:gd name="connsiteX2" fmla="*/ 585932 w 2004060"/>
                <a:gd name="connsiteY2" fmla="*/ 526050 h 1914053"/>
                <a:gd name="connsiteX3" fmla="*/ 1021080 w 2004060"/>
                <a:gd name="connsiteY3" fmla="*/ 369570 h 1914053"/>
                <a:gd name="connsiteX4" fmla="*/ 1470660 w 2004060"/>
                <a:gd name="connsiteY4" fmla="*/ 243840 h 1914053"/>
                <a:gd name="connsiteX5" fmla="*/ 1657350 w 2004060"/>
                <a:gd name="connsiteY5" fmla="*/ 156210 h 1914053"/>
                <a:gd name="connsiteX6" fmla="*/ 2004060 w 2004060"/>
                <a:gd name="connsiteY6" fmla="*/ 0 h 1914053"/>
                <a:gd name="connsiteX0" fmla="*/ 0 w 2004060"/>
                <a:gd name="connsiteY0" fmla="*/ 1914053 h 1914053"/>
                <a:gd name="connsiteX1" fmla="*/ 286918 w 2004060"/>
                <a:gd name="connsiteY1" fmla="*/ 1179910 h 1914053"/>
                <a:gd name="connsiteX2" fmla="*/ 585932 w 2004060"/>
                <a:gd name="connsiteY2" fmla="*/ 526050 h 1914053"/>
                <a:gd name="connsiteX3" fmla="*/ 1294275 w 2004060"/>
                <a:gd name="connsiteY3" fmla="*/ 275986 h 1914053"/>
                <a:gd name="connsiteX4" fmla="*/ 1470660 w 2004060"/>
                <a:gd name="connsiteY4" fmla="*/ 243840 h 1914053"/>
                <a:gd name="connsiteX5" fmla="*/ 1657350 w 2004060"/>
                <a:gd name="connsiteY5" fmla="*/ 156210 h 1914053"/>
                <a:gd name="connsiteX6" fmla="*/ 2004060 w 2004060"/>
                <a:gd name="connsiteY6" fmla="*/ 0 h 1914053"/>
                <a:gd name="connsiteX0" fmla="*/ 0 w 2004060"/>
                <a:gd name="connsiteY0" fmla="*/ 1914053 h 1914053"/>
                <a:gd name="connsiteX1" fmla="*/ 286918 w 2004060"/>
                <a:gd name="connsiteY1" fmla="*/ 1179910 h 1914053"/>
                <a:gd name="connsiteX2" fmla="*/ 585932 w 2004060"/>
                <a:gd name="connsiteY2" fmla="*/ 526050 h 1914053"/>
                <a:gd name="connsiteX3" fmla="*/ 1294275 w 2004060"/>
                <a:gd name="connsiteY3" fmla="*/ 275986 h 1914053"/>
                <a:gd name="connsiteX4" fmla="*/ 1470660 w 2004060"/>
                <a:gd name="connsiteY4" fmla="*/ 243840 h 1914053"/>
                <a:gd name="connsiteX5" fmla="*/ 1774433 w 2004060"/>
                <a:gd name="connsiteY5" fmla="*/ 167906 h 1914053"/>
                <a:gd name="connsiteX6" fmla="*/ 2004060 w 2004060"/>
                <a:gd name="connsiteY6" fmla="*/ 0 h 191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4060" h="1914053">
                  <a:moveTo>
                    <a:pt x="0" y="1914053"/>
                  </a:moveTo>
                  <a:lnTo>
                    <a:pt x="286918" y="1179910"/>
                  </a:lnTo>
                  <a:lnTo>
                    <a:pt x="585932" y="526050"/>
                  </a:lnTo>
                  <a:cubicBezTo>
                    <a:pt x="890640" y="333516"/>
                    <a:pt x="1149226" y="328146"/>
                    <a:pt x="1294275" y="275986"/>
                  </a:cubicBezTo>
                  <a:lnTo>
                    <a:pt x="1470660" y="243840"/>
                  </a:lnTo>
                  <a:lnTo>
                    <a:pt x="1774433" y="167906"/>
                  </a:lnTo>
                  <a:lnTo>
                    <a:pt x="2004060" y="0"/>
                  </a:lnTo>
                </a:path>
              </a:pathLst>
            </a:custGeom>
            <a:noFill/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円/楕円 4"/>
            <p:cNvSpPr/>
            <p:nvPr/>
          </p:nvSpPr>
          <p:spPr>
            <a:xfrm>
              <a:off x="3059832" y="4828960"/>
              <a:ext cx="72008" cy="7200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3383648" y="4581128"/>
              <a:ext cx="72008" cy="7200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3719832" y="4361128"/>
              <a:ext cx="72008" cy="7200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4067944" y="4293096"/>
              <a:ext cx="72008" cy="7200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4516336" y="4269240"/>
              <a:ext cx="72008" cy="7200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5052200" y="4236992"/>
              <a:ext cx="72008" cy="7200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5307984" y="4177132"/>
              <a:ext cx="72008" cy="7200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正方形/長方形 11"/>
          <p:cNvSpPr/>
          <p:nvPr/>
        </p:nvSpPr>
        <p:spPr>
          <a:xfrm>
            <a:off x="251520" y="6453336"/>
            <a:ext cx="8640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 smtClean="0">
                <a:solidFill>
                  <a:srgbClr val="0000CC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H. Hirayama, Inter-comparison of medium-energy neutron attenuation in iron and concrete (8), SATIF-10</a:t>
            </a:r>
            <a:endParaRPr lang="en-US" altLang="ja-JP" sz="1400" b="1" dirty="0">
              <a:solidFill>
                <a:srgbClr val="0000CC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627014" y="3068960"/>
            <a:ext cx="1444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← </a:t>
            </a:r>
            <a:r>
              <a:rPr lang="en-US" altLang="ja-JP" sz="2400" dirty="0" err="1" smtClean="0"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Bertini</a:t>
            </a:r>
            <a:endParaRPr lang="ja-JP" altLang="en-US" sz="2400" dirty="0">
              <a:latin typeface="+mj-lt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082046" y="5075892"/>
            <a:ext cx="215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+mj-lt"/>
              </a:rPr>
              <a:t>PHITS</a:t>
            </a:r>
            <a:r>
              <a:rPr lang="ja-JP" altLang="en-US" dirty="0">
                <a:latin typeface="+mj-lt"/>
              </a:rPr>
              <a:t> </a:t>
            </a:r>
            <a:r>
              <a:rPr lang="en-US" altLang="ja-JP" dirty="0" smtClean="0">
                <a:latin typeface="+mj-lt"/>
              </a:rPr>
              <a:t>ver. 2.82</a:t>
            </a:r>
            <a:endParaRPr kumimoji="1" lang="ja-JP" altLang="en-US" dirty="0">
              <a:latin typeface="+mj-lt"/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 flipV="1">
            <a:off x="4932040" y="5258817"/>
            <a:ext cx="360000" cy="0"/>
          </a:xfrm>
          <a:prstGeom prst="line">
            <a:avLst/>
          </a:prstGeom>
          <a:ln w="25400">
            <a:solidFill>
              <a:srgbClr val="00FF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71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/>
          <p:cNvSpPr/>
          <p:nvPr/>
        </p:nvSpPr>
        <p:spPr>
          <a:xfrm>
            <a:off x="1142912" y="1556792"/>
            <a:ext cx="6840760" cy="482453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78" y="1876368"/>
            <a:ext cx="6533614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0066"/>
                </a:solidFill>
              </a:rPr>
              <a:t>Attenuation</a:t>
            </a:r>
            <a:r>
              <a:rPr lang="ja-JP" altLang="en-US" dirty="0">
                <a:solidFill>
                  <a:srgbClr val="000066"/>
                </a:solidFill>
              </a:rPr>
              <a:t> </a:t>
            </a:r>
            <a:r>
              <a:rPr lang="en-US" altLang="ja-JP" dirty="0" smtClean="0">
                <a:solidFill>
                  <a:srgbClr val="000066"/>
                </a:solidFill>
              </a:rPr>
              <a:t>length (iron)</a:t>
            </a:r>
            <a:endParaRPr kumimoji="1" lang="ja-JP" altLang="en-US" dirty="0">
              <a:solidFill>
                <a:srgbClr val="000066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229600" y="6309320"/>
            <a:ext cx="758952" cy="411520"/>
          </a:xfrm>
        </p:spPr>
        <p:txBody>
          <a:bodyPr/>
          <a:lstStyle/>
          <a:p>
            <a:fld id="{AF88F988-8B30-4C0C-A22A-DA718B67D26D}" type="slidenum">
              <a:rPr kumimoji="1" lang="ja-JP" altLang="en-US" sz="2400" b="1" smtClean="0"/>
              <a:t>26</a:t>
            </a:fld>
            <a:endParaRPr kumimoji="1" lang="ja-JP" altLang="en-US" sz="24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3046184" y="3923176"/>
            <a:ext cx="2320160" cy="723836"/>
            <a:chOff x="3059832" y="4177132"/>
            <a:chExt cx="2320160" cy="723836"/>
          </a:xfrm>
        </p:grpSpPr>
        <p:sp>
          <p:nvSpPr>
            <p:cNvPr id="6" name="フリーフォーム 5"/>
            <p:cNvSpPr/>
            <p:nvPr/>
          </p:nvSpPr>
          <p:spPr>
            <a:xfrm>
              <a:off x="3098366" y="4213136"/>
              <a:ext cx="2245622" cy="650505"/>
            </a:xfrm>
            <a:custGeom>
              <a:avLst/>
              <a:gdLst>
                <a:gd name="connsiteX0" fmla="*/ 0 w 2004060"/>
                <a:gd name="connsiteY0" fmla="*/ 1352550 h 1352550"/>
                <a:gd name="connsiteX1" fmla="*/ 354330 w 2004060"/>
                <a:gd name="connsiteY1" fmla="*/ 899160 h 1352550"/>
                <a:gd name="connsiteX2" fmla="*/ 678180 w 2004060"/>
                <a:gd name="connsiteY2" fmla="*/ 514350 h 1352550"/>
                <a:gd name="connsiteX3" fmla="*/ 1021080 w 2004060"/>
                <a:gd name="connsiteY3" fmla="*/ 369570 h 1352550"/>
                <a:gd name="connsiteX4" fmla="*/ 1470660 w 2004060"/>
                <a:gd name="connsiteY4" fmla="*/ 243840 h 1352550"/>
                <a:gd name="connsiteX5" fmla="*/ 1657350 w 2004060"/>
                <a:gd name="connsiteY5" fmla="*/ 156210 h 1352550"/>
                <a:gd name="connsiteX6" fmla="*/ 2004060 w 2004060"/>
                <a:gd name="connsiteY6" fmla="*/ 0 h 1352550"/>
                <a:gd name="connsiteX0" fmla="*/ 0 w 2004060"/>
                <a:gd name="connsiteY0" fmla="*/ 1914053 h 1914053"/>
                <a:gd name="connsiteX1" fmla="*/ 354330 w 2004060"/>
                <a:gd name="connsiteY1" fmla="*/ 899160 h 1914053"/>
                <a:gd name="connsiteX2" fmla="*/ 678180 w 2004060"/>
                <a:gd name="connsiteY2" fmla="*/ 514350 h 1914053"/>
                <a:gd name="connsiteX3" fmla="*/ 1021080 w 2004060"/>
                <a:gd name="connsiteY3" fmla="*/ 369570 h 1914053"/>
                <a:gd name="connsiteX4" fmla="*/ 1470660 w 2004060"/>
                <a:gd name="connsiteY4" fmla="*/ 243840 h 1914053"/>
                <a:gd name="connsiteX5" fmla="*/ 1657350 w 2004060"/>
                <a:gd name="connsiteY5" fmla="*/ 156210 h 1914053"/>
                <a:gd name="connsiteX6" fmla="*/ 2004060 w 2004060"/>
                <a:gd name="connsiteY6" fmla="*/ 0 h 1914053"/>
                <a:gd name="connsiteX0" fmla="*/ 0 w 2004060"/>
                <a:gd name="connsiteY0" fmla="*/ 1914053 h 1914053"/>
                <a:gd name="connsiteX1" fmla="*/ 286918 w 2004060"/>
                <a:gd name="connsiteY1" fmla="*/ 1179910 h 1914053"/>
                <a:gd name="connsiteX2" fmla="*/ 678180 w 2004060"/>
                <a:gd name="connsiteY2" fmla="*/ 514350 h 1914053"/>
                <a:gd name="connsiteX3" fmla="*/ 1021080 w 2004060"/>
                <a:gd name="connsiteY3" fmla="*/ 369570 h 1914053"/>
                <a:gd name="connsiteX4" fmla="*/ 1470660 w 2004060"/>
                <a:gd name="connsiteY4" fmla="*/ 243840 h 1914053"/>
                <a:gd name="connsiteX5" fmla="*/ 1657350 w 2004060"/>
                <a:gd name="connsiteY5" fmla="*/ 156210 h 1914053"/>
                <a:gd name="connsiteX6" fmla="*/ 2004060 w 2004060"/>
                <a:gd name="connsiteY6" fmla="*/ 0 h 1914053"/>
                <a:gd name="connsiteX0" fmla="*/ 0 w 2004060"/>
                <a:gd name="connsiteY0" fmla="*/ 1914053 h 1914053"/>
                <a:gd name="connsiteX1" fmla="*/ 286918 w 2004060"/>
                <a:gd name="connsiteY1" fmla="*/ 1179910 h 1914053"/>
                <a:gd name="connsiteX2" fmla="*/ 585932 w 2004060"/>
                <a:gd name="connsiteY2" fmla="*/ 526050 h 1914053"/>
                <a:gd name="connsiteX3" fmla="*/ 1021080 w 2004060"/>
                <a:gd name="connsiteY3" fmla="*/ 369570 h 1914053"/>
                <a:gd name="connsiteX4" fmla="*/ 1470660 w 2004060"/>
                <a:gd name="connsiteY4" fmla="*/ 243840 h 1914053"/>
                <a:gd name="connsiteX5" fmla="*/ 1657350 w 2004060"/>
                <a:gd name="connsiteY5" fmla="*/ 156210 h 1914053"/>
                <a:gd name="connsiteX6" fmla="*/ 2004060 w 2004060"/>
                <a:gd name="connsiteY6" fmla="*/ 0 h 1914053"/>
                <a:gd name="connsiteX0" fmla="*/ 0 w 2004060"/>
                <a:gd name="connsiteY0" fmla="*/ 1914053 h 1914053"/>
                <a:gd name="connsiteX1" fmla="*/ 286918 w 2004060"/>
                <a:gd name="connsiteY1" fmla="*/ 1179910 h 1914053"/>
                <a:gd name="connsiteX2" fmla="*/ 585932 w 2004060"/>
                <a:gd name="connsiteY2" fmla="*/ 526050 h 1914053"/>
                <a:gd name="connsiteX3" fmla="*/ 1021080 w 2004060"/>
                <a:gd name="connsiteY3" fmla="*/ 369570 h 1914053"/>
                <a:gd name="connsiteX4" fmla="*/ 1470660 w 2004060"/>
                <a:gd name="connsiteY4" fmla="*/ 243840 h 1914053"/>
                <a:gd name="connsiteX5" fmla="*/ 1657350 w 2004060"/>
                <a:gd name="connsiteY5" fmla="*/ 156210 h 1914053"/>
                <a:gd name="connsiteX6" fmla="*/ 2004060 w 2004060"/>
                <a:gd name="connsiteY6" fmla="*/ 0 h 1914053"/>
                <a:gd name="connsiteX0" fmla="*/ 0 w 2004060"/>
                <a:gd name="connsiteY0" fmla="*/ 1914053 h 1914053"/>
                <a:gd name="connsiteX1" fmla="*/ 286918 w 2004060"/>
                <a:gd name="connsiteY1" fmla="*/ 1179910 h 1914053"/>
                <a:gd name="connsiteX2" fmla="*/ 585932 w 2004060"/>
                <a:gd name="connsiteY2" fmla="*/ 526050 h 1914053"/>
                <a:gd name="connsiteX3" fmla="*/ 1294275 w 2004060"/>
                <a:gd name="connsiteY3" fmla="*/ 275986 h 1914053"/>
                <a:gd name="connsiteX4" fmla="*/ 1470660 w 2004060"/>
                <a:gd name="connsiteY4" fmla="*/ 243840 h 1914053"/>
                <a:gd name="connsiteX5" fmla="*/ 1657350 w 2004060"/>
                <a:gd name="connsiteY5" fmla="*/ 156210 h 1914053"/>
                <a:gd name="connsiteX6" fmla="*/ 2004060 w 2004060"/>
                <a:gd name="connsiteY6" fmla="*/ 0 h 1914053"/>
                <a:gd name="connsiteX0" fmla="*/ 0 w 2004060"/>
                <a:gd name="connsiteY0" fmla="*/ 1914053 h 1914053"/>
                <a:gd name="connsiteX1" fmla="*/ 286918 w 2004060"/>
                <a:gd name="connsiteY1" fmla="*/ 1179910 h 1914053"/>
                <a:gd name="connsiteX2" fmla="*/ 585932 w 2004060"/>
                <a:gd name="connsiteY2" fmla="*/ 526050 h 1914053"/>
                <a:gd name="connsiteX3" fmla="*/ 1294275 w 2004060"/>
                <a:gd name="connsiteY3" fmla="*/ 275986 h 1914053"/>
                <a:gd name="connsiteX4" fmla="*/ 1470660 w 2004060"/>
                <a:gd name="connsiteY4" fmla="*/ 243840 h 1914053"/>
                <a:gd name="connsiteX5" fmla="*/ 1774433 w 2004060"/>
                <a:gd name="connsiteY5" fmla="*/ 167906 h 1914053"/>
                <a:gd name="connsiteX6" fmla="*/ 2004060 w 2004060"/>
                <a:gd name="connsiteY6" fmla="*/ 0 h 191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4060" h="1914053">
                  <a:moveTo>
                    <a:pt x="0" y="1914053"/>
                  </a:moveTo>
                  <a:lnTo>
                    <a:pt x="286918" y="1179910"/>
                  </a:lnTo>
                  <a:lnTo>
                    <a:pt x="585932" y="526050"/>
                  </a:lnTo>
                  <a:cubicBezTo>
                    <a:pt x="890640" y="333516"/>
                    <a:pt x="1149226" y="328146"/>
                    <a:pt x="1294275" y="275986"/>
                  </a:cubicBezTo>
                  <a:lnTo>
                    <a:pt x="1470660" y="243840"/>
                  </a:lnTo>
                  <a:lnTo>
                    <a:pt x="1774433" y="167906"/>
                  </a:lnTo>
                  <a:lnTo>
                    <a:pt x="2004060" y="0"/>
                  </a:lnTo>
                </a:path>
              </a:pathLst>
            </a:custGeom>
            <a:noFill/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円/楕円 4"/>
            <p:cNvSpPr/>
            <p:nvPr/>
          </p:nvSpPr>
          <p:spPr>
            <a:xfrm>
              <a:off x="3059832" y="4828960"/>
              <a:ext cx="72008" cy="7200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3383648" y="4581128"/>
              <a:ext cx="72008" cy="7200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3719832" y="4361128"/>
              <a:ext cx="72008" cy="7200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4067944" y="4293096"/>
              <a:ext cx="72008" cy="7200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4516336" y="4269240"/>
              <a:ext cx="72008" cy="7200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5052200" y="4236992"/>
              <a:ext cx="72008" cy="7200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5307984" y="4177132"/>
              <a:ext cx="72008" cy="7200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 rot="16200000">
            <a:off x="-540621" y="3558448"/>
            <a:ext cx="43199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+mj-lt"/>
              </a:rPr>
              <a:t>Attenuation length (g/cm</a:t>
            </a:r>
            <a:r>
              <a:rPr kumimoji="1" lang="ja-JP" altLang="en-US" sz="2400" baseline="30000" dirty="0" smtClean="0">
                <a:latin typeface="+mj-lt"/>
              </a:rPr>
              <a:t>−</a:t>
            </a:r>
            <a:r>
              <a:rPr kumimoji="1" lang="en-US" altLang="ja-JP" sz="2400" baseline="30000" dirty="0" smtClean="0">
                <a:latin typeface="+mj-lt"/>
              </a:rPr>
              <a:t>2</a:t>
            </a:r>
            <a:r>
              <a:rPr kumimoji="1" lang="en-US" altLang="ja-JP" sz="2400" dirty="0" smtClean="0">
                <a:latin typeface="+mj-lt"/>
              </a:rPr>
              <a:t>)</a:t>
            </a:r>
            <a:endParaRPr kumimoji="1" lang="ja-JP" altLang="en-US" sz="2400" dirty="0">
              <a:latin typeface="+mj-lt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051720" y="5590981"/>
            <a:ext cx="50007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+mj-lt"/>
              </a:rPr>
              <a:t>Source neutron energy (MeV)</a:t>
            </a:r>
          </a:p>
          <a:p>
            <a:pPr algn="ctr"/>
            <a:endParaRPr kumimoji="1" lang="ja-JP" altLang="en-US" sz="1200" dirty="0">
              <a:latin typeface="+mj-lt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082046" y="4818924"/>
            <a:ext cx="215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+mj-lt"/>
              </a:rPr>
              <a:t>PHITS</a:t>
            </a:r>
            <a:r>
              <a:rPr lang="ja-JP" altLang="en-US" dirty="0">
                <a:latin typeface="+mj-lt"/>
              </a:rPr>
              <a:t> </a:t>
            </a:r>
            <a:r>
              <a:rPr lang="en-US" altLang="ja-JP" dirty="0" smtClean="0">
                <a:latin typeface="+mj-lt"/>
              </a:rPr>
              <a:t>ver. 2.82</a:t>
            </a:r>
            <a:endParaRPr kumimoji="1" lang="ja-JP" altLang="en-US" dirty="0">
              <a:latin typeface="+mj-lt"/>
            </a:endParaRPr>
          </a:p>
        </p:txBody>
      </p:sp>
      <p:cxnSp>
        <p:nvCxnSpPr>
          <p:cNvPr id="26" name="直線コネクタ 25"/>
          <p:cNvCxnSpPr/>
          <p:nvPr/>
        </p:nvCxnSpPr>
        <p:spPr>
          <a:xfrm flipV="1">
            <a:off x="4932040" y="5001849"/>
            <a:ext cx="360000" cy="0"/>
          </a:xfrm>
          <a:prstGeom prst="line">
            <a:avLst/>
          </a:prstGeom>
          <a:ln w="25400">
            <a:solidFill>
              <a:srgbClr val="00FF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26"/>
          <p:cNvSpPr/>
          <p:nvPr/>
        </p:nvSpPr>
        <p:spPr>
          <a:xfrm>
            <a:off x="3126653" y="4648112"/>
            <a:ext cx="144000" cy="72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274116" y="4503904"/>
            <a:ext cx="100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+mj-lt"/>
              </a:rPr>
              <a:t>TIARA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3515120" y="4417024"/>
            <a:ext cx="144000" cy="7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660261" y="4267239"/>
            <a:ext cx="100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+mj-lt"/>
              </a:rPr>
              <a:t>RCNP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698052" y="3709041"/>
            <a:ext cx="100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+mj-lt"/>
              </a:rPr>
              <a:t>AGS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3394529" y="4038926"/>
            <a:ext cx="612000" cy="72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コネクタ 32"/>
          <p:cNvCxnSpPr/>
          <p:nvPr/>
        </p:nvCxnSpPr>
        <p:spPr>
          <a:xfrm flipV="1">
            <a:off x="3164801" y="4317917"/>
            <a:ext cx="0" cy="936000"/>
          </a:xfrm>
          <a:prstGeom prst="line">
            <a:avLst/>
          </a:prstGeom>
          <a:ln w="2540">
            <a:solidFill>
              <a:srgbClr val="0000CC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V="1">
            <a:off x="3238321" y="4317917"/>
            <a:ext cx="0" cy="936000"/>
          </a:xfrm>
          <a:prstGeom prst="line">
            <a:avLst/>
          </a:prstGeom>
          <a:ln w="2540">
            <a:solidFill>
              <a:srgbClr val="0000CC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flipV="1">
            <a:off x="3570534" y="3957773"/>
            <a:ext cx="0" cy="1296000"/>
          </a:xfrm>
          <a:prstGeom prst="line">
            <a:avLst/>
          </a:prstGeom>
          <a:ln w="2540">
            <a:solidFill>
              <a:srgbClr val="0000CC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flipV="1">
            <a:off x="3606758" y="3957773"/>
            <a:ext cx="0" cy="1296000"/>
          </a:xfrm>
          <a:prstGeom prst="line">
            <a:avLst/>
          </a:prstGeom>
          <a:ln w="2540">
            <a:solidFill>
              <a:srgbClr val="0000CC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flipV="1">
            <a:off x="2285399" y="4077072"/>
            <a:ext cx="2160000" cy="0"/>
          </a:xfrm>
          <a:prstGeom prst="line">
            <a:avLst/>
          </a:prstGeom>
          <a:ln w="2540">
            <a:solidFill>
              <a:srgbClr val="0000CC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flipV="1">
            <a:off x="3410614" y="3745448"/>
            <a:ext cx="0" cy="1512000"/>
          </a:xfrm>
          <a:prstGeom prst="line">
            <a:avLst/>
          </a:prstGeom>
          <a:ln w="2540">
            <a:solidFill>
              <a:srgbClr val="0000CC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flipV="1">
            <a:off x="3946918" y="3745448"/>
            <a:ext cx="0" cy="1512000"/>
          </a:xfrm>
          <a:prstGeom prst="line">
            <a:avLst/>
          </a:prstGeom>
          <a:ln w="2540">
            <a:solidFill>
              <a:srgbClr val="0000CC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22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" y="114300"/>
            <a:ext cx="9105900" cy="685800"/>
          </a:xfrm>
        </p:spPr>
        <p:txBody>
          <a:bodyPr/>
          <a:lstStyle/>
          <a:p>
            <a:pPr defTabSz="1128713" eaLnBrk="1" hangingPunct="1">
              <a:lnSpc>
                <a:spcPts val="3400"/>
              </a:lnSpc>
            </a:pPr>
            <a:r>
              <a:rPr lang="en-US" altLang="ja-JP" sz="3600" i="1" dirty="0" smtClean="0">
                <a:solidFill>
                  <a:srgbClr val="110DEC"/>
                </a:solidFill>
                <a:latin typeface="Arial" charset="0"/>
                <a:ea typeface="ＭＳ Ｐゴシック" charset="0"/>
                <a:cs typeface="ＭＳ Ｐゴシック" charset="0"/>
              </a:rPr>
              <a:t>Background</a:t>
            </a:r>
            <a:endParaRPr lang="en-US" altLang="ja-JP" sz="3600" i="1" dirty="0">
              <a:solidFill>
                <a:srgbClr val="110DEC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0" name="AutoShape 474"/>
          <p:cNvSpPr>
            <a:spLocks noChangeArrowheads="1"/>
          </p:cNvSpPr>
          <p:nvPr/>
        </p:nvSpPr>
        <p:spPr bwMode="auto">
          <a:xfrm rot="-6233880">
            <a:off x="9156700" y="9677400"/>
            <a:ext cx="355600" cy="266700"/>
          </a:xfrm>
          <a:prstGeom prst="notchedRightArrow">
            <a:avLst>
              <a:gd name="adj1" fmla="val 100000"/>
              <a:gd name="adj2" fmla="val 133333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800" b="1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17411" name="Rectangle 65"/>
          <p:cNvSpPr txBox="1">
            <a:spLocks noChangeArrowheads="1"/>
          </p:cNvSpPr>
          <p:nvPr/>
        </p:nvSpPr>
        <p:spPr bwMode="auto">
          <a:xfrm>
            <a:off x="50800" y="1139825"/>
            <a:ext cx="89281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482600" defTabSz="1393825">
              <a:defRPr kumimoji="1" sz="2800" b="1">
                <a:solidFill>
                  <a:srgbClr val="FF0000"/>
                </a:solidFill>
                <a:latin typeface="Helvetica" charset="0"/>
                <a:ea typeface="Osaka" charset="0"/>
                <a:cs typeface="Osaka" charset="0"/>
              </a:defRPr>
            </a:lvl1pPr>
            <a:lvl2pPr marL="742950" indent="-285750" defTabSz="1393825">
              <a:defRPr kumimoji="1" sz="2800" b="1">
                <a:solidFill>
                  <a:srgbClr val="FF0000"/>
                </a:solidFill>
                <a:latin typeface="Helvetica" charset="0"/>
                <a:ea typeface="Osaka" charset="0"/>
                <a:cs typeface="Osaka" charset="0"/>
              </a:defRPr>
            </a:lvl2pPr>
            <a:lvl3pPr marL="1143000" indent="-228600" defTabSz="1393825">
              <a:defRPr kumimoji="1" sz="2800" b="1">
                <a:solidFill>
                  <a:srgbClr val="FF0000"/>
                </a:solidFill>
                <a:latin typeface="Helvetica" charset="0"/>
                <a:ea typeface="Osaka" charset="0"/>
                <a:cs typeface="Osaka" charset="0"/>
              </a:defRPr>
            </a:lvl3pPr>
            <a:lvl4pPr marL="1600200" indent="-228600" defTabSz="1393825">
              <a:defRPr kumimoji="1" sz="2800" b="1">
                <a:solidFill>
                  <a:srgbClr val="FF0000"/>
                </a:solidFill>
                <a:latin typeface="Helvetica" charset="0"/>
                <a:ea typeface="Osaka" charset="0"/>
                <a:cs typeface="Osaka" charset="0"/>
              </a:defRPr>
            </a:lvl4pPr>
            <a:lvl5pPr marL="2057400" indent="-228600" defTabSz="1393825">
              <a:defRPr kumimoji="1" sz="2800" b="1">
                <a:solidFill>
                  <a:srgbClr val="FF0000"/>
                </a:solidFill>
                <a:latin typeface="Helvetica" charset="0"/>
                <a:ea typeface="Osaka" charset="0"/>
                <a:cs typeface="Osaka" charset="0"/>
              </a:defRPr>
            </a:lvl5pPr>
            <a:lvl6pPr marL="2514600" indent="-228600" defTabSz="1393825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Helvetica" charset="0"/>
                <a:ea typeface="Osaka" charset="0"/>
                <a:cs typeface="Osaka" charset="0"/>
              </a:defRPr>
            </a:lvl6pPr>
            <a:lvl7pPr marL="2971800" indent="-228600" defTabSz="1393825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Helvetica" charset="0"/>
                <a:ea typeface="Osaka" charset="0"/>
                <a:cs typeface="Osaka" charset="0"/>
              </a:defRPr>
            </a:lvl7pPr>
            <a:lvl8pPr marL="3429000" indent="-228600" defTabSz="1393825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Helvetica" charset="0"/>
                <a:ea typeface="Osaka" charset="0"/>
                <a:cs typeface="Osaka" charset="0"/>
              </a:defRPr>
            </a:lvl8pPr>
            <a:lvl9pPr marL="3886200" indent="-228600" defTabSz="1393825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Helvetica" charset="0"/>
                <a:ea typeface="Osaka" charset="0"/>
                <a:cs typeface="Osaka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Wingdings" charset="0"/>
              <a:buChar char="q"/>
            </a:pPr>
            <a:r>
              <a:rPr lang="en-US" altLang="ja-JP" dirty="0">
                <a:solidFill>
                  <a:srgbClr val="000000"/>
                </a:solidFill>
                <a:latin typeface="Arial"/>
              </a:rPr>
              <a:t>A </a:t>
            </a:r>
            <a:r>
              <a:rPr lang="en-US" altLang="ja-JP" u="sng" dirty="0">
                <a:solidFill>
                  <a:srgbClr val="000000"/>
                </a:solidFill>
                <a:latin typeface="Arial"/>
              </a:rPr>
              <a:t>J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apanese </a:t>
            </a:r>
            <a:r>
              <a:rPr lang="en-US" altLang="ja-JP" u="sng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valuated </a:t>
            </a:r>
            <a:r>
              <a:rPr lang="en-US" altLang="ja-JP" u="sng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uclear </a:t>
            </a:r>
            <a:r>
              <a:rPr lang="en-US" altLang="ja-JP" u="sng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ata </a:t>
            </a:r>
            <a:r>
              <a:rPr lang="en-US" altLang="ja-JP" u="sng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ibrary (JENDL) special purpose file, JENDL-4.0 High Energy File (</a:t>
            </a:r>
            <a:r>
              <a:rPr lang="en-US" altLang="ja-JP" dirty="0">
                <a:latin typeface="Arial"/>
              </a:rPr>
              <a:t>JENDL-4.0/HE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</a:rPr>
              <a:t>), 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is an extended version of JENDL-4.0 for incident neutrons up to </a:t>
            </a:r>
            <a:r>
              <a:rPr lang="en-US" altLang="ja-JP" dirty="0">
                <a:latin typeface="Arial"/>
              </a:rPr>
              <a:t>200 MeV 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for 130 nuclei, and a nuclear data library for incident protons up to 200 MeV for 133 nuclei, which are relevant to high-energy applications. It was released in </a:t>
            </a:r>
            <a:r>
              <a:rPr lang="en-US" altLang="ja-JP" dirty="0">
                <a:latin typeface="Arial"/>
              </a:rPr>
              <a:t>November, </a:t>
            </a:r>
            <a:r>
              <a:rPr lang="en-US" altLang="ja-JP" dirty="0" smtClean="0">
                <a:latin typeface="Arial"/>
              </a:rPr>
              <a:t>2015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ＤＦＰ教科書体W3" charset="0"/>
                <a:cs typeface="ＤＦＰ教科書体W3" charset="0"/>
              </a:rPr>
              <a:t>.</a:t>
            </a:r>
            <a:endParaRPr lang="en-US" altLang="ja-JP" dirty="0">
              <a:solidFill>
                <a:srgbClr val="000000"/>
              </a:solidFill>
              <a:latin typeface="Arial"/>
              <a:ea typeface="ＤＦＰ教科書体W3" charset="0"/>
              <a:cs typeface="ＤＦＰ教科書体W3" charset="0"/>
            </a:endParaRPr>
          </a:p>
          <a:p>
            <a:pPr algn="just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Font typeface="Wingdings" charset="0"/>
              <a:buChar char="q"/>
            </a:pPr>
            <a:r>
              <a:rPr lang="en-US" altLang="ja-JP" dirty="0">
                <a:solidFill>
                  <a:srgbClr val="000000"/>
                </a:solidFill>
                <a:latin typeface="Arial"/>
              </a:rPr>
              <a:t>More than 20 years ago </a:t>
            </a:r>
            <a:r>
              <a:rPr lang="en-US" altLang="ja-JP" dirty="0">
                <a:latin typeface="Arial"/>
              </a:rPr>
              <a:t>shielding experiments 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at the </a:t>
            </a:r>
            <a:r>
              <a:rPr lang="en-US" altLang="ja-JP" u="sng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akasaki </a:t>
            </a:r>
            <a:r>
              <a:rPr lang="en-US" altLang="ja-JP" u="sng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on Accelerators for </a:t>
            </a:r>
            <a:r>
              <a:rPr lang="en-US" altLang="ja-JP" u="sng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dvanced </a:t>
            </a:r>
            <a:r>
              <a:rPr lang="en-US" altLang="ja-JP" u="sng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adiation </a:t>
            </a:r>
            <a:r>
              <a:rPr lang="en-US" altLang="ja-JP" u="sng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pplication (</a:t>
            </a:r>
            <a:r>
              <a:rPr lang="en-US" altLang="ja-JP" dirty="0">
                <a:latin typeface="Arial"/>
              </a:rPr>
              <a:t>TIARA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) in </a:t>
            </a:r>
            <a:r>
              <a:rPr lang="en-US" altLang="ja-JP" u="sng" dirty="0">
                <a:solidFill>
                  <a:srgbClr val="000000"/>
                </a:solidFill>
                <a:latin typeface="Arial"/>
              </a:rPr>
              <a:t>J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apan </a:t>
            </a:r>
            <a:r>
              <a:rPr lang="en-US" altLang="ja-JP" u="sng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tomic </a:t>
            </a:r>
            <a:r>
              <a:rPr lang="en-US" altLang="ja-JP" u="sng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nergy </a:t>
            </a:r>
            <a:r>
              <a:rPr lang="en-US" altLang="ja-JP" u="sng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gency (JAEA) were carried out for </a:t>
            </a:r>
            <a:r>
              <a:rPr lang="en-US" altLang="ja-JP" dirty="0">
                <a:latin typeface="Arial"/>
              </a:rPr>
              <a:t>concrete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 and </a:t>
            </a:r>
            <a:r>
              <a:rPr lang="en-US" altLang="ja-JP" dirty="0">
                <a:latin typeface="Arial"/>
              </a:rPr>
              <a:t>iron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 with </a:t>
            </a:r>
            <a:r>
              <a:rPr lang="en-US" altLang="ja-JP" dirty="0">
                <a:latin typeface="Arial"/>
              </a:rPr>
              <a:t>quasi-mono energetic 40 or 65 MeV </a:t>
            </a:r>
            <a:r>
              <a:rPr lang="en-US" altLang="ja-JP" dirty="0" smtClean="0">
                <a:latin typeface="Arial"/>
              </a:rPr>
              <a:t>neutrons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ＤＦＰ教科書体W3" charset="0"/>
                <a:cs typeface="ＤＦＰ教科書体W3" charset="0"/>
              </a:rPr>
              <a:t>.</a:t>
            </a:r>
            <a:endParaRPr lang="en-US" altLang="ja-JP" dirty="0">
              <a:solidFill>
                <a:srgbClr val="000000"/>
              </a:solidFill>
              <a:latin typeface="Arial"/>
              <a:ea typeface="ＤＦＰ教科書体W3" charset="0"/>
              <a:cs typeface="ＤＦＰ教科書体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975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0066"/>
                </a:solidFill>
              </a:rPr>
              <a:t>Differences from the experiments</a:t>
            </a:r>
            <a:endParaRPr kumimoji="1" lang="ja-JP" altLang="en-US" dirty="0">
              <a:solidFill>
                <a:srgbClr val="000066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4056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Calculation conditions of the inter-comparison are different from those of the shielding experiments.</a:t>
            </a:r>
            <a:endParaRPr lang="en-US" altLang="ja-JP" sz="28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229600" y="6309320"/>
            <a:ext cx="758952" cy="411520"/>
          </a:xfrm>
        </p:spPr>
        <p:txBody>
          <a:bodyPr/>
          <a:lstStyle/>
          <a:p>
            <a:fld id="{AF88F988-8B30-4C0C-A22A-DA718B67D26D}" type="slidenum">
              <a:rPr kumimoji="1" lang="ja-JP" altLang="en-US" sz="2400" b="1" smtClean="0"/>
              <a:t>28</a:t>
            </a:fld>
            <a:endParaRPr kumimoji="1" lang="ja-JP" altLang="en-US" sz="24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147117"/>
              </p:ext>
            </p:extLst>
          </p:nvPr>
        </p:nvGraphicFramePr>
        <p:xfrm>
          <a:off x="251520" y="2252568"/>
          <a:ext cx="8640959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087"/>
                <a:gridCol w="1979296"/>
                <a:gridCol w="1728192"/>
                <a:gridCol w="1728192"/>
                <a:gridCol w="1728192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Inter-comparison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TIARA expt.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RCNP expt.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AGS</a:t>
                      </a:r>
                      <a:r>
                        <a:rPr kumimoji="1" lang="en-US" altLang="ja-JP" baseline="0" dirty="0" smtClean="0"/>
                        <a:t> expt.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Neutron source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Mono-energy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Quasi-mono</a:t>
                      </a:r>
                    </a:p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energy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Quasi-mono</a:t>
                      </a:r>
                    </a:p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energy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Spallation</a:t>
                      </a:r>
                    </a:p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spectrum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Shielding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Iron, Concrete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Iron, Concrete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Iron, Concrete</a:t>
                      </a:r>
                      <a:r>
                        <a:rPr kumimoji="1" lang="en-US" altLang="ja-JP" baseline="30000" dirty="0" smtClean="0"/>
                        <a:t>*</a:t>
                      </a:r>
                      <a:endParaRPr kumimoji="1" lang="ja-JP" altLang="en-US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Iron, Concrete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Thickness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(cm)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 smtClean="0"/>
                        <a:t>Iron: 0-600</a:t>
                      </a:r>
                    </a:p>
                    <a:p>
                      <a:pPr algn="l"/>
                      <a:r>
                        <a:rPr kumimoji="1" lang="en-US" altLang="ja-JP" dirty="0" smtClean="0"/>
                        <a:t>Conc.: 0-1200 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 smtClean="0"/>
                        <a:t>Iron: 0-130</a:t>
                      </a:r>
                    </a:p>
                    <a:p>
                      <a:pPr algn="l"/>
                      <a:r>
                        <a:rPr kumimoji="1" lang="en-US" altLang="ja-JP" dirty="0" smtClean="0"/>
                        <a:t>Conc.: 0-200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 smtClean="0"/>
                        <a:t>Iron: 0-100</a:t>
                      </a:r>
                    </a:p>
                    <a:p>
                      <a:pPr algn="l"/>
                      <a:r>
                        <a:rPr kumimoji="1" lang="en-US" altLang="ja-JP" dirty="0" smtClean="0"/>
                        <a:t>Conc. : 0-200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 smtClean="0"/>
                        <a:t>Iron: 0-330</a:t>
                      </a:r>
                    </a:p>
                    <a:p>
                      <a:pPr algn="l"/>
                      <a:r>
                        <a:rPr kumimoji="1" lang="en-US" altLang="ja-JP" dirty="0" smtClean="0"/>
                        <a:t>Conc.: 0-500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</a:rPr>
                        <a:t>Detector type</a:t>
                      </a:r>
                    </a:p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(Geometry)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</a:rPr>
                        <a:t>Surface cross</a:t>
                      </a:r>
                    </a:p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(infinite)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</a:rPr>
                        <a:t>Counter</a:t>
                      </a:r>
                    </a:p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(finite)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</a:rPr>
                        <a:t>Counter</a:t>
                      </a:r>
                    </a:p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(finite)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</a:rPr>
                        <a:t>Activation</a:t>
                      </a:r>
                    </a:p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≃</a:t>
                      </a:r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</a:rPr>
                        <a:t>infinite)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正方形/長方形 8"/>
          <p:cNvSpPr/>
          <p:nvPr/>
        </p:nvSpPr>
        <p:spPr>
          <a:xfrm>
            <a:off x="251520" y="5157192"/>
            <a:ext cx="4254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*: Low-</a:t>
            </a:r>
            <a:r>
              <a:rPr lang="en-US" altLang="ja-JP" dirty="0" err="1" smtClean="0"/>
              <a:t>activationized</a:t>
            </a:r>
            <a:r>
              <a:rPr lang="en-US" altLang="ja-JP" dirty="0" smtClean="0"/>
              <a:t> concrete (Ca-rich)</a:t>
            </a:r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584264" y="5517232"/>
            <a:ext cx="83082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At least two data is needed to evaluate neutron </a:t>
            </a:r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attenuation length for </a:t>
            </a: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shielding experiments. For the measurements, we need to determine the energy of attenuation length.</a:t>
            </a:r>
            <a:endParaRPr lang="en-US" altLang="ja-JP" sz="2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550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0066"/>
                </a:solidFill>
              </a:rPr>
              <a:t>Calculation results (</a:t>
            </a:r>
            <a:r>
              <a:rPr lang="en-US" altLang="ja-JP" dirty="0" smtClean="0">
                <a:solidFill>
                  <a:srgbClr val="000066"/>
                </a:solidFill>
              </a:rPr>
              <a:t>TIARA</a:t>
            </a:r>
            <a:r>
              <a:rPr kumimoji="1" lang="en-US" altLang="ja-JP" dirty="0" smtClean="0">
                <a:solidFill>
                  <a:srgbClr val="000066"/>
                </a:solidFill>
              </a:rPr>
              <a:t>)</a:t>
            </a:r>
            <a:endParaRPr kumimoji="1" lang="ja-JP" altLang="en-US" dirty="0">
              <a:solidFill>
                <a:srgbClr val="000066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229600" y="6309320"/>
            <a:ext cx="758952" cy="411520"/>
          </a:xfrm>
        </p:spPr>
        <p:txBody>
          <a:bodyPr/>
          <a:lstStyle/>
          <a:p>
            <a:fld id="{AF88F988-8B30-4C0C-A22A-DA718B67D26D}" type="slidenum">
              <a:rPr kumimoji="1" lang="ja-JP" altLang="en-US" sz="2400" b="1" smtClean="0"/>
              <a:t>29</a:t>
            </a:fld>
            <a:endParaRPr kumimoji="1" lang="ja-JP" alt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2"/>
          <a:stretch/>
        </p:blipFill>
        <p:spPr bwMode="auto">
          <a:xfrm>
            <a:off x="751147" y="1413376"/>
            <a:ext cx="4108885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1759259" y="1732472"/>
            <a:ext cx="21254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dirty="0" smtClean="0">
                <a:solidFill>
                  <a:srgbClr val="000066"/>
                </a:solidFill>
                <a:latin typeface="Franklin Gothic Medium" panose="020B0603020102020204" pitchFamily="34" charset="0"/>
              </a:rPr>
              <a:t>TIARA (IRON)</a:t>
            </a:r>
            <a:endParaRPr kumimoji="1" lang="ja-JP" altLang="en-US" sz="2200" b="1" dirty="0">
              <a:solidFill>
                <a:srgbClr val="000066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79512" y="2245514"/>
            <a:ext cx="1663253" cy="1111478"/>
            <a:chOff x="7523084" y="4293096"/>
            <a:chExt cx="1663253" cy="1111478"/>
          </a:xfrm>
        </p:grpSpPr>
        <p:sp>
          <p:nvSpPr>
            <p:cNvPr id="15" name="角丸四角形 14"/>
            <p:cNvSpPr/>
            <p:nvPr/>
          </p:nvSpPr>
          <p:spPr>
            <a:xfrm>
              <a:off x="7523084" y="4293096"/>
              <a:ext cx="1440000" cy="111147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7689666" y="4468184"/>
              <a:ext cx="72008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二等辺三角形 17"/>
            <p:cNvSpPr/>
            <p:nvPr/>
          </p:nvSpPr>
          <p:spPr>
            <a:xfrm>
              <a:off x="7833682" y="4468184"/>
              <a:ext cx="90000" cy="720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8004994" y="4468184"/>
              <a:ext cx="72000" cy="7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895206" y="4337808"/>
              <a:ext cx="12853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latin typeface="Franklin Gothic Medium" panose="020B0603020102020204" pitchFamily="34" charset="0"/>
                </a:rPr>
                <a:t>Expt.</a:t>
              </a:r>
            </a:p>
            <a:p>
              <a:pPr algn="ctr"/>
              <a:r>
                <a:rPr lang="en-US" altLang="ja-JP" b="1" dirty="0" smtClean="0">
                  <a:solidFill>
                    <a:srgbClr val="FF0000"/>
                  </a:solidFill>
                  <a:latin typeface="Franklin Gothic Medium" panose="020B0603020102020204" pitchFamily="34" charset="0"/>
                </a:rPr>
                <a:t>Calc.</a:t>
              </a:r>
              <a:endParaRPr lang="en-US" altLang="ja-JP" b="1" dirty="0" smtClean="0">
                <a:solidFill>
                  <a:srgbClr val="0000CC"/>
                </a:solidFill>
                <a:latin typeface="Franklin Gothic Medium" panose="020B0603020102020204" pitchFamily="34" charset="0"/>
              </a:endParaRPr>
            </a:p>
            <a:p>
              <a:pPr algn="ctr"/>
              <a:r>
                <a:rPr kumimoji="1" lang="en-US" altLang="ja-JP" b="1" dirty="0" smtClean="0">
                  <a:solidFill>
                    <a:srgbClr val="0000CC"/>
                  </a:solidFill>
                  <a:latin typeface="Franklin Gothic Medium" panose="020B0603020102020204" pitchFamily="34" charset="0"/>
                </a:rPr>
                <a:t>Calc.</a:t>
              </a:r>
              <a:endParaRPr kumimoji="1" lang="ja-JP" altLang="en-US" b="1" dirty="0">
                <a:solidFill>
                  <a:srgbClr val="0000CC"/>
                </a:solidFill>
                <a:latin typeface="Franklin Gothic Medium" panose="020B0603020102020204" pitchFamily="34" charset="0"/>
              </a:endParaRPr>
            </a:p>
          </p:txBody>
        </p:sp>
        <p:cxnSp>
          <p:nvCxnSpPr>
            <p:cNvPr id="21" name="直線コネクタ 20"/>
            <p:cNvCxnSpPr/>
            <p:nvPr/>
          </p:nvCxnSpPr>
          <p:spPr>
            <a:xfrm>
              <a:off x="7714640" y="4769846"/>
              <a:ext cx="36004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7714640" y="5054120"/>
              <a:ext cx="360040" cy="0"/>
            </a:xfrm>
            <a:prstGeom prst="line">
              <a:avLst/>
            </a:prstGeom>
            <a:ln w="127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7901031" y="5045075"/>
              <a:ext cx="12853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b="1" dirty="0" smtClean="0">
                  <a:solidFill>
                    <a:srgbClr val="0000CC"/>
                  </a:solidFill>
                  <a:latin typeface="Franklin Gothic Medium" panose="020B0603020102020204" pitchFamily="34" charset="0"/>
                </a:rPr>
                <a:t>(peak)</a:t>
              </a:r>
              <a:endParaRPr kumimoji="1" lang="ja-JP" altLang="en-US" sz="1600" b="1" dirty="0">
                <a:solidFill>
                  <a:srgbClr val="0000CC"/>
                </a:solidFill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595884" y="1169456"/>
            <a:ext cx="3060000" cy="1800000"/>
            <a:chOff x="5852005" y="1169456"/>
            <a:chExt cx="3261869" cy="223604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8824" y="1173502"/>
              <a:ext cx="3015050" cy="22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正方形/長方形 28"/>
            <p:cNvSpPr/>
            <p:nvPr/>
          </p:nvSpPr>
          <p:spPr>
            <a:xfrm>
              <a:off x="5852005" y="1169456"/>
              <a:ext cx="921179" cy="22360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012160" y="2451271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5.0×10</a:t>
              </a:r>
              <a:r>
                <a:rPr lang="en-US" altLang="ja-JP" sz="1400" baseline="300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8</a:t>
              </a:r>
              <a:endParaRPr kumimoji="1" lang="ja-JP" altLang="en-US" sz="1400" baseline="30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6012160" y="2049843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1.0×10</a:t>
              </a:r>
              <a:r>
                <a:rPr lang="en-US" altLang="ja-JP" sz="1400" baseline="300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9</a:t>
              </a:r>
              <a:endParaRPr kumimoji="1" lang="ja-JP" altLang="en-US" sz="1400" baseline="30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6012160" y="1658739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1.5×10</a:t>
              </a:r>
              <a:r>
                <a:rPr lang="en-US" altLang="ja-JP" sz="1400" baseline="300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9</a:t>
              </a:r>
              <a:endParaRPr kumimoji="1" lang="ja-JP" altLang="en-US" sz="1400" baseline="30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6012160" y="1267635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2.0×10</a:t>
              </a:r>
              <a:r>
                <a:rPr lang="en-US" altLang="ja-JP" sz="1400" baseline="300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9</a:t>
              </a:r>
              <a:endParaRPr kumimoji="1" lang="ja-JP" altLang="en-US" sz="1400" baseline="30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pic>
          <p:nvPicPr>
            <p:cNvPr id="41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2005" y="1219336"/>
              <a:ext cx="194585" cy="20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" name="正方形/長方形 42"/>
          <p:cNvSpPr/>
          <p:nvPr/>
        </p:nvSpPr>
        <p:spPr>
          <a:xfrm>
            <a:off x="7081261" y="1484784"/>
            <a:ext cx="135859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ja-JP" sz="2400" dirty="0" smtClean="0">
                <a:solidFill>
                  <a:srgbClr val="0000CC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peak</a:t>
            </a:r>
          </a:p>
        </p:txBody>
      </p:sp>
      <p:sp>
        <p:nvSpPr>
          <p:cNvPr id="52" name="右矢印 51"/>
          <p:cNvSpPr/>
          <p:nvPr/>
        </p:nvSpPr>
        <p:spPr>
          <a:xfrm rot="9840000">
            <a:off x="3317926" y="2513633"/>
            <a:ext cx="4901585" cy="347033"/>
          </a:xfrm>
          <a:prstGeom prst="rightArrow">
            <a:avLst/>
          </a:prstGeom>
          <a:solidFill>
            <a:srgbClr val="99CCFF"/>
          </a:solidFill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右矢印 50"/>
          <p:cNvSpPr/>
          <p:nvPr/>
        </p:nvSpPr>
        <p:spPr>
          <a:xfrm rot="10200000">
            <a:off x="4066869" y="2198873"/>
            <a:ext cx="4108131" cy="347033"/>
          </a:xfrm>
          <a:prstGeom prst="rightArrow">
            <a:avLst/>
          </a:prstGeom>
          <a:solidFill>
            <a:srgbClr val="99CCFF"/>
          </a:solidFill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" name="右矢印 52"/>
          <p:cNvSpPr/>
          <p:nvPr/>
        </p:nvSpPr>
        <p:spPr>
          <a:xfrm rot="5400000">
            <a:off x="3843328" y="3581608"/>
            <a:ext cx="796265" cy="347033"/>
          </a:xfrm>
          <a:prstGeom prst="rightArrow">
            <a:avLst/>
          </a:prstGeom>
          <a:solidFill>
            <a:srgbClr val="99CCFF"/>
          </a:solidFill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右矢印 53"/>
          <p:cNvSpPr/>
          <p:nvPr/>
        </p:nvSpPr>
        <p:spPr>
          <a:xfrm rot="5400000">
            <a:off x="3856335" y="4589720"/>
            <a:ext cx="796265" cy="347033"/>
          </a:xfrm>
          <a:prstGeom prst="rightArrow">
            <a:avLst/>
          </a:prstGeom>
          <a:solidFill>
            <a:srgbClr val="99CCFF"/>
          </a:solidFill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右矢印 54"/>
          <p:cNvSpPr/>
          <p:nvPr/>
        </p:nvSpPr>
        <p:spPr>
          <a:xfrm rot="7200000">
            <a:off x="2954642" y="3931141"/>
            <a:ext cx="900000" cy="347033"/>
          </a:xfrm>
          <a:prstGeom prst="rightArrow">
            <a:avLst/>
          </a:prstGeom>
          <a:solidFill>
            <a:srgbClr val="99CCFF"/>
          </a:solidFill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右矢印 56"/>
          <p:cNvSpPr/>
          <p:nvPr/>
        </p:nvSpPr>
        <p:spPr>
          <a:xfrm rot="5400000">
            <a:off x="2403168" y="3939859"/>
            <a:ext cx="796265" cy="347033"/>
          </a:xfrm>
          <a:prstGeom prst="rightArrow">
            <a:avLst/>
          </a:prstGeom>
          <a:solidFill>
            <a:srgbClr val="99CCFF"/>
          </a:solidFill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右矢印 57"/>
          <p:cNvSpPr/>
          <p:nvPr/>
        </p:nvSpPr>
        <p:spPr>
          <a:xfrm rot="5400000">
            <a:off x="2403167" y="4873575"/>
            <a:ext cx="796265" cy="347033"/>
          </a:xfrm>
          <a:prstGeom prst="rightArrow">
            <a:avLst/>
          </a:prstGeom>
          <a:solidFill>
            <a:srgbClr val="99CCFF"/>
          </a:solidFill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右矢印 58"/>
          <p:cNvSpPr/>
          <p:nvPr/>
        </p:nvSpPr>
        <p:spPr>
          <a:xfrm rot="7200000">
            <a:off x="2985102" y="4867245"/>
            <a:ext cx="900000" cy="347033"/>
          </a:xfrm>
          <a:prstGeom prst="rightArrow">
            <a:avLst/>
          </a:prstGeom>
          <a:solidFill>
            <a:srgbClr val="99CCFF"/>
          </a:solidFill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/>
          <p:cNvSpPr/>
          <p:nvPr/>
        </p:nvSpPr>
        <p:spPr>
          <a:xfrm>
            <a:off x="4886093" y="3261558"/>
            <a:ext cx="429441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peak spectrum decreases with the thickness (depth). </a:t>
            </a:r>
          </a:p>
          <a:p>
            <a:pPr>
              <a:lnSpc>
                <a:spcPts val="1600"/>
              </a:lnSpc>
            </a:pPr>
            <a:endParaRPr lang="en-US" altLang="ja-JP" sz="12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>
              <a:lnSpc>
                <a:spcPts val="2600"/>
              </a:lnSpc>
            </a:pP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And, the peak spectrum also make continuum spectrum.</a:t>
            </a:r>
            <a:endParaRPr lang="en-US" altLang="ja-JP" sz="12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582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0066"/>
                </a:solidFill>
              </a:rPr>
              <a:t>Introduction -2</a:t>
            </a:r>
            <a:endParaRPr kumimoji="1" lang="ja-JP" altLang="en-US" dirty="0">
              <a:solidFill>
                <a:srgbClr val="000066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2088231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Dr</a:t>
            </a:r>
            <a:r>
              <a:rPr lang="en-US" altLang="ja-JP" sz="28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. HIRAYAMA </a:t>
            </a: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has studied neutron attenuation through the inter-comparison in SATIF.</a:t>
            </a:r>
            <a:r>
              <a:rPr lang="en-US" altLang="ja-JP" sz="28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      Neutron attenuation length is very important for shielding calculations involving high-energy accelerators.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229600" y="6309320"/>
            <a:ext cx="758952" cy="411520"/>
          </a:xfrm>
        </p:spPr>
        <p:txBody>
          <a:bodyPr/>
          <a:lstStyle/>
          <a:p>
            <a:fld id="{AF88F988-8B30-4C0C-A22A-DA718B67D26D}" type="slidenum">
              <a:rPr kumimoji="1" lang="ja-JP" altLang="en-US" sz="2400" b="1" smtClean="0"/>
              <a:t>3</a:t>
            </a:fld>
            <a:endParaRPr kumimoji="1" lang="ja-JP" altLang="en-US" sz="24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" r="4496" b="8787"/>
          <a:stretch/>
        </p:blipFill>
        <p:spPr bwMode="auto">
          <a:xfrm>
            <a:off x="611560" y="3321368"/>
            <a:ext cx="4832365" cy="342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6" name="テキスト ボックス 15"/>
          <p:cNvSpPr txBox="1"/>
          <p:nvPr/>
        </p:nvSpPr>
        <p:spPr>
          <a:xfrm>
            <a:off x="1259632" y="5563105"/>
            <a:ext cx="21254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dirty="0" smtClean="0">
                <a:solidFill>
                  <a:srgbClr val="000066"/>
                </a:solidFill>
                <a:latin typeface="Franklin Gothic Medium" panose="020B0603020102020204" pitchFamily="34" charset="0"/>
              </a:rPr>
              <a:t>CONCRETE</a:t>
            </a:r>
            <a:endParaRPr kumimoji="1" lang="ja-JP" altLang="en-US" sz="2200" b="1" dirty="0">
              <a:solidFill>
                <a:srgbClr val="000066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580112" y="5967080"/>
            <a:ext cx="31683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 smtClean="0">
                <a:solidFill>
                  <a:srgbClr val="0000CC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H. Hirayama, Inter-comparison of medium-energy neutron attenuation in iron and concrete (8), SATIF-10</a:t>
            </a:r>
            <a:endParaRPr lang="en-US" altLang="ja-JP" sz="1400" b="1" dirty="0">
              <a:solidFill>
                <a:srgbClr val="0000CC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561391" y="3429000"/>
            <a:ext cx="347510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However, comparable experimental data is not exist.</a:t>
            </a:r>
            <a:endParaRPr lang="en-US" altLang="ja-JP" sz="26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891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0"/>
          <a:stretch/>
        </p:blipFill>
        <p:spPr bwMode="auto">
          <a:xfrm>
            <a:off x="1331640" y="1700808"/>
            <a:ext cx="3050769" cy="40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0"/>
          <a:stretch/>
        </p:blipFill>
        <p:spPr bwMode="auto">
          <a:xfrm>
            <a:off x="4572000" y="1700808"/>
            <a:ext cx="3050769" cy="40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0066"/>
                </a:solidFill>
              </a:rPr>
              <a:t>Calculation  results (</a:t>
            </a:r>
            <a:r>
              <a:rPr lang="en-US" altLang="ja-JP" dirty="0" smtClean="0">
                <a:solidFill>
                  <a:srgbClr val="000066"/>
                </a:solidFill>
              </a:rPr>
              <a:t>TIARA &amp; RCNP</a:t>
            </a:r>
            <a:r>
              <a:rPr kumimoji="1" lang="en-US" altLang="ja-JP" dirty="0" smtClean="0">
                <a:solidFill>
                  <a:srgbClr val="000066"/>
                </a:solidFill>
              </a:rPr>
              <a:t>)</a:t>
            </a:r>
            <a:endParaRPr kumimoji="1" lang="ja-JP" altLang="en-US" dirty="0">
              <a:solidFill>
                <a:srgbClr val="000066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2088231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For iron shield</a:t>
            </a:r>
            <a:r>
              <a:rPr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(20-, 40-, and 100-cm-thick)</a:t>
            </a:r>
            <a:endParaRPr lang="en-US" altLang="ja-JP" sz="24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51720" y="1808921"/>
            <a:ext cx="21254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dirty="0" smtClean="0">
                <a:solidFill>
                  <a:srgbClr val="000066"/>
                </a:solidFill>
                <a:latin typeface="Franklin Gothic Medium" panose="020B0603020102020204" pitchFamily="34" charset="0"/>
              </a:rPr>
              <a:t>TIARA expt.</a:t>
            </a:r>
            <a:endParaRPr kumimoji="1" lang="ja-JP" altLang="en-US" sz="2200" b="1" dirty="0">
              <a:solidFill>
                <a:srgbClr val="000066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46504" y="1822209"/>
            <a:ext cx="21254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dirty="0" smtClean="0">
                <a:solidFill>
                  <a:srgbClr val="000066"/>
                </a:solidFill>
                <a:latin typeface="Franklin Gothic Medium" panose="020B0603020102020204" pitchFamily="34" charset="0"/>
              </a:rPr>
              <a:t>RCNP expt.</a:t>
            </a:r>
            <a:endParaRPr kumimoji="1" lang="ja-JP" altLang="en-US" sz="2200" b="1" dirty="0">
              <a:solidFill>
                <a:srgbClr val="000066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229600" y="6309320"/>
            <a:ext cx="758952" cy="411520"/>
          </a:xfrm>
        </p:spPr>
        <p:txBody>
          <a:bodyPr/>
          <a:lstStyle/>
          <a:p>
            <a:fld id="{AF88F988-8B30-4C0C-A22A-DA718B67D26D}" type="slidenum">
              <a:rPr kumimoji="1" lang="ja-JP" altLang="en-US" sz="2400" b="1" smtClean="0"/>
              <a:t>30</a:t>
            </a:fld>
            <a:endParaRPr kumimoji="1" lang="ja-JP" altLang="en-US" sz="2400" b="1" dirty="0"/>
          </a:p>
        </p:txBody>
      </p:sp>
      <p:sp>
        <p:nvSpPr>
          <p:cNvPr id="17" name="正方形/長方形 16"/>
          <p:cNvSpPr/>
          <p:nvPr/>
        </p:nvSpPr>
        <p:spPr>
          <a:xfrm>
            <a:off x="539552" y="5877272"/>
            <a:ext cx="8424936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Calculated results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(100-cm-thick)</a:t>
            </a: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were </a:t>
            </a:r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approximately </a:t>
            </a: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made by the peak spectrum. </a:t>
            </a:r>
            <a:endParaRPr lang="en-US" altLang="ja-JP" sz="26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7523084" y="4293096"/>
            <a:ext cx="1663253" cy="1111478"/>
            <a:chOff x="7523084" y="4293096"/>
            <a:chExt cx="1663253" cy="1111478"/>
          </a:xfrm>
        </p:grpSpPr>
        <p:sp>
          <p:nvSpPr>
            <p:cNvPr id="15" name="角丸四角形 14"/>
            <p:cNvSpPr/>
            <p:nvPr/>
          </p:nvSpPr>
          <p:spPr>
            <a:xfrm>
              <a:off x="7523084" y="4293096"/>
              <a:ext cx="1440000" cy="111147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7689666" y="4468184"/>
              <a:ext cx="72008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二等辺三角形 17"/>
            <p:cNvSpPr/>
            <p:nvPr/>
          </p:nvSpPr>
          <p:spPr>
            <a:xfrm>
              <a:off x="7833682" y="4468184"/>
              <a:ext cx="90000" cy="720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8004994" y="4468184"/>
              <a:ext cx="72000" cy="7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895206" y="4337808"/>
              <a:ext cx="12853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latin typeface="Franklin Gothic Medium" panose="020B0603020102020204" pitchFamily="34" charset="0"/>
                </a:rPr>
                <a:t>Expt.</a:t>
              </a:r>
            </a:p>
            <a:p>
              <a:pPr algn="ctr"/>
              <a:r>
                <a:rPr lang="en-US" altLang="ja-JP" b="1" dirty="0" smtClean="0">
                  <a:solidFill>
                    <a:srgbClr val="FF0000"/>
                  </a:solidFill>
                  <a:latin typeface="Franklin Gothic Medium" panose="020B0603020102020204" pitchFamily="34" charset="0"/>
                </a:rPr>
                <a:t>Calc.</a:t>
              </a:r>
              <a:endParaRPr lang="en-US" altLang="ja-JP" b="1" dirty="0" smtClean="0">
                <a:solidFill>
                  <a:srgbClr val="0000CC"/>
                </a:solidFill>
                <a:latin typeface="Franklin Gothic Medium" panose="020B0603020102020204" pitchFamily="34" charset="0"/>
              </a:endParaRPr>
            </a:p>
            <a:p>
              <a:pPr algn="ctr"/>
              <a:r>
                <a:rPr kumimoji="1" lang="en-US" altLang="ja-JP" b="1" dirty="0" smtClean="0">
                  <a:solidFill>
                    <a:srgbClr val="0000CC"/>
                  </a:solidFill>
                  <a:latin typeface="Franklin Gothic Medium" panose="020B0603020102020204" pitchFamily="34" charset="0"/>
                </a:rPr>
                <a:t>Calc.</a:t>
              </a:r>
              <a:endParaRPr kumimoji="1" lang="ja-JP" altLang="en-US" b="1" dirty="0">
                <a:solidFill>
                  <a:srgbClr val="0000CC"/>
                </a:solidFill>
                <a:latin typeface="Franklin Gothic Medium" panose="020B0603020102020204" pitchFamily="34" charset="0"/>
              </a:endParaRPr>
            </a:p>
          </p:txBody>
        </p:sp>
        <p:cxnSp>
          <p:nvCxnSpPr>
            <p:cNvPr id="21" name="直線コネクタ 20"/>
            <p:cNvCxnSpPr/>
            <p:nvPr/>
          </p:nvCxnSpPr>
          <p:spPr>
            <a:xfrm>
              <a:off x="7714640" y="4769846"/>
              <a:ext cx="36004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7714640" y="5054120"/>
              <a:ext cx="360040" cy="0"/>
            </a:xfrm>
            <a:prstGeom prst="line">
              <a:avLst/>
            </a:prstGeom>
            <a:ln w="127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7901031" y="5045075"/>
              <a:ext cx="12853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b="1" dirty="0" smtClean="0">
                  <a:solidFill>
                    <a:srgbClr val="0000CC"/>
                  </a:solidFill>
                  <a:latin typeface="Franklin Gothic Medium" panose="020B0603020102020204" pitchFamily="34" charset="0"/>
                </a:rPr>
                <a:t>(peak)</a:t>
              </a:r>
              <a:endParaRPr kumimoji="1" lang="ja-JP" altLang="en-US" sz="1600" b="1" dirty="0">
                <a:solidFill>
                  <a:srgbClr val="0000CC"/>
                </a:solidFill>
                <a:latin typeface="Franklin Gothic Medium" panose="020B06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21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0066"/>
                </a:solidFill>
              </a:rPr>
              <a:t>Calculation results (</a:t>
            </a:r>
            <a:r>
              <a:rPr lang="en-US" altLang="ja-JP" dirty="0" smtClean="0">
                <a:solidFill>
                  <a:srgbClr val="000066"/>
                </a:solidFill>
              </a:rPr>
              <a:t>TIARA</a:t>
            </a:r>
            <a:r>
              <a:rPr kumimoji="1" lang="en-US" altLang="ja-JP" dirty="0" smtClean="0">
                <a:solidFill>
                  <a:srgbClr val="000066"/>
                </a:solidFill>
              </a:rPr>
              <a:t>)</a:t>
            </a:r>
            <a:endParaRPr kumimoji="1" lang="ja-JP" altLang="en-US" dirty="0">
              <a:solidFill>
                <a:srgbClr val="000066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229600" y="6309320"/>
            <a:ext cx="758952" cy="411520"/>
          </a:xfrm>
        </p:spPr>
        <p:txBody>
          <a:bodyPr/>
          <a:lstStyle/>
          <a:p>
            <a:fld id="{AF88F988-8B30-4C0C-A22A-DA718B67D26D}" type="slidenum">
              <a:rPr kumimoji="1" lang="ja-JP" altLang="en-US" sz="2400" b="1" smtClean="0"/>
              <a:t>31</a:t>
            </a:fld>
            <a:endParaRPr kumimoji="1" lang="ja-JP" altLang="en-US" sz="2400" b="1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779912" y="4333746"/>
            <a:ext cx="1663253" cy="1111478"/>
            <a:chOff x="7523084" y="4293096"/>
            <a:chExt cx="1663253" cy="1111478"/>
          </a:xfrm>
        </p:grpSpPr>
        <p:sp>
          <p:nvSpPr>
            <p:cNvPr id="15" name="角丸四角形 14"/>
            <p:cNvSpPr/>
            <p:nvPr/>
          </p:nvSpPr>
          <p:spPr>
            <a:xfrm>
              <a:off x="7523084" y="4293096"/>
              <a:ext cx="1440000" cy="111147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7689666" y="4468184"/>
              <a:ext cx="72008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二等辺三角形 17"/>
            <p:cNvSpPr/>
            <p:nvPr/>
          </p:nvSpPr>
          <p:spPr>
            <a:xfrm>
              <a:off x="7833682" y="4468184"/>
              <a:ext cx="90000" cy="720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8004994" y="4468184"/>
              <a:ext cx="72000" cy="7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895206" y="4337808"/>
              <a:ext cx="12853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latin typeface="Franklin Gothic Medium" panose="020B0603020102020204" pitchFamily="34" charset="0"/>
                </a:rPr>
                <a:t>Expt.</a:t>
              </a:r>
            </a:p>
            <a:p>
              <a:pPr algn="ctr"/>
              <a:r>
                <a:rPr lang="en-US" altLang="ja-JP" b="1" dirty="0" smtClean="0">
                  <a:solidFill>
                    <a:srgbClr val="FF0000"/>
                  </a:solidFill>
                  <a:latin typeface="Franklin Gothic Medium" panose="020B0603020102020204" pitchFamily="34" charset="0"/>
                </a:rPr>
                <a:t>Calc.</a:t>
              </a:r>
              <a:endParaRPr lang="en-US" altLang="ja-JP" b="1" dirty="0" smtClean="0">
                <a:solidFill>
                  <a:srgbClr val="0000CC"/>
                </a:solidFill>
                <a:latin typeface="Franklin Gothic Medium" panose="020B0603020102020204" pitchFamily="34" charset="0"/>
              </a:endParaRPr>
            </a:p>
            <a:p>
              <a:pPr algn="ctr"/>
              <a:r>
                <a:rPr kumimoji="1" lang="en-US" altLang="ja-JP" b="1" dirty="0" smtClean="0">
                  <a:solidFill>
                    <a:srgbClr val="0000CC"/>
                  </a:solidFill>
                  <a:latin typeface="Franklin Gothic Medium" panose="020B0603020102020204" pitchFamily="34" charset="0"/>
                </a:rPr>
                <a:t>Calc.</a:t>
              </a:r>
              <a:endParaRPr kumimoji="1" lang="ja-JP" altLang="en-US" b="1" dirty="0">
                <a:solidFill>
                  <a:srgbClr val="0000CC"/>
                </a:solidFill>
                <a:latin typeface="Franklin Gothic Medium" panose="020B0603020102020204" pitchFamily="34" charset="0"/>
              </a:endParaRPr>
            </a:p>
          </p:txBody>
        </p:sp>
        <p:cxnSp>
          <p:nvCxnSpPr>
            <p:cNvPr id="21" name="直線コネクタ 20"/>
            <p:cNvCxnSpPr/>
            <p:nvPr/>
          </p:nvCxnSpPr>
          <p:spPr>
            <a:xfrm>
              <a:off x="7714640" y="4769846"/>
              <a:ext cx="36004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7714640" y="5054120"/>
              <a:ext cx="360040" cy="0"/>
            </a:xfrm>
            <a:prstGeom prst="line">
              <a:avLst/>
            </a:prstGeom>
            <a:ln w="127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7901031" y="5045075"/>
              <a:ext cx="12853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b="1" dirty="0" smtClean="0">
                  <a:solidFill>
                    <a:srgbClr val="0000CC"/>
                  </a:solidFill>
                  <a:latin typeface="Franklin Gothic Medium" panose="020B0603020102020204" pitchFamily="34" charset="0"/>
                </a:rPr>
                <a:t>(peak)</a:t>
              </a:r>
              <a:endParaRPr kumimoji="1" lang="ja-JP" altLang="en-US" sz="1600" b="1" dirty="0">
                <a:solidFill>
                  <a:srgbClr val="0000CC"/>
                </a:solidFill>
                <a:latin typeface="Franklin Gothic Medium" panose="020B0603020102020204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 bwMode="auto">
          <a:xfrm>
            <a:off x="2608395" y="1989360"/>
            <a:ext cx="3561429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3507321" y="2219032"/>
            <a:ext cx="21254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dirty="0" smtClean="0">
                <a:solidFill>
                  <a:srgbClr val="000066"/>
                </a:solidFill>
                <a:latin typeface="Franklin Gothic Medium" panose="020B0603020102020204" pitchFamily="34" charset="0"/>
              </a:rPr>
              <a:t>TIARA (IRON)</a:t>
            </a:r>
            <a:endParaRPr kumimoji="1" lang="ja-JP" altLang="en-US" sz="2200" b="1" dirty="0">
              <a:solidFill>
                <a:srgbClr val="000066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-36512" y="1196952"/>
            <a:ext cx="3060000" cy="1800000"/>
            <a:chOff x="-468560" y="1183104"/>
            <a:chExt cx="3300987" cy="217364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1196752"/>
              <a:ext cx="3012955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正方形/長方形 2"/>
            <p:cNvSpPr/>
            <p:nvPr/>
          </p:nvSpPr>
          <p:spPr>
            <a:xfrm>
              <a:off x="-468560" y="1196752"/>
              <a:ext cx="936104" cy="21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-252536" y="2401143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5.0×10</a:t>
              </a:r>
              <a:r>
                <a:rPr lang="en-US" altLang="ja-JP" sz="1400" baseline="300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8</a:t>
              </a:r>
              <a:endParaRPr kumimoji="1" lang="ja-JP" altLang="en-US" sz="1400" baseline="30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-252536" y="2013611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1.0×10</a:t>
              </a:r>
              <a:r>
                <a:rPr lang="en-US" altLang="ja-JP" sz="1400" baseline="300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9</a:t>
              </a:r>
              <a:endParaRPr kumimoji="1" lang="ja-JP" altLang="en-US" sz="1400" baseline="30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-252536" y="1608859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1.5×10</a:t>
              </a:r>
              <a:r>
                <a:rPr lang="en-US" altLang="ja-JP" sz="1400" baseline="300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9</a:t>
              </a:r>
              <a:endParaRPr kumimoji="1" lang="ja-JP" altLang="en-US" sz="1400" baseline="30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-252536" y="1217755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2.0×10</a:t>
              </a:r>
              <a:r>
                <a:rPr lang="en-US" altLang="ja-JP" sz="1400" baseline="300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9</a:t>
              </a:r>
              <a:endParaRPr kumimoji="1" lang="ja-JP" altLang="en-US" sz="1400" baseline="30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pic>
          <p:nvPicPr>
            <p:cNvPr id="34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2691" y="1183104"/>
              <a:ext cx="194585" cy="20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グループ化 4"/>
          <p:cNvGrpSpPr/>
          <p:nvPr/>
        </p:nvGrpSpPr>
        <p:grpSpPr>
          <a:xfrm>
            <a:off x="6048504" y="1169456"/>
            <a:ext cx="3060000" cy="1800000"/>
            <a:chOff x="5852005" y="1169456"/>
            <a:chExt cx="3261869" cy="223604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8824" y="1173502"/>
              <a:ext cx="3015050" cy="22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正方形/長方形 28"/>
            <p:cNvSpPr/>
            <p:nvPr/>
          </p:nvSpPr>
          <p:spPr>
            <a:xfrm>
              <a:off x="5852005" y="1169456"/>
              <a:ext cx="921179" cy="22360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012160" y="2451271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5.0×10</a:t>
              </a:r>
              <a:r>
                <a:rPr lang="en-US" altLang="ja-JP" sz="1400" baseline="300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8</a:t>
              </a:r>
              <a:endParaRPr kumimoji="1" lang="ja-JP" altLang="en-US" sz="1400" baseline="30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6012160" y="2049843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1.0×10</a:t>
              </a:r>
              <a:r>
                <a:rPr lang="en-US" altLang="ja-JP" sz="1400" baseline="300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9</a:t>
              </a:r>
              <a:endParaRPr kumimoji="1" lang="ja-JP" altLang="en-US" sz="1400" baseline="30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6012160" y="1658739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1.5×10</a:t>
              </a:r>
              <a:r>
                <a:rPr lang="en-US" altLang="ja-JP" sz="1400" baseline="300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9</a:t>
              </a:r>
              <a:endParaRPr kumimoji="1" lang="ja-JP" altLang="en-US" sz="1400" baseline="30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6012160" y="1267635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2.0×10</a:t>
              </a:r>
              <a:r>
                <a:rPr lang="en-US" altLang="ja-JP" sz="1400" baseline="300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9</a:t>
              </a:r>
              <a:endParaRPr kumimoji="1" lang="ja-JP" altLang="en-US" sz="1400" baseline="30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pic>
          <p:nvPicPr>
            <p:cNvPr id="41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2005" y="1219336"/>
              <a:ext cx="194585" cy="20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" name="正方形/長方形 42"/>
          <p:cNvSpPr/>
          <p:nvPr/>
        </p:nvSpPr>
        <p:spPr>
          <a:xfrm>
            <a:off x="7533881" y="1484784"/>
            <a:ext cx="135859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ja-JP" sz="2400" dirty="0" smtClean="0">
                <a:solidFill>
                  <a:srgbClr val="0000CC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peak</a:t>
            </a:r>
          </a:p>
        </p:txBody>
      </p:sp>
      <p:sp>
        <p:nvSpPr>
          <p:cNvPr id="44" name="正方形/長方形 43"/>
          <p:cNvSpPr/>
          <p:nvPr/>
        </p:nvSpPr>
        <p:spPr>
          <a:xfrm>
            <a:off x="683568" y="2132856"/>
            <a:ext cx="22615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ja-JP" sz="2400" dirty="0" smtClean="0">
                <a:solidFill>
                  <a:srgbClr val="0066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continuum</a:t>
            </a: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3924138" y="5445224"/>
            <a:ext cx="0" cy="540000"/>
          </a:xfrm>
          <a:prstGeom prst="straightConnector1">
            <a:avLst/>
          </a:prstGeom>
          <a:ln w="4445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正方形/長方形 46"/>
          <p:cNvSpPr/>
          <p:nvPr/>
        </p:nvSpPr>
        <p:spPr>
          <a:xfrm>
            <a:off x="539552" y="5472226"/>
            <a:ext cx="346100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ja-JP" sz="2400" dirty="0" smtClean="0">
                <a:solidFill>
                  <a:srgbClr val="0066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10</a:t>
            </a:r>
            <a:r>
              <a:rPr lang="ja-JP" altLang="en-US" sz="2400" dirty="0" smtClean="0">
                <a:solidFill>
                  <a:srgbClr val="0066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～</a:t>
            </a:r>
            <a:r>
              <a:rPr lang="en-US" altLang="ja-JP" sz="2400" dirty="0" smtClean="0">
                <a:solidFill>
                  <a:srgbClr val="0066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35%@ 100 cm</a:t>
            </a:r>
          </a:p>
          <a:p>
            <a:pPr algn="ctr">
              <a:lnSpc>
                <a:spcPts val="3000"/>
              </a:lnSpc>
            </a:pPr>
            <a:r>
              <a:rPr lang="en-US" altLang="ja-JP" sz="2400" dirty="0" smtClean="0">
                <a:solidFill>
                  <a:srgbClr val="0066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(Dose: ~7%)</a:t>
            </a:r>
          </a:p>
        </p:txBody>
      </p:sp>
      <p:sp>
        <p:nvSpPr>
          <p:cNvPr id="14" name="右矢印 13"/>
          <p:cNvSpPr/>
          <p:nvPr/>
        </p:nvSpPr>
        <p:spPr>
          <a:xfrm rot="1800000">
            <a:off x="2631641" y="2854499"/>
            <a:ext cx="1539397" cy="347033"/>
          </a:xfrm>
          <a:prstGeom prst="rightArrow">
            <a:avLst/>
          </a:prstGeom>
          <a:solidFill>
            <a:srgbClr val="CCFFCC"/>
          </a:solidFill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右矢印 48"/>
          <p:cNvSpPr/>
          <p:nvPr/>
        </p:nvSpPr>
        <p:spPr>
          <a:xfrm rot="5400000">
            <a:off x="3843328" y="3955296"/>
            <a:ext cx="796265" cy="347033"/>
          </a:xfrm>
          <a:prstGeom prst="rightArrow">
            <a:avLst/>
          </a:prstGeom>
          <a:solidFill>
            <a:srgbClr val="CCFFCC"/>
          </a:solidFill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右矢印 49"/>
          <p:cNvSpPr/>
          <p:nvPr/>
        </p:nvSpPr>
        <p:spPr>
          <a:xfrm rot="5400000">
            <a:off x="3843328" y="5048655"/>
            <a:ext cx="796265" cy="347033"/>
          </a:xfrm>
          <a:prstGeom prst="rightArrow">
            <a:avLst/>
          </a:prstGeom>
          <a:solidFill>
            <a:srgbClr val="CCFFCC"/>
          </a:solidFill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右矢印 51"/>
          <p:cNvSpPr/>
          <p:nvPr/>
        </p:nvSpPr>
        <p:spPr>
          <a:xfrm rot="9420000">
            <a:off x="4566229" y="2719693"/>
            <a:ext cx="4180136" cy="347033"/>
          </a:xfrm>
          <a:prstGeom prst="rightArrow">
            <a:avLst/>
          </a:prstGeom>
          <a:solidFill>
            <a:srgbClr val="99CCFF"/>
          </a:solidFill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右矢印 50"/>
          <p:cNvSpPr/>
          <p:nvPr/>
        </p:nvSpPr>
        <p:spPr>
          <a:xfrm rot="9600000">
            <a:off x="5444707" y="2458358"/>
            <a:ext cx="3227823" cy="347033"/>
          </a:xfrm>
          <a:prstGeom prst="rightArrow">
            <a:avLst/>
          </a:prstGeom>
          <a:solidFill>
            <a:srgbClr val="99CCFF"/>
          </a:solidFill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" name="右矢印 52"/>
          <p:cNvSpPr/>
          <p:nvPr/>
        </p:nvSpPr>
        <p:spPr>
          <a:xfrm rot="5400000">
            <a:off x="5296495" y="3725624"/>
            <a:ext cx="796265" cy="347033"/>
          </a:xfrm>
          <a:prstGeom prst="rightArrow">
            <a:avLst/>
          </a:prstGeom>
          <a:solidFill>
            <a:srgbClr val="99CCFF"/>
          </a:solidFill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右矢印 53"/>
          <p:cNvSpPr/>
          <p:nvPr/>
        </p:nvSpPr>
        <p:spPr>
          <a:xfrm rot="5400000">
            <a:off x="5297136" y="4661728"/>
            <a:ext cx="796265" cy="347033"/>
          </a:xfrm>
          <a:prstGeom prst="rightArrow">
            <a:avLst/>
          </a:prstGeom>
          <a:solidFill>
            <a:srgbClr val="99CCFF"/>
          </a:solidFill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右矢印 54"/>
          <p:cNvSpPr/>
          <p:nvPr/>
        </p:nvSpPr>
        <p:spPr>
          <a:xfrm rot="7200000">
            <a:off x="4752241" y="3924649"/>
            <a:ext cx="1008000" cy="347033"/>
          </a:xfrm>
          <a:prstGeom prst="rightArrow">
            <a:avLst/>
          </a:prstGeom>
          <a:solidFill>
            <a:srgbClr val="99CCFF"/>
          </a:solidFill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右矢印 55"/>
          <p:cNvSpPr/>
          <p:nvPr/>
        </p:nvSpPr>
        <p:spPr>
          <a:xfrm rot="7200000">
            <a:off x="4754747" y="4748472"/>
            <a:ext cx="1008000" cy="347033"/>
          </a:xfrm>
          <a:prstGeom prst="rightArrow">
            <a:avLst/>
          </a:prstGeom>
          <a:solidFill>
            <a:srgbClr val="99CCFF"/>
          </a:solidFill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右矢印 56"/>
          <p:cNvSpPr/>
          <p:nvPr/>
        </p:nvSpPr>
        <p:spPr>
          <a:xfrm rot="5400000">
            <a:off x="4287742" y="4160229"/>
            <a:ext cx="796265" cy="347033"/>
          </a:xfrm>
          <a:prstGeom prst="rightArrow">
            <a:avLst/>
          </a:prstGeom>
          <a:solidFill>
            <a:srgbClr val="99CCFF"/>
          </a:solidFill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右矢印 57"/>
          <p:cNvSpPr/>
          <p:nvPr/>
        </p:nvSpPr>
        <p:spPr>
          <a:xfrm rot="5400000">
            <a:off x="4288383" y="5096333"/>
            <a:ext cx="796265" cy="347033"/>
          </a:xfrm>
          <a:prstGeom prst="rightArrow">
            <a:avLst/>
          </a:prstGeom>
          <a:solidFill>
            <a:srgbClr val="99CCFF"/>
          </a:solidFill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8" name="正方形/長方形 2047"/>
          <p:cNvSpPr/>
          <p:nvPr/>
        </p:nvSpPr>
        <p:spPr>
          <a:xfrm>
            <a:off x="5844120" y="5118283"/>
            <a:ext cx="3480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Results around 100-cm depth is reliable.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5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86000"/>
            <a:ext cx="41513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rgbClr val="000066"/>
                </a:solidFill>
              </a:rPr>
              <a:t>Attenuation of DOSE (</a:t>
            </a:r>
            <a:r>
              <a:rPr lang="en-US" altLang="ja-JP" dirty="0" smtClean="0">
                <a:solidFill>
                  <a:srgbClr val="000066"/>
                </a:solidFill>
              </a:rPr>
              <a:t>TIARA &amp; RCNP</a:t>
            </a:r>
            <a:r>
              <a:rPr kumimoji="1" lang="en-US" altLang="ja-JP" dirty="0" smtClean="0">
                <a:solidFill>
                  <a:srgbClr val="000066"/>
                </a:solidFill>
              </a:rPr>
              <a:t>)</a:t>
            </a:r>
            <a:endParaRPr kumimoji="1" lang="ja-JP" altLang="en-US" dirty="0">
              <a:solidFill>
                <a:srgbClr val="000066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2088231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Attenuation of DOSE in iron and concrete was calculated with the models of the inter-comparison.</a:t>
            </a:r>
            <a:endParaRPr lang="en-US" altLang="ja-JP" sz="28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75656" y="2090057"/>
            <a:ext cx="21254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dirty="0" smtClean="0">
                <a:solidFill>
                  <a:srgbClr val="000066"/>
                </a:solidFill>
                <a:latin typeface="Franklin Gothic Medium" panose="020B0603020102020204" pitchFamily="34" charset="0"/>
              </a:rPr>
              <a:t>TIARA expt.</a:t>
            </a:r>
            <a:endParaRPr kumimoji="1" lang="ja-JP" altLang="en-US" sz="2200" b="1" dirty="0">
              <a:solidFill>
                <a:srgbClr val="000066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40152" y="2103345"/>
            <a:ext cx="21254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dirty="0" smtClean="0">
                <a:solidFill>
                  <a:srgbClr val="000066"/>
                </a:solidFill>
                <a:latin typeface="Franklin Gothic Medium" panose="020B0603020102020204" pitchFamily="34" charset="0"/>
              </a:rPr>
              <a:t>RCNP expt.</a:t>
            </a:r>
            <a:endParaRPr kumimoji="1" lang="ja-JP" altLang="en-US" sz="2200" b="1" dirty="0">
              <a:solidFill>
                <a:srgbClr val="000066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229600" y="6309320"/>
            <a:ext cx="758952" cy="411520"/>
          </a:xfrm>
        </p:spPr>
        <p:txBody>
          <a:bodyPr/>
          <a:lstStyle/>
          <a:p>
            <a:fld id="{AF88F988-8B30-4C0C-A22A-DA718B67D26D}" type="slidenum">
              <a:rPr kumimoji="1" lang="ja-JP" altLang="en-US" sz="2400" b="1" smtClean="0"/>
              <a:t>32</a:t>
            </a:fld>
            <a:endParaRPr kumimoji="1" lang="ja-JP" altLang="en-US" sz="2400" b="1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7344000" y="2399734"/>
            <a:ext cx="1800000" cy="1008000"/>
            <a:chOff x="2596720" y="2268480"/>
            <a:chExt cx="1800000" cy="1008000"/>
          </a:xfrm>
        </p:grpSpPr>
        <p:sp>
          <p:nvSpPr>
            <p:cNvPr id="15" name="角丸四角形 14"/>
            <p:cNvSpPr/>
            <p:nvPr/>
          </p:nvSpPr>
          <p:spPr>
            <a:xfrm>
              <a:off x="2596720" y="2268480"/>
              <a:ext cx="1800000" cy="1008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" name="グループ化 8"/>
            <p:cNvGrpSpPr/>
            <p:nvPr/>
          </p:nvGrpSpPr>
          <p:grpSpPr>
            <a:xfrm>
              <a:off x="2708814" y="2313192"/>
              <a:ext cx="1635039" cy="923330"/>
              <a:chOff x="2708814" y="2313192"/>
              <a:chExt cx="1635039" cy="923330"/>
            </a:xfrm>
          </p:grpSpPr>
          <p:sp>
            <p:nvSpPr>
              <p:cNvPr id="20" name="テキスト ボックス 19"/>
              <p:cNvSpPr txBox="1"/>
              <p:nvPr/>
            </p:nvSpPr>
            <p:spPr>
              <a:xfrm>
                <a:off x="3058547" y="2313192"/>
                <a:ext cx="128530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b="1" dirty="0" smtClean="0">
                    <a:solidFill>
                      <a:srgbClr val="92D050"/>
                    </a:solidFill>
                    <a:latin typeface="Franklin Gothic Medium" panose="020B0603020102020204" pitchFamily="34" charset="0"/>
                  </a:rPr>
                  <a:t>Total</a:t>
                </a:r>
              </a:p>
              <a:p>
                <a:pPr algn="ctr"/>
                <a:r>
                  <a:rPr lang="en-US" altLang="ja-JP" b="1" dirty="0" smtClean="0">
                    <a:solidFill>
                      <a:srgbClr val="0070C0"/>
                    </a:solidFill>
                    <a:latin typeface="Franklin Gothic Medium" panose="020B0603020102020204" pitchFamily="34" charset="0"/>
                  </a:rPr>
                  <a:t>Peak</a:t>
                </a:r>
              </a:p>
              <a:p>
                <a:pPr algn="ctr"/>
                <a:r>
                  <a:rPr kumimoji="1" lang="en-US" altLang="ja-JP" b="1" dirty="0" smtClean="0">
                    <a:solidFill>
                      <a:srgbClr val="CC0000"/>
                    </a:solidFill>
                    <a:latin typeface="Franklin Gothic Medium" panose="020B0603020102020204" pitchFamily="34" charset="0"/>
                  </a:rPr>
                  <a:t>Continuum</a:t>
                </a:r>
                <a:endParaRPr kumimoji="1" lang="ja-JP" altLang="en-US" b="1" dirty="0">
                  <a:solidFill>
                    <a:srgbClr val="CC0000"/>
                  </a:solidFill>
                  <a:latin typeface="Franklin Gothic Medium" panose="020B0603020102020204" pitchFamily="34" charset="0"/>
                </a:endParaRPr>
              </a:p>
            </p:txBody>
          </p:sp>
          <p:cxnSp>
            <p:nvCxnSpPr>
              <p:cNvPr id="21" name="直線コネクタ 20"/>
              <p:cNvCxnSpPr/>
              <p:nvPr/>
            </p:nvCxnSpPr>
            <p:spPr>
              <a:xfrm>
                <a:off x="2708814" y="2745230"/>
                <a:ext cx="360040" cy="0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>
                <a:off x="2708814" y="3029504"/>
                <a:ext cx="360040" cy="0"/>
              </a:xfrm>
              <a:prstGeom prst="line">
                <a:avLst/>
              </a:prstGeom>
              <a:ln w="1270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/>
              <p:cNvCxnSpPr/>
              <p:nvPr/>
            </p:nvCxnSpPr>
            <p:spPr>
              <a:xfrm>
                <a:off x="2708814" y="2508240"/>
                <a:ext cx="360040" cy="0"/>
              </a:xfrm>
              <a:prstGeom prst="line">
                <a:avLst/>
              </a:prstGeom>
              <a:ln w="127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86000"/>
            <a:ext cx="41513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1907704" y="4832340"/>
            <a:ext cx="187220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03648" y="48323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+mj-lt"/>
              </a:rPr>
              <a:t>Depth in iron (cm)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8" name="正方形/長方形 37"/>
          <p:cNvSpPr/>
          <p:nvPr/>
        </p:nvSpPr>
        <p:spPr>
          <a:xfrm rot="5400000">
            <a:off x="-336161" y="3437783"/>
            <a:ext cx="1872208" cy="544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 rot="16200000">
            <a:off x="-827730" y="3278959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+mj-lt"/>
              </a:rPr>
              <a:t>Dose equivalent rate</a:t>
            </a:r>
          </a:p>
          <a:p>
            <a:pPr algn="ctr"/>
            <a:r>
              <a:rPr kumimoji="1" lang="en-US" altLang="ja-JP" dirty="0" smtClean="0">
                <a:latin typeface="+mj-lt"/>
              </a:rPr>
              <a:t>(</a:t>
            </a:r>
            <a:r>
              <a:rPr kumimoji="1" lang="en-US" altLang="ja-JP" dirty="0" err="1" smtClean="0">
                <a:latin typeface="+mj-lt"/>
              </a:rPr>
              <a:t>Sv</a:t>
            </a:r>
            <a:r>
              <a:rPr kumimoji="1" lang="en-US" altLang="ja-JP" dirty="0" smtClean="0">
                <a:latin typeface="+mj-lt"/>
              </a:rPr>
              <a:t> per n/cm</a:t>
            </a:r>
            <a:r>
              <a:rPr kumimoji="1" lang="en-US" altLang="ja-JP" baseline="30000" dirty="0" smtClean="0">
                <a:latin typeface="+mj-lt"/>
              </a:rPr>
              <a:t>2</a:t>
            </a:r>
            <a:r>
              <a:rPr kumimoji="1" lang="en-US" altLang="ja-JP" dirty="0" smtClean="0">
                <a:latin typeface="+mj-lt"/>
              </a:rPr>
              <a:t>)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6372200" y="4832340"/>
            <a:ext cx="187220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868144" y="48323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+mj-lt"/>
              </a:rPr>
              <a:t>Depth in iron (cm)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41" name="正方形/長方形 40"/>
          <p:cNvSpPr/>
          <p:nvPr/>
        </p:nvSpPr>
        <p:spPr>
          <a:xfrm rot="5400000">
            <a:off x="4128335" y="3437783"/>
            <a:ext cx="1872208" cy="544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 rot="16200000">
            <a:off x="3636766" y="3278959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+mj-lt"/>
              </a:rPr>
              <a:t>Dose equivalent rate</a:t>
            </a:r>
          </a:p>
          <a:p>
            <a:pPr algn="ctr"/>
            <a:r>
              <a:rPr kumimoji="1" lang="en-US" altLang="ja-JP" dirty="0" smtClean="0">
                <a:latin typeface="+mj-lt"/>
              </a:rPr>
              <a:t>(</a:t>
            </a:r>
            <a:r>
              <a:rPr kumimoji="1" lang="en-US" altLang="ja-JP" dirty="0" err="1" smtClean="0">
                <a:latin typeface="+mj-lt"/>
              </a:rPr>
              <a:t>Sv</a:t>
            </a:r>
            <a:r>
              <a:rPr kumimoji="1" lang="en-US" altLang="ja-JP" dirty="0" smtClean="0">
                <a:latin typeface="+mj-lt"/>
              </a:rPr>
              <a:t> per n/cm</a:t>
            </a:r>
            <a:r>
              <a:rPr kumimoji="1" lang="en-US" altLang="ja-JP" baseline="30000" dirty="0" smtClean="0">
                <a:latin typeface="+mj-lt"/>
              </a:rPr>
              <a:t>2</a:t>
            </a:r>
            <a:r>
              <a:rPr kumimoji="1" lang="en-US" altLang="ja-JP" dirty="0" smtClean="0">
                <a:latin typeface="+mj-lt"/>
              </a:rPr>
              <a:t>)</a:t>
            </a:r>
            <a:endParaRPr kumimoji="1" lang="ja-JP" altLang="en-US" dirty="0">
              <a:latin typeface="+mj-lt"/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2327176" y="3710136"/>
            <a:ext cx="1092696" cy="798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2699791" y="3215695"/>
            <a:ext cx="170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0070C0"/>
                </a:solidFill>
                <a:latin typeface="Franklin Gothic Medium" panose="020B0603020102020204" pitchFamily="34" charset="0"/>
              </a:rPr>
              <a:t>Peak (slow)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403648" y="3861048"/>
            <a:ext cx="128530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kumimoji="1" lang="en-US" altLang="ja-JP" b="1" dirty="0" smtClean="0">
                <a:solidFill>
                  <a:srgbClr val="CC0000"/>
                </a:solidFill>
                <a:latin typeface="Franklin Gothic Medium" panose="020B0603020102020204" pitchFamily="34" charset="0"/>
              </a:rPr>
              <a:t>Continuum</a:t>
            </a:r>
          </a:p>
          <a:p>
            <a:pPr algn="ctr">
              <a:lnSpc>
                <a:spcPts val="2000"/>
              </a:lnSpc>
            </a:pPr>
            <a:r>
              <a:rPr lang="en-US" altLang="ja-JP" b="1" dirty="0" smtClean="0">
                <a:solidFill>
                  <a:srgbClr val="CC0000"/>
                </a:solidFill>
                <a:latin typeface="Franklin Gothic Medium" panose="020B0603020102020204" pitchFamily="34" charset="0"/>
              </a:rPr>
              <a:t>(fast)</a:t>
            </a:r>
            <a:endParaRPr kumimoji="1" lang="ja-JP" altLang="en-US" b="1" dirty="0">
              <a:solidFill>
                <a:srgbClr val="CC0000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47" name="直線矢印コネクタ 46"/>
          <p:cNvCxnSpPr/>
          <p:nvPr/>
        </p:nvCxnSpPr>
        <p:spPr>
          <a:xfrm rot="-60000">
            <a:off x="2487508" y="3226393"/>
            <a:ext cx="1545606" cy="93382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rot="-660000">
            <a:off x="6808124" y="3691191"/>
            <a:ext cx="1092696" cy="798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7117431" y="3383780"/>
            <a:ext cx="170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0070C0"/>
                </a:solidFill>
                <a:latin typeface="Franklin Gothic Medium" panose="020B0603020102020204" pitchFamily="34" charset="0"/>
              </a:rPr>
              <a:t>Peak (slow)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884596" y="3842103"/>
            <a:ext cx="128530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kumimoji="1" lang="en-US" altLang="ja-JP" b="1" dirty="0" smtClean="0">
                <a:solidFill>
                  <a:srgbClr val="CC0000"/>
                </a:solidFill>
                <a:latin typeface="Franklin Gothic Medium" panose="020B0603020102020204" pitchFamily="34" charset="0"/>
              </a:rPr>
              <a:t>Continuum</a:t>
            </a:r>
          </a:p>
          <a:p>
            <a:pPr algn="ctr">
              <a:lnSpc>
                <a:spcPts val="2000"/>
              </a:lnSpc>
            </a:pPr>
            <a:r>
              <a:rPr lang="en-US" altLang="ja-JP" b="1" dirty="0" smtClean="0">
                <a:solidFill>
                  <a:srgbClr val="CC0000"/>
                </a:solidFill>
                <a:latin typeface="Franklin Gothic Medium" panose="020B0603020102020204" pitchFamily="34" charset="0"/>
              </a:rPr>
              <a:t>(fast)</a:t>
            </a:r>
            <a:endParaRPr kumimoji="1" lang="ja-JP" altLang="en-US" b="1" dirty="0">
              <a:solidFill>
                <a:srgbClr val="CC0000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34" name="直線矢印コネクタ 33"/>
          <p:cNvCxnSpPr/>
          <p:nvPr/>
        </p:nvCxnSpPr>
        <p:spPr>
          <a:xfrm rot="-600000">
            <a:off x="6905148" y="3304181"/>
            <a:ext cx="1545606" cy="93382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/>
          <p:cNvSpPr/>
          <p:nvPr/>
        </p:nvSpPr>
        <p:spPr>
          <a:xfrm>
            <a:off x="584264" y="5517232"/>
            <a:ext cx="83082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In a finite geometry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(thickness)</a:t>
            </a: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attenuation length using the neutron source in the experiments 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(Total)</a:t>
            </a: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don’t reach the maximum one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(peak energy)</a:t>
            </a: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.</a:t>
            </a:r>
            <a:endParaRPr lang="en-US" altLang="ja-JP" sz="2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084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426" y="1917232"/>
            <a:ext cx="4819852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000066"/>
                </a:solidFill>
              </a:rPr>
              <a:t>Neutron spectrum (AGS)</a:t>
            </a:r>
            <a:endParaRPr kumimoji="1" lang="ja-JP" altLang="en-US" dirty="0">
              <a:solidFill>
                <a:srgbClr val="000066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229600" y="6309320"/>
            <a:ext cx="758952" cy="411520"/>
          </a:xfrm>
        </p:spPr>
        <p:txBody>
          <a:bodyPr/>
          <a:lstStyle/>
          <a:p>
            <a:fld id="{AF88F988-8B30-4C0C-A22A-DA718B67D26D}" type="slidenum">
              <a:rPr kumimoji="1" lang="ja-JP" altLang="en-US" sz="2400" b="1" smtClean="0"/>
              <a:t>33</a:t>
            </a:fld>
            <a:endParaRPr kumimoji="1" lang="ja-JP" altLang="en-US" sz="24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 flipV="1">
            <a:off x="6097816" y="2852936"/>
            <a:ext cx="0" cy="1944000"/>
          </a:xfrm>
          <a:prstGeom prst="line">
            <a:avLst/>
          </a:prstGeom>
          <a:ln w="2540">
            <a:solidFill>
              <a:srgbClr val="0000CC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V="1">
            <a:off x="5669536" y="2708920"/>
            <a:ext cx="0" cy="2088000"/>
          </a:xfrm>
          <a:prstGeom prst="line">
            <a:avLst/>
          </a:prstGeom>
          <a:ln w="2540">
            <a:solidFill>
              <a:srgbClr val="0000CC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4747080" y="2276872"/>
            <a:ext cx="0" cy="2520000"/>
          </a:xfrm>
          <a:prstGeom prst="line">
            <a:avLst/>
          </a:prstGeom>
          <a:ln w="2540">
            <a:solidFill>
              <a:srgbClr val="0000CC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444346" y="1988840"/>
            <a:ext cx="156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66FF"/>
                </a:solidFill>
                <a:latin typeface="Franklin Gothic Medium" panose="020B0603020102020204" pitchFamily="34" charset="0"/>
              </a:rPr>
              <a:t>100-300 MeV</a:t>
            </a:r>
            <a:endParaRPr kumimoji="1" lang="ja-JP" altLang="en-US" b="1" baseline="30000" dirty="0">
              <a:solidFill>
                <a:srgbClr val="0066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596474" y="2411596"/>
            <a:ext cx="156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6600"/>
                </a:solidFill>
                <a:latin typeface="Franklin Gothic Medium" panose="020B0603020102020204" pitchFamily="34" charset="0"/>
              </a:rPr>
              <a:t>300-500 MeV</a:t>
            </a:r>
            <a:endParaRPr kumimoji="1" lang="ja-JP" altLang="en-US" b="1" baseline="30000" dirty="0">
              <a:solidFill>
                <a:srgbClr val="0066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92218" y="2852936"/>
            <a:ext cx="156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20-100 MeV</a:t>
            </a:r>
            <a:endParaRPr kumimoji="1" lang="ja-JP" altLang="en-US" b="1" baseline="30000" dirty="0">
              <a:solidFill>
                <a:srgbClr val="7030A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300192" y="2924944"/>
            <a:ext cx="1888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3300"/>
                </a:solidFill>
                <a:latin typeface="Franklin Gothic Medium" panose="020B0603020102020204" pitchFamily="34" charset="0"/>
              </a:rPr>
              <a:t>500-1,000 MeV</a:t>
            </a:r>
            <a:endParaRPr kumimoji="1" lang="ja-JP" altLang="en-US" b="1" baseline="30000" dirty="0">
              <a:solidFill>
                <a:srgbClr val="FF3300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18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000066"/>
                </a:solidFill>
              </a:rPr>
              <a:t>Attenuation of DOSE </a:t>
            </a:r>
            <a:r>
              <a:rPr lang="en-US" altLang="ja-JP" dirty="0" smtClean="0">
                <a:solidFill>
                  <a:srgbClr val="000066"/>
                </a:solidFill>
              </a:rPr>
              <a:t>(AGS)</a:t>
            </a:r>
            <a:endParaRPr kumimoji="1" lang="ja-JP" altLang="en-US" dirty="0">
              <a:solidFill>
                <a:srgbClr val="000066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2088231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Neutron </a:t>
            </a:r>
            <a:r>
              <a:rPr lang="en-US" altLang="ja-JP" sz="28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attenuation length is summarized for </a:t>
            </a: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AGS experiment.</a:t>
            </a:r>
            <a:endParaRPr lang="en-US" altLang="ja-JP" sz="28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>
              <a:lnSpc>
                <a:spcPts val="3000"/>
              </a:lnSpc>
            </a:pPr>
            <a:endParaRPr lang="en-US" altLang="ja-JP" sz="28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229600" y="6309320"/>
            <a:ext cx="758952" cy="411520"/>
          </a:xfrm>
        </p:spPr>
        <p:txBody>
          <a:bodyPr/>
          <a:lstStyle/>
          <a:p>
            <a:fld id="{AF88F988-8B30-4C0C-A22A-DA718B67D26D}" type="slidenum">
              <a:rPr kumimoji="1" lang="ja-JP" altLang="en-US" sz="2400" b="1" smtClean="0"/>
              <a:t>34</a:t>
            </a:fld>
            <a:endParaRPr kumimoji="1" lang="ja-JP" altLang="en-US" sz="2400" b="1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069112"/>
              </p:ext>
            </p:extLst>
          </p:nvPr>
        </p:nvGraphicFramePr>
        <p:xfrm>
          <a:off x="882176" y="2276872"/>
          <a:ext cx="7344816" cy="1259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48272"/>
                <a:gridCol w="2448272"/>
                <a:gridCol w="2448272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Att. Length</a:t>
                      </a:r>
                    </a:p>
                    <a:p>
                      <a:pPr algn="ctr"/>
                      <a:r>
                        <a:rPr kumimoji="1" lang="en-US" altLang="ja-JP" sz="1200" b="1" dirty="0" smtClean="0"/>
                        <a:t>(g cm</a:t>
                      </a:r>
                      <a:r>
                        <a:rPr kumimoji="1" lang="ja-JP" altLang="en-US" sz="1200" b="1" baseline="30000" dirty="0" smtClean="0"/>
                        <a:t>−</a:t>
                      </a:r>
                      <a:r>
                        <a:rPr kumimoji="1" lang="en-US" altLang="ja-JP" sz="1200" b="1" baseline="30000" dirty="0" smtClean="0"/>
                        <a:t>2</a:t>
                      </a:r>
                      <a:r>
                        <a:rPr kumimoji="1" lang="en-US" altLang="ja-JP" sz="1200" b="1" dirty="0" smtClean="0"/>
                        <a:t>)</a:t>
                      </a:r>
                      <a:endParaRPr kumimoji="1" lang="ja-JP" altLang="en-US" sz="1200" b="1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aseline="30000" dirty="0" smtClean="0"/>
                        <a:t>209</a:t>
                      </a:r>
                      <a:r>
                        <a:rPr kumimoji="1" lang="en-US" altLang="ja-JP" sz="1600" dirty="0" smtClean="0"/>
                        <a:t>Bi(n, 4n)</a:t>
                      </a:r>
                      <a:r>
                        <a:rPr kumimoji="1" lang="en-US" altLang="ja-JP" sz="1600" baseline="30000" dirty="0" smtClean="0"/>
                        <a:t>206</a:t>
                      </a:r>
                      <a:r>
                        <a:rPr kumimoji="1" lang="en-US" altLang="ja-JP" sz="1600" dirty="0" smtClean="0"/>
                        <a:t>Bi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aseline="30000" dirty="0" smtClean="0"/>
                        <a:t>209</a:t>
                      </a:r>
                      <a:r>
                        <a:rPr kumimoji="1" lang="en-US" altLang="ja-JP" sz="1600" dirty="0" smtClean="0"/>
                        <a:t>Bi(n, 6n)</a:t>
                      </a:r>
                      <a:r>
                        <a:rPr kumimoji="1" lang="en-US" altLang="ja-JP" sz="1600" baseline="30000" dirty="0" smtClean="0"/>
                        <a:t>204</a:t>
                      </a:r>
                      <a:r>
                        <a:rPr kumimoji="1" lang="en-US" altLang="ja-JP" sz="1600" dirty="0" smtClean="0"/>
                        <a:t>Bi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IRON</a:t>
                      </a:r>
                      <a:endParaRPr kumimoji="1" lang="ja-JP" altLang="en-US" sz="12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149 (111- to 199-cm)</a:t>
                      </a:r>
                      <a:endParaRPr kumimoji="1" lang="ja-JP" altLang="en-US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chemeClr val="tx1"/>
                          </a:solidFill>
                        </a:rPr>
                        <a:t>149 (111- to 199-cm)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CONCRETE</a:t>
                      </a:r>
                      <a:endParaRPr kumimoji="1" lang="ja-JP" altLang="en-US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88 (229- to 320-cm)</a:t>
                      </a:r>
                      <a:endParaRPr kumimoji="1" lang="ja-JP" altLang="en-US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chemeClr val="tx1"/>
                          </a:solidFill>
                        </a:rPr>
                        <a:t>93 (229- to 320-cm)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29984"/>
            <a:ext cx="4743709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2344581" y="4149080"/>
            <a:ext cx="156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Total</a:t>
            </a:r>
            <a:endParaRPr kumimoji="1" lang="ja-JP" altLang="en-US" b="1" baseline="30000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48637" y="4518412"/>
            <a:ext cx="156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66FF"/>
                </a:solidFill>
                <a:latin typeface="Franklin Gothic Medium" panose="020B0603020102020204" pitchFamily="34" charset="0"/>
              </a:rPr>
              <a:t>100-300 MeV</a:t>
            </a:r>
            <a:endParaRPr kumimoji="1" lang="ja-JP" altLang="en-US" b="1" baseline="30000" dirty="0">
              <a:solidFill>
                <a:srgbClr val="0066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97047" y="5075892"/>
            <a:ext cx="156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6600"/>
                </a:solidFill>
                <a:latin typeface="Franklin Gothic Medium" panose="020B0603020102020204" pitchFamily="34" charset="0"/>
              </a:rPr>
              <a:t>300-500 MeV</a:t>
            </a:r>
            <a:endParaRPr kumimoji="1" lang="ja-JP" altLang="en-US" b="1" baseline="30000" dirty="0">
              <a:solidFill>
                <a:srgbClr val="0066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00903" y="5651956"/>
            <a:ext cx="156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20-100 MeV</a:t>
            </a:r>
            <a:endParaRPr kumimoji="1" lang="ja-JP" altLang="en-US" b="1" baseline="30000" dirty="0">
              <a:solidFill>
                <a:srgbClr val="7030A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88059" y="5184488"/>
            <a:ext cx="1888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3300"/>
                </a:solidFill>
                <a:latin typeface="Franklin Gothic Medium" panose="020B0603020102020204" pitchFamily="34" charset="0"/>
              </a:rPr>
              <a:t>500-1,000 MeV</a:t>
            </a:r>
            <a:endParaRPr kumimoji="1" lang="ja-JP" altLang="en-US" b="1" baseline="30000" dirty="0">
              <a:solidFill>
                <a:srgbClr val="FF33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978848" y="3861048"/>
            <a:ext cx="4057648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dose attenuation from 100 to 200 cm depth depends on the decreasing by 100-300 MeV neutrons. </a:t>
            </a:r>
          </a:p>
          <a:p>
            <a:pPr>
              <a:lnSpc>
                <a:spcPts val="2600"/>
              </a:lnSpc>
            </a:pPr>
            <a:endParaRPr lang="en-US" altLang="ja-JP" sz="12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⇒ </a:t>
            </a: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Any attenuations up to 1,000 MeV may be obtained by the depth.</a:t>
            </a:r>
            <a:endParaRPr lang="en-US" altLang="ja-JP" sz="2600" dirty="0">
              <a:solidFill>
                <a:srgbClr val="0066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2916200" y="4810800"/>
            <a:ext cx="1440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2326104" y="4248384"/>
            <a:ext cx="0" cy="1800000"/>
          </a:xfrm>
          <a:prstGeom prst="line">
            <a:avLst/>
          </a:prstGeom>
          <a:ln w="19050">
            <a:solidFill>
              <a:srgbClr val="0000CC"/>
            </a:solidFill>
            <a:prstDash val="dash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V="1">
            <a:off x="3937576" y="5260264"/>
            <a:ext cx="0" cy="792000"/>
          </a:xfrm>
          <a:prstGeom prst="line">
            <a:avLst/>
          </a:prstGeom>
          <a:ln w="19050">
            <a:solidFill>
              <a:srgbClr val="0000CC"/>
            </a:solidFill>
            <a:prstDash val="dash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520368" y="3546881"/>
            <a:ext cx="21254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dirty="0" smtClean="0">
                <a:solidFill>
                  <a:srgbClr val="000066"/>
                </a:solidFill>
                <a:latin typeface="Franklin Gothic Medium" panose="020B0603020102020204" pitchFamily="34" charset="0"/>
              </a:rPr>
              <a:t>AGS (IRON)</a:t>
            </a:r>
            <a:endParaRPr kumimoji="1" lang="ja-JP" altLang="en-US" sz="2200" b="1" dirty="0">
              <a:solidFill>
                <a:srgbClr val="000066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71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0066"/>
                </a:solidFill>
              </a:rPr>
              <a:t>Material composition</a:t>
            </a:r>
            <a:endParaRPr kumimoji="1" lang="ja-JP" altLang="en-US" dirty="0">
              <a:solidFill>
                <a:srgbClr val="000066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2088231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CONCRETE</a:t>
            </a:r>
            <a:endParaRPr lang="en-US" altLang="ja-JP" sz="28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229600" y="6309320"/>
            <a:ext cx="758952" cy="411520"/>
          </a:xfrm>
        </p:spPr>
        <p:txBody>
          <a:bodyPr/>
          <a:lstStyle/>
          <a:p>
            <a:fld id="{AF88F988-8B30-4C0C-A22A-DA718B67D26D}" type="slidenum">
              <a:rPr kumimoji="1" lang="ja-JP" altLang="en-US" sz="2400" b="1" smtClean="0"/>
              <a:t>35</a:t>
            </a:fld>
            <a:endParaRPr kumimoji="1" lang="ja-JP" altLang="en-US" sz="24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538313"/>
              </p:ext>
            </p:extLst>
          </p:nvPr>
        </p:nvGraphicFramePr>
        <p:xfrm>
          <a:off x="539552" y="1772816"/>
          <a:ext cx="5832650" cy="40843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66530"/>
                <a:gridCol w="1166530"/>
                <a:gridCol w="1166530"/>
                <a:gridCol w="1166530"/>
                <a:gridCol w="1166530"/>
              </a:tblGrid>
              <a:tr h="5036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Nuclide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TIARA</a:t>
                      </a:r>
                    </a:p>
                    <a:p>
                      <a:pPr algn="ctr"/>
                      <a:r>
                        <a:rPr kumimoji="1" lang="en-US" altLang="ja-JP" sz="1400" dirty="0" smtClean="0"/>
                        <a:t>(</a:t>
                      </a:r>
                      <a:r>
                        <a:rPr kumimoji="1" lang="en-US" altLang="ja-JP" sz="1400" dirty="0" err="1" smtClean="0"/>
                        <a:t>wt</a:t>
                      </a:r>
                      <a:r>
                        <a:rPr kumimoji="1" lang="en-US" altLang="ja-JP" sz="1400" dirty="0" smtClean="0"/>
                        <a:t>%)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RCNP</a:t>
                      </a:r>
                    </a:p>
                    <a:p>
                      <a:pPr algn="ctr"/>
                      <a:r>
                        <a:rPr kumimoji="1" lang="en-US" altLang="ja-JP" sz="1400" dirty="0" smtClean="0"/>
                        <a:t>(</a:t>
                      </a:r>
                      <a:r>
                        <a:rPr kumimoji="1" lang="en-US" altLang="ja-JP" sz="1400" dirty="0" err="1" smtClean="0"/>
                        <a:t>wt</a:t>
                      </a:r>
                      <a:r>
                        <a:rPr kumimoji="1" lang="en-US" altLang="ja-JP" sz="1400" dirty="0" smtClean="0"/>
                        <a:t>%)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AGS</a:t>
                      </a:r>
                    </a:p>
                    <a:p>
                      <a:pPr algn="ctr"/>
                      <a:r>
                        <a:rPr kumimoji="1" lang="en-US" altLang="ja-JP" sz="1400" dirty="0" smtClean="0"/>
                        <a:t>(</a:t>
                      </a:r>
                      <a:r>
                        <a:rPr kumimoji="1" lang="en-US" altLang="ja-JP" sz="1400" dirty="0" err="1" smtClean="0"/>
                        <a:t>wt</a:t>
                      </a:r>
                      <a:r>
                        <a:rPr kumimoji="1" lang="en-US" altLang="ja-JP" sz="1400" dirty="0" smtClean="0"/>
                        <a:t>%)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Inter-comparison</a:t>
                      </a:r>
                    </a:p>
                    <a:p>
                      <a:pPr algn="ctr"/>
                      <a:r>
                        <a:rPr kumimoji="1" lang="en-US" altLang="ja-JP" sz="1400" dirty="0" smtClean="0"/>
                        <a:t>(</a:t>
                      </a:r>
                      <a:r>
                        <a:rPr kumimoji="1" lang="en-US" altLang="ja-JP" sz="1400" dirty="0" err="1" smtClean="0"/>
                        <a:t>wt</a:t>
                      </a:r>
                      <a:r>
                        <a:rPr kumimoji="1" lang="en-US" altLang="ja-JP" sz="1400" dirty="0" smtClean="0"/>
                        <a:t>%)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917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H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1.1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1.1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0.9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1.0</a:t>
                      </a:r>
                      <a:endParaRPr kumimoji="1" lang="ja-JP" altLang="en-US" sz="1400" b="1" dirty="0"/>
                    </a:p>
                  </a:txBody>
                  <a:tcPr/>
                </a:tc>
              </a:tr>
              <a:tr h="2917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C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---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7.5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1.3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0.1</a:t>
                      </a:r>
                      <a:endParaRPr kumimoji="1" lang="ja-JP" altLang="en-US" sz="1400" b="1" dirty="0"/>
                    </a:p>
                  </a:txBody>
                  <a:tcPr/>
                </a:tc>
              </a:tr>
              <a:tr h="2917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O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48.2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49.6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48.3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53.9</a:t>
                      </a:r>
                      <a:endParaRPr kumimoji="1" lang="ja-JP" altLang="en-US" sz="1400" b="1" dirty="0"/>
                    </a:p>
                  </a:txBody>
                  <a:tcPr/>
                </a:tc>
              </a:tr>
              <a:tr h="2917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Na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2.0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0.3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---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---</a:t>
                      </a:r>
                      <a:endParaRPr kumimoji="1" lang="ja-JP" altLang="en-US" sz="1400" b="1" dirty="0"/>
                    </a:p>
                  </a:txBody>
                  <a:tcPr/>
                </a:tc>
              </a:tr>
              <a:tr h="2917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Mg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1.1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0.6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---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0.2</a:t>
                      </a:r>
                      <a:endParaRPr kumimoji="1" lang="ja-JP" altLang="en-US" sz="1400" b="1" dirty="0"/>
                    </a:p>
                  </a:txBody>
                  <a:tcPr/>
                </a:tc>
              </a:tr>
              <a:tr h="2917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Al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6.1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1.5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3.3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3.4</a:t>
                      </a:r>
                      <a:endParaRPr kumimoji="1" lang="ja-JP" altLang="en-US" sz="1400" b="1" dirty="0"/>
                    </a:p>
                  </a:txBody>
                  <a:tcPr/>
                </a:tc>
              </a:tr>
              <a:tr h="2917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Si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23.2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9.1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26.3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34.2</a:t>
                      </a:r>
                      <a:endParaRPr kumimoji="1" lang="ja-JP" altLang="en-US" sz="1400" b="1" dirty="0"/>
                    </a:p>
                  </a:txBody>
                  <a:tcPr/>
                </a:tc>
              </a:tr>
              <a:tr h="2917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K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1.1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0.1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---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1.3</a:t>
                      </a:r>
                      <a:endParaRPr kumimoji="1" lang="ja-JP" altLang="en-US" sz="1400" b="1" dirty="0"/>
                    </a:p>
                  </a:txBody>
                  <a:tcPr/>
                </a:tc>
              </a:tr>
              <a:tr h="2917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Ca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12.4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32.5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14.2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4.4</a:t>
                      </a:r>
                      <a:endParaRPr kumimoji="1" lang="ja-JP" altLang="en-US" sz="1400" b="1" dirty="0"/>
                    </a:p>
                  </a:txBody>
                  <a:tcPr/>
                </a:tc>
              </a:tr>
              <a:tr h="2917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Cr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---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---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---</a:t>
                      </a:r>
                    </a:p>
                  </a:txBody>
                  <a:tcPr/>
                </a:tc>
              </a:tr>
              <a:tr h="2917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Fe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6.0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0.8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2.0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1.4</a:t>
                      </a:r>
                      <a:endParaRPr kumimoji="1" lang="ja-JP" alt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5580112" y="4876665"/>
            <a:ext cx="32039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3000"/>
              </a:lnSpc>
            </a:pPr>
            <a:r>
              <a:rPr lang="ja-JP" altLang="en-US" sz="2600" dirty="0" smtClean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← </a:t>
            </a:r>
            <a:r>
              <a:rPr lang="en-US" altLang="ja-JP" sz="2600" dirty="0" smtClean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Lime stone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5580112" y="4272960"/>
            <a:ext cx="32039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3000"/>
              </a:lnSpc>
            </a:pPr>
            <a:r>
              <a:rPr lang="ja-JP" altLang="en-US" sz="2600" dirty="0" smtClean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← </a:t>
            </a:r>
            <a:r>
              <a:rPr lang="en-US" altLang="ja-JP" sz="2600" dirty="0" smtClean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Silica stone</a:t>
            </a:r>
          </a:p>
        </p:txBody>
      </p:sp>
      <p:sp>
        <p:nvSpPr>
          <p:cNvPr id="6" name="円/楕円 5"/>
          <p:cNvSpPr/>
          <p:nvPr/>
        </p:nvSpPr>
        <p:spPr>
          <a:xfrm>
            <a:off x="3091364" y="4300256"/>
            <a:ext cx="720080" cy="38928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3091364" y="4912703"/>
            <a:ext cx="720080" cy="38928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390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39" y="1412776"/>
            <a:ext cx="7037322" cy="439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8" name="正方形/長方形 3097"/>
          <p:cNvSpPr/>
          <p:nvPr/>
        </p:nvSpPr>
        <p:spPr>
          <a:xfrm>
            <a:off x="1160196" y="1484784"/>
            <a:ext cx="6552000" cy="3744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F988-8B30-4C0C-A22A-DA718B67D26D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>
            <a:off x="1930400" y="1441450"/>
            <a:ext cx="5137150" cy="1301750"/>
          </a:xfrm>
          <a:custGeom>
            <a:avLst/>
            <a:gdLst>
              <a:gd name="connsiteX0" fmla="*/ 0 w 5137150"/>
              <a:gd name="connsiteY0" fmla="*/ 19050 h 1301750"/>
              <a:gd name="connsiteX1" fmla="*/ 342900 w 5137150"/>
              <a:gd name="connsiteY1" fmla="*/ 469900 h 1301750"/>
              <a:gd name="connsiteX2" fmla="*/ 1111250 w 5137150"/>
              <a:gd name="connsiteY2" fmla="*/ 469900 h 1301750"/>
              <a:gd name="connsiteX3" fmla="*/ 1600200 w 5137150"/>
              <a:gd name="connsiteY3" fmla="*/ 971550 h 1301750"/>
              <a:gd name="connsiteX4" fmla="*/ 1612900 w 5137150"/>
              <a:gd name="connsiteY4" fmla="*/ 1301750 h 1301750"/>
              <a:gd name="connsiteX5" fmla="*/ 5137150 w 5137150"/>
              <a:gd name="connsiteY5" fmla="*/ 1301750 h 1301750"/>
              <a:gd name="connsiteX6" fmla="*/ 5124450 w 5137150"/>
              <a:gd name="connsiteY6" fmla="*/ 0 h 130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150" h="1301750">
                <a:moveTo>
                  <a:pt x="0" y="19050"/>
                </a:moveTo>
                <a:lnTo>
                  <a:pt x="342900" y="469900"/>
                </a:lnTo>
                <a:lnTo>
                  <a:pt x="1111250" y="469900"/>
                </a:lnTo>
                <a:lnTo>
                  <a:pt x="1600200" y="971550"/>
                </a:lnTo>
                <a:lnTo>
                  <a:pt x="1612900" y="1301750"/>
                </a:lnTo>
                <a:lnTo>
                  <a:pt x="5137150" y="1301750"/>
                </a:lnTo>
                <a:lnTo>
                  <a:pt x="5124450" y="0"/>
                </a:lnTo>
              </a:path>
            </a:pathLst>
          </a:custGeom>
          <a:pattFill prst="lgConfetti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/>
          <p:cNvSpPr/>
          <p:nvPr/>
        </p:nvSpPr>
        <p:spPr>
          <a:xfrm>
            <a:off x="1115616" y="3892550"/>
            <a:ext cx="6654800" cy="1689100"/>
          </a:xfrm>
          <a:custGeom>
            <a:avLst/>
            <a:gdLst>
              <a:gd name="connsiteX0" fmla="*/ 0 w 6654800"/>
              <a:gd name="connsiteY0" fmla="*/ 1689100 h 1689100"/>
              <a:gd name="connsiteX1" fmla="*/ 0 w 6654800"/>
              <a:gd name="connsiteY1" fmla="*/ 1123950 h 1689100"/>
              <a:gd name="connsiteX2" fmla="*/ 3003550 w 6654800"/>
              <a:gd name="connsiteY2" fmla="*/ 1117600 h 1689100"/>
              <a:gd name="connsiteX3" fmla="*/ 2997200 w 6654800"/>
              <a:gd name="connsiteY3" fmla="*/ 6350 h 1689100"/>
              <a:gd name="connsiteX4" fmla="*/ 4705350 w 6654800"/>
              <a:gd name="connsiteY4" fmla="*/ 0 h 1689100"/>
              <a:gd name="connsiteX5" fmla="*/ 4705350 w 6654800"/>
              <a:gd name="connsiteY5" fmla="*/ 806450 h 1689100"/>
              <a:gd name="connsiteX6" fmla="*/ 6654800 w 6654800"/>
              <a:gd name="connsiteY6" fmla="*/ 800100 h 1689100"/>
              <a:gd name="connsiteX7" fmla="*/ 6648450 w 6654800"/>
              <a:gd name="connsiteY7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54800" h="1689100">
                <a:moveTo>
                  <a:pt x="0" y="1689100"/>
                </a:moveTo>
                <a:lnTo>
                  <a:pt x="0" y="1123950"/>
                </a:lnTo>
                <a:lnTo>
                  <a:pt x="3003550" y="1117600"/>
                </a:lnTo>
                <a:cubicBezTo>
                  <a:pt x="3001433" y="747183"/>
                  <a:pt x="2999317" y="376767"/>
                  <a:pt x="2997200" y="6350"/>
                </a:cubicBezTo>
                <a:lnTo>
                  <a:pt x="4705350" y="0"/>
                </a:lnTo>
                <a:lnTo>
                  <a:pt x="4705350" y="806450"/>
                </a:lnTo>
                <a:lnTo>
                  <a:pt x="6654800" y="800100"/>
                </a:lnTo>
                <a:cubicBezTo>
                  <a:pt x="6652683" y="1096433"/>
                  <a:pt x="6650567" y="1392767"/>
                  <a:pt x="6648450" y="1689100"/>
                </a:cubicBezTo>
              </a:path>
            </a:pathLst>
          </a:custGeom>
          <a:pattFill prst="lgConfetti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/>
          <p:cNvSpPr/>
          <p:nvPr/>
        </p:nvSpPr>
        <p:spPr>
          <a:xfrm>
            <a:off x="1104900" y="3892550"/>
            <a:ext cx="6648450" cy="1130300"/>
          </a:xfrm>
          <a:custGeom>
            <a:avLst/>
            <a:gdLst>
              <a:gd name="connsiteX0" fmla="*/ 0 w 6648450"/>
              <a:gd name="connsiteY0" fmla="*/ 1117600 h 1130300"/>
              <a:gd name="connsiteX1" fmla="*/ 3009900 w 6648450"/>
              <a:gd name="connsiteY1" fmla="*/ 1130300 h 1130300"/>
              <a:gd name="connsiteX2" fmla="*/ 3009900 w 6648450"/>
              <a:gd name="connsiteY2" fmla="*/ 0 h 1130300"/>
              <a:gd name="connsiteX3" fmla="*/ 4711700 w 6648450"/>
              <a:gd name="connsiteY3" fmla="*/ 6350 h 1130300"/>
              <a:gd name="connsiteX4" fmla="*/ 4718050 w 6648450"/>
              <a:gd name="connsiteY4" fmla="*/ 800100 h 1130300"/>
              <a:gd name="connsiteX5" fmla="*/ 6648450 w 6648450"/>
              <a:gd name="connsiteY5" fmla="*/ 793750 h 113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48450" h="1130300">
                <a:moveTo>
                  <a:pt x="0" y="1117600"/>
                </a:moveTo>
                <a:lnTo>
                  <a:pt x="3009900" y="1130300"/>
                </a:lnTo>
                <a:lnTo>
                  <a:pt x="3009900" y="0"/>
                </a:lnTo>
                <a:lnTo>
                  <a:pt x="4711700" y="6350"/>
                </a:lnTo>
                <a:cubicBezTo>
                  <a:pt x="4713817" y="270933"/>
                  <a:pt x="4715933" y="535517"/>
                  <a:pt x="4718050" y="800100"/>
                </a:cubicBezTo>
                <a:lnTo>
                  <a:pt x="6648450" y="79375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544838" y="2743200"/>
            <a:ext cx="2275200" cy="1149350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627388" y="3068960"/>
            <a:ext cx="1224000" cy="720080"/>
          </a:xfrm>
          <a:prstGeom prst="rect">
            <a:avLst/>
          </a:prstGeom>
          <a:solidFill>
            <a:schemeClr val="bg1">
              <a:lumMod val="50000"/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4858258" y="3068960"/>
            <a:ext cx="643496" cy="720080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2" name="フリーフォーム 3081"/>
          <p:cNvSpPr/>
          <p:nvPr/>
        </p:nvSpPr>
        <p:spPr>
          <a:xfrm>
            <a:off x="3546360" y="3892550"/>
            <a:ext cx="609829" cy="1234961"/>
          </a:xfrm>
          <a:custGeom>
            <a:avLst/>
            <a:gdLst>
              <a:gd name="connsiteX0" fmla="*/ 622300 w 622300"/>
              <a:gd name="connsiteY0" fmla="*/ 12700 h 1250950"/>
              <a:gd name="connsiteX1" fmla="*/ 6350 w 622300"/>
              <a:gd name="connsiteY1" fmla="*/ 0 h 1250950"/>
              <a:gd name="connsiteX2" fmla="*/ 0 w 622300"/>
              <a:gd name="connsiteY2" fmla="*/ 387350 h 1250950"/>
              <a:gd name="connsiteX3" fmla="*/ 298450 w 622300"/>
              <a:gd name="connsiteY3" fmla="*/ 400050 h 1250950"/>
              <a:gd name="connsiteX4" fmla="*/ 292100 w 622300"/>
              <a:gd name="connsiteY4" fmla="*/ 933450 h 1250950"/>
              <a:gd name="connsiteX5" fmla="*/ 12700 w 622300"/>
              <a:gd name="connsiteY5" fmla="*/ 933450 h 1250950"/>
              <a:gd name="connsiteX6" fmla="*/ 19050 w 622300"/>
              <a:gd name="connsiteY6" fmla="*/ 1250950 h 1250950"/>
              <a:gd name="connsiteX7" fmla="*/ 622300 w 622300"/>
              <a:gd name="connsiteY7" fmla="*/ 1244600 h 1250950"/>
              <a:gd name="connsiteX0" fmla="*/ 622300 w 622300"/>
              <a:gd name="connsiteY0" fmla="*/ 2833 h 1241083"/>
              <a:gd name="connsiteX1" fmla="*/ 6350 w 622300"/>
              <a:gd name="connsiteY1" fmla="*/ 0 h 1241083"/>
              <a:gd name="connsiteX2" fmla="*/ 0 w 622300"/>
              <a:gd name="connsiteY2" fmla="*/ 377483 h 1241083"/>
              <a:gd name="connsiteX3" fmla="*/ 298450 w 622300"/>
              <a:gd name="connsiteY3" fmla="*/ 390183 h 1241083"/>
              <a:gd name="connsiteX4" fmla="*/ 292100 w 622300"/>
              <a:gd name="connsiteY4" fmla="*/ 923583 h 1241083"/>
              <a:gd name="connsiteX5" fmla="*/ 12700 w 622300"/>
              <a:gd name="connsiteY5" fmla="*/ 923583 h 1241083"/>
              <a:gd name="connsiteX6" fmla="*/ 19050 w 622300"/>
              <a:gd name="connsiteY6" fmla="*/ 1241083 h 1241083"/>
              <a:gd name="connsiteX7" fmla="*/ 622300 w 622300"/>
              <a:gd name="connsiteY7" fmla="*/ 1234733 h 1241083"/>
              <a:gd name="connsiteX0" fmla="*/ 622300 w 622300"/>
              <a:gd name="connsiteY0" fmla="*/ 2833 h 1241083"/>
              <a:gd name="connsiteX1" fmla="*/ 6350 w 622300"/>
              <a:gd name="connsiteY1" fmla="*/ 0 h 1241083"/>
              <a:gd name="connsiteX2" fmla="*/ 0 w 622300"/>
              <a:gd name="connsiteY2" fmla="*/ 377483 h 1241083"/>
              <a:gd name="connsiteX3" fmla="*/ 298450 w 622300"/>
              <a:gd name="connsiteY3" fmla="*/ 390183 h 1241083"/>
              <a:gd name="connsiteX4" fmla="*/ 292100 w 622300"/>
              <a:gd name="connsiteY4" fmla="*/ 923583 h 1241083"/>
              <a:gd name="connsiteX5" fmla="*/ 12700 w 622300"/>
              <a:gd name="connsiteY5" fmla="*/ 923583 h 1241083"/>
              <a:gd name="connsiteX6" fmla="*/ 19050 w 622300"/>
              <a:gd name="connsiteY6" fmla="*/ 1241083 h 1241083"/>
              <a:gd name="connsiteX7" fmla="*/ 622300 w 622300"/>
              <a:gd name="connsiteY7" fmla="*/ 1234733 h 1241083"/>
              <a:gd name="connsiteX0" fmla="*/ 622300 w 622300"/>
              <a:gd name="connsiteY0" fmla="*/ 0 h 1238250"/>
              <a:gd name="connsiteX1" fmla="*/ 6350 w 622300"/>
              <a:gd name="connsiteY1" fmla="*/ 7034 h 1238250"/>
              <a:gd name="connsiteX2" fmla="*/ 0 w 622300"/>
              <a:gd name="connsiteY2" fmla="*/ 374650 h 1238250"/>
              <a:gd name="connsiteX3" fmla="*/ 298450 w 622300"/>
              <a:gd name="connsiteY3" fmla="*/ 387350 h 1238250"/>
              <a:gd name="connsiteX4" fmla="*/ 292100 w 622300"/>
              <a:gd name="connsiteY4" fmla="*/ 920750 h 1238250"/>
              <a:gd name="connsiteX5" fmla="*/ 12700 w 622300"/>
              <a:gd name="connsiteY5" fmla="*/ 920750 h 1238250"/>
              <a:gd name="connsiteX6" fmla="*/ 19050 w 622300"/>
              <a:gd name="connsiteY6" fmla="*/ 1238250 h 1238250"/>
              <a:gd name="connsiteX7" fmla="*/ 622300 w 622300"/>
              <a:gd name="connsiteY7" fmla="*/ 1231900 h 1238250"/>
              <a:gd name="connsiteX0" fmla="*/ 622300 w 622300"/>
              <a:gd name="connsiteY0" fmla="*/ 0 h 1238250"/>
              <a:gd name="connsiteX1" fmla="*/ 12929 w 622300"/>
              <a:gd name="connsiteY1" fmla="*/ 456 h 1238250"/>
              <a:gd name="connsiteX2" fmla="*/ 0 w 622300"/>
              <a:gd name="connsiteY2" fmla="*/ 374650 h 1238250"/>
              <a:gd name="connsiteX3" fmla="*/ 298450 w 622300"/>
              <a:gd name="connsiteY3" fmla="*/ 387350 h 1238250"/>
              <a:gd name="connsiteX4" fmla="*/ 292100 w 622300"/>
              <a:gd name="connsiteY4" fmla="*/ 920750 h 1238250"/>
              <a:gd name="connsiteX5" fmla="*/ 12700 w 622300"/>
              <a:gd name="connsiteY5" fmla="*/ 920750 h 1238250"/>
              <a:gd name="connsiteX6" fmla="*/ 19050 w 622300"/>
              <a:gd name="connsiteY6" fmla="*/ 1238250 h 1238250"/>
              <a:gd name="connsiteX7" fmla="*/ 622300 w 622300"/>
              <a:gd name="connsiteY7" fmla="*/ 1231900 h 1238250"/>
              <a:gd name="connsiteX0" fmla="*/ 622300 w 622300"/>
              <a:gd name="connsiteY0" fmla="*/ 0 h 1238250"/>
              <a:gd name="connsiteX1" fmla="*/ 12929 w 622300"/>
              <a:gd name="connsiteY1" fmla="*/ 456 h 1238250"/>
              <a:gd name="connsiteX2" fmla="*/ 0 w 622300"/>
              <a:gd name="connsiteY2" fmla="*/ 374650 h 1238250"/>
              <a:gd name="connsiteX3" fmla="*/ 298450 w 622300"/>
              <a:gd name="connsiteY3" fmla="*/ 370904 h 1238250"/>
              <a:gd name="connsiteX4" fmla="*/ 292100 w 622300"/>
              <a:gd name="connsiteY4" fmla="*/ 920750 h 1238250"/>
              <a:gd name="connsiteX5" fmla="*/ 12700 w 622300"/>
              <a:gd name="connsiteY5" fmla="*/ 920750 h 1238250"/>
              <a:gd name="connsiteX6" fmla="*/ 19050 w 622300"/>
              <a:gd name="connsiteY6" fmla="*/ 1238250 h 1238250"/>
              <a:gd name="connsiteX7" fmla="*/ 622300 w 622300"/>
              <a:gd name="connsiteY7" fmla="*/ 1231900 h 1238250"/>
              <a:gd name="connsiteX0" fmla="*/ 622300 w 622300"/>
              <a:gd name="connsiteY0" fmla="*/ 0 h 1238250"/>
              <a:gd name="connsiteX1" fmla="*/ 12929 w 622300"/>
              <a:gd name="connsiteY1" fmla="*/ 456 h 1238250"/>
              <a:gd name="connsiteX2" fmla="*/ 0 w 622300"/>
              <a:gd name="connsiteY2" fmla="*/ 374650 h 1238250"/>
              <a:gd name="connsiteX3" fmla="*/ 301739 w 622300"/>
              <a:gd name="connsiteY3" fmla="*/ 380772 h 1238250"/>
              <a:gd name="connsiteX4" fmla="*/ 292100 w 622300"/>
              <a:gd name="connsiteY4" fmla="*/ 920750 h 1238250"/>
              <a:gd name="connsiteX5" fmla="*/ 12700 w 622300"/>
              <a:gd name="connsiteY5" fmla="*/ 920750 h 1238250"/>
              <a:gd name="connsiteX6" fmla="*/ 19050 w 622300"/>
              <a:gd name="connsiteY6" fmla="*/ 1238250 h 1238250"/>
              <a:gd name="connsiteX7" fmla="*/ 622300 w 622300"/>
              <a:gd name="connsiteY7" fmla="*/ 1231900 h 1238250"/>
              <a:gd name="connsiteX0" fmla="*/ 609600 w 609600"/>
              <a:gd name="connsiteY0" fmla="*/ 0 h 1238250"/>
              <a:gd name="connsiteX1" fmla="*/ 229 w 609600"/>
              <a:gd name="connsiteY1" fmla="*/ 456 h 1238250"/>
              <a:gd name="connsiteX2" fmla="*/ 457 w 609600"/>
              <a:gd name="connsiteY2" fmla="*/ 384518 h 1238250"/>
              <a:gd name="connsiteX3" fmla="*/ 289039 w 609600"/>
              <a:gd name="connsiteY3" fmla="*/ 380772 h 1238250"/>
              <a:gd name="connsiteX4" fmla="*/ 279400 w 609600"/>
              <a:gd name="connsiteY4" fmla="*/ 920750 h 1238250"/>
              <a:gd name="connsiteX5" fmla="*/ 0 w 609600"/>
              <a:gd name="connsiteY5" fmla="*/ 920750 h 1238250"/>
              <a:gd name="connsiteX6" fmla="*/ 6350 w 609600"/>
              <a:gd name="connsiteY6" fmla="*/ 1238250 h 1238250"/>
              <a:gd name="connsiteX7" fmla="*/ 609600 w 609600"/>
              <a:gd name="connsiteY7" fmla="*/ 1231900 h 1238250"/>
              <a:gd name="connsiteX0" fmla="*/ 609600 w 609600"/>
              <a:gd name="connsiteY0" fmla="*/ 0 h 1238250"/>
              <a:gd name="connsiteX1" fmla="*/ 229 w 609600"/>
              <a:gd name="connsiteY1" fmla="*/ 456 h 1238250"/>
              <a:gd name="connsiteX2" fmla="*/ 457 w 609600"/>
              <a:gd name="connsiteY2" fmla="*/ 384518 h 1238250"/>
              <a:gd name="connsiteX3" fmla="*/ 289039 w 609600"/>
              <a:gd name="connsiteY3" fmla="*/ 380772 h 1238250"/>
              <a:gd name="connsiteX4" fmla="*/ 292557 w 609600"/>
              <a:gd name="connsiteY4" fmla="*/ 914171 h 1238250"/>
              <a:gd name="connsiteX5" fmla="*/ 0 w 609600"/>
              <a:gd name="connsiteY5" fmla="*/ 920750 h 1238250"/>
              <a:gd name="connsiteX6" fmla="*/ 6350 w 609600"/>
              <a:gd name="connsiteY6" fmla="*/ 1238250 h 1238250"/>
              <a:gd name="connsiteX7" fmla="*/ 609600 w 609600"/>
              <a:gd name="connsiteY7" fmla="*/ 1231900 h 1238250"/>
              <a:gd name="connsiteX0" fmla="*/ 609600 w 609600"/>
              <a:gd name="connsiteY0" fmla="*/ 0 h 1238250"/>
              <a:gd name="connsiteX1" fmla="*/ 229 w 609600"/>
              <a:gd name="connsiteY1" fmla="*/ 456 h 1238250"/>
              <a:gd name="connsiteX2" fmla="*/ 457 w 609600"/>
              <a:gd name="connsiteY2" fmla="*/ 384518 h 1238250"/>
              <a:gd name="connsiteX3" fmla="*/ 289039 w 609600"/>
              <a:gd name="connsiteY3" fmla="*/ 380772 h 1238250"/>
              <a:gd name="connsiteX4" fmla="*/ 282689 w 609600"/>
              <a:gd name="connsiteY4" fmla="*/ 924039 h 1238250"/>
              <a:gd name="connsiteX5" fmla="*/ 0 w 609600"/>
              <a:gd name="connsiteY5" fmla="*/ 920750 h 1238250"/>
              <a:gd name="connsiteX6" fmla="*/ 6350 w 609600"/>
              <a:gd name="connsiteY6" fmla="*/ 1238250 h 1238250"/>
              <a:gd name="connsiteX7" fmla="*/ 609600 w 609600"/>
              <a:gd name="connsiteY7" fmla="*/ 1231900 h 1238250"/>
              <a:gd name="connsiteX0" fmla="*/ 609600 w 609600"/>
              <a:gd name="connsiteY0" fmla="*/ 0 h 1238250"/>
              <a:gd name="connsiteX1" fmla="*/ 229 w 609600"/>
              <a:gd name="connsiteY1" fmla="*/ 456 h 1238250"/>
              <a:gd name="connsiteX2" fmla="*/ 457 w 609600"/>
              <a:gd name="connsiteY2" fmla="*/ 384518 h 1238250"/>
              <a:gd name="connsiteX3" fmla="*/ 289039 w 609600"/>
              <a:gd name="connsiteY3" fmla="*/ 380772 h 1238250"/>
              <a:gd name="connsiteX4" fmla="*/ 289267 w 609600"/>
              <a:gd name="connsiteY4" fmla="*/ 920750 h 1238250"/>
              <a:gd name="connsiteX5" fmla="*/ 0 w 609600"/>
              <a:gd name="connsiteY5" fmla="*/ 920750 h 1238250"/>
              <a:gd name="connsiteX6" fmla="*/ 6350 w 609600"/>
              <a:gd name="connsiteY6" fmla="*/ 1238250 h 1238250"/>
              <a:gd name="connsiteX7" fmla="*/ 609600 w 609600"/>
              <a:gd name="connsiteY7" fmla="*/ 1231900 h 1238250"/>
              <a:gd name="connsiteX0" fmla="*/ 619696 w 619696"/>
              <a:gd name="connsiteY0" fmla="*/ 0 h 1234961"/>
              <a:gd name="connsiteX1" fmla="*/ 10325 w 619696"/>
              <a:gd name="connsiteY1" fmla="*/ 456 h 1234961"/>
              <a:gd name="connsiteX2" fmla="*/ 10553 w 619696"/>
              <a:gd name="connsiteY2" fmla="*/ 384518 h 1234961"/>
              <a:gd name="connsiteX3" fmla="*/ 299135 w 619696"/>
              <a:gd name="connsiteY3" fmla="*/ 380772 h 1234961"/>
              <a:gd name="connsiteX4" fmla="*/ 299363 w 619696"/>
              <a:gd name="connsiteY4" fmla="*/ 920750 h 1234961"/>
              <a:gd name="connsiteX5" fmla="*/ 10096 w 619696"/>
              <a:gd name="connsiteY5" fmla="*/ 920750 h 1234961"/>
              <a:gd name="connsiteX6" fmla="*/ 0 w 619696"/>
              <a:gd name="connsiteY6" fmla="*/ 1234961 h 1234961"/>
              <a:gd name="connsiteX7" fmla="*/ 619696 w 619696"/>
              <a:gd name="connsiteY7" fmla="*/ 1231900 h 1234961"/>
              <a:gd name="connsiteX0" fmla="*/ 609829 w 609829"/>
              <a:gd name="connsiteY0" fmla="*/ 0 h 1234961"/>
              <a:gd name="connsiteX1" fmla="*/ 458 w 609829"/>
              <a:gd name="connsiteY1" fmla="*/ 456 h 1234961"/>
              <a:gd name="connsiteX2" fmla="*/ 686 w 609829"/>
              <a:gd name="connsiteY2" fmla="*/ 384518 h 1234961"/>
              <a:gd name="connsiteX3" fmla="*/ 289268 w 609829"/>
              <a:gd name="connsiteY3" fmla="*/ 380772 h 1234961"/>
              <a:gd name="connsiteX4" fmla="*/ 289496 w 609829"/>
              <a:gd name="connsiteY4" fmla="*/ 920750 h 1234961"/>
              <a:gd name="connsiteX5" fmla="*/ 229 w 609829"/>
              <a:gd name="connsiteY5" fmla="*/ 920750 h 1234961"/>
              <a:gd name="connsiteX6" fmla="*/ 0 w 609829"/>
              <a:gd name="connsiteY6" fmla="*/ 1234961 h 1234961"/>
              <a:gd name="connsiteX7" fmla="*/ 609829 w 609829"/>
              <a:gd name="connsiteY7" fmla="*/ 1231900 h 1234961"/>
              <a:gd name="connsiteX0" fmla="*/ 615722 w 615722"/>
              <a:gd name="connsiteY0" fmla="*/ 0 h 1234961"/>
              <a:gd name="connsiteX1" fmla="*/ 6351 w 615722"/>
              <a:gd name="connsiteY1" fmla="*/ 456 h 1234961"/>
              <a:gd name="connsiteX2" fmla="*/ 0 w 615722"/>
              <a:gd name="connsiteY2" fmla="*/ 377940 h 1234961"/>
              <a:gd name="connsiteX3" fmla="*/ 295161 w 615722"/>
              <a:gd name="connsiteY3" fmla="*/ 380772 h 1234961"/>
              <a:gd name="connsiteX4" fmla="*/ 295389 w 615722"/>
              <a:gd name="connsiteY4" fmla="*/ 920750 h 1234961"/>
              <a:gd name="connsiteX5" fmla="*/ 6122 w 615722"/>
              <a:gd name="connsiteY5" fmla="*/ 920750 h 1234961"/>
              <a:gd name="connsiteX6" fmla="*/ 5893 w 615722"/>
              <a:gd name="connsiteY6" fmla="*/ 1234961 h 1234961"/>
              <a:gd name="connsiteX7" fmla="*/ 615722 w 615722"/>
              <a:gd name="connsiteY7" fmla="*/ 1231900 h 1234961"/>
              <a:gd name="connsiteX0" fmla="*/ 609829 w 609829"/>
              <a:gd name="connsiteY0" fmla="*/ 0 h 1234961"/>
              <a:gd name="connsiteX1" fmla="*/ 458 w 609829"/>
              <a:gd name="connsiteY1" fmla="*/ 456 h 1234961"/>
              <a:gd name="connsiteX2" fmla="*/ 3975 w 609829"/>
              <a:gd name="connsiteY2" fmla="*/ 384518 h 1234961"/>
              <a:gd name="connsiteX3" fmla="*/ 289268 w 609829"/>
              <a:gd name="connsiteY3" fmla="*/ 380772 h 1234961"/>
              <a:gd name="connsiteX4" fmla="*/ 289496 w 609829"/>
              <a:gd name="connsiteY4" fmla="*/ 920750 h 1234961"/>
              <a:gd name="connsiteX5" fmla="*/ 229 w 609829"/>
              <a:gd name="connsiteY5" fmla="*/ 920750 h 1234961"/>
              <a:gd name="connsiteX6" fmla="*/ 0 w 609829"/>
              <a:gd name="connsiteY6" fmla="*/ 1234961 h 1234961"/>
              <a:gd name="connsiteX7" fmla="*/ 609829 w 609829"/>
              <a:gd name="connsiteY7" fmla="*/ 1231900 h 1234961"/>
              <a:gd name="connsiteX0" fmla="*/ 609829 w 609829"/>
              <a:gd name="connsiteY0" fmla="*/ 0 h 1234961"/>
              <a:gd name="connsiteX1" fmla="*/ 458 w 609829"/>
              <a:gd name="connsiteY1" fmla="*/ 456 h 1234961"/>
              <a:gd name="connsiteX2" fmla="*/ 686 w 609829"/>
              <a:gd name="connsiteY2" fmla="*/ 377940 h 1234961"/>
              <a:gd name="connsiteX3" fmla="*/ 289268 w 609829"/>
              <a:gd name="connsiteY3" fmla="*/ 380772 h 1234961"/>
              <a:gd name="connsiteX4" fmla="*/ 289496 w 609829"/>
              <a:gd name="connsiteY4" fmla="*/ 920750 h 1234961"/>
              <a:gd name="connsiteX5" fmla="*/ 229 w 609829"/>
              <a:gd name="connsiteY5" fmla="*/ 920750 h 1234961"/>
              <a:gd name="connsiteX6" fmla="*/ 0 w 609829"/>
              <a:gd name="connsiteY6" fmla="*/ 1234961 h 1234961"/>
              <a:gd name="connsiteX7" fmla="*/ 609829 w 609829"/>
              <a:gd name="connsiteY7" fmla="*/ 1231900 h 1234961"/>
              <a:gd name="connsiteX0" fmla="*/ 615830 w 615830"/>
              <a:gd name="connsiteY0" fmla="*/ 0 h 1234961"/>
              <a:gd name="connsiteX1" fmla="*/ 6459 w 615830"/>
              <a:gd name="connsiteY1" fmla="*/ 456 h 1234961"/>
              <a:gd name="connsiteX2" fmla="*/ 108 w 615830"/>
              <a:gd name="connsiteY2" fmla="*/ 387807 h 1234961"/>
              <a:gd name="connsiteX3" fmla="*/ 295269 w 615830"/>
              <a:gd name="connsiteY3" fmla="*/ 380772 h 1234961"/>
              <a:gd name="connsiteX4" fmla="*/ 295497 w 615830"/>
              <a:gd name="connsiteY4" fmla="*/ 920750 h 1234961"/>
              <a:gd name="connsiteX5" fmla="*/ 6230 w 615830"/>
              <a:gd name="connsiteY5" fmla="*/ 920750 h 1234961"/>
              <a:gd name="connsiteX6" fmla="*/ 6001 w 615830"/>
              <a:gd name="connsiteY6" fmla="*/ 1234961 h 1234961"/>
              <a:gd name="connsiteX7" fmla="*/ 615830 w 615830"/>
              <a:gd name="connsiteY7" fmla="*/ 1231900 h 1234961"/>
              <a:gd name="connsiteX0" fmla="*/ 609829 w 609829"/>
              <a:gd name="connsiteY0" fmla="*/ 0 h 1234961"/>
              <a:gd name="connsiteX1" fmla="*/ 458 w 609829"/>
              <a:gd name="connsiteY1" fmla="*/ 456 h 1234961"/>
              <a:gd name="connsiteX2" fmla="*/ 3975 w 609829"/>
              <a:gd name="connsiteY2" fmla="*/ 377940 h 1234961"/>
              <a:gd name="connsiteX3" fmla="*/ 289268 w 609829"/>
              <a:gd name="connsiteY3" fmla="*/ 380772 h 1234961"/>
              <a:gd name="connsiteX4" fmla="*/ 289496 w 609829"/>
              <a:gd name="connsiteY4" fmla="*/ 920750 h 1234961"/>
              <a:gd name="connsiteX5" fmla="*/ 229 w 609829"/>
              <a:gd name="connsiteY5" fmla="*/ 920750 h 1234961"/>
              <a:gd name="connsiteX6" fmla="*/ 0 w 609829"/>
              <a:gd name="connsiteY6" fmla="*/ 1234961 h 1234961"/>
              <a:gd name="connsiteX7" fmla="*/ 609829 w 609829"/>
              <a:gd name="connsiteY7" fmla="*/ 1231900 h 1234961"/>
              <a:gd name="connsiteX0" fmla="*/ 609829 w 609829"/>
              <a:gd name="connsiteY0" fmla="*/ 0 h 1234961"/>
              <a:gd name="connsiteX1" fmla="*/ 458 w 609829"/>
              <a:gd name="connsiteY1" fmla="*/ 456 h 1234961"/>
              <a:gd name="connsiteX2" fmla="*/ 3975 w 609829"/>
              <a:gd name="connsiteY2" fmla="*/ 384518 h 1234961"/>
              <a:gd name="connsiteX3" fmla="*/ 289268 w 609829"/>
              <a:gd name="connsiteY3" fmla="*/ 380772 h 1234961"/>
              <a:gd name="connsiteX4" fmla="*/ 289496 w 609829"/>
              <a:gd name="connsiteY4" fmla="*/ 920750 h 1234961"/>
              <a:gd name="connsiteX5" fmla="*/ 229 w 609829"/>
              <a:gd name="connsiteY5" fmla="*/ 920750 h 1234961"/>
              <a:gd name="connsiteX6" fmla="*/ 0 w 609829"/>
              <a:gd name="connsiteY6" fmla="*/ 1234961 h 1234961"/>
              <a:gd name="connsiteX7" fmla="*/ 609829 w 609829"/>
              <a:gd name="connsiteY7" fmla="*/ 1231900 h 1234961"/>
              <a:gd name="connsiteX0" fmla="*/ 612600 w 612600"/>
              <a:gd name="connsiteY0" fmla="*/ 0 h 1234961"/>
              <a:gd name="connsiteX1" fmla="*/ 3229 w 612600"/>
              <a:gd name="connsiteY1" fmla="*/ 456 h 1234961"/>
              <a:gd name="connsiteX2" fmla="*/ 167 w 612600"/>
              <a:gd name="connsiteY2" fmla="*/ 384518 h 1234961"/>
              <a:gd name="connsiteX3" fmla="*/ 292039 w 612600"/>
              <a:gd name="connsiteY3" fmla="*/ 380772 h 1234961"/>
              <a:gd name="connsiteX4" fmla="*/ 292267 w 612600"/>
              <a:gd name="connsiteY4" fmla="*/ 920750 h 1234961"/>
              <a:gd name="connsiteX5" fmla="*/ 3000 w 612600"/>
              <a:gd name="connsiteY5" fmla="*/ 920750 h 1234961"/>
              <a:gd name="connsiteX6" fmla="*/ 2771 w 612600"/>
              <a:gd name="connsiteY6" fmla="*/ 1234961 h 1234961"/>
              <a:gd name="connsiteX7" fmla="*/ 612600 w 612600"/>
              <a:gd name="connsiteY7" fmla="*/ 1231900 h 1234961"/>
              <a:gd name="connsiteX0" fmla="*/ 609829 w 609829"/>
              <a:gd name="connsiteY0" fmla="*/ 0 h 1234961"/>
              <a:gd name="connsiteX1" fmla="*/ 458 w 609829"/>
              <a:gd name="connsiteY1" fmla="*/ 456 h 1234961"/>
              <a:gd name="connsiteX2" fmla="*/ 7264 w 609829"/>
              <a:gd name="connsiteY2" fmla="*/ 384518 h 1234961"/>
              <a:gd name="connsiteX3" fmla="*/ 289268 w 609829"/>
              <a:gd name="connsiteY3" fmla="*/ 380772 h 1234961"/>
              <a:gd name="connsiteX4" fmla="*/ 289496 w 609829"/>
              <a:gd name="connsiteY4" fmla="*/ 920750 h 1234961"/>
              <a:gd name="connsiteX5" fmla="*/ 229 w 609829"/>
              <a:gd name="connsiteY5" fmla="*/ 920750 h 1234961"/>
              <a:gd name="connsiteX6" fmla="*/ 0 w 609829"/>
              <a:gd name="connsiteY6" fmla="*/ 1234961 h 1234961"/>
              <a:gd name="connsiteX7" fmla="*/ 609829 w 609829"/>
              <a:gd name="connsiteY7" fmla="*/ 1231900 h 1234961"/>
              <a:gd name="connsiteX0" fmla="*/ 612600 w 612600"/>
              <a:gd name="connsiteY0" fmla="*/ 0 h 1234961"/>
              <a:gd name="connsiteX1" fmla="*/ 3229 w 612600"/>
              <a:gd name="connsiteY1" fmla="*/ 456 h 1234961"/>
              <a:gd name="connsiteX2" fmla="*/ 167 w 612600"/>
              <a:gd name="connsiteY2" fmla="*/ 384518 h 1234961"/>
              <a:gd name="connsiteX3" fmla="*/ 292039 w 612600"/>
              <a:gd name="connsiteY3" fmla="*/ 380772 h 1234961"/>
              <a:gd name="connsiteX4" fmla="*/ 292267 w 612600"/>
              <a:gd name="connsiteY4" fmla="*/ 920750 h 1234961"/>
              <a:gd name="connsiteX5" fmla="*/ 3000 w 612600"/>
              <a:gd name="connsiteY5" fmla="*/ 920750 h 1234961"/>
              <a:gd name="connsiteX6" fmla="*/ 2771 w 612600"/>
              <a:gd name="connsiteY6" fmla="*/ 1234961 h 1234961"/>
              <a:gd name="connsiteX7" fmla="*/ 612600 w 612600"/>
              <a:gd name="connsiteY7" fmla="*/ 1231900 h 1234961"/>
              <a:gd name="connsiteX0" fmla="*/ 612600 w 612600"/>
              <a:gd name="connsiteY0" fmla="*/ 0 h 1234961"/>
              <a:gd name="connsiteX1" fmla="*/ 3229 w 612600"/>
              <a:gd name="connsiteY1" fmla="*/ 456 h 1234961"/>
              <a:gd name="connsiteX2" fmla="*/ 167 w 612600"/>
              <a:gd name="connsiteY2" fmla="*/ 384518 h 1234961"/>
              <a:gd name="connsiteX3" fmla="*/ 292039 w 612600"/>
              <a:gd name="connsiteY3" fmla="*/ 380772 h 1234961"/>
              <a:gd name="connsiteX4" fmla="*/ 292267 w 612600"/>
              <a:gd name="connsiteY4" fmla="*/ 920750 h 1234961"/>
              <a:gd name="connsiteX5" fmla="*/ 3000 w 612600"/>
              <a:gd name="connsiteY5" fmla="*/ 920750 h 1234961"/>
              <a:gd name="connsiteX6" fmla="*/ 2771 w 612600"/>
              <a:gd name="connsiteY6" fmla="*/ 1234961 h 1234961"/>
              <a:gd name="connsiteX7" fmla="*/ 612600 w 612600"/>
              <a:gd name="connsiteY7" fmla="*/ 1231900 h 1234961"/>
              <a:gd name="connsiteX0" fmla="*/ 609829 w 609829"/>
              <a:gd name="connsiteY0" fmla="*/ 0 h 1234961"/>
              <a:gd name="connsiteX1" fmla="*/ 458 w 609829"/>
              <a:gd name="connsiteY1" fmla="*/ 456 h 1234961"/>
              <a:gd name="connsiteX2" fmla="*/ 686 w 609829"/>
              <a:gd name="connsiteY2" fmla="*/ 387807 h 1234961"/>
              <a:gd name="connsiteX3" fmla="*/ 289268 w 609829"/>
              <a:gd name="connsiteY3" fmla="*/ 380772 h 1234961"/>
              <a:gd name="connsiteX4" fmla="*/ 289496 w 609829"/>
              <a:gd name="connsiteY4" fmla="*/ 920750 h 1234961"/>
              <a:gd name="connsiteX5" fmla="*/ 229 w 609829"/>
              <a:gd name="connsiteY5" fmla="*/ 920750 h 1234961"/>
              <a:gd name="connsiteX6" fmla="*/ 0 w 609829"/>
              <a:gd name="connsiteY6" fmla="*/ 1234961 h 1234961"/>
              <a:gd name="connsiteX7" fmla="*/ 609829 w 609829"/>
              <a:gd name="connsiteY7" fmla="*/ 1231900 h 1234961"/>
              <a:gd name="connsiteX0" fmla="*/ 609829 w 609829"/>
              <a:gd name="connsiteY0" fmla="*/ 0 h 1234961"/>
              <a:gd name="connsiteX1" fmla="*/ 458 w 609829"/>
              <a:gd name="connsiteY1" fmla="*/ 456 h 1234961"/>
              <a:gd name="connsiteX2" fmla="*/ 3975 w 609829"/>
              <a:gd name="connsiteY2" fmla="*/ 377940 h 1234961"/>
              <a:gd name="connsiteX3" fmla="*/ 289268 w 609829"/>
              <a:gd name="connsiteY3" fmla="*/ 380772 h 1234961"/>
              <a:gd name="connsiteX4" fmla="*/ 289496 w 609829"/>
              <a:gd name="connsiteY4" fmla="*/ 920750 h 1234961"/>
              <a:gd name="connsiteX5" fmla="*/ 229 w 609829"/>
              <a:gd name="connsiteY5" fmla="*/ 920750 h 1234961"/>
              <a:gd name="connsiteX6" fmla="*/ 0 w 609829"/>
              <a:gd name="connsiteY6" fmla="*/ 1234961 h 1234961"/>
              <a:gd name="connsiteX7" fmla="*/ 609829 w 609829"/>
              <a:gd name="connsiteY7" fmla="*/ 1231900 h 1234961"/>
              <a:gd name="connsiteX0" fmla="*/ 609829 w 609829"/>
              <a:gd name="connsiteY0" fmla="*/ 0 h 1234961"/>
              <a:gd name="connsiteX1" fmla="*/ 458 w 609829"/>
              <a:gd name="connsiteY1" fmla="*/ 456 h 1234961"/>
              <a:gd name="connsiteX2" fmla="*/ 686 w 609829"/>
              <a:gd name="connsiteY2" fmla="*/ 384518 h 1234961"/>
              <a:gd name="connsiteX3" fmla="*/ 289268 w 609829"/>
              <a:gd name="connsiteY3" fmla="*/ 380772 h 1234961"/>
              <a:gd name="connsiteX4" fmla="*/ 289496 w 609829"/>
              <a:gd name="connsiteY4" fmla="*/ 920750 h 1234961"/>
              <a:gd name="connsiteX5" fmla="*/ 229 w 609829"/>
              <a:gd name="connsiteY5" fmla="*/ 920750 h 1234961"/>
              <a:gd name="connsiteX6" fmla="*/ 0 w 609829"/>
              <a:gd name="connsiteY6" fmla="*/ 1234961 h 1234961"/>
              <a:gd name="connsiteX7" fmla="*/ 609829 w 609829"/>
              <a:gd name="connsiteY7" fmla="*/ 1231900 h 123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9" h="1234961">
                <a:moveTo>
                  <a:pt x="609829" y="0"/>
                </a:moveTo>
                <a:lnTo>
                  <a:pt x="458" y="456"/>
                </a:lnTo>
                <a:cubicBezTo>
                  <a:pt x="1630" y="128477"/>
                  <a:pt x="-486" y="256497"/>
                  <a:pt x="686" y="384518"/>
                </a:cubicBezTo>
                <a:lnTo>
                  <a:pt x="289268" y="380772"/>
                </a:lnTo>
                <a:cubicBezTo>
                  <a:pt x="287151" y="558572"/>
                  <a:pt x="291613" y="742950"/>
                  <a:pt x="289496" y="920750"/>
                </a:cubicBezTo>
                <a:lnTo>
                  <a:pt x="229" y="920750"/>
                </a:lnTo>
                <a:cubicBezTo>
                  <a:pt x="153" y="1025487"/>
                  <a:pt x="76" y="1130224"/>
                  <a:pt x="0" y="1234961"/>
                </a:cubicBezTo>
                <a:lnTo>
                  <a:pt x="609829" y="1231900"/>
                </a:lnTo>
              </a:path>
            </a:pathLst>
          </a:custGeom>
          <a:pattFill prst="wdDn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84" name="直線コネクタ 3083"/>
          <p:cNvCxnSpPr>
            <a:stCxn id="3082" idx="0"/>
          </p:cNvCxnSpPr>
          <p:nvPr/>
        </p:nvCxnSpPr>
        <p:spPr>
          <a:xfrm>
            <a:off x="4156189" y="3892550"/>
            <a:ext cx="0" cy="12382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6" name="正方形/長方形 3085"/>
          <p:cNvSpPr/>
          <p:nvPr/>
        </p:nvSpPr>
        <p:spPr>
          <a:xfrm rot="2580000">
            <a:off x="2840412" y="4171600"/>
            <a:ext cx="947379" cy="183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 rot="2580000">
            <a:off x="3599412" y="4437674"/>
            <a:ext cx="71082" cy="2502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5781059" y="3422650"/>
            <a:ext cx="71082" cy="2502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>
            <a:off x="1403350" y="3181349"/>
            <a:ext cx="4419600" cy="723900"/>
          </a:xfrm>
          <a:custGeom>
            <a:avLst/>
            <a:gdLst>
              <a:gd name="connsiteX0" fmla="*/ 6350 w 4419600"/>
              <a:gd name="connsiteY0" fmla="*/ 273050 h 723900"/>
              <a:gd name="connsiteX1" fmla="*/ 190500 w 4419600"/>
              <a:gd name="connsiteY1" fmla="*/ 279400 h 723900"/>
              <a:gd name="connsiteX2" fmla="*/ 190500 w 4419600"/>
              <a:gd name="connsiteY2" fmla="*/ 6350 h 723900"/>
              <a:gd name="connsiteX3" fmla="*/ 539750 w 4419600"/>
              <a:gd name="connsiteY3" fmla="*/ 0 h 723900"/>
              <a:gd name="connsiteX4" fmla="*/ 533400 w 4419600"/>
              <a:gd name="connsiteY4" fmla="*/ 279400 h 723900"/>
              <a:gd name="connsiteX5" fmla="*/ 4419600 w 4419600"/>
              <a:gd name="connsiteY5" fmla="*/ 273050 h 723900"/>
              <a:gd name="connsiteX6" fmla="*/ 4419600 w 4419600"/>
              <a:gd name="connsiteY6" fmla="*/ 463550 h 723900"/>
              <a:gd name="connsiteX7" fmla="*/ 533400 w 4419600"/>
              <a:gd name="connsiteY7" fmla="*/ 476250 h 723900"/>
              <a:gd name="connsiteX8" fmla="*/ 527050 w 4419600"/>
              <a:gd name="connsiteY8" fmla="*/ 723900 h 723900"/>
              <a:gd name="connsiteX9" fmla="*/ 184150 w 4419600"/>
              <a:gd name="connsiteY9" fmla="*/ 723900 h 723900"/>
              <a:gd name="connsiteX10" fmla="*/ 184150 w 4419600"/>
              <a:gd name="connsiteY10" fmla="*/ 476250 h 723900"/>
              <a:gd name="connsiteX11" fmla="*/ 0 w 4419600"/>
              <a:gd name="connsiteY11" fmla="*/ 476250 h 723900"/>
              <a:gd name="connsiteX0" fmla="*/ 6350 w 4419600"/>
              <a:gd name="connsiteY0" fmla="*/ 292100 h 723900"/>
              <a:gd name="connsiteX1" fmla="*/ 190500 w 4419600"/>
              <a:gd name="connsiteY1" fmla="*/ 279400 h 723900"/>
              <a:gd name="connsiteX2" fmla="*/ 190500 w 4419600"/>
              <a:gd name="connsiteY2" fmla="*/ 6350 h 723900"/>
              <a:gd name="connsiteX3" fmla="*/ 539750 w 4419600"/>
              <a:gd name="connsiteY3" fmla="*/ 0 h 723900"/>
              <a:gd name="connsiteX4" fmla="*/ 533400 w 4419600"/>
              <a:gd name="connsiteY4" fmla="*/ 279400 h 723900"/>
              <a:gd name="connsiteX5" fmla="*/ 4419600 w 4419600"/>
              <a:gd name="connsiteY5" fmla="*/ 273050 h 723900"/>
              <a:gd name="connsiteX6" fmla="*/ 4419600 w 4419600"/>
              <a:gd name="connsiteY6" fmla="*/ 463550 h 723900"/>
              <a:gd name="connsiteX7" fmla="*/ 533400 w 4419600"/>
              <a:gd name="connsiteY7" fmla="*/ 476250 h 723900"/>
              <a:gd name="connsiteX8" fmla="*/ 527050 w 4419600"/>
              <a:gd name="connsiteY8" fmla="*/ 723900 h 723900"/>
              <a:gd name="connsiteX9" fmla="*/ 184150 w 4419600"/>
              <a:gd name="connsiteY9" fmla="*/ 723900 h 723900"/>
              <a:gd name="connsiteX10" fmla="*/ 184150 w 4419600"/>
              <a:gd name="connsiteY10" fmla="*/ 476250 h 723900"/>
              <a:gd name="connsiteX11" fmla="*/ 0 w 4419600"/>
              <a:gd name="connsiteY11" fmla="*/ 476250 h 723900"/>
              <a:gd name="connsiteX0" fmla="*/ 6350 w 4419600"/>
              <a:gd name="connsiteY0" fmla="*/ 279400 h 723900"/>
              <a:gd name="connsiteX1" fmla="*/ 190500 w 4419600"/>
              <a:gd name="connsiteY1" fmla="*/ 279400 h 723900"/>
              <a:gd name="connsiteX2" fmla="*/ 190500 w 4419600"/>
              <a:gd name="connsiteY2" fmla="*/ 6350 h 723900"/>
              <a:gd name="connsiteX3" fmla="*/ 539750 w 4419600"/>
              <a:gd name="connsiteY3" fmla="*/ 0 h 723900"/>
              <a:gd name="connsiteX4" fmla="*/ 533400 w 4419600"/>
              <a:gd name="connsiteY4" fmla="*/ 279400 h 723900"/>
              <a:gd name="connsiteX5" fmla="*/ 4419600 w 4419600"/>
              <a:gd name="connsiteY5" fmla="*/ 273050 h 723900"/>
              <a:gd name="connsiteX6" fmla="*/ 4419600 w 4419600"/>
              <a:gd name="connsiteY6" fmla="*/ 463550 h 723900"/>
              <a:gd name="connsiteX7" fmla="*/ 533400 w 4419600"/>
              <a:gd name="connsiteY7" fmla="*/ 476250 h 723900"/>
              <a:gd name="connsiteX8" fmla="*/ 527050 w 4419600"/>
              <a:gd name="connsiteY8" fmla="*/ 723900 h 723900"/>
              <a:gd name="connsiteX9" fmla="*/ 184150 w 4419600"/>
              <a:gd name="connsiteY9" fmla="*/ 723900 h 723900"/>
              <a:gd name="connsiteX10" fmla="*/ 184150 w 4419600"/>
              <a:gd name="connsiteY10" fmla="*/ 476250 h 723900"/>
              <a:gd name="connsiteX11" fmla="*/ 0 w 4419600"/>
              <a:gd name="connsiteY11" fmla="*/ 476250 h 723900"/>
              <a:gd name="connsiteX0" fmla="*/ 6350 w 4419600"/>
              <a:gd name="connsiteY0" fmla="*/ 279400 h 723900"/>
              <a:gd name="connsiteX1" fmla="*/ 190500 w 4419600"/>
              <a:gd name="connsiteY1" fmla="*/ 279400 h 723900"/>
              <a:gd name="connsiteX2" fmla="*/ 190500 w 4419600"/>
              <a:gd name="connsiteY2" fmla="*/ 6350 h 723900"/>
              <a:gd name="connsiteX3" fmla="*/ 526142 w 4419600"/>
              <a:gd name="connsiteY3" fmla="*/ 0 h 723900"/>
              <a:gd name="connsiteX4" fmla="*/ 533400 w 4419600"/>
              <a:gd name="connsiteY4" fmla="*/ 279400 h 723900"/>
              <a:gd name="connsiteX5" fmla="*/ 4419600 w 4419600"/>
              <a:gd name="connsiteY5" fmla="*/ 273050 h 723900"/>
              <a:gd name="connsiteX6" fmla="*/ 4419600 w 4419600"/>
              <a:gd name="connsiteY6" fmla="*/ 463550 h 723900"/>
              <a:gd name="connsiteX7" fmla="*/ 533400 w 4419600"/>
              <a:gd name="connsiteY7" fmla="*/ 476250 h 723900"/>
              <a:gd name="connsiteX8" fmla="*/ 527050 w 4419600"/>
              <a:gd name="connsiteY8" fmla="*/ 723900 h 723900"/>
              <a:gd name="connsiteX9" fmla="*/ 184150 w 4419600"/>
              <a:gd name="connsiteY9" fmla="*/ 723900 h 723900"/>
              <a:gd name="connsiteX10" fmla="*/ 184150 w 4419600"/>
              <a:gd name="connsiteY10" fmla="*/ 476250 h 723900"/>
              <a:gd name="connsiteX11" fmla="*/ 0 w 4419600"/>
              <a:gd name="connsiteY11" fmla="*/ 476250 h 723900"/>
              <a:gd name="connsiteX0" fmla="*/ 6350 w 4419600"/>
              <a:gd name="connsiteY0" fmla="*/ 283936 h 728436"/>
              <a:gd name="connsiteX1" fmla="*/ 190500 w 4419600"/>
              <a:gd name="connsiteY1" fmla="*/ 283936 h 728436"/>
              <a:gd name="connsiteX2" fmla="*/ 193222 w 4419600"/>
              <a:gd name="connsiteY2" fmla="*/ 0 h 728436"/>
              <a:gd name="connsiteX3" fmla="*/ 526142 w 4419600"/>
              <a:gd name="connsiteY3" fmla="*/ 4536 h 728436"/>
              <a:gd name="connsiteX4" fmla="*/ 533400 w 4419600"/>
              <a:gd name="connsiteY4" fmla="*/ 283936 h 728436"/>
              <a:gd name="connsiteX5" fmla="*/ 4419600 w 4419600"/>
              <a:gd name="connsiteY5" fmla="*/ 277586 h 728436"/>
              <a:gd name="connsiteX6" fmla="*/ 4419600 w 4419600"/>
              <a:gd name="connsiteY6" fmla="*/ 468086 h 728436"/>
              <a:gd name="connsiteX7" fmla="*/ 533400 w 4419600"/>
              <a:gd name="connsiteY7" fmla="*/ 480786 h 728436"/>
              <a:gd name="connsiteX8" fmla="*/ 527050 w 4419600"/>
              <a:gd name="connsiteY8" fmla="*/ 728436 h 728436"/>
              <a:gd name="connsiteX9" fmla="*/ 184150 w 4419600"/>
              <a:gd name="connsiteY9" fmla="*/ 728436 h 728436"/>
              <a:gd name="connsiteX10" fmla="*/ 184150 w 4419600"/>
              <a:gd name="connsiteY10" fmla="*/ 480786 h 728436"/>
              <a:gd name="connsiteX11" fmla="*/ 0 w 4419600"/>
              <a:gd name="connsiteY11" fmla="*/ 480786 h 728436"/>
              <a:gd name="connsiteX0" fmla="*/ 6350 w 4419600"/>
              <a:gd name="connsiteY0" fmla="*/ 279400 h 723900"/>
              <a:gd name="connsiteX1" fmla="*/ 190500 w 4419600"/>
              <a:gd name="connsiteY1" fmla="*/ 279400 h 723900"/>
              <a:gd name="connsiteX2" fmla="*/ 190500 w 4419600"/>
              <a:gd name="connsiteY2" fmla="*/ 907 h 723900"/>
              <a:gd name="connsiteX3" fmla="*/ 526142 w 4419600"/>
              <a:gd name="connsiteY3" fmla="*/ 0 h 723900"/>
              <a:gd name="connsiteX4" fmla="*/ 533400 w 4419600"/>
              <a:gd name="connsiteY4" fmla="*/ 279400 h 723900"/>
              <a:gd name="connsiteX5" fmla="*/ 4419600 w 4419600"/>
              <a:gd name="connsiteY5" fmla="*/ 273050 h 723900"/>
              <a:gd name="connsiteX6" fmla="*/ 4419600 w 4419600"/>
              <a:gd name="connsiteY6" fmla="*/ 463550 h 723900"/>
              <a:gd name="connsiteX7" fmla="*/ 533400 w 4419600"/>
              <a:gd name="connsiteY7" fmla="*/ 476250 h 723900"/>
              <a:gd name="connsiteX8" fmla="*/ 527050 w 4419600"/>
              <a:gd name="connsiteY8" fmla="*/ 723900 h 723900"/>
              <a:gd name="connsiteX9" fmla="*/ 184150 w 4419600"/>
              <a:gd name="connsiteY9" fmla="*/ 723900 h 723900"/>
              <a:gd name="connsiteX10" fmla="*/ 184150 w 4419600"/>
              <a:gd name="connsiteY10" fmla="*/ 476250 h 723900"/>
              <a:gd name="connsiteX11" fmla="*/ 0 w 4419600"/>
              <a:gd name="connsiteY11" fmla="*/ 476250 h 723900"/>
              <a:gd name="connsiteX0" fmla="*/ 6350 w 4419600"/>
              <a:gd name="connsiteY0" fmla="*/ 279400 h 723900"/>
              <a:gd name="connsiteX1" fmla="*/ 190500 w 4419600"/>
              <a:gd name="connsiteY1" fmla="*/ 279400 h 723900"/>
              <a:gd name="connsiteX2" fmla="*/ 190500 w 4419600"/>
              <a:gd name="connsiteY2" fmla="*/ 907 h 723900"/>
              <a:gd name="connsiteX3" fmla="*/ 534306 w 4419600"/>
              <a:gd name="connsiteY3" fmla="*/ 0 h 723900"/>
              <a:gd name="connsiteX4" fmla="*/ 533400 w 4419600"/>
              <a:gd name="connsiteY4" fmla="*/ 279400 h 723900"/>
              <a:gd name="connsiteX5" fmla="*/ 4419600 w 4419600"/>
              <a:gd name="connsiteY5" fmla="*/ 273050 h 723900"/>
              <a:gd name="connsiteX6" fmla="*/ 4419600 w 4419600"/>
              <a:gd name="connsiteY6" fmla="*/ 463550 h 723900"/>
              <a:gd name="connsiteX7" fmla="*/ 533400 w 4419600"/>
              <a:gd name="connsiteY7" fmla="*/ 476250 h 723900"/>
              <a:gd name="connsiteX8" fmla="*/ 527050 w 4419600"/>
              <a:gd name="connsiteY8" fmla="*/ 723900 h 723900"/>
              <a:gd name="connsiteX9" fmla="*/ 184150 w 4419600"/>
              <a:gd name="connsiteY9" fmla="*/ 723900 h 723900"/>
              <a:gd name="connsiteX10" fmla="*/ 184150 w 4419600"/>
              <a:gd name="connsiteY10" fmla="*/ 476250 h 723900"/>
              <a:gd name="connsiteX11" fmla="*/ 0 w 4419600"/>
              <a:gd name="connsiteY11" fmla="*/ 476250 h 723900"/>
              <a:gd name="connsiteX0" fmla="*/ 6350 w 4419600"/>
              <a:gd name="connsiteY0" fmla="*/ 279400 h 729342"/>
              <a:gd name="connsiteX1" fmla="*/ 190500 w 4419600"/>
              <a:gd name="connsiteY1" fmla="*/ 279400 h 729342"/>
              <a:gd name="connsiteX2" fmla="*/ 190500 w 4419600"/>
              <a:gd name="connsiteY2" fmla="*/ 907 h 729342"/>
              <a:gd name="connsiteX3" fmla="*/ 534306 w 4419600"/>
              <a:gd name="connsiteY3" fmla="*/ 0 h 729342"/>
              <a:gd name="connsiteX4" fmla="*/ 533400 w 4419600"/>
              <a:gd name="connsiteY4" fmla="*/ 279400 h 729342"/>
              <a:gd name="connsiteX5" fmla="*/ 4419600 w 4419600"/>
              <a:gd name="connsiteY5" fmla="*/ 273050 h 729342"/>
              <a:gd name="connsiteX6" fmla="*/ 4419600 w 4419600"/>
              <a:gd name="connsiteY6" fmla="*/ 463550 h 729342"/>
              <a:gd name="connsiteX7" fmla="*/ 533400 w 4419600"/>
              <a:gd name="connsiteY7" fmla="*/ 476250 h 729342"/>
              <a:gd name="connsiteX8" fmla="*/ 535215 w 4419600"/>
              <a:gd name="connsiteY8" fmla="*/ 729342 h 729342"/>
              <a:gd name="connsiteX9" fmla="*/ 184150 w 4419600"/>
              <a:gd name="connsiteY9" fmla="*/ 723900 h 729342"/>
              <a:gd name="connsiteX10" fmla="*/ 184150 w 4419600"/>
              <a:gd name="connsiteY10" fmla="*/ 476250 h 729342"/>
              <a:gd name="connsiteX11" fmla="*/ 0 w 4419600"/>
              <a:gd name="connsiteY11" fmla="*/ 476250 h 729342"/>
              <a:gd name="connsiteX0" fmla="*/ 6350 w 4419600"/>
              <a:gd name="connsiteY0" fmla="*/ 279400 h 726621"/>
              <a:gd name="connsiteX1" fmla="*/ 190500 w 4419600"/>
              <a:gd name="connsiteY1" fmla="*/ 279400 h 726621"/>
              <a:gd name="connsiteX2" fmla="*/ 190500 w 4419600"/>
              <a:gd name="connsiteY2" fmla="*/ 907 h 726621"/>
              <a:gd name="connsiteX3" fmla="*/ 534306 w 4419600"/>
              <a:gd name="connsiteY3" fmla="*/ 0 h 726621"/>
              <a:gd name="connsiteX4" fmla="*/ 533400 w 4419600"/>
              <a:gd name="connsiteY4" fmla="*/ 279400 h 726621"/>
              <a:gd name="connsiteX5" fmla="*/ 4419600 w 4419600"/>
              <a:gd name="connsiteY5" fmla="*/ 273050 h 726621"/>
              <a:gd name="connsiteX6" fmla="*/ 4419600 w 4419600"/>
              <a:gd name="connsiteY6" fmla="*/ 463550 h 726621"/>
              <a:gd name="connsiteX7" fmla="*/ 533400 w 4419600"/>
              <a:gd name="connsiteY7" fmla="*/ 476250 h 726621"/>
              <a:gd name="connsiteX8" fmla="*/ 527050 w 4419600"/>
              <a:gd name="connsiteY8" fmla="*/ 726621 h 726621"/>
              <a:gd name="connsiteX9" fmla="*/ 184150 w 4419600"/>
              <a:gd name="connsiteY9" fmla="*/ 723900 h 726621"/>
              <a:gd name="connsiteX10" fmla="*/ 184150 w 4419600"/>
              <a:gd name="connsiteY10" fmla="*/ 476250 h 726621"/>
              <a:gd name="connsiteX11" fmla="*/ 0 w 4419600"/>
              <a:gd name="connsiteY11" fmla="*/ 476250 h 726621"/>
              <a:gd name="connsiteX0" fmla="*/ 6350 w 4419600"/>
              <a:gd name="connsiteY0" fmla="*/ 279400 h 732064"/>
              <a:gd name="connsiteX1" fmla="*/ 190500 w 4419600"/>
              <a:gd name="connsiteY1" fmla="*/ 279400 h 732064"/>
              <a:gd name="connsiteX2" fmla="*/ 190500 w 4419600"/>
              <a:gd name="connsiteY2" fmla="*/ 907 h 732064"/>
              <a:gd name="connsiteX3" fmla="*/ 534306 w 4419600"/>
              <a:gd name="connsiteY3" fmla="*/ 0 h 732064"/>
              <a:gd name="connsiteX4" fmla="*/ 533400 w 4419600"/>
              <a:gd name="connsiteY4" fmla="*/ 279400 h 732064"/>
              <a:gd name="connsiteX5" fmla="*/ 4419600 w 4419600"/>
              <a:gd name="connsiteY5" fmla="*/ 273050 h 732064"/>
              <a:gd name="connsiteX6" fmla="*/ 4419600 w 4419600"/>
              <a:gd name="connsiteY6" fmla="*/ 463550 h 732064"/>
              <a:gd name="connsiteX7" fmla="*/ 533400 w 4419600"/>
              <a:gd name="connsiteY7" fmla="*/ 476250 h 732064"/>
              <a:gd name="connsiteX8" fmla="*/ 535214 w 4419600"/>
              <a:gd name="connsiteY8" fmla="*/ 732064 h 732064"/>
              <a:gd name="connsiteX9" fmla="*/ 184150 w 4419600"/>
              <a:gd name="connsiteY9" fmla="*/ 723900 h 732064"/>
              <a:gd name="connsiteX10" fmla="*/ 184150 w 4419600"/>
              <a:gd name="connsiteY10" fmla="*/ 476250 h 732064"/>
              <a:gd name="connsiteX11" fmla="*/ 0 w 4419600"/>
              <a:gd name="connsiteY11" fmla="*/ 476250 h 732064"/>
              <a:gd name="connsiteX0" fmla="*/ 6350 w 4419600"/>
              <a:gd name="connsiteY0" fmla="*/ 279400 h 732064"/>
              <a:gd name="connsiteX1" fmla="*/ 190500 w 4419600"/>
              <a:gd name="connsiteY1" fmla="*/ 279400 h 732064"/>
              <a:gd name="connsiteX2" fmla="*/ 190500 w 4419600"/>
              <a:gd name="connsiteY2" fmla="*/ 907 h 732064"/>
              <a:gd name="connsiteX3" fmla="*/ 534306 w 4419600"/>
              <a:gd name="connsiteY3" fmla="*/ 0 h 732064"/>
              <a:gd name="connsiteX4" fmla="*/ 533400 w 4419600"/>
              <a:gd name="connsiteY4" fmla="*/ 279400 h 732064"/>
              <a:gd name="connsiteX5" fmla="*/ 4419600 w 4419600"/>
              <a:gd name="connsiteY5" fmla="*/ 273050 h 732064"/>
              <a:gd name="connsiteX6" fmla="*/ 4419600 w 4419600"/>
              <a:gd name="connsiteY6" fmla="*/ 463550 h 732064"/>
              <a:gd name="connsiteX7" fmla="*/ 533400 w 4419600"/>
              <a:gd name="connsiteY7" fmla="*/ 476250 h 732064"/>
              <a:gd name="connsiteX8" fmla="*/ 527049 w 4419600"/>
              <a:gd name="connsiteY8" fmla="*/ 732064 h 732064"/>
              <a:gd name="connsiteX9" fmla="*/ 184150 w 4419600"/>
              <a:gd name="connsiteY9" fmla="*/ 723900 h 732064"/>
              <a:gd name="connsiteX10" fmla="*/ 184150 w 4419600"/>
              <a:gd name="connsiteY10" fmla="*/ 476250 h 732064"/>
              <a:gd name="connsiteX11" fmla="*/ 0 w 4419600"/>
              <a:gd name="connsiteY11" fmla="*/ 476250 h 732064"/>
              <a:gd name="connsiteX0" fmla="*/ 6350 w 4419600"/>
              <a:gd name="connsiteY0" fmla="*/ 279400 h 729343"/>
              <a:gd name="connsiteX1" fmla="*/ 190500 w 4419600"/>
              <a:gd name="connsiteY1" fmla="*/ 279400 h 729343"/>
              <a:gd name="connsiteX2" fmla="*/ 190500 w 4419600"/>
              <a:gd name="connsiteY2" fmla="*/ 907 h 729343"/>
              <a:gd name="connsiteX3" fmla="*/ 534306 w 4419600"/>
              <a:gd name="connsiteY3" fmla="*/ 0 h 729343"/>
              <a:gd name="connsiteX4" fmla="*/ 533400 w 4419600"/>
              <a:gd name="connsiteY4" fmla="*/ 279400 h 729343"/>
              <a:gd name="connsiteX5" fmla="*/ 4419600 w 4419600"/>
              <a:gd name="connsiteY5" fmla="*/ 273050 h 729343"/>
              <a:gd name="connsiteX6" fmla="*/ 4419600 w 4419600"/>
              <a:gd name="connsiteY6" fmla="*/ 463550 h 729343"/>
              <a:gd name="connsiteX7" fmla="*/ 533400 w 4419600"/>
              <a:gd name="connsiteY7" fmla="*/ 476250 h 729343"/>
              <a:gd name="connsiteX8" fmla="*/ 535213 w 4419600"/>
              <a:gd name="connsiteY8" fmla="*/ 729343 h 729343"/>
              <a:gd name="connsiteX9" fmla="*/ 184150 w 4419600"/>
              <a:gd name="connsiteY9" fmla="*/ 723900 h 729343"/>
              <a:gd name="connsiteX10" fmla="*/ 184150 w 4419600"/>
              <a:gd name="connsiteY10" fmla="*/ 476250 h 729343"/>
              <a:gd name="connsiteX11" fmla="*/ 0 w 4419600"/>
              <a:gd name="connsiteY11" fmla="*/ 476250 h 729343"/>
              <a:gd name="connsiteX0" fmla="*/ 6350 w 4419600"/>
              <a:gd name="connsiteY0" fmla="*/ 279400 h 732065"/>
              <a:gd name="connsiteX1" fmla="*/ 190500 w 4419600"/>
              <a:gd name="connsiteY1" fmla="*/ 279400 h 732065"/>
              <a:gd name="connsiteX2" fmla="*/ 190500 w 4419600"/>
              <a:gd name="connsiteY2" fmla="*/ 907 h 732065"/>
              <a:gd name="connsiteX3" fmla="*/ 534306 w 4419600"/>
              <a:gd name="connsiteY3" fmla="*/ 0 h 732065"/>
              <a:gd name="connsiteX4" fmla="*/ 533400 w 4419600"/>
              <a:gd name="connsiteY4" fmla="*/ 279400 h 732065"/>
              <a:gd name="connsiteX5" fmla="*/ 4419600 w 4419600"/>
              <a:gd name="connsiteY5" fmla="*/ 273050 h 732065"/>
              <a:gd name="connsiteX6" fmla="*/ 4419600 w 4419600"/>
              <a:gd name="connsiteY6" fmla="*/ 463550 h 732065"/>
              <a:gd name="connsiteX7" fmla="*/ 533400 w 4419600"/>
              <a:gd name="connsiteY7" fmla="*/ 476250 h 732065"/>
              <a:gd name="connsiteX8" fmla="*/ 532491 w 4419600"/>
              <a:gd name="connsiteY8" fmla="*/ 732065 h 732065"/>
              <a:gd name="connsiteX9" fmla="*/ 184150 w 4419600"/>
              <a:gd name="connsiteY9" fmla="*/ 723900 h 732065"/>
              <a:gd name="connsiteX10" fmla="*/ 184150 w 4419600"/>
              <a:gd name="connsiteY10" fmla="*/ 476250 h 732065"/>
              <a:gd name="connsiteX11" fmla="*/ 0 w 4419600"/>
              <a:gd name="connsiteY11" fmla="*/ 476250 h 732065"/>
              <a:gd name="connsiteX0" fmla="*/ 6350 w 4419600"/>
              <a:gd name="connsiteY0" fmla="*/ 279400 h 726623"/>
              <a:gd name="connsiteX1" fmla="*/ 190500 w 4419600"/>
              <a:gd name="connsiteY1" fmla="*/ 279400 h 726623"/>
              <a:gd name="connsiteX2" fmla="*/ 190500 w 4419600"/>
              <a:gd name="connsiteY2" fmla="*/ 907 h 726623"/>
              <a:gd name="connsiteX3" fmla="*/ 534306 w 4419600"/>
              <a:gd name="connsiteY3" fmla="*/ 0 h 726623"/>
              <a:gd name="connsiteX4" fmla="*/ 533400 w 4419600"/>
              <a:gd name="connsiteY4" fmla="*/ 279400 h 726623"/>
              <a:gd name="connsiteX5" fmla="*/ 4419600 w 4419600"/>
              <a:gd name="connsiteY5" fmla="*/ 273050 h 726623"/>
              <a:gd name="connsiteX6" fmla="*/ 4419600 w 4419600"/>
              <a:gd name="connsiteY6" fmla="*/ 463550 h 726623"/>
              <a:gd name="connsiteX7" fmla="*/ 533400 w 4419600"/>
              <a:gd name="connsiteY7" fmla="*/ 476250 h 726623"/>
              <a:gd name="connsiteX8" fmla="*/ 527048 w 4419600"/>
              <a:gd name="connsiteY8" fmla="*/ 726623 h 726623"/>
              <a:gd name="connsiteX9" fmla="*/ 184150 w 4419600"/>
              <a:gd name="connsiteY9" fmla="*/ 723900 h 726623"/>
              <a:gd name="connsiteX10" fmla="*/ 184150 w 4419600"/>
              <a:gd name="connsiteY10" fmla="*/ 476250 h 726623"/>
              <a:gd name="connsiteX11" fmla="*/ 0 w 4419600"/>
              <a:gd name="connsiteY11" fmla="*/ 476250 h 726623"/>
              <a:gd name="connsiteX0" fmla="*/ 6350 w 4419600"/>
              <a:gd name="connsiteY0" fmla="*/ 279400 h 723900"/>
              <a:gd name="connsiteX1" fmla="*/ 190500 w 4419600"/>
              <a:gd name="connsiteY1" fmla="*/ 279400 h 723900"/>
              <a:gd name="connsiteX2" fmla="*/ 190500 w 4419600"/>
              <a:gd name="connsiteY2" fmla="*/ 907 h 723900"/>
              <a:gd name="connsiteX3" fmla="*/ 534306 w 4419600"/>
              <a:gd name="connsiteY3" fmla="*/ 0 h 723900"/>
              <a:gd name="connsiteX4" fmla="*/ 533400 w 4419600"/>
              <a:gd name="connsiteY4" fmla="*/ 279400 h 723900"/>
              <a:gd name="connsiteX5" fmla="*/ 4419600 w 4419600"/>
              <a:gd name="connsiteY5" fmla="*/ 273050 h 723900"/>
              <a:gd name="connsiteX6" fmla="*/ 4419600 w 4419600"/>
              <a:gd name="connsiteY6" fmla="*/ 463550 h 723900"/>
              <a:gd name="connsiteX7" fmla="*/ 533400 w 4419600"/>
              <a:gd name="connsiteY7" fmla="*/ 476250 h 723900"/>
              <a:gd name="connsiteX8" fmla="*/ 532491 w 4419600"/>
              <a:gd name="connsiteY8" fmla="*/ 721181 h 723900"/>
              <a:gd name="connsiteX9" fmla="*/ 184150 w 4419600"/>
              <a:gd name="connsiteY9" fmla="*/ 723900 h 723900"/>
              <a:gd name="connsiteX10" fmla="*/ 184150 w 4419600"/>
              <a:gd name="connsiteY10" fmla="*/ 476250 h 723900"/>
              <a:gd name="connsiteX11" fmla="*/ 0 w 4419600"/>
              <a:gd name="connsiteY11" fmla="*/ 47625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19600" h="723900">
                <a:moveTo>
                  <a:pt x="6350" y="279400"/>
                </a:moveTo>
                <a:lnTo>
                  <a:pt x="190500" y="279400"/>
                </a:lnTo>
                <a:cubicBezTo>
                  <a:pt x="191407" y="184755"/>
                  <a:pt x="189593" y="95552"/>
                  <a:pt x="190500" y="907"/>
                </a:cubicBezTo>
                <a:lnTo>
                  <a:pt x="534306" y="0"/>
                </a:lnTo>
                <a:lnTo>
                  <a:pt x="533400" y="279400"/>
                </a:lnTo>
                <a:lnTo>
                  <a:pt x="4419600" y="273050"/>
                </a:lnTo>
                <a:lnTo>
                  <a:pt x="4419600" y="463550"/>
                </a:lnTo>
                <a:lnTo>
                  <a:pt x="533400" y="476250"/>
                </a:lnTo>
                <a:cubicBezTo>
                  <a:pt x="534005" y="561521"/>
                  <a:pt x="531886" y="635910"/>
                  <a:pt x="532491" y="721181"/>
                </a:cubicBezTo>
                <a:lnTo>
                  <a:pt x="184150" y="723900"/>
                </a:lnTo>
                <a:lnTo>
                  <a:pt x="184150" y="476250"/>
                </a:lnTo>
                <a:lnTo>
                  <a:pt x="0" y="476250"/>
                </a:ln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1" name="グループ化 30"/>
          <p:cNvGrpSpPr/>
          <p:nvPr/>
        </p:nvGrpSpPr>
        <p:grpSpPr>
          <a:xfrm>
            <a:off x="2209800" y="3387725"/>
            <a:ext cx="939800" cy="311150"/>
            <a:chOff x="2123728" y="3387725"/>
            <a:chExt cx="1025872" cy="311150"/>
          </a:xfrm>
          <a:solidFill>
            <a:schemeClr val="bg1"/>
          </a:solidFill>
        </p:grpSpPr>
        <p:sp>
          <p:nvSpPr>
            <p:cNvPr id="27" name="直角三角形 26"/>
            <p:cNvSpPr/>
            <p:nvPr/>
          </p:nvSpPr>
          <p:spPr>
            <a:xfrm>
              <a:off x="2771800" y="3387725"/>
              <a:ext cx="377800" cy="3111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1 つの角を丸めた四角形 29"/>
            <p:cNvSpPr/>
            <p:nvPr/>
          </p:nvSpPr>
          <p:spPr>
            <a:xfrm>
              <a:off x="2123728" y="3422650"/>
              <a:ext cx="648072" cy="27622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80" name="グループ化 3079"/>
          <p:cNvGrpSpPr/>
          <p:nvPr/>
        </p:nvGrpSpPr>
        <p:grpSpPr>
          <a:xfrm>
            <a:off x="2209800" y="3251200"/>
            <a:ext cx="939800" cy="927100"/>
            <a:chOff x="2209800" y="3251200"/>
            <a:chExt cx="939800" cy="927100"/>
          </a:xfrm>
        </p:grpSpPr>
        <p:sp>
          <p:nvSpPr>
            <p:cNvPr id="26" name="フリーフォーム 25"/>
            <p:cNvSpPr/>
            <p:nvPr/>
          </p:nvSpPr>
          <p:spPr>
            <a:xfrm>
              <a:off x="2209800" y="3251200"/>
              <a:ext cx="939800" cy="482600"/>
            </a:xfrm>
            <a:custGeom>
              <a:avLst/>
              <a:gdLst>
                <a:gd name="connsiteX0" fmla="*/ 0 w 939800"/>
                <a:gd name="connsiteY0" fmla="*/ 0 h 482600"/>
                <a:gd name="connsiteX1" fmla="*/ 577850 w 939800"/>
                <a:gd name="connsiteY1" fmla="*/ 139700 h 482600"/>
                <a:gd name="connsiteX2" fmla="*/ 939800 w 939800"/>
                <a:gd name="connsiteY2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9800" h="482600">
                  <a:moveTo>
                    <a:pt x="0" y="0"/>
                  </a:moveTo>
                  <a:cubicBezTo>
                    <a:pt x="210608" y="29633"/>
                    <a:pt x="421217" y="59267"/>
                    <a:pt x="577850" y="139700"/>
                  </a:cubicBezTo>
                  <a:cubicBezTo>
                    <a:pt x="734483" y="220133"/>
                    <a:pt x="837141" y="351366"/>
                    <a:pt x="939800" y="48260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2" name="フリーフォーム 3071"/>
            <p:cNvSpPr/>
            <p:nvPr/>
          </p:nvSpPr>
          <p:spPr>
            <a:xfrm>
              <a:off x="2216150" y="3898900"/>
              <a:ext cx="520700" cy="279400"/>
            </a:xfrm>
            <a:custGeom>
              <a:avLst/>
              <a:gdLst>
                <a:gd name="connsiteX0" fmla="*/ 0 w 520700"/>
                <a:gd name="connsiteY0" fmla="*/ 0 h 279400"/>
                <a:gd name="connsiteX1" fmla="*/ 304800 w 520700"/>
                <a:gd name="connsiteY1" fmla="*/ 63500 h 279400"/>
                <a:gd name="connsiteX2" fmla="*/ 520700 w 520700"/>
                <a:gd name="connsiteY2" fmla="*/ 27940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0700" h="279400">
                  <a:moveTo>
                    <a:pt x="0" y="0"/>
                  </a:moveTo>
                  <a:cubicBezTo>
                    <a:pt x="109008" y="8466"/>
                    <a:pt x="218017" y="16933"/>
                    <a:pt x="304800" y="63500"/>
                  </a:cubicBezTo>
                  <a:cubicBezTo>
                    <a:pt x="391583" y="110067"/>
                    <a:pt x="456141" y="194733"/>
                    <a:pt x="520700" y="27940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076" name="直線コネクタ 3075"/>
            <p:cNvCxnSpPr>
              <a:endCxn id="3072" idx="0"/>
            </p:cNvCxnSpPr>
            <p:nvPr/>
          </p:nvCxnSpPr>
          <p:spPr>
            <a:xfrm>
              <a:off x="2209800" y="3251200"/>
              <a:ext cx="6350" cy="6477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>
              <a:stCxn id="26" idx="2"/>
              <a:endCxn id="3072" idx="2"/>
            </p:cNvCxnSpPr>
            <p:nvPr/>
          </p:nvCxnSpPr>
          <p:spPr>
            <a:xfrm flipH="1">
              <a:off x="2736850" y="3733800"/>
              <a:ext cx="412750" cy="4445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88" name="フリーフォーム 3087"/>
          <p:cNvSpPr/>
          <p:nvPr/>
        </p:nvSpPr>
        <p:spPr>
          <a:xfrm>
            <a:off x="5880100" y="3651250"/>
            <a:ext cx="1727200" cy="952500"/>
          </a:xfrm>
          <a:custGeom>
            <a:avLst/>
            <a:gdLst>
              <a:gd name="connsiteX0" fmla="*/ 6350 w 1727200"/>
              <a:gd name="connsiteY0" fmla="*/ 0 h 952500"/>
              <a:gd name="connsiteX1" fmla="*/ 82550 w 1727200"/>
              <a:gd name="connsiteY1" fmla="*/ 0 h 952500"/>
              <a:gd name="connsiteX2" fmla="*/ 88900 w 1727200"/>
              <a:gd name="connsiteY2" fmla="*/ 660400 h 952500"/>
              <a:gd name="connsiteX3" fmla="*/ 1727200 w 1727200"/>
              <a:gd name="connsiteY3" fmla="*/ 660400 h 952500"/>
              <a:gd name="connsiteX4" fmla="*/ 1727200 w 1727200"/>
              <a:gd name="connsiteY4" fmla="*/ 952500 h 952500"/>
              <a:gd name="connsiteX5" fmla="*/ 0 w 1727200"/>
              <a:gd name="connsiteY5" fmla="*/ 946150 h 952500"/>
              <a:gd name="connsiteX6" fmla="*/ 6350 w 1727200"/>
              <a:gd name="connsiteY6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7200" h="952500">
                <a:moveTo>
                  <a:pt x="6350" y="0"/>
                </a:moveTo>
                <a:lnTo>
                  <a:pt x="82550" y="0"/>
                </a:lnTo>
                <a:cubicBezTo>
                  <a:pt x="84667" y="220133"/>
                  <a:pt x="86783" y="440267"/>
                  <a:pt x="88900" y="660400"/>
                </a:cubicBezTo>
                <a:lnTo>
                  <a:pt x="1727200" y="660400"/>
                </a:lnTo>
                <a:lnTo>
                  <a:pt x="1727200" y="952500"/>
                </a:lnTo>
                <a:lnTo>
                  <a:pt x="0" y="946150"/>
                </a:lnTo>
                <a:cubicBezTo>
                  <a:pt x="2117" y="630767"/>
                  <a:pt x="4233" y="315383"/>
                  <a:pt x="6350" y="0"/>
                </a:cubicBezTo>
                <a:close/>
              </a:path>
            </a:pathLst>
          </a:custGeom>
          <a:solidFill>
            <a:schemeClr val="bg1">
              <a:lumMod val="5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9" name="正方形/長方形 3088"/>
          <p:cNvSpPr/>
          <p:nvPr/>
        </p:nvSpPr>
        <p:spPr>
          <a:xfrm>
            <a:off x="5887252" y="2780928"/>
            <a:ext cx="72000" cy="684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0" name="正方形/長方形 3089"/>
          <p:cNvSpPr/>
          <p:nvPr/>
        </p:nvSpPr>
        <p:spPr>
          <a:xfrm>
            <a:off x="5959252" y="2780928"/>
            <a:ext cx="1008000" cy="1526400"/>
          </a:xfrm>
          <a:prstGeom prst="rect">
            <a:avLst/>
          </a:prstGeom>
          <a:pattFill prst="wdDn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92" name="直線コネクタ 3091"/>
          <p:cNvCxnSpPr>
            <a:stCxn id="3090" idx="0"/>
            <a:endCxn id="3090" idx="2"/>
          </p:cNvCxnSpPr>
          <p:nvPr/>
        </p:nvCxnSpPr>
        <p:spPr>
          <a:xfrm>
            <a:off x="6463252" y="2780928"/>
            <a:ext cx="0" cy="1526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6206976" y="2780928"/>
            <a:ext cx="0" cy="1526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6725890" y="2780928"/>
            <a:ext cx="0" cy="1526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97" name="グループ化 3096"/>
          <p:cNvGrpSpPr/>
          <p:nvPr/>
        </p:nvGrpSpPr>
        <p:grpSpPr>
          <a:xfrm>
            <a:off x="6992652" y="3432976"/>
            <a:ext cx="680357" cy="427382"/>
            <a:chOff x="6992652" y="3432976"/>
            <a:chExt cx="680357" cy="427382"/>
          </a:xfrm>
        </p:grpSpPr>
        <p:sp>
          <p:nvSpPr>
            <p:cNvPr id="3094" name="正方形/長方形 3093"/>
            <p:cNvSpPr/>
            <p:nvPr/>
          </p:nvSpPr>
          <p:spPr>
            <a:xfrm flipV="1">
              <a:off x="6992652" y="3435350"/>
              <a:ext cx="180000" cy="269875"/>
            </a:xfrm>
            <a:prstGeom prst="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  <a:alpha val="50000"/>
                  </a:schemeClr>
                </a:gs>
                <a:gs pos="50000">
                  <a:schemeClr val="tx1">
                    <a:lumMod val="50000"/>
                    <a:lumOff val="50000"/>
                    <a:alpha val="50000"/>
                  </a:schemeClr>
                </a:gs>
                <a:gs pos="100000">
                  <a:schemeClr val="bg1">
                    <a:lumMod val="75000"/>
                    <a:alpha val="50000"/>
                  </a:schemeClr>
                </a:gs>
              </a:gsLst>
              <a:lin ang="5400000" scaled="0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正方形/長方形 62"/>
            <p:cNvSpPr/>
            <p:nvPr/>
          </p:nvSpPr>
          <p:spPr>
            <a:xfrm flipV="1">
              <a:off x="7164288" y="3435350"/>
              <a:ext cx="144000" cy="269875"/>
            </a:xfrm>
            <a:prstGeom prst="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5" name="フリーフォーム 3094"/>
            <p:cNvSpPr/>
            <p:nvPr/>
          </p:nvSpPr>
          <p:spPr>
            <a:xfrm flipV="1">
              <a:off x="7308850" y="3432976"/>
              <a:ext cx="195248" cy="266400"/>
            </a:xfrm>
            <a:custGeom>
              <a:avLst/>
              <a:gdLst>
                <a:gd name="connsiteX0" fmla="*/ 0 w 203200"/>
                <a:gd name="connsiteY0" fmla="*/ 0 h 279400"/>
                <a:gd name="connsiteX1" fmla="*/ 114300 w 203200"/>
                <a:gd name="connsiteY1" fmla="*/ 57150 h 279400"/>
                <a:gd name="connsiteX2" fmla="*/ 203200 w 203200"/>
                <a:gd name="connsiteY2" fmla="*/ 63500 h 279400"/>
                <a:gd name="connsiteX3" fmla="*/ 190500 w 203200"/>
                <a:gd name="connsiteY3" fmla="*/ 215900 h 279400"/>
                <a:gd name="connsiteX4" fmla="*/ 107950 w 203200"/>
                <a:gd name="connsiteY4" fmla="*/ 215900 h 279400"/>
                <a:gd name="connsiteX5" fmla="*/ 0 w 203200"/>
                <a:gd name="connsiteY5" fmla="*/ 279400 h 279400"/>
                <a:gd name="connsiteX6" fmla="*/ 0 w 203200"/>
                <a:gd name="connsiteY6" fmla="*/ 0 h 279400"/>
                <a:gd name="connsiteX0" fmla="*/ 0 w 195248"/>
                <a:gd name="connsiteY0" fmla="*/ 0 h 279400"/>
                <a:gd name="connsiteX1" fmla="*/ 114300 w 195248"/>
                <a:gd name="connsiteY1" fmla="*/ 57150 h 279400"/>
                <a:gd name="connsiteX2" fmla="*/ 195248 w 195248"/>
                <a:gd name="connsiteY2" fmla="*/ 59524 h 279400"/>
                <a:gd name="connsiteX3" fmla="*/ 190500 w 195248"/>
                <a:gd name="connsiteY3" fmla="*/ 215900 h 279400"/>
                <a:gd name="connsiteX4" fmla="*/ 107950 w 195248"/>
                <a:gd name="connsiteY4" fmla="*/ 215900 h 279400"/>
                <a:gd name="connsiteX5" fmla="*/ 0 w 195248"/>
                <a:gd name="connsiteY5" fmla="*/ 279400 h 279400"/>
                <a:gd name="connsiteX6" fmla="*/ 0 w 195248"/>
                <a:gd name="connsiteY6" fmla="*/ 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248" h="279400">
                  <a:moveTo>
                    <a:pt x="0" y="0"/>
                  </a:moveTo>
                  <a:lnTo>
                    <a:pt x="114300" y="57150"/>
                  </a:lnTo>
                  <a:lnTo>
                    <a:pt x="195248" y="59524"/>
                  </a:lnTo>
                  <a:lnTo>
                    <a:pt x="190500" y="215900"/>
                  </a:lnTo>
                  <a:lnTo>
                    <a:pt x="107950" y="215900"/>
                  </a:lnTo>
                  <a:lnTo>
                    <a:pt x="0" y="2794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6" name="フリーフォーム 3095"/>
            <p:cNvSpPr/>
            <p:nvPr/>
          </p:nvSpPr>
          <p:spPr>
            <a:xfrm>
              <a:off x="7513983" y="3562184"/>
              <a:ext cx="159026" cy="298174"/>
            </a:xfrm>
            <a:custGeom>
              <a:avLst/>
              <a:gdLst>
                <a:gd name="connsiteX0" fmla="*/ 0 w 159026"/>
                <a:gd name="connsiteY0" fmla="*/ 0 h 298174"/>
                <a:gd name="connsiteX1" fmla="*/ 131196 w 159026"/>
                <a:gd name="connsiteY1" fmla="*/ 123246 h 298174"/>
                <a:gd name="connsiteX2" fmla="*/ 159026 w 159026"/>
                <a:gd name="connsiteY2" fmla="*/ 298174 h 29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026" h="298174">
                  <a:moveTo>
                    <a:pt x="0" y="0"/>
                  </a:moveTo>
                  <a:cubicBezTo>
                    <a:pt x="52346" y="36775"/>
                    <a:pt x="104692" y="73551"/>
                    <a:pt x="131196" y="123246"/>
                  </a:cubicBezTo>
                  <a:cubicBezTo>
                    <a:pt x="157700" y="172941"/>
                    <a:pt x="158363" y="235557"/>
                    <a:pt x="159026" y="29817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99" name="円/楕円 3098"/>
          <p:cNvSpPr/>
          <p:nvPr/>
        </p:nvSpPr>
        <p:spPr>
          <a:xfrm>
            <a:off x="6100070" y="4538938"/>
            <a:ext cx="144000" cy="14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7196557" y="4540924"/>
            <a:ext cx="144000" cy="14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0" name="正方形/長方形 3099"/>
          <p:cNvSpPr/>
          <p:nvPr/>
        </p:nvSpPr>
        <p:spPr>
          <a:xfrm>
            <a:off x="1747786" y="3468755"/>
            <a:ext cx="45719" cy="1803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79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6" y="1103735"/>
            <a:ext cx="7654485" cy="520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正方形/長方形 28"/>
          <p:cNvSpPr/>
          <p:nvPr/>
        </p:nvSpPr>
        <p:spPr>
          <a:xfrm>
            <a:off x="1547508" y="1700776"/>
            <a:ext cx="6843503" cy="3816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F988-8B30-4C0C-A22A-DA718B67D26D}" type="slidenum">
              <a:rPr kumimoji="1" lang="ja-JP" altLang="en-US" smtClean="0"/>
              <a:t>37</a:t>
            </a:fld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>
            <a:off x="1710746" y="3592066"/>
            <a:ext cx="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710746" y="3736082"/>
            <a:ext cx="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1878130" y="3339656"/>
            <a:ext cx="0" cy="61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203848" y="2001842"/>
            <a:ext cx="64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円弧 10"/>
          <p:cNvSpPr/>
          <p:nvPr/>
        </p:nvSpPr>
        <p:spPr>
          <a:xfrm>
            <a:off x="-108520" y="635546"/>
            <a:ext cx="3312056" cy="2745829"/>
          </a:xfrm>
          <a:prstGeom prst="arc">
            <a:avLst>
              <a:gd name="adj1" fmla="val 21564242"/>
              <a:gd name="adj2" fmla="val 4588281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弧 13"/>
          <p:cNvSpPr/>
          <p:nvPr/>
        </p:nvSpPr>
        <p:spPr>
          <a:xfrm>
            <a:off x="-953566" y="63674"/>
            <a:ext cx="4790316" cy="3897957"/>
          </a:xfrm>
          <a:prstGeom prst="arc">
            <a:avLst>
              <a:gd name="adj1" fmla="val 21564242"/>
              <a:gd name="adj2" fmla="val 465110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951137" y="3563491"/>
            <a:ext cx="108000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4869557" y="1969790"/>
            <a:ext cx="576064" cy="3312368"/>
          </a:xfrm>
          <a:prstGeom prst="rect">
            <a:avLst/>
          </a:prstGeom>
          <a:pattFill prst="wdDn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887838" y="3451472"/>
            <a:ext cx="567680" cy="446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4788024" y="3573017"/>
            <a:ext cx="864096" cy="20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/>
          <p:cNvCxnSpPr/>
          <p:nvPr/>
        </p:nvCxnSpPr>
        <p:spPr>
          <a:xfrm>
            <a:off x="3410347" y="1628840"/>
            <a:ext cx="0" cy="36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3578746" y="1628776"/>
            <a:ext cx="0" cy="36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フリーフォーム 20"/>
          <p:cNvSpPr/>
          <p:nvPr/>
        </p:nvSpPr>
        <p:spPr>
          <a:xfrm>
            <a:off x="5447397" y="1945809"/>
            <a:ext cx="476702" cy="1044409"/>
          </a:xfrm>
          <a:custGeom>
            <a:avLst/>
            <a:gdLst>
              <a:gd name="connsiteX0" fmla="*/ 0 w 476702"/>
              <a:gd name="connsiteY0" fmla="*/ 1044409 h 1044409"/>
              <a:gd name="connsiteX1" fmla="*/ 476702 w 476702"/>
              <a:gd name="connsiteY1" fmla="*/ 1044409 h 1044409"/>
              <a:gd name="connsiteX2" fmla="*/ 472368 w 476702"/>
              <a:gd name="connsiteY2" fmla="*/ 0 h 1044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702" h="1044409">
                <a:moveTo>
                  <a:pt x="0" y="1044409"/>
                </a:moveTo>
                <a:lnTo>
                  <a:pt x="476702" y="1044409"/>
                </a:lnTo>
                <a:cubicBezTo>
                  <a:pt x="475257" y="696273"/>
                  <a:pt x="473813" y="348136"/>
                  <a:pt x="472368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6335795" y="1941475"/>
            <a:ext cx="1906806" cy="1057410"/>
          </a:xfrm>
          <a:custGeom>
            <a:avLst/>
            <a:gdLst>
              <a:gd name="connsiteX0" fmla="*/ 0 w 1906806"/>
              <a:gd name="connsiteY0" fmla="*/ 0 h 1057410"/>
              <a:gd name="connsiteX1" fmla="*/ 4334 w 1906806"/>
              <a:gd name="connsiteY1" fmla="*/ 1053077 h 1057410"/>
              <a:gd name="connsiteX2" fmla="*/ 1906806 w 1906806"/>
              <a:gd name="connsiteY2" fmla="*/ 1057410 h 105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6806" h="1057410">
                <a:moveTo>
                  <a:pt x="0" y="0"/>
                </a:moveTo>
                <a:cubicBezTo>
                  <a:pt x="1445" y="351026"/>
                  <a:pt x="2889" y="702051"/>
                  <a:pt x="4334" y="1053077"/>
                </a:cubicBezTo>
                <a:lnTo>
                  <a:pt x="1906806" y="105741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コネクタ 27"/>
          <p:cNvCxnSpPr/>
          <p:nvPr/>
        </p:nvCxnSpPr>
        <p:spPr>
          <a:xfrm>
            <a:off x="5455518" y="4339100"/>
            <a:ext cx="280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5498691" y="3313559"/>
            <a:ext cx="1008000" cy="720000"/>
          </a:xfrm>
          <a:prstGeom prst="rect">
            <a:avLst/>
          </a:prstGeom>
          <a:pattFill prst="wdDn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コネクタ 30"/>
          <p:cNvCxnSpPr>
            <a:stCxn id="30" idx="0"/>
            <a:endCxn id="30" idx="2"/>
          </p:cNvCxnSpPr>
          <p:nvPr/>
        </p:nvCxnSpPr>
        <p:spPr>
          <a:xfrm>
            <a:off x="6002691" y="3313559"/>
            <a:ext cx="0" cy="7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5746415" y="3313559"/>
            <a:ext cx="0" cy="7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6265329" y="3313559"/>
            <a:ext cx="0" cy="7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グループ化 15"/>
          <p:cNvGrpSpPr/>
          <p:nvPr/>
        </p:nvGrpSpPr>
        <p:grpSpPr>
          <a:xfrm>
            <a:off x="6546311" y="3481958"/>
            <a:ext cx="761993" cy="554681"/>
            <a:chOff x="6992652" y="3432976"/>
            <a:chExt cx="680357" cy="427382"/>
          </a:xfrm>
        </p:grpSpPr>
        <p:sp>
          <p:nvSpPr>
            <p:cNvPr id="17" name="正方形/長方形 16"/>
            <p:cNvSpPr/>
            <p:nvPr/>
          </p:nvSpPr>
          <p:spPr>
            <a:xfrm flipV="1">
              <a:off x="6992652" y="3435350"/>
              <a:ext cx="180000" cy="269875"/>
            </a:xfrm>
            <a:prstGeom prst="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  <a:alpha val="50000"/>
                  </a:schemeClr>
                </a:gs>
                <a:gs pos="50000">
                  <a:schemeClr val="tx1">
                    <a:lumMod val="50000"/>
                    <a:lumOff val="50000"/>
                    <a:alpha val="50000"/>
                  </a:schemeClr>
                </a:gs>
                <a:gs pos="100000">
                  <a:schemeClr val="bg1">
                    <a:lumMod val="75000"/>
                    <a:alpha val="50000"/>
                  </a:schemeClr>
                </a:gs>
              </a:gsLst>
              <a:lin ang="5400000" scaled="0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 flipV="1">
              <a:off x="7164288" y="3435350"/>
              <a:ext cx="144000" cy="269875"/>
            </a:xfrm>
            <a:prstGeom prst="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/>
            <p:cNvSpPr/>
            <p:nvPr/>
          </p:nvSpPr>
          <p:spPr>
            <a:xfrm flipV="1">
              <a:off x="7308850" y="3432976"/>
              <a:ext cx="195248" cy="266400"/>
            </a:xfrm>
            <a:custGeom>
              <a:avLst/>
              <a:gdLst>
                <a:gd name="connsiteX0" fmla="*/ 0 w 203200"/>
                <a:gd name="connsiteY0" fmla="*/ 0 h 279400"/>
                <a:gd name="connsiteX1" fmla="*/ 114300 w 203200"/>
                <a:gd name="connsiteY1" fmla="*/ 57150 h 279400"/>
                <a:gd name="connsiteX2" fmla="*/ 203200 w 203200"/>
                <a:gd name="connsiteY2" fmla="*/ 63500 h 279400"/>
                <a:gd name="connsiteX3" fmla="*/ 190500 w 203200"/>
                <a:gd name="connsiteY3" fmla="*/ 215900 h 279400"/>
                <a:gd name="connsiteX4" fmla="*/ 107950 w 203200"/>
                <a:gd name="connsiteY4" fmla="*/ 215900 h 279400"/>
                <a:gd name="connsiteX5" fmla="*/ 0 w 203200"/>
                <a:gd name="connsiteY5" fmla="*/ 279400 h 279400"/>
                <a:gd name="connsiteX6" fmla="*/ 0 w 203200"/>
                <a:gd name="connsiteY6" fmla="*/ 0 h 279400"/>
                <a:gd name="connsiteX0" fmla="*/ 0 w 195248"/>
                <a:gd name="connsiteY0" fmla="*/ 0 h 279400"/>
                <a:gd name="connsiteX1" fmla="*/ 114300 w 195248"/>
                <a:gd name="connsiteY1" fmla="*/ 57150 h 279400"/>
                <a:gd name="connsiteX2" fmla="*/ 195248 w 195248"/>
                <a:gd name="connsiteY2" fmla="*/ 59524 h 279400"/>
                <a:gd name="connsiteX3" fmla="*/ 190500 w 195248"/>
                <a:gd name="connsiteY3" fmla="*/ 215900 h 279400"/>
                <a:gd name="connsiteX4" fmla="*/ 107950 w 195248"/>
                <a:gd name="connsiteY4" fmla="*/ 215900 h 279400"/>
                <a:gd name="connsiteX5" fmla="*/ 0 w 195248"/>
                <a:gd name="connsiteY5" fmla="*/ 279400 h 279400"/>
                <a:gd name="connsiteX6" fmla="*/ 0 w 195248"/>
                <a:gd name="connsiteY6" fmla="*/ 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248" h="279400">
                  <a:moveTo>
                    <a:pt x="0" y="0"/>
                  </a:moveTo>
                  <a:lnTo>
                    <a:pt x="114300" y="57150"/>
                  </a:lnTo>
                  <a:lnTo>
                    <a:pt x="195248" y="59524"/>
                  </a:lnTo>
                  <a:lnTo>
                    <a:pt x="190500" y="215900"/>
                  </a:lnTo>
                  <a:lnTo>
                    <a:pt x="107950" y="215900"/>
                  </a:lnTo>
                  <a:lnTo>
                    <a:pt x="0" y="2794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/>
            <p:cNvSpPr/>
            <p:nvPr/>
          </p:nvSpPr>
          <p:spPr>
            <a:xfrm>
              <a:off x="7513983" y="3562184"/>
              <a:ext cx="159026" cy="298174"/>
            </a:xfrm>
            <a:custGeom>
              <a:avLst/>
              <a:gdLst>
                <a:gd name="connsiteX0" fmla="*/ 0 w 159026"/>
                <a:gd name="connsiteY0" fmla="*/ 0 h 298174"/>
                <a:gd name="connsiteX1" fmla="*/ 131196 w 159026"/>
                <a:gd name="connsiteY1" fmla="*/ 123246 h 298174"/>
                <a:gd name="connsiteX2" fmla="*/ 159026 w 159026"/>
                <a:gd name="connsiteY2" fmla="*/ 298174 h 29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026" h="298174">
                  <a:moveTo>
                    <a:pt x="0" y="0"/>
                  </a:moveTo>
                  <a:cubicBezTo>
                    <a:pt x="52346" y="36775"/>
                    <a:pt x="104692" y="73551"/>
                    <a:pt x="131196" y="123246"/>
                  </a:cubicBezTo>
                  <a:cubicBezTo>
                    <a:pt x="157700" y="172941"/>
                    <a:pt x="158363" y="235557"/>
                    <a:pt x="159026" y="29817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083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台車＆検出器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F988-8B30-4C0C-A22A-DA718B67D26D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5" name="フリーフォーム 4"/>
          <p:cNvSpPr/>
          <p:nvPr/>
        </p:nvSpPr>
        <p:spPr>
          <a:xfrm>
            <a:off x="7171579" y="2467334"/>
            <a:ext cx="1727200" cy="952500"/>
          </a:xfrm>
          <a:custGeom>
            <a:avLst/>
            <a:gdLst>
              <a:gd name="connsiteX0" fmla="*/ 6350 w 1727200"/>
              <a:gd name="connsiteY0" fmla="*/ 0 h 952500"/>
              <a:gd name="connsiteX1" fmla="*/ 82550 w 1727200"/>
              <a:gd name="connsiteY1" fmla="*/ 0 h 952500"/>
              <a:gd name="connsiteX2" fmla="*/ 88900 w 1727200"/>
              <a:gd name="connsiteY2" fmla="*/ 660400 h 952500"/>
              <a:gd name="connsiteX3" fmla="*/ 1727200 w 1727200"/>
              <a:gd name="connsiteY3" fmla="*/ 660400 h 952500"/>
              <a:gd name="connsiteX4" fmla="*/ 1727200 w 1727200"/>
              <a:gd name="connsiteY4" fmla="*/ 952500 h 952500"/>
              <a:gd name="connsiteX5" fmla="*/ 0 w 1727200"/>
              <a:gd name="connsiteY5" fmla="*/ 946150 h 952500"/>
              <a:gd name="connsiteX6" fmla="*/ 6350 w 1727200"/>
              <a:gd name="connsiteY6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7200" h="952500">
                <a:moveTo>
                  <a:pt x="6350" y="0"/>
                </a:moveTo>
                <a:lnTo>
                  <a:pt x="82550" y="0"/>
                </a:lnTo>
                <a:cubicBezTo>
                  <a:pt x="84667" y="220133"/>
                  <a:pt x="86783" y="440267"/>
                  <a:pt x="88900" y="660400"/>
                </a:cubicBezTo>
                <a:lnTo>
                  <a:pt x="1727200" y="660400"/>
                </a:lnTo>
                <a:lnTo>
                  <a:pt x="1727200" y="952500"/>
                </a:lnTo>
                <a:lnTo>
                  <a:pt x="0" y="946150"/>
                </a:lnTo>
                <a:cubicBezTo>
                  <a:pt x="2117" y="630767"/>
                  <a:pt x="4233" y="315383"/>
                  <a:pt x="6350" y="0"/>
                </a:cubicBezTo>
                <a:close/>
              </a:path>
            </a:pathLst>
          </a:custGeom>
          <a:solidFill>
            <a:schemeClr val="bg1">
              <a:lumMod val="5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7178731" y="1597012"/>
            <a:ext cx="72000" cy="684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7250731" y="1597012"/>
            <a:ext cx="1008000" cy="1526400"/>
          </a:xfrm>
          <a:prstGeom prst="rect">
            <a:avLst/>
          </a:prstGeom>
          <a:pattFill prst="wdDn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>
            <a:stCxn id="7" idx="0"/>
            <a:endCxn id="7" idx="2"/>
          </p:cNvCxnSpPr>
          <p:nvPr/>
        </p:nvCxnSpPr>
        <p:spPr>
          <a:xfrm>
            <a:off x="7754731" y="1597012"/>
            <a:ext cx="0" cy="1526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7498455" y="1597012"/>
            <a:ext cx="0" cy="1526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8017369" y="1597012"/>
            <a:ext cx="0" cy="1526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グループ化 10"/>
          <p:cNvGrpSpPr/>
          <p:nvPr/>
        </p:nvGrpSpPr>
        <p:grpSpPr>
          <a:xfrm>
            <a:off x="8284131" y="2249060"/>
            <a:ext cx="680357" cy="427382"/>
            <a:chOff x="6992652" y="3432976"/>
            <a:chExt cx="680357" cy="427382"/>
          </a:xfrm>
        </p:grpSpPr>
        <p:sp>
          <p:nvSpPr>
            <p:cNvPr id="12" name="正方形/長方形 11"/>
            <p:cNvSpPr/>
            <p:nvPr/>
          </p:nvSpPr>
          <p:spPr>
            <a:xfrm flipV="1">
              <a:off x="6992652" y="3435350"/>
              <a:ext cx="180000" cy="269875"/>
            </a:xfrm>
            <a:prstGeom prst="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  <a:alpha val="50000"/>
                  </a:schemeClr>
                </a:gs>
                <a:gs pos="50000">
                  <a:schemeClr val="tx1">
                    <a:lumMod val="50000"/>
                    <a:lumOff val="50000"/>
                    <a:alpha val="50000"/>
                  </a:schemeClr>
                </a:gs>
                <a:gs pos="100000">
                  <a:schemeClr val="bg1">
                    <a:lumMod val="75000"/>
                    <a:alpha val="50000"/>
                  </a:schemeClr>
                </a:gs>
              </a:gsLst>
              <a:lin ang="5400000" scaled="0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 flipV="1">
              <a:off x="7164288" y="3435350"/>
              <a:ext cx="144000" cy="269875"/>
            </a:xfrm>
            <a:prstGeom prst="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/>
            <p:cNvSpPr/>
            <p:nvPr/>
          </p:nvSpPr>
          <p:spPr>
            <a:xfrm flipV="1">
              <a:off x="7308850" y="3432976"/>
              <a:ext cx="195248" cy="266400"/>
            </a:xfrm>
            <a:custGeom>
              <a:avLst/>
              <a:gdLst>
                <a:gd name="connsiteX0" fmla="*/ 0 w 203200"/>
                <a:gd name="connsiteY0" fmla="*/ 0 h 279400"/>
                <a:gd name="connsiteX1" fmla="*/ 114300 w 203200"/>
                <a:gd name="connsiteY1" fmla="*/ 57150 h 279400"/>
                <a:gd name="connsiteX2" fmla="*/ 203200 w 203200"/>
                <a:gd name="connsiteY2" fmla="*/ 63500 h 279400"/>
                <a:gd name="connsiteX3" fmla="*/ 190500 w 203200"/>
                <a:gd name="connsiteY3" fmla="*/ 215900 h 279400"/>
                <a:gd name="connsiteX4" fmla="*/ 107950 w 203200"/>
                <a:gd name="connsiteY4" fmla="*/ 215900 h 279400"/>
                <a:gd name="connsiteX5" fmla="*/ 0 w 203200"/>
                <a:gd name="connsiteY5" fmla="*/ 279400 h 279400"/>
                <a:gd name="connsiteX6" fmla="*/ 0 w 203200"/>
                <a:gd name="connsiteY6" fmla="*/ 0 h 279400"/>
                <a:gd name="connsiteX0" fmla="*/ 0 w 195248"/>
                <a:gd name="connsiteY0" fmla="*/ 0 h 279400"/>
                <a:gd name="connsiteX1" fmla="*/ 114300 w 195248"/>
                <a:gd name="connsiteY1" fmla="*/ 57150 h 279400"/>
                <a:gd name="connsiteX2" fmla="*/ 195248 w 195248"/>
                <a:gd name="connsiteY2" fmla="*/ 59524 h 279400"/>
                <a:gd name="connsiteX3" fmla="*/ 190500 w 195248"/>
                <a:gd name="connsiteY3" fmla="*/ 215900 h 279400"/>
                <a:gd name="connsiteX4" fmla="*/ 107950 w 195248"/>
                <a:gd name="connsiteY4" fmla="*/ 215900 h 279400"/>
                <a:gd name="connsiteX5" fmla="*/ 0 w 195248"/>
                <a:gd name="connsiteY5" fmla="*/ 279400 h 279400"/>
                <a:gd name="connsiteX6" fmla="*/ 0 w 195248"/>
                <a:gd name="connsiteY6" fmla="*/ 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248" h="279400">
                  <a:moveTo>
                    <a:pt x="0" y="0"/>
                  </a:moveTo>
                  <a:lnTo>
                    <a:pt x="114300" y="57150"/>
                  </a:lnTo>
                  <a:lnTo>
                    <a:pt x="195248" y="59524"/>
                  </a:lnTo>
                  <a:lnTo>
                    <a:pt x="190500" y="215900"/>
                  </a:lnTo>
                  <a:lnTo>
                    <a:pt x="107950" y="215900"/>
                  </a:lnTo>
                  <a:lnTo>
                    <a:pt x="0" y="2794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/>
            <p:cNvSpPr/>
            <p:nvPr/>
          </p:nvSpPr>
          <p:spPr>
            <a:xfrm>
              <a:off x="7513983" y="3562184"/>
              <a:ext cx="159026" cy="298174"/>
            </a:xfrm>
            <a:custGeom>
              <a:avLst/>
              <a:gdLst>
                <a:gd name="connsiteX0" fmla="*/ 0 w 159026"/>
                <a:gd name="connsiteY0" fmla="*/ 0 h 298174"/>
                <a:gd name="connsiteX1" fmla="*/ 131196 w 159026"/>
                <a:gd name="connsiteY1" fmla="*/ 123246 h 298174"/>
                <a:gd name="connsiteX2" fmla="*/ 159026 w 159026"/>
                <a:gd name="connsiteY2" fmla="*/ 298174 h 29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026" h="298174">
                  <a:moveTo>
                    <a:pt x="0" y="0"/>
                  </a:moveTo>
                  <a:cubicBezTo>
                    <a:pt x="52346" y="36775"/>
                    <a:pt x="104692" y="73551"/>
                    <a:pt x="131196" y="123246"/>
                  </a:cubicBezTo>
                  <a:cubicBezTo>
                    <a:pt x="157700" y="172941"/>
                    <a:pt x="158363" y="235557"/>
                    <a:pt x="159026" y="29817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円/楕円 15"/>
          <p:cNvSpPr/>
          <p:nvPr/>
        </p:nvSpPr>
        <p:spPr>
          <a:xfrm>
            <a:off x="7391549" y="3355022"/>
            <a:ext cx="144000" cy="14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8488036" y="3357008"/>
            <a:ext cx="144000" cy="14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5005040" y="2467334"/>
            <a:ext cx="1727200" cy="952500"/>
          </a:xfrm>
          <a:custGeom>
            <a:avLst/>
            <a:gdLst>
              <a:gd name="connsiteX0" fmla="*/ 6350 w 1727200"/>
              <a:gd name="connsiteY0" fmla="*/ 0 h 952500"/>
              <a:gd name="connsiteX1" fmla="*/ 82550 w 1727200"/>
              <a:gd name="connsiteY1" fmla="*/ 0 h 952500"/>
              <a:gd name="connsiteX2" fmla="*/ 88900 w 1727200"/>
              <a:gd name="connsiteY2" fmla="*/ 660400 h 952500"/>
              <a:gd name="connsiteX3" fmla="*/ 1727200 w 1727200"/>
              <a:gd name="connsiteY3" fmla="*/ 660400 h 952500"/>
              <a:gd name="connsiteX4" fmla="*/ 1727200 w 1727200"/>
              <a:gd name="connsiteY4" fmla="*/ 952500 h 952500"/>
              <a:gd name="connsiteX5" fmla="*/ 0 w 1727200"/>
              <a:gd name="connsiteY5" fmla="*/ 946150 h 952500"/>
              <a:gd name="connsiteX6" fmla="*/ 6350 w 1727200"/>
              <a:gd name="connsiteY6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7200" h="952500">
                <a:moveTo>
                  <a:pt x="6350" y="0"/>
                </a:moveTo>
                <a:lnTo>
                  <a:pt x="82550" y="0"/>
                </a:lnTo>
                <a:cubicBezTo>
                  <a:pt x="84667" y="220133"/>
                  <a:pt x="86783" y="440267"/>
                  <a:pt x="88900" y="660400"/>
                </a:cubicBezTo>
                <a:lnTo>
                  <a:pt x="1727200" y="660400"/>
                </a:lnTo>
                <a:lnTo>
                  <a:pt x="1727200" y="952500"/>
                </a:lnTo>
                <a:lnTo>
                  <a:pt x="0" y="946150"/>
                </a:lnTo>
                <a:cubicBezTo>
                  <a:pt x="2117" y="630767"/>
                  <a:pt x="4233" y="315383"/>
                  <a:pt x="6350" y="0"/>
                </a:cubicBezTo>
                <a:close/>
              </a:path>
            </a:pathLst>
          </a:custGeom>
          <a:solidFill>
            <a:schemeClr val="bg1">
              <a:lumMod val="5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5012192" y="1597012"/>
            <a:ext cx="72000" cy="684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5084192" y="1597012"/>
            <a:ext cx="756000" cy="1526400"/>
          </a:xfrm>
          <a:prstGeom prst="rect">
            <a:avLst/>
          </a:prstGeom>
          <a:pattFill prst="wdDn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20"/>
          <p:cNvCxnSpPr/>
          <p:nvPr/>
        </p:nvCxnSpPr>
        <p:spPr>
          <a:xfrm>
            <a:off x="5597563" y="1597012"/>
            <a:ext cx="0" cy="1526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5331916" y="1597012"/>
            <a:ext cx="0" cy="1526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グループ化 23"/>
          <p:cNvGrpSpPr/>
          <p:nvPr/>
        </p:nvGrpSpPr>
        <p:grpSpPr>
          <a:xfrm>
            <a:off x="5861845" y="2249060"/>
            <a:ext cx="680357" cy="427382"/>
            <a:chOff x="6992652" y="3432976"/>
            <a:chExt cx="680357" cy="427382"/>
          </a:xfrm>
        </p:grpSpPr>
        <p:sp>
          <p:nvSpPr>
            <p:cNvPr id="25" name="正方形/長方形 24"/>
            <p:cNvSpPr/>
            <p:nvPr/>
          </p:nvSpPr>
          <p:spPr>
            <a:xfrm flipV="1">
              <a:off x="6992652" y="3435350"/>
              <a:ext cx="180000" cy="269875"/>
            </a:xfrm>
            <a:prstGeom prst="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  <a:alpha val="50000"/>
                  </a:schemeClr>
                </a:gs>
                <a:gs pos="50000">
                  <a:schemeClr val="tx1">
                    <a:lumMod val="50000"/>
                    <a:lumOff val="50000"/>
                    <a:alpha val="50000"/>
                  </a:schemeClr>
                </a:gs>
                <a:gs pos="100000">
                  <a:schemeClr val="bg1">
                    <a:lumMod val="75000"/>
                    <a:alpha val="50000"/>
                  </a:schemeClr>
                </a:gs>
              </a:gsLst>
              <a:lin ang="5400000" scaled="0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 flipV="1">
              <a:off x="7164288" y="3435350"/>
              <a:ext cx="144000" cy="269875"/>
            </a:xfrm>
            <a:prstGeom prst="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/>
            <p:cNvSpPr/>
            <p:nvPr/>
          </p:nvSpPr>
          <p:spPr>
            <a:xfrm flipV="1">
              <a:off x="7308850" y="3432976"/>
              <a:ext cx="195248" cy="266400"/>
            </a:xfrm>
            <a:custGeom>
              <a:avLst/>
              <a:gdLst>
                <a:gd name="connsiteX0" fmla="*/ 0 w 203200"/>
                <a:gd name="connsiteY0" fmla="*/ 0 h 279400"/>
                <a:gd name="connsiteX1" fmla="*/ 114300 w 203200"/>
                <a:gd name="connsiteY1" fmla="*/ 57150 h 279400"/>
                <a:gd name="connsiteX2" fmla="*/ 203200 w 203200"/>
                <a:gd name="connsiteY2" fmla="*/ 63500 h 279400"/>
                <a:gd name="connsiteX3" fmla="*/ 190500 w 203200"/>
                <a:gd name="connsiteY3" fmla="*/ 215900 h 279400"/>
                <a:gd name="connsiteX4" fmla="*/ 107950 w 203200"/>
                <a:gd name="connsiteY4" fmla="*/ 215900 h 279400"/>
                <a:gd name="connsiteX5" fmla="*/ 0 w 203200"/>
                <a:gd name="connsiteY5" fmla="*/ 279400 h 279400"/>
                <a:gd name="connsiteX6" fmla="*/ 0 w 203200"/>
                <a:gd name="connsiteY6" fmla="*/ 0 h 279400"/>
                <a:gd name="connsiteX0" fmla="*/ 0 w 195248"/>
                <a:gd name="connsiteY0" fmla="*/ 0 h 279400"/>
                <a:gd name="connsiteX1" fmla="*/ 114300 w 195248"/>
                <a:gd name="connsiteY1" fmla="*/ 57150 h 279400"/>
                <a:gd name="connsiteX2" fmla="*/ 195248 w 195248"/>
                <a:gd name="connsiteY2" fmla="*/ 59524 h 279400"/>
                <a:gd name="connsiteX3" fmla="*/ 190500 w 195248"/>
                <a:gd name="connsiteY3" fmla="*/ 215900 h 279400"/>
                <a:gd name="connsiteX4" fmla="*/ 107950 w 195248"/>
                <a:gd name="connsiteY4" fmla="*/ 215900 h 279400"/>
                <a:gd name="connsiteX5" fmla="*/ 0 w 195248"/>
                <a:gd name="connsiteY5" fmla="*/ 279400 h 279400"/>
                <a:gd name="connsiteX6" fmla="*/ 0 w 195248"/>
                <a:gd name="connsiteY6" fmla="*/ 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248" h="279400">
                  <a:moveTo>
                    <a:pt x="0" y="0"/>
                  </a:moveTo>
                  <a:lnTo>
                    <a:pt x="114300" y="57150"/>
                  </a:lnTo>
                  <a:lnTo>
                    <a:pt x="195248" y="59524"/>
                  </a:lnTo>
                  <a:lnTo>
                    <a:pt x="190500" y="215900"/>
                  </a:lnTo>
                  <a:lnTo>
                    <a:pt x="107950" y="215900"/>
                  </a:lnTo>
                  <a:lnTo>
                    <a:pt x="0" y="2794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/>
            <p:cNvSpPr/>
            <p:nvPr/>
          </p:nvSpPr>
          <p:spPr>
            <a:xfrm>
              <a:off x="7513983" y="3562184"/>
              <a:ext cx="159026" cy="298174"/>
            </a:xfrm>
            <a:custGeom>
              <a:avLst/>
              <a:gdLst>
                <a:gd name="connsiteX0" fmla="*/ 0 w 159026"/>
                <a:gd name="connsiteY0" fmla="*/ 0 h 298174"/>
                <a:gd name="connsiteX1" fmla="*/ 131196 w 159026"/>
                <a:gd name="connsiteY1" fmla="*/ 123246 h 298174"/>
                <a:gd name="connsiteX2" fmla="*/ 159026 w 159026"/>
                <a:gd name="connsiteY2" fmla="*/ 298174 h 29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026" h="298174">
                  <a:moveTo>
                    <a:pt x="0" y="0"/>
                  </a:moveTo>
                  <a:cubicBezTo>
                    <a:pt x="52346" y="36775"/>
                    <a:pt x="104692" y="73551"/>
                    <a:pt x="131196" y="123246"/>
                  </a:cubicBezTo>
                  <a:cubicBezTo>
                    <a:pt x="157700" y="172941"/>
                    <a:pt x="158363" y="235557"/>
                    <a:pt x="159026" y="29817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円/楕円 28"/>
          <p:cNvSpPr/>
          <p:nvPr/>
        </p:nvSpPr>
        <p:spPr>
          <a:xfrm>
            <a:off x="5225010" y="3355022"/>
            <a:ext cx="144000" cy="14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6321497" y="3357008"/>
            <a:ext cx="144000" cy="14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/>
          <p:cNvSpPr/>
          <p:nvPr/>
        </p:nvSpPr>
        <p:spPr>
          <a:xfrm>
            <a:off x="684560" y="2467334"/>
            <a:ext cx="1727200" cy="952500"/>
          </a:xfrm>
          <a:custGeom>
            <a:avLst/>
            <a:gdLst>
              <a:gd name="connsiteX0" fmla="*/ 6350 w 1727200"/>
              <a:gd name="connsiteY0" fmla="*/ 0 h 952500"/>
              <a:gd name="connsiteX1" fmla="*/ 82550 w 1727200"/>
              <a:gd name="connsiteY1" fmla="*/ 0 h 952500"/>
              <a:gd name="connsiteX2" fmla="*/ 88900 w 1727200"/>
              <a:gd name="connsiteY2" fmla="*/ 660400 h 952500"/>
              <a:gd name="connsiteX3" fmla="*/ 1727200 w 1727200"/>
              <a:gd name="connsiteY3" fmla="*/ 660400 h 952500"/>
              <a:gd name="connsiteX4" fmla="*/ 1727200 w 1727200"/>
              <a:gd name="connsiteY4" fmla="*/ 952500 h 952500"/>
              <a:gd name="connsiteX5" fmla="*/ 0 w 1727200"/>
              <a:gd name="connsiteY5" fmla="*/ 946150 h 952500"/>
              <a:gd name="connsiteX6" fmla="*/ 6350 w 1727200"/>
              <a:gd name="connsiteY6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7200" h="952500">
                <a:moveTo>
                  <a:pt x="6350" y="0"/>
                </a:moveTo>
                <a:lnTo>
                  <a:pt x="82550" y="0"/>
                </a:lnTo>
                <a:cubicBezTo>
                  <a:pt x="84667" y="220133"/>
                  <a:pt x="86783" y="440267"/>
                  <a:pt x="88900" y="660400"/>
                </a:cubicBezTo>
                <a:lnTo>
                  <a:pt x="1727200" y="660400"/>
                </a:lnTo>
                <a:lnTo>
                  <a:pt x="1727200" y="952500"/>
                </a:lnTo>
                <a:lnTo>
                  <a:pt x="0" y="946150"/>
                </a:lnTo>
                <a:cubicBezTo>
                  <a:pt x="2117" y="630767"/>
                  <a:pt x="4233" y="315383"/>
                  <a:pt x="6350" y="0"/>
                </a:cubicBezTo>
                <a:close/>
              </a:path>
            </a:pathLst>
          </a:custGeom>
          <a:solidFill>
            <a:schemeClr val="bg1">
              <a:lumMod val="5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691712" y="1597012"/>
            <a:ext cx="72000" cy="684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763712" y="1597012"/>
            <a:ext cx="252000" cy="1526400"/>
          </a:xfrm>
          <a:prstGeom prst="rect">
            <a:avLst/>
          </a:prstGeom>
          <a:pattFill prst="wdDn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7" name="グループ化 36"/>
          <p:cNvGrpSpPr/>
          <p:nvPr/>
        </p:nvGrpSpPr>
        <p:grpSpPr>
          <a:xfrm>
            <a:off x="1048512" y="2249060"/>
            <a:ext cx="680357" cy="427382"/>
            <a:chOff x="6992652" y="3432976"/>
            <a:chExt cx="680357" cy="427382"/>
          </a:xfrm>
        </p:grpSpPr>
        <p:sp>
          <p:nvSpPr>
            <p:cNvPr id="38" name="正方形/長方形 37"/>
            <p:cNvSpPr/>
            <p:nvPr/>
          </p:nvSpPr>
          <p:spPr>
            <a:xfrm flipV="1">
              <a:off x="6992652" y="3435350"/>
              <a:ext cx="180000" cy="269875"/>
            </a:xfrm>
            <a:prstGeom prst="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  <a:alpha val="50000"/>
                  </a:schemeClr>
                </a:gs>
                <a:gs pos="50000">
                  <a:schemeClr val="tx1">
                    <a:lumMod val="50000"/>
                    <a:lumOff val="50000"/>
                    <a:alpha val="50000"/>
                  </a:schemeClr>
                </a:gs>
                <a:gs pos="100000">
                  <a:schemeClr val="bg1">
                    <a:lumMod val="75000"/>
                    <a:alpha val="50000"/>
                  </a:schemeClr>
                </a:gs>
              </a:gsLst>
              <a:lin ang="5400000" scaled="0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/>
          </p:nvSpPr>
          <p:spPr>
            <a:xfrm flipV="1">
              <a:off x="7164288" y="3435350"/>
              <a:ext cx="144000" cy="269875"/>
            </a:xfrm>
            <a:prstGeom prst="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/>
            <p:cNvSpPr/>
            <p:nvPr/>
          </p:nvSpPr>
          <p:spPr>
            <a:xfrm flipV="1">
              <a:off x="7308850" y="3432976"/>
              <a:ext cx="195248" cy="266400"/>
            </a:xfrm>
            <a:custGeom>
              <a:avLst/>
              <a:gdLst>
                <a:gd name="connsiteX0" fmla="*/ 0 w 203200"/>
                <a:gd name="connsiteY0" fmla="*/ 0 h 279400"/>
                <a:gd name="connsiteX1" fmla="*/ 114300 w 203200"/>
                <a:gd name="connsiteY1" fmla="*/ 57150 h 279400"/>
                <a:gd name="connsiteX2" fmla="*/ 203200 w 203200"/>
                <a:gd name="connsiteY2" fmla="*/ 63500 h 279400"/>
                <a:gd name="connsiteX3" fmla="*/ 190500 w 203200"/>
                <a:gd name="connsiteY3" fmla="*/ 215900 h 279400"/>
                <a:gd name="connsiteX4" fmla="*/ 107950 w 203200"/>
                <a:gd name="connsiteY4" fmla="*/ 215900 h 279400"/>
                <a:gd name="connsiteX5" fmla="*/ 0 w 203200"/>
                <a:gd name="connsiteY5" fmla="*/ 279400 h 279400"/>
                <a:gd name="connsiteX6" fmla="*/ 0 w 203200"/>
                <a:gd name="connsiteY6" fmla="*/ 0 h 279400"/>
                <a:gd name="connsiteX0" fmla="*/ 0 w 195248"/>
                <a:gd name="connsiteY0" fmla="*/ 0 h 279400"/>
                <a:gd name="connsiteX1" fmla="*/ 114300 w 195248"/>
                <a:gd name="connsiteY1" fmla="*/ 57150 h 279400"/>
                <a:gd name="connsiteX2" fmla="*/ 195248 w 195248"/>
                <a:gd name="connsiteY2" fmla="*/ 59524 h 279400"/>
                <a:gd name="connsiteX3" fmla="*/ 190500 w 195248"/>
                <a:gd name="connsiteY3" fmla="*/ 215900 h 279400"/>
                <a:gd name="connsiteX4" fmla="*/ 107950 w 195248"/>
                <a:gd name="connsiteY4" fmla="*/ 215900 h 279400"/>
                <a:gd name="connsiteX5" fmla="*/ 0 w 195248"/>
                <a:gd name="connsiteY5" fmla="*/ 279400 h 279400"/>
                <a:gd name="connsiteX6" fmla="*/ 0 w 195248"/>
                <a:gd name="connsiteY6" fmla="*/ 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248" h="279400">
                  <a:moveTo>
                    <a:pt x="0" y="0"/>
                  </a:moveTo>
                  <a:lnTo>
                    <a:pt x="114300" y="57150"/>
                  </a:lnTo>
                  <a:lnTo>
                    <a:pt x="195248" y="59524"/>
                  </a:lnTo>
                  <a:lnTo>
                    <a:pt x="190500" y="215900"/>
                  </a:lnTo>
                  <a:lnTo>
                    <a:pt x="107950" y="215900"/>
                  </a:lnTo>
                  <a:lnTo>
                    <a:pt x="0" y="2794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/>
            <p:cNvSpPr/>
            <p:nvPr/>
          </p:nvSpPr>
          <p:spPr>
            <a:xfrm>
              <a:off x="7513983" y="3562184"/>
              <a:ext cx="159026" cy="298174"/>
            </a:xfrm>
            <a:custGeom>
              <a:avLst/>
              <a:gdLst>
                <a:gd name="connsiteX0" fmla="*/ 0 w 159026"/>
                <a:gd name="connsiteY0" fmla="*/ 0 h 298174"/>
                <a:gd name="connsiteX1" fmla="*/ 131196 w 159026"/>
                <a:gd name="connsiteY1" fmla="*/ 123246 h 298174"/>
                <a:gd name="connsiteX2" fmla="*/ 159026 w 159026"/>
                <a:gd name="connsiteY2" fmla="*/ 298174 h 29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026" h="298174">
                  <a:moveTo>
                    <a:pt x="0" y="0"/>
                  </a:moveTo>
                  <a:cubicBezTo>
                    <a:pt x="52346" y="36775"/>
                    <a:pt x="104692" y="73551"/>
                    <a:pt x="131196" y="123246"/>
                  </a:cubicBezTo>
                  <a:cubicBezTo>
                    <a:pt x="157700" y="172941"/>
                    <a:pt x="158363" y="235557"/>
                    <a:pt x="159026" y="29817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2" name="円/楕円 41"/>
          <p:cNvSpPr/>
          <p:nvPr/>
        </p:nvSpPr>
        <p:spPr>
          <a:xfrm>
            <a:off x="904530" y="3355022"/>
            <a:ext cx="144000" cy="14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2001017" y="3357008"/>
            <a:ext cx="144000" cy="14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/>
        </p:nvSpPr>
        <p:spPr>
          <a:xfrm>
            <a:off x="2844800" y="2467334"/>
            <a:ext cx="1727200" cy="952500"/>
          </a:xfrm>
          <a:custGeom>
            <a:avLst/>
            <a:gdLst>
              <a:gd name="connsiteX0" fmla="*/ 6350 w 1727200"/>
              <a:gd name="connsiteY0" fmla="*/ 0 h 952500"/>
              <a:gd name="connsiteX1" fmla="*/ 82550 w 1727200"/>
              <a:gd name="connsiteY1" fmla="*/ 0 h 952500"/>
              <a:gd name="connsiteX2" fmla="*/ 88900 w 1727200"/>
              <a:gd name="connsiteY2" fmla="*/ 660400 h 952500"/>
              <a:gd name="connsiteX3" fmla="*/ 1727200 w 1727200"/>
              <a:gd name="connsiteY3" fmla="*/ 660400 h 952500"/>
              <a:gd name="connsiteX4" fmla="*/ 1727200 w 1727200"/>
              <a:gd name="connsiteY4" fmla="*/ 952500 h 952500"/>
              <a:gd name="connsiteX5" fmla="*/ 0 w 1727200"/>
              <a:gd name="connsiteY5" fmla="*/ 946150 h 952500"/>
              <a:gd name="connsiteX6" fmla="*/ 6350 w 1727200"/>
              <a:gd name="connsiteY6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7200" h="952500">
                <a:moveTo>
                  <a:pt x="6350" y="0"/>
                </a:moveTo>
                <a:lnTo>
                  <a:pt x="82550" y="0"/>
                </a:lnTo>
                <a:cubicBezTo>
                  <a:pt x="84667" y="220133"/>
                  <a:pt x="86783" y="440267"/>
                  <a:pt x="88900" y="660400"/>
                </a:cubicBezTo>
                <a:lnTo>
                  <a:pt x="1727200" y="660400"/>
                </a:lnTo>
                <a:lnTo>
                  <a:pt x="1727200" y="952500"/>
                </a:lnTo>
                <a:lnTo>
                  <a:pt x="0" y="946150"/>
                </a:lnTo>
                <a:cubicBezTo>
                  <a:pt x="2117" y="630767"/>
                  <a:pt x="4233" y="315383"/>
                  <a:pt x="6350" y="0"/>
                </a:cubicBezTo>
                <a:close/>
              </a:path>
            </a:pathLst>
          </a:custGeom>
          <a:solidFill>
            <a:schemeClr val="bg1">
              <a:lumMod val="5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2851952" y="1597012"/>
            <a:ext cx="72000" cy="684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2923952" y="1597012"/>
            <a:ext cx="504000" cy="1526400"/>
          </a:xfrm>
          <a:prstGeom prst="rect">
            <a:avLst/>
          </a:prstGeom>
          <a:pattFill prst="wdDn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7" name="直線コネクタ 46"/>
          <p:cNvCxnSpPr>
            <a:stCxn id="46" idx="0"/>
            <a:endCxn id="46" idx="2"/>
          </p:cNvCxnSpPr>
          <p:nvPr/>
        </p:nvCxnSpPr>
        <p:spPr>
          <a:xfrm>
            <a:off x="3175952" y="1597012"/>
            <a:ext cx="0" cy="1526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グループ化 49"/>
          <p:cNvGrpSpPr/>
          <p:nvPr/>
        </p:nvGrpSpPr>
        <p:grpSpPr>
          <a:xfrm>
            <a:off x="3444614" y="2249060"/>
            <a:ext cx="680357" cy="427382"/>
            <a:chOff x="6992652" y="3432976"/>
            <a:chExt cx="680357" cy="427382"/>
          </a:xfrm>
        </p:grpSpPr>
        <p:sp>
          <p:nvSpPr>
            <p:cNvPr id="51" name="正方形/長方形 50"/>
            <p:cNvSpPr/>
            <p:nvPr/>
          </p:nvSpPr>
          <p:spPr>
            <a:xfrm flipV="1">
              <a:off x="6992652" y="3435350"/>
              <a:ext cx="180000" cy="269875"/>
            </a:xfrm>
            <a:prstGeom prst="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  <a:alpha val="50000"/>
                  </a:schemeClr>
                </a:gs>
                <a:gs pos="50000">
                  <a:schemeClr val="tx1">
                    <a:lumMod val="50000"/>
                    <a:lumOff val="50000"/>
                    <a:alpha val="50000"/>
                  </a:schemeClr>
                </a:gs>
                <a:gs pos="100000">
                  <a:schemeClr val="bg1">
                    <a:lumMod val="75000"/>
                    <a:alpha val="50000"/>
                  </a:schemeClr>
                </a:gs>
              </a:gsLst>
              <a:lin ang="5400000" scaled="0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正方形/長方形 51"/>
            <p:cNvSpPr/>
            <p:nvPr/>
          </p:nvSpPr>
          <p:spPr>
            <a:xfrm flipV="1">
              <a:off x="7164288" y="3435350"/>
              <a:ext cx="144000" cy="269875"/>
            </a:xfrm>
            <a:prstGeom prst="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/>
            <p:cNvSpPr/>
            <p:nvPr/>
          </p:nvSpPr>
          <p:spPr>
            <a:xfrm flipV="1">
              <a:off x="7308850" y="3432976"/>
              <a:ext cx="195248" cy="266400"/>
            </a:xfrm>
            <a:custGeom>
              <a:avLst/>
              <a:gdLst>
                <a:gd name="connsiteX0" fmla="*/ 0 w 203200"/>
                <a:gd name="connsiteY0" fmla="*/ 0 h 279400"/>
                <a:gd name="connsiteX1" fmla="*/ 114300 w 203200"/>
                <a:gd name="connsiteY1" fmla="*/ 57150 h 279400"/>
                <a:gd name="connsiteX2" fmla="*/ 203200 w 203200"/>
                <a:gd name="connsiteY2" fmla="*/ 63500 h 279400"/>
                <a:gd name="connsiteX3" fmla="*/ 190500 w 203200"/>
                <a:gd name="connsiteY3" fmla="*/ 215900 h 279400"/>
                <a:gd name="connsiteX4" fmla="*/ 107950 w 203200"/>
                <a:gd name="connsiteY4" fmla="*/ 215900 h 279400"/>
                <a:gd name="connsiteX5" fmla="*/ 0 w 203200"/>
                <a:gd name="connsiteY5" fmla="*/ 279400 h 279400"/>
                <a:gd name="connsiteX6" fmla="*/ 0 w 203200"/>
                <a:gd name="connsiteY6" fmla="*/ 0 h 279400"/>
                <a:gd name="connsiteX0" fmla="*/ 0 w 195248"/>
                <a:gd name="connsiteY0" fmla="*/ 0 h 279400"/>
                <a:gd name="connsiteX1" fmla="*/ 114300 w 195248"/>
                <a:gd name="connsiteY1" fmla="*/ 57150 h 279400"/>
                <a:gd name="connsiteX2" fmla="*/ 195248 w 195248"/>
                <a:gd name="connsiteY2" fmla="*/ 59524 h 279400"/>
                <a:gd name="connsiteX3" fmla="*/ 190500 w 195248"/>
                <a:gd name="connsiteY3" fmla="*/ 215900 h 279400"/>
                <a:gd name="connsiteX4" fmla="*/ 107950 w 195248"/>
                <a:gd name="connsiteY4" fmla="*/ 215900 h 279400"/>
                <a:gd name="connsiteX5" fmla="*/ 0 w 195248"/>
                <a:gd name="connsiteY5" fmla="*/ 279400 h 279400"/>
                <a:gd name="connsiteX6" fmla="*/ 0 w 195248"/>
                <a:gd name="connsiteY6" fmla="*/ 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248" h="279400">
                  <a:moveTo>
                    <a:pt x="0" y="0"/>
                  </a:moveTo>
                  <a:lnTo>
                    <a:pt x="114300" y="57150"/>
                  </a:lnTo>
                  <a:lnTo>
                    <a:pt x="195248" y="59524"/>
                  </a:lnTo>
                  <a:lnTo>
                    <a:pt x="190500" y="215900"/>
                  </a:lnTo>
                  <a:lnTo>
                    <a:pt x="107950" y="215900"/>
                  </a:lnTo>
                  <a:lnTo>
                    <a:pt x="0" y="2794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/>
            <p:cNvSpPr/>
            <p:nvPr/>
          </p:nvSpPr>
          <p:spPr>
            <a:xfrm>
              <a:off x="7513983" y="3562184"/>
              <a:ext cx="159026" cy="298174"/>
            </a:xfrm>
            <a:custGeom>
              <a:avLst/>
              <a:gdLst>
                <a:gd name="connsiteX0" fmla="*/ 0 w 159026"/>
                <a:gd name="connsiteY0" fmla="*/ 0 h 298174"/>
                <a:gd name="connsiteX1" fmla="*/ 131196 w 159026"/>
                <a:gd name="connsiteY1" fmla="*/ 123246 h 298174"/>
                <a:gd name="connsiteX2" fmla="*/ 159026 w 159026"/>
                <a:gd name="connsiteY2" fmla="*/ 298174 h 29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026" h="298174">
                  <a:moveTo>
                    <a:pt x="0" y="0"/>
                  </a:moveTo>
                  <a:cubicBezTo>
                    <a:pt x="52346" y="36775"/>
                    <a:pt x="104692" y="73551"/>
                    <a:pt x="131196" y="123246"/>
                  </a:cubicBezTo>
                  <a:cubicBezTo>
                    <a:pt x="157700" y="172941"/>
                    <a:pt x="158363" y="235557"/>
                    <a:pt x="159026" y="29817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5" name="円/楕円 54"/>
          <p:cNvSpPr/>
          <p:nvPr/>
        </p:nvSpPr>
        <p:spPr>
          <a:xfrm>
            <a:off x="3064770" y="3355022"/>
            <a:ext cx="144000" cy="14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4161257" y="3357008"/>
            <a:ext cx="144000" cy="14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7164288" y="4149080"/>
            <a:ext cx="1008000" cy="720000"/>
          </a:xfrm>
          <a:prstGeom prst="rect">
            <a:avLst/>
          </a:prstGeom>
          <a:pattFill prst="wdDn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8" name="直線コネクタ 57"/>
          <p:cNvCxnSpPr>
            <a:stCxn id="57" idx="0"/>
            <a:endCxn id="57" idx="2"/>
          </p:cNvCxnSpPr>
          <p:nvPr/>
        </p:nvCxnSpPr>
        <p:spPr>
          <a:xfrm>
            <a:off x="7668288" y="4149080"/>
            <a:ext cx="0" cy="7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7412012" y="4149080"/>
            <a:ext cx="0" cy="7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7930926" y="4149080"/>
            <a:ext cx="0" cy="7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グループ化 60"/>
          <p:cNvGrpSpPr/>
          <p:nvPr/>
        </p:nvGrpSpPr>
        <p:grpSpPr>
          <a:xfrm>
            <a:off x="8211908" y="4317479"/>
            <a:ext cx="761993" cy="554681"/>
            <a:chOff x="6992652" y="3432976"/>
            <a:chExt cx="680357" cy="427382"/>
          </a:xfrm>
        </p:grpSpPr>
        <p:sp>
          <p:nvSpPr>
            <p:cNvPr id="62" name="正方形/長方形 61"/>
            <p:cNvSpPr/>
            <p:nvPr/>
          </p:nvSpPr>
          <p:spPr>
            <a:xfrm flipV="1">
              <a:off x="6992652" y="3435350"/>
              <a:ext cx="180000" cy="269875"/>
            </a:xfrm>
            <a:prstGeom prst="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  <a:alpha val="50000"/>
                  </a:schemeClr>
                </a:gs>
                <a:gs pos="50000">
                  <a:schemeClr val="tx1">
                    <a:lumMod val="50000"/>
                    <a:lumOff val="50000"/>
                    <a:alpha val="50000"/>
                  </a:schemeClr>
                </a:gs>
                <a:gs pos="100000">
                  <a:schemeClr val="bg1">
                    <a:lumMod val="75000"/>
                    <a:alpha val="50000"/>
                  </a:schemeClr>
                </a:gs>
              </a:gsLst>
              <a:lin ang="5400000" scaled="0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正方形/長方形 62"/>
            <p:cNvSpPr/>
            <p:nvPr/>
          </p:nvSpPr>
          <p:spPr>
            <a:xfrm flipV="1">
              <a:off x="7164288" y="3435350"/>
              <a:ext cx="144000" cy="269875"/>
            </a:xfrm>
            <a:prstGeom prst="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/>
            <p:cNvSpPr/>
            <p:nvPr/>
          </p:nvSpPr>
          <p:spPr>
            <a:xfrm flipV="1">
              <a:off x="7308850" y="3432976"/>
              <a:ext cx="195248" cy="266400"/>
            </a:xfrm>
            <a:custGeom>
              <a:avLst/>
              <a:gdLst>
                <a:gd name="connsiteX0" fmla="*/ 0 w 203200"/>
                <a:gd name="connsiteY0" fmla="*/ 0 h 279400"/>
                <a:gd name="connsiteX1" fmla="*/ 114300 w 203200"/>
                <a:gd name="connsiteY1" fmla="*/ 57150 h 279400"/>
                <a:gd name="connsiteX2" fmla="*/ 203200 w 203200"/>
                <a:gd name="connsiteY2" fmla="*/ 63500 h 279400"/>
                <a:gd name="connsiteX3" fmla="*/ 190500 w 203200"/>
                <a:gd name="connsiteY3" fmla="*/ 215900 h 279400"/>
                <a:gd name="connsiteX4" fmla="*/ 107950 w 203200"/>
                <a:gd name="connsiteY4" fmla="*/ 215900 h 279400"/>
                <a:gd name="connsiteX5" fmla="*/ 0 w 203200"/>
                <a:gd name="connsiteY5" fmla="*/ 279400 h 279400"/>
                <a:gd name="connsiteX6" fmla="*/ 0 w 203200"/>
                <a:gd name="connsiteY6" fmla="*/ 0 h 279400"/>
                <a:gd name="connsiteX0" fmla="*/ 0 w 195248"/>
                <a:gd name="connsiteY0" fmla="*/ 0 h 279400"/>
                <a:gd name="connsiteX1" fmla="*/ 114300 w 195248"/>
                <a:gd name="connsiteY1" fmla="*/ 57150 h 279400"/>
                <a:gd name="connsiteX2" fmla="*/ 195248 w 195248"/>
                <a:gd name="connsiteY2" fmla="*/ 59524 h 279400"/>
                <a:gd name="connsiteX3" fmla="*/ 190500 w 195248"/>
                <a:gd name="connsiteY3" fmla="*/ 215900 h 279400"/>
                <a:gd name="connsiteX4" fmla="*/ 107950 w 195248"/>
                <a:gd name="connsiteY4" fmla="*/ 215900 h 279400"/>
                <a:gd name="connsiteX5" fmla="*/ 0 w 195248"/>
                <a:gd name="connsiteY5" fmla="*/ 279400 h 279400"/>
                <a:gd name="connsiteX6" fmla="*/ 0 w 195248"/>
                <a:gd name="connsiteY6" fmla="*/ 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248" h="279400">
                  <a:moveTo>
                    <a:pt x="0" y="0"/>
                  </a:moveTo>
                  <a:lnTo>
                    <a:pt x="114300" y="57150"/>
                  </a:lnTo>
                  <a:lnTo>
                    <a:pt x="195248" y="59524"/>
                  </a:lnTo>
                  <a:lnTo>
                    <a:pt x="190500" y="215900"/>
                  </a:lnTo>
                  <a:lnTo>
                    <a:pt x="107950" y="215900"/>
                  </a:lnTo>
                  <a:lnTo>
                    <a:pt x="0" y="2794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/>
            <p:cNvSpPr/>
            <p:nvPr/>
          </p:nvSpPr>
          <p:spPr>
            <a:xfrm>
              <a:off x="7513983" y="3562184"/>
              <a:ext cx="159026" cy="298174"/>
            </a:xfrm>
            <a:custGeom>
              <a:avLst/>
              <a:gdLst>
                <a:gd name="connsiteX0" fmla="*/ 0 w 159026"/>
                <a:gd name="connsiteY0" fmla="*/ 0 h 298174"/>
                <a:gd name="connsiteX1" fmla="*/ 131196 w 159026"/>
                <a:gd name="connsiteY1" fmla="*/ 123246 h 298174"/>
                <a:gd name="connsiteX2" fmla="*/ 159026 w 159026"/>
                <a:gd name="connsiteY2" fmla="*/ 298174 h 29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026" h="298174">
                  <a:moveTo>
                    <a:pt x="0" y="0"/>
                  </a:moveTo>
                  <a:cubicBezTo>
                    <a:pt x="52346" y="36775"/>
                    <a:pt x="104692" y="73551"/>
                    <a:pt x="131196" y="123246"/>
                  </a:cubicBezTo>
                  <a:cubicBezTo>
                    <a:pt x="157700" y="172941"/>
                    <a:pt x="158363" y="235557"/>
                    <a:pt x="159026" y="29817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6" name="正方形/長方形 65"/>
          <p:cNvSpPr/>
          <p:nvPr/>
        </p:nvSpPr>
        <p:spPr>
          <a:xfrm>
            <a:off x="713663" y="4149080"/>
            <a:ext cx="252000" cy="720000"/>
          </a:xfrm>
          <a:prstGeom prst="rect">
            <a:avLst/>
          </a:prstGeom>
          <a:pattFill prst="wdDn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7" name="グループ化 66"/>
          <p:cNvGrpSpPr/>
          <p:nvPr/>
        </p:nvGrpSpPr>
        <p:grpSpPr>
          <a:xfrm>
            <a:off x="1001695" y="4317479"/>
            <a:ext cx="761993" cy="554681"/>
            <a:chOff x="6992652" y="3432976"/>
            <a:chExt cx="680357" cy="427382"/>
          </a:xfrm>
        </p:grpSpPr>
        <p:sp>
          <p:nvSpPr>
            <p:cNvPr id="68" name="正方形/長方形 67"/>
            <p:cNvSpPr/>
            <p:nvPr/>
          </p:nvSpPr>
          <p:spPr>
            <a:xfrm flipV="1">
              <a:off x="6992652" y="3435350"/>
              <a:ext cx="180000" cy="269875"/>
            </a:xfrm>
            <a:prstGeom prst="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  <a:alpha val="50000"/>
                  </a:schemeClr>
                </a:gs>
                <a:gs pos="50000">
                  <a:schemeClr val="tx1">
                    <a:lumMod val="50000"/>
                    <a:lumOff val="50000"/>
                    <a:alpha val="50000"/>
                  </a:schemeClr>
                </a:gs>
                <a:gs pos="100000">
                  <a:schemeClr val="bg1">
                    <a:lumMod val="75000"/>
                    <a:alpha val="50000"/>
                  </a:schemeClr>
                </a:gs>
              </a:gsLst>
              <a:lin ang="5400000" scaled="0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正方形/長方形 68"/>
            <p:cNvSpPr/>
            <p:nvPr/>
          </p:nvSpPr>
          <p:spPr>
            <a:xfrm flipV="1">
              <a:off x="7164288" y="3435350"/>
              <a:ext cx="144000" cy="269875"/>
            </a:xfrm>
            <a:prstGeom prst="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/>
            <p:cNvSpPr/>
            <p:nvPr/>
          </p:nvSpPr>
          <p:spPr>
            <a:xfrm flipV="1">
              <a:off x="7308850" y="3432976"/>
              <a:ext cx="195248" cy="266400"/>
            </a:xfrm>
            <a:custGeom>
              <a:avLst/>
              <a:gdLst>
                <a:gd name="connsiteX0" fmla="*/ 0 w 203200"/>
                <a:gd name="connsiteY0" fmla="*/ 0 h 279400"/>
                <a:gd name="connsiteX1" fmla="*/ 114300 w 203200"/>
                <a:gd name="connsiteY1" fmla="*/ 57150 h 279400"/>
                <a:gd name="connsiteX2" fmla="*/ 203200 w 203200"/>
                <a:gd name="connsiteY2" fmla="*/ 63500 h 279400"/>
                <a:gd name="connsiteX3" fmla="*/ 190500 w 203200"/>
                <a:gd name="connsiteY3" fmla="*/ 215900 h 279400"/>
                <a:gd name="connsiteX4" fmla="*/ 107950 w 203200"/>
                <a:gd name="connsiteY4" fmla="*/ 215900 h 279400"/>
                <a:gd name="connsiteX5" fmla="*/ 0 w 203200"/>
                <a:gd name="connsiteY5" fmla="*/ 279400 h 279400"/>
                <a:gd name="connsiteX6" fmla="*/ 0 w 203200"/>
                <a:gd name="connsiteY6" fmla="*/ 0 h 279400"/>
                <a:gd name="connsiteX0" fmla="*/ 0 w 195248"/>
                <a:gd name="connsiteY0" fmla="*/ 0 h 279400"/>
                <a:gd name="connsiteX1" fmla="*/ 114300 w 195248"/>
                <a:gd name="connsiteY1" fmla="*/ 57150 h 279400"/>
                <a:gd name="connsiteX2" fmla="*/ 195248 w 195248"/>
                <a:gd name="connsiteY2" fmla="*/ 59524 h 279400"/>
                <a:gd name="connsiteX3" fmla="*/ 190500 w 195248"/>
                <a:gd name="connsiteY3" fmla="*/ 215900 h 279400"/>
                <a:gd name="connsiteX4" fmla="*/ 107950 w 195248"/>
                <a:gd name="connsiteY4" fmla="*/ 215900 h 279400"/>
                <a:gd name="connsiteX5" fmla="*/ 0 w 195248"/>
                <a:gd name="connsiteY5" fmla="*/ 279400 h 279400"/>
                <a:gd name="connsiteX6" fmla="*/ 0 w 195248"/>
                <a:gd name="connsiteY6" fmla="*/ 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248" h="279400">
                  <a:moveTo>
                    <a:pt x="0" y="0"/>
                  </a:moveTo>
                  <a:lnTo>
                    <a:pt x="114300" y="57150"/>
                  </a:lnTo>
                  <a:lnTo>
                    <a:pt x="195248" y="59524"/>
                  </a:lnTo>
                  <a:lnTo>
                    <a:pt x="190500" y="215900"/>
                  </a:lnTo>
                  <a:lnTo>
                    <a:pt x="107950" y="215900"/>
                  </a:lnTo>
                  <a:lnTo>
                    <a:pt x="0" y="2794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 70"/>
            <p:cNvSpPr/>
            <p:nvPr/>
          </p:nvSpPr>
          <p:spPr>
            <a:xfrm>
              <a:off x="7513983" y="3562184"/>
              <a:ext cx="159026" cy="298174"/>
            </a:xfrm>
            <a:custGeom>
              <a:avLst/>
              <a:gdLst>
                <a:gd name="connsiteX0" fmla="*/ 0 w 159026"/>
                <a:gd name="connsiteY0" fmla="*/ 0 h 298174"/>
                <a:gd name="connsiteX1" fmla="*/ 131196 w 159026"/>
                <a:gd name="connsiteY1" fmla="*/ 123246 h 298174"/>
                <a:gd name="connsiteX2" fmla="*/ 159026 w 159026"/>
                <a:gd name="connsiteY2" fmla="*/ 298174 h 29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026" h="298174">
                  <a:moveTo>
                    <a:pt x="0" y="0"/>
                  </a:moveTo>
                  <a:cubicBezTo>
                    <a:pt x="52346" y="36775"/>
                    <a:pt x="104692" y="73551"/>
                    <a:pt x="131196" y="123246"/>
                  </a:cubicBezTo>
                  <a:cubicBezTo>
                    <a:pt x="157700" y="172941"/>
                    <a:pt x="158363" y="235557"/>
                    <a:pt x="159026" y="29817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2" name="正方形/長方形 71"/>
          <p:cNvSpPr/>
          <p:nvPr/>
        </p:nvSpPr>
        <p:spPr>
          <a:xfrm>
            <a:off x="2871008" y="4149080"/>
            <a:ext cx="504000" cy="720000"/>
          </a:xfrm>
          <a:prstGeom prst="rect">
            <a:avLst/>
          </a:prstGeom>
          <a:pattFill prst="wdDn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3" name="直線コネクタ 72"/>
          <p:cNvCxnSpPr>
            <a:stCxn id="72" idx="0"/>
            <a:endCxn id="72" idx="2"/>
          </p:cNvCxnSpPr>
          <p:nvPr/>
        </p:nvCxnSpPr>
        <p:spPr>
          <a:xfrm>
            <a:off x="3123008" y="4149080"/>
            <a:ext cx="0" cy="7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グループ化 73"/>
          <p:cNvGrpSpPr/>
          <p:nvPr/>
        </p:nvGrpSpPr>
        <p:grpSpPr>
          <a:xfrm>
            <a:off x="3402467" y="4317479"/>
            <a:ext cx="761993" cy="554681"/>
            <a:chOff x="6992652" y="3432976"/>
            <a:chExt cx="680357" cy="427382"/>
          </a:xfrm>
        </p:grpSpPr>
        <p:sp>
          <p:nvSpPr>
            <p:cNvPr id="75" name="正方形/長方形 74"/>
            <p:cNvSpPr/>
            <p:nvPr/>
          </p:nvSpPr>
          <p:spPr>
            <a:xfrm flipV="1">
              <a:off x="6992652" y="3435350"/>
              <a:ext cx="180000" cy="269875"/>
            </a:xfrm>
            <a:prstGeom prst="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  <a:alpha val="50000"/>
                  </a:schemeClr>
                </a:gs>
                <a:gs pos="50000">
                  <a:schemeClr val="tx1">
                    <a:lumMod val="50000"/>
                    <a:lumOff val="50000"/>
                    <a:alpha val="50000"/>
                  </a:schemeClr>
                </a:gs>
                <a:gs pos="100000">
                  <a:schemeClr val="bg1">
                    <a:lumMod val="75000"/>
                    <a:alpha val="50000"/>
                  </a:schemeClr>
                </a:gs>
              </a:gsLst>
              <a:lin ang="5400000" scaled="0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正方形/長方形 75"/>
            <p:cNvSpPr/>
            <p:nvPr/>
          </p:nvSpPr>
          <p:spPr>
            <a:xfrm flipV="1">
              <a:off x="7164288" y="3435350"/>
              <a:ext cx="144000" cy="269875"/>
            </a:xfrm>
            <a:prstGeom prst="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/>
            <p:cNvSpPr/>
            <p:nvPr/>
          </p:nvSpPr>
          <p:spPr>
            <a:xfrm flipV="1">
              <a:off x="7308850" y="3432976"/>
              <a:ext cx="195248" cy="266400"/>
            </a:xfrm>
            <a:custGeom>
              <a:avLst/>
              <a:gdLst>
                <a:gd name="connsiteX0" fmla="*/ 0 w 203200"/>
                <a:gd name="connsiteY0" fmla="*/ 0 h 279400"/>
                <a:gd name="connsiteX1" fmla="*/ 114300 w 203200"/>
                <a:gd name="connsiteY1" fmla="*/ 57150 h 279400"/>
                <a:gd name="connsiteX2" fmla="*/ 203200 w 203200"/>
                <a:gd name="connsiteY2" fmla="*/ 63500 h 279400"/>
                <a:gd name="connsiteX3" fmla="*/ 190500 w 203200"/>
                <a:gd name="connsiteY3" fmla="*/ 215900 h 279400"/>
                <a:gd name="connsiteX4" fmla="*/ 107950 w 203200"/>
                <a:gd name="connsiteY4" fmla="*/ 215900 h 279400"/>
                <a:gd name="connsiteX5" fmla="*/ 0 w 203200"/>
                <a:gd name="connsiteY5" fmla="*/ 279400 h 279400"/>
                <a:gd name="connsiteX6" fmla="*/ 0 w 203200"/>
                <a:gd name="connsiteY6" fmla="*/ 0 h 279400"/>
                <a:gd name="connsiteX0" fmla="*/ 0 w 195248"/>
                <a:gd name="connsiteY0" fmla="*/ 0 h 279400"/>
                <a:gd name="connsiteX1" fmla="*/ 114300 w 195248"/>
                <a:gd name="connsiteY1" fmla="*/ 57150 h 279400"/>
                <a:gd name="connsiteX2" fmla="*/ 195248 w 195248"/>
                <a:gd name="connsiteY2" fmla="*/ 59524 h 279400"/>
                <a:gd name="connsiteX3" fmla="*/ 190500 w 195248"/>
                <a:gd name="connsiteY3" fmla="*/ 215900 h 279400"/>
                <a:gd name="connsiteX4" fmla="*/ 107950 w 195248"/>
                <a:gd name="connsiteY4" fmla="*/ 215900 h 279400"/>
                <a:gd name="connsiteX5" fmla="*/ 0 w 195248"/>
                <a:gd name="connsiteY5" fmla="*/ 279400 h 279400"/>
                <a:gd name="connsiteX6" fmla="*/ 0 w 195248"/>
                <a:gd name="connsiteY6" fmla="*/ 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248" h="279400">
                  <a:moveTo>
                    <a:pt x="0" y="0"/>
                  </a:moveTo>
                  <a:lnTo>
                    <a:pt x="114300" y="57150"/>
                  </a:lnTo>
                  <a:lnTo>
                    <a:pt x="195248" y="59524"/>
                  </a:lnTo>
                  <a:lnTo>
                    <a:pt x="190500" y="215900"/>
                  </a:lnTo>
                  <a:lnTo>
                    <a:pt x="107950" y="215900"/>
                  </a:lnTo>
                  <a:lnTo>
                    <a:pt x="0" y="2794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77"/>
            <p:cNvSpPr/>
            <p:nvPr/>
          </p:nvSpPr>
          <p:spPr>
            <a:xfrm>
              <a:off x="7513983" y="3562184"/>
              <a:ext cx="159026" cy="298174"/>
            </a:xfrm>
            <a:custGeom>
              <a:avLst/>
              <a:gdLst>
                <a:gd name="connsiteX0" fmla="*/ 0 w 159026"/>
                <a:gd name="connsiteY0" fmla="*/ 0 h 298174"/>
                <a:gd name="connsiteX1" fmla="*/ 131196 w 159026"/>
                <a:gd name="connsiteY1" fmla="*/ 123246 h 298174"/>
                <a:gd name="connsiteX2" fmla="*/ 159026 w 159026"/>
                <a:gd name="connsiteY2" fmla="*/ 298174 h 29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026" h="298174">
                  <a:moveTo>
                    <a:pt x="0" y="0"/>
                  </a:moveTo>
                  <a:cubicBezTo>
                    <a:pt x="52346" y="36775"/>
                    <a:pt x="104692" y="73551"/>
                    <a:pt x="131196" y="123246"/>
                  </a:cubicBezTo>
                  <a:cubicBezTo>
                    <a:pt x="157700" y="172941"/>
                    <a:pt x="158363" y="235557"/>
                    <a:pt x="159026" y="29817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9" name="正方形/長方形 78"/>
          <p:cNvSpPr/>
          <p:nvPr/>
        </p:nvSpPr>
        <p:spPr>
          <a:xfrm>
            <a:off x="5004048" y="4149080"/>
            <a:ext cx="756000" cy="720000"/>
          </a:xfrm>
          <a:prstGeom prst="rect">
            <a:avLst/>
          </a:prstGeom>
          <a:pattFill prst="wdDn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0" name="直線コネクタ 79"/>
          <p:cNvCxnSpPr/>
          <p:nvPr/>
        </p:nvCxnSpPr>
        <p:spPr>
          <a:xfrm>
            <a:off x="5492346" y="4149080"/>
            <a:ext cx="0" cy="7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5251772" y="4149080"/>
            <a:ext cx="0" cy="7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グループ化 81"/>
          <p:cNvGrpSpPr/>
          <p:nvPr/>
        </p:nvGrpSpPr>
        <p:grpSpPr>
          <a:xfrm>
            <a:off x="5793011" y="4317479"/>
            <a:ext cx="761993" cy="554681"/>
            <a:chOff x="6992652" y="3432976"/>
            <a:chExt cx="680357" cy="427382"/>
          </a:xfrm>
        </p:grpSpPr>
        <p:sp>
          <p:nvSpPr>
            <p:cNvPr id="83" name="正方形/長方形 82"/>
            <p:cNvSpPr/>
            <p:nvPr/>
          </p:nvSpPr>
          <p:spPr>
            <a:xfrm flipV="1">
              <a:off x="6992652" y="3435350"/>
              <a:ext cx="180000" cy="269875"/>
            </a:xfrm>
            <a:prstGeom prst="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  <a:alpha val="50000"/>
                  </a:schemeClr>
                </a:gs>
                <a:gs pos="50000">
                  <a:schemeClr val="tx1">
                    <a:lumMod val="50000"/>
                    <a:lumOff val="50000"/>
                    <a:alpha val="50000"/>
                  </a:schemeClr>
                </a:gs>
                <a:gs pos="100000">
                  <a:schemeClr val="bg1">
                    <a:lumMod val="75000"/>
                    <a:alpha val="50000"/>
                  </a:schemeClr>
                </a:gs>
              </a:gsLst>
              <a:lin ang="5400000" scaled="0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正方形/長方形 83"/>
            <p:cNvSpPr/>
            <p:nvPr/>
          </p:nvSpPr>
          <p:spPr>
            <a:xfrm flipV="1">
              <a:off x="7164288" y="3435350"/>
              <a:ext cx="144000" cy="269875"/>
            </a:xfrm>
            <a:prstGeom prst="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 84"/>
            <p:cNvSpPr/>
            <p:nvPr/>
          </p:nvSpPr>
          <p:spPr>
            <a:xfrm flipV="1">
              <a:off x="7308850" y="3432976"/>
              <a:ext cx="195248" cy="266400"/>
            </a:xfrm>
            <a:custGeom>
              <a:avLst/>
              <a:gdLst>
                <a:gd name="connsiteX0" fmla="*/ 0 w 203200"/>
                <a:gd name="connsiteY0" fmla="*/ 0 h 279400"/>
                <a:gd name="connsiteX1" fmla="*/ 114300 w 203200"/>
                <a:gd name="connsiteY1" fmla="*/ 57150 h 279400"/>
                <a:gd name="connsiteX2" fmla="*/ 203200 w 203200"/>
                <a:gd name="connsiteY2" fmla="*/ 63500 h 279400"/>
                <a:gd name="connsiteX3" fmla="*/ 190500 w 203200"/>
                <a:gd name="connsiteY3" fmla="*/ 215900 h 279400"/>
                <a:gd name="connsiteX4" fmla="*/ 107950 w 203200"/>
                <a:gd name="connsiteY4" fmla="*/ 215900 h 279400"/>
                <a:gd name="connsiteX5" fmla="*/ 0 w 203200"/>
                <a:gd name="connsiteY5" fmla="*/ 279400 h 279400"/>
                <a:gd name="connsiteX6" fmla="*/ 0 w 203200"/>
                <a:gd name="connsiteY6" fmla="*/ 0 h 279400"/>
                <a:gd name="connsiteX0" fmla="*/ 0 w 195248"/>
                <a:gd name="connsiteY0" fmla="*/ 0 h 279400"/>
                <a:gd name="connsiteX1" fmla="*/ 114300 w 195248"/>
                <a:gd name="connsiteY1" fmla="*/ 57150 h 279400"/>
                <a:gd name="connsiteX2" fmla="*/ 195248 w 195248"/>
                <a:gd name="connsiteY2" fmla="*/ 59524 h 279400"/>
                <a:gd name="connsiteX3" fmla="*/ 190500 w 195248"/>
                <a:gd name="connsiteY3" fmla="*/ 215900 h 279400"/>
                <a:gd name="connsiteX4" fmla="*/ 107950 w 195248"/>
                <a:gd name="connsiteY4" fmla="*/ 215900 h 279400"/>
                <a:gd name="connsiteX5" fmla="*/ 0 w 195248"/>
                <a:gd name="connsiteY5" fmla="*/ 279400 h 279400"/>
                <a:gd name="connsiteX6" fmla="*/ 0 w 195248"/>
                <a:gd name="connsiteY6" fmla="*/ 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248" h="279400">
                  <a:moveTo>
                    <a:pt x="0" y="0"/>
                  </a:moveTo>
                  <a:lnTo>
                    <a:pt x="114300" y="57150"/>
                  </a:lnTo>
                  <a:lnTo>
                    <a:pt x="195248" y="59524"/>
                  </a:lnTo>
                  <a:lnTo>
                    <a:pt x="190500" y="215900"/>
                  </a:lnTo>
                  <a:lnTo>
                    <a:pt x="107950" y="215900"/>
                  </a:lnTo>
                  <a:lnTo>
                    <a:pt x="0" y="2794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 85"/>
            <p:cNvSpPr/>
            <p:nvPr/>
          </p:nvSpPr>
          <p:spPr>
            <a:xfrm>
              <a:off x="7513983" y="3562184"/>
              <a:ext cx="159026" cy="298174"/>
            </a:xfrm>
            <a:custGeom>
              <a:avLst/>
              <a:gdLst>
                <a:gd name="connsiteX0" fmla="*/ 0 w 159026"/>
                <a:gd name="connsiteY0" fmla="*/ 0 h 298174"/>
                <a:gd name="connsiteX1" fmla="*/ 131196 w 159026"/>
                <a:gd name="connsiteY1" fmla="*/ 123246 h 298174"/>
                <a:gd name="connsiteX2" fmla="*/ 159026 w 159026"/>
                <a:gd name="connsiteY2" fmla="*/ 298174 h 29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026" h="298174">
                  <a:moveTo>
                    <a:pt x="0" y="0"/>
                  </a:moveTo>
                  <a:cubicBezTo>
                    <a:pt x="52346" y="36775"/>
                    <a:pt x="104692" y="73551"/>
                    <a:pt x="131196" y="123246"/>
                  </a:cubicBezTo>
                  <a:cubicBezTo>
                    <a:pt x="157700" y="172941"/>
                    <a:pt x="158363" y="235557"/>
                    <a:pt x="159026" y="29817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4187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0066"/>
                </a:solidFill>
              </a:rPr>
              <a:t>PURPOSE</a:t>
            </a:r>
            <a:endParaRPr kumimoji="1" lang="ja-JP" altLang="en-US" dirty="0">
              <a:solidFill>
                <a:srgbClr val="000066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4056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altLang="ja-JP" sz="28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In this study, benchmark calculations </a:t>
            </a: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for </a:t>
            </a:r>
            <a:r>
              <a:rPr lang="en-US" altLang="ja-JP" sz="28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shielding experiments at several proton accelerator facilities (TIARA, RCNP, AGS) </a:t>
            </a: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are carried out with the latest version of the PHITS (ver. 2.82).</a:t>
            </a:r>
            <a:endParaRPr lang="en-US" altLang="ja-JP" sz="28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>
              <a:lnSpc>
                <a:spcPts val="3000"/>
              </a:lnSpc>
            </a:pPr>
            <a:endParaRPr lang="en-US" altLang="ja-JP" sz="28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>
              <a:lnSpc>
                <a:spcPts val="3000"/>
              </a:lnSpc>
            </a:pPr>
            <a:endParaRPr lang="en-US" altLang="ja-JP" sz="28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endParaRPr lang="en-US" altLang="ja-JP" sz="14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>
              <a:lnSpc>
                <a:spcPts val="3000"/>
              </a:lnSpc>
            </a:pP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Moreover, we try </a:t>
            </a:r>
            <a:r>
              <a:rPr lang="en-US" altLang="ja-JP" sz="28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to </a:t>
            </a: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evaluate </a:t>
            </a:r>
            <a:r>
              <a:rPr lang="en-US" altLang="ja-JP" sz="28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neutron attenuation length for </a:t>
            </a: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these </a:t>
            </a:r>
            <a:r>
              <a:rPr lang="en-US" altLang="ja-JP" sz="28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shielding </a:t>
            </a: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experiments with </a:t>
            </a:r>
            <a:r>
              <a:rPr lang="en-US" altLang="ja-JP" sz="28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help of the PHITS.</a:t>
            </a:r>
            <a:endParaRPr lang="en-US" altLang="ja-JP" sz="28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>
              <a:lnSpc>
                <a:spcPts val="3000"/>
              </a:lnSpc>
            </a:pPr>
            <a:endParaRPr lang="en-US" altLang="ja-JP" sz="28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229600" y="6309320"/>
            <a:ext cx="758952" cy="411520"/>
          </a:xfrm>
        </p:spPr>
        <p:txBody>
          <a:bodyPr/>
          <a:lstStyle/>
          <a:p>
            <a:fld id="{AF88F988-8B30-4C0C-A22A-DA718B67D26D}" type="slidenum">
              <a:rPr kumimoji="1" lang="ja-JP" altLang="en-US" sz="2400" b="1" smtClean="0"/>
              <a:t>4</a:t>
            </a:fld>
            <a:endParaRPr kumimoji="1" lang="ja-JP" altLang="en-US" sz="24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611560" y="2917393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/>
              <a:t>TIARA: Takasaki Ion Accelerators for </a:t>
            </a:r>
            <a:r>
              <a:rPr lang="en-US" altLang="ja-JP" sz="2000" dirty="0" smtClean="0"/>
              <a:t>Advanced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Radiation </a:t>
            </a:r>
            <a:r>
              <a:rPr lang="en-US" altLang="ja-JP" sz="2000" dirty="0"/>
              <a:t>Application, JAEA</a:t>
            </a:r>
          </a:p>
          <a:p>
            <a:r>
              <a:rPr lang="en-US" altLang="ja-JP" sz="2000" dirty="0" smtClean="0"/>
              <a:t>RCNP</a:t>
            </a:r>
            <a:r>
              <a:rPr lang="en-US" altLang="ja-JP" sz="2000" dirty="0"/>
              <a:t>: Research Center for Nuclear Physics, Osaka Univ.</a:t>
            </a:r>
          </a:p>
          <a:p>
            <a:r>
              <a:rPr lang="en-US" altLang="ja-JP" sz="2000" dirty="0" smtClean="0"/>
              <a:t>AGS</a:t>
            </a:r>
            <a:r>
              <a:rPr lang="en-US" altLang="ja-JP" sz="2000" dirty="0"/>
              <a:t>: Alternating Gradient Synchrotron, </a:t>
            </a:r>
            <a:r>
              <a:rPr lang="en-US" altLang="ja-JP" sz="2000" dirty="0" smtClean="0"/>
              <a:t>BNL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20421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solidFill>
                  <a:srgbClr val="000066"/>
                </a:solidFill>
              </a:rPr>
              <a:t>Models (default) </a:t>
            </a:r>
            <a:r>
              <a:rPr lang="en-US" altLang="ja-JP" dirty="0">
                <a:solidFill>
                  <a:srgbClr val="000066"/>
                </a:solidFill>
              </a:rPr>
              <a:t>in </a:t>
            </a:r>
            <a:r>
              <a:rPr lang="en-US" altLang="ja-JP" dirty="0" smtClean="0">
                <a:solidFill>
                  <a:srgbClr val="000066"/>
                </a:solidFill>
              </a:rPr>
              <a:t>PHITS 2.82</a:t>
            </a:r>
            <a:endParaRPr kumimoji="1" lang="ja-JP" altLang="en-US" dirty="0">
              <a:solidFill>
                <a:srgbClr val="000066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229600" y="6309320"/>
            <a:ext cx="758952" cy="411520"/>
          </a:xfrm>
        </p:spPr>
        <p:txBody>
          <a:bodyPr/>
          <a:lstStyle/>
          <a:p>
            <a:fld id="{AF88F988-8B30-4C0C-A22A-DA718B67D26D}" type="slidenum">
              <a:rPr kumimoji="1" lang="ja-JP" altLang="en-US" sz="2400" b="1" smtClean="0"/>
              <a:t>5</a:t>
            </a:fld>
            <a:endParaRPr kumimoji="1" lang="ja-JP" altLang="en-US" sz="24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2" y="1412776"/>
            <a:ext cx="9000000" cy="424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コネクタ 4"/>
          <p:cNvCxnSpPr/>
          <p:nvPr/>
        </p:nvCxnSpPr>
        <p:spPr>
          <a:xfrm>
            <a:off x="450128" y="3329696"/>
            <a:ext cx="3456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539552" y="5785906"/>
            <a:ext cx="8496944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ja-JP" sz="26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INCL4.6 </a:t>
            </a:r>
            <a:r>
              <a:rPr lang="en-US" altLang="ja-JP" sz="2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was introduced into </a:t>
            </a:r>
            <a:r>
              <a:rPr lang="en-US" altLang="ja-JP" sz="26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PHITS </a:t>
            </a:r>
            <a:r>
              <a:rPr lang="en-US" altLang="ja-JP" sz="2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version </a:t>
            </a:r>
            <a:r>
              <a:rPr lang="en-US" altLang="ja-JP" sz="26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2.52 </a:t>
            </a:r>
            <a:r>
              <a:rPr lang="en-US" altLang="ja-JP" sz="2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    (</a:t>
            </a:r>
            <a:r>
              <a:rPr lang="en-US" altLang="ja-JP" sz="26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Dec., 2012) </a:t>
            </a:r>
            <a:r>
              <a:rPr lang="en-US" altLang="ja-JP" sz="2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as substitute for </a:t>
            </a:r>
            <a:r>
              <a:rPr lang="en-US" altLang="ja-JP" sz="26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Bertini</a:t>
            </a:r>
            <a:r>
              <a:rPr lang="en-US" altLang="ja-JP" sz="2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model.</a:t>
            </a:r>
            <a:endParaRPr lang="en-US" altLang="ja-JP" sz="26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323528" y="2767280"/>
            <a:ext cx="3888432" cy="15258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68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0066"/>
                </a:solidFill>
              </a:rPr>
              <a:t>Difference of neutron attenuations</a:t>
            </a:r>
            <a:endParaRPr kumimoji="1" lang="ja-JP" altLang="en-US" dirty="0">
              <a:solidFill>
                <a:srgbClr val="000066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268761"/>
            <a:ext cx="8784976" cy="1584176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For concrete, differences of neutron attenuations are observed for energies from 1 to 3 GeV.</a:t>
            </a:r>
            <a:endParaRPr lang="en-US" altLang="ja-JP" sz="2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229600" y="6309320"/>
            <a:ext cx="758952" cy="411520"/>
          </a:xfrm>
        </p:spPr>
        <p:txBody>
          <a:bodyPr/>
          <a:lstStyle/>
          <a:p>
            <a:fld id="{AF88F988-8B30-4C0C-A22A-DA718B67D26D}" type="slidenum">
              <a:rPr kumimoji="1" lang="ja-JP" altLang="en-US" sz="2400" b="1" smtClean="0"/>
              <a:t>6</a:t>
            </a:fld>
            <a:endParaRPr kumimoji="1" lang="ja-JP" altLang="en-US" sz="24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600" y="2132856"/>
            <a:ext cx="6106963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グループ化 7"/>
          <p:cNvGrpSpPr/>
          <p:nvPr/>
        </p:nvGrpSpPr>
        <p:grpSpPr>
          <a:xfrm>
            <a:off x="3062578" y="3284070"/>
            <a:ext cx="2072992" cy="1424920"/>
            <a:chOff x="2707412" y="3080390"/>
            <a:chExt cx="2072992" cy="1424920"/>
          </a:xfrm>
        </p:grpSpPr>
        <p:sp>
          <p:nvSpPr>
            <p:cNvPr id="6" name="フリーフォーム 5"/>
            <p:cNvSpPr/>
            <p:nvPr/>
          </p:nvSpPr>
          <p:spPr>
            <a:xfrm>
              <a:off x="2743200" y="3116580"/>
              <a:ext cx="2004060" cy="1352550"/>
            </a:xfrm>
            <a:custGeom>
              <a:avLst/>
              <a:gdLst>
                <a:gd name="connsiteX0" fmla="*/ 0 w 2004060"/>
                <a:gd name="connsiteY0" fmla="*/ 1352550 h 1352550"/>
                <a:gd name="connsiteX1" fmla="*/ 354330 w 2004060"/>
                <a:gd name="connsiteY1" fmla="*/ 899160 h 1352550"/>
                <a:gd name="connsiteX2" fmla="*/ 678180 w 2004060"/>
                <a:gd name="connsiteY2" fmla="*/ 514350 h 1352550"/>
                <a:gd name="connsiteX3" fmla="*/ 1021080 w 2004060"/>
                <a:gd name="connsiteY3" fmla="*/ 369570 h 1352550"/>
                <a:gd name="connsiteX4" fmla="*/ 1470660 w 2004060"/>
                <a:gd name="connsiteY4" fmla="*/ 243840 h 1352550"/>
                <a:gd name="connsiteX5" fmla="*/ 1657350 w 2004060"/>
                <a:gd name="connsiteY5" fmla="*/ 156210 h 1352550"/>
                <a:gd name="connsiteX6" fmla="*/ 2004060 w 2004060"/>
                <a:gd name="connsiteY6" fmla="*/ 0 h 135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4060" h="1352550">
                  <a:moveTo>
                    <a:pt x="0" y="1352550"/>
                  </a:moveTo>
                  <a:lnTo>
                    <a:pt x="354330" y="899160"/>
                  </a:lnTo>
                  <a:lnTo>
                    <a:pt x="678180" y="514350"/>
                  </a:lnTo>
                  <a:lnTo>
                    <a:pt x="1021080" y="369570"/>
                  </a:lnTo>
                  <a:lnTo>
                    <a:pt x="1470660" y="243840"/>
                  </a:lnTo>
                  <a:lnTo>
                    <a:pt x="1657350" y="156210"/>
                  </a:lnTo>
                  <a:lnTo>
                    <a:pt x="2004060" y="0"/>
                  </a:lnTo>
                </a:path>
              </a:pathLst>
            </a:custGeom>
            <a:noFill/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円/楕円 4"/>
            <p:cNvSpPr/>
            <p:nvPr/>
          </p:nvSpPr>
          <p:spPr>
            <a:xfrm>
              <a:off x="2707412" y="4433302"/>
              <a:ext cx="72008" cy="7200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3056022" y="3982204"/>
              <a:ext cx="72008" cy="7200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3381772" y="3591684"/>
              <a:ext cx="72008" cy="7200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3723144" y="3451860"/>
              <a:ext cx="72008" cy="7200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4174242" y="3326894"/>
              <a:ext cx="72008" cy="7200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4363596" y="3239646"/>
              <a:ext cx="72008" cy="7200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4708396" y="3080390"/>
              <a:ext cx="72008" cy="7200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正方形/長方形 11"/>
          <p:cNvSpPr/>
          <p:nvPr/>
        </p:nvSpPr>
        <p:spPr>
          <a:xfrm>
            <a:off x="251520" y="6453336"/>
            <a:ext cx="8640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 smtClean="0">
                <a:solidFill>
                  <a:srgbClr val="0000CC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H. Hirayama, Inter-comparison of medium-energy neutron attenuation in iron and concrete (8), SATIF-10</a:t>
            </a:r>
            <a:endParaRPr lang="en-US" altLang="ja-JP" sz="1400" b="1" dirty="0">
              <a:solidFill>
                <a:srgbClr val="0000CC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4150318" y="3037416"/>
            <a:ext cx="1398730" cy="959119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483768" y="2636912"/>
            <a:ext cx="3674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FF0066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Max.(</a:t>
            </a:r>
            <a:r>
              <a:rPr lang="en-US" altLang="ja-JP" sz="2000" dirty="0" smtClean="0">
                <a:solidFill>
                  <a:srgbClr val="FF0066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@</a:t>
            </a:r>
            <a:r>
              <a:rPr lang="ja-JP" altLang="en-US" sz="2000" dirty="0">
                <a:solidFill>
                  <a:srgbClr val="FF0066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400" dirty="0" smtClean="0">
                <a:solidFill>
                  <a:srgbClr val="FF0066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3 </a:t>
            </a:r>
            <a:r>
              <a:rPr lang="en-US" altLang="ja-JP" sz="2400" dirty="0">
                <a:solidFill>
                  <a:srgbClr val="FF0066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GeV</a:t>
            </a:r>
            <a:r>
              <a:rPr lang="en-US" altLang="ja-JP" sz="2400" dirty="0" smtClean="0">
                <a:solidFill>
                  <a:srgbClr val="FF0066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): ~</a:t>
            </a:r>
            <a:r>
              <a:rPr lang="en-US" altLang="ja-JP" sz="2400" dirty="0">
                <a:solidFill>
                  <a:srgbClr val="FF0066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10 g cm</a:t>
            </a:r>
            <a:r>
              <a:rPr lang="ja-JP" altLang="en-US" sz="2400" baseline="30000" dirty="0">
                <a:solidFill>
                  <a:srgbClr val="FF0066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−</a:t>
            </a:r>
            <a:r>
              <a:rPr lang="en-US" altLang="ja-JP" sz="2400" baseline="30000" dirty="0" smtClean="0">
                <a:solidFill>
                  <a:srgbClr val="FF0066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2</a:t>
            </a:r>
            <a:endParaRPr lang="ja-JP" altLang="en-US" sz="2400" dirty="0">
              <a:solidFill>
                <a:srgbClr val="FF0066"/>
              </a:solidFill>
              <a:latin typeface="+mj-lt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7092280" y="4450760"/>
            <a:ext cx="1444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← </a:t>
            </a:r>
            <a:r>
              <a:rPr lang="en-US" altLang="ja-JP" sz="2400" dirty="0" err="1" smtClean="0"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Bertini</a:t>
            </a:r>
            <a:endParaRPr lang="ja-JP" altLang="en-US" sz="2400" dirty="0">
              <a:latin typeface="+mj-lt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633774" y="2339588"/>
            <a:ext cx="215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+mj-lt"/>
              </a:rPr>
              <a:t>PHITS</a:t>
            </a:r>
            <a:r>
              <a:rPr lang="ja-JP" altLang="en-US" dirty="0">
                <a:latin typeface="+mj-lt"/>
              </a:rPr>
              <a:t> </a:t>
            </a:r>
            <a:r>
              <a:rPr lang="en-US" altLang="ja-JP" dirty="0" smtClean="0">
                <a:latin typeface="+mj-lt"/>
              </a:rPr>
              <a:t>ver. 2.82</a:t>
            </a:r>
            <a:endParaRPr kumimoji="1" lang="ja-JP" altLang="en-US" dirty="0">
              <a:latin typeface="+mj-lt"/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 flipV="1">
            <a:off x="2483768" y="2522513"/>
            <a:ext cx="360000" cy="0"/>
          </a:xfrm>
          <a:prstGeom prst="line">
            <a:avLst/>
          </a:prstGeom>
          <a:ln w="25400">
            <a:solidFill>
              <a:srgbClr val="00FF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74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0066"/>
                </a:solidFill>
              </a:rPr>
              <a:t>Tiara experiment</a:t>
            </a:r>
            <a:endParaRPr kumimoji="1" lang="ja-JP" altLang="en-US" dirty="0">
              <a:solidFill>
                <a:srgbClr val="000066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2088231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Experimental geometry &amp; the source spectrum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229600" y="6309320"/>
            <a:ext cx="758952" cy="411520"/>
          </a:xfrm>
        </p:spPr>
        <p:txBody>
          <a:bodyPr/>
          <a:lstStyle/>
          <a:p>
            <a:fld id="{AF88F988-8B30-4C0C-A22A-DA718B67D26D}" type="slidenum">
              <a:rPr kumimoji="1" lang="ja-JP" altLang="en-US" sz="2400" b="1" smtClean="0"/>
              <a:t>7</a:t>
            </a:fld>
            <a:endParaRPr kumimoji="1" lang="ja-JP" altLang="en-US" sz="24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94" y="1773136"/>
            <a:ext cx="4624054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右矢印 4"/>
          <p:cNvSpPr/>
          <p:nvPr/>
        </p:nvSpPr>
        <p:spPr>
          <a:xfrm>
            <a:off x="265237" y="3175212"/>
            <a:ext cx="540000" cy="144000"/>
          </a:xfrm>
          <a:prstGeom prst="rightArrow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-73690" y="3429000"/>
            <a:ext cx="2125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CC0000"/>
                </a:solidFill>
                <a:latin typeface="Franklin Gothic Medium" panose="020B0603020102020204" pitchFamily="34" charset="0"/>
              </a:rPr>
              <a:t>68-MeV protons</a:t>
            </a:r>
            <a:endParaRPr kumimoji="1" lang="ja-JP" altLang="en-US" sz="1600" b="1" dirty="0">
              <a:solidFill>
                <a:srgbClr val="CC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24919" y="2636912"/>
            <a:ext cx="2125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rgbClr val="000066"/>
                </a:solidFill>
                <a:latin typeface="Franklin Gothic Medium" panose="020B0603020102020204" pitchFamily="34" charset="0"/>
              </a:rPr>
              <a:t>99% enriched </a:t>
            </a:r>
            <a:r>
              <a:rPr lang="en-US" altLang="ja-JP" sz="1600" b="1" baseline="30000" dirty="0" smtClean="0">
                <a:solidFill>
                  <a:srgbClr val="000066"/>
                </a:solidFill>
                <a:latin typeface="Franklin Gothic Medium" panose="020B0603020102020204" pitchFamily="34" charset="0"/>
              </a:rPr>
              <a:t>7</a:t>
            </a:r>
            <a:r>
              <a:rPr lang="en-US" altLang="ja-JP" sz="1600" b="1" dirty="0" smtClean="0">
                <a:solidFill>
                  <a:srgbClr val="000066"/>
                </a:solidFill>
                <a:latin typeface="Franklin Gothic Medium" panose="020B0603020102020204" pitchFamily="34" charset="0"/>
              </a:rPr>
              <a:t>Li</a:t>
            </a:r>
            <a:endParaRPr kumimoji="1" lang="ja-JP" altLang="en-US" sz="1600" b="1" dirty="0">
              <a:solidFill>
                <a:srgbClr val="000066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207" y="5337360"/>
            <a:ext cx="1248817" cy="13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37360"/>
            <a:ext cx="1213504" cy="13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337360"/>
            <a:ext cx="1209113" cy="13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テキスト ボックス 29"/>
          <p:cNvSpPr txBox="1"/>
          <p:nvPr/>
        </p:nvSpPr>
        <p:spPr>
          <a:xfrm>
            <a:off x="304200" y="4725144"/>
            <a:ext cx="3619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dirty="0" smtClean="0">
                <a:solidFill>
                  <a:srgbClr val="0000CC"/>
                </a:solidFill>
                <a:latin typeface="Franklin Gothic Medium" panose="020B0603020102020204" pitchFamily="34" charset="0"/>
              </a:rPr>
              <a:t>Ex.) Concrete shield</a:t>
            </a:r>
            <a:endParaRPr kumimoji="1" lang="ja-JP" altLang="en-US" sz="2200" b="1" dirty="0">
              <a:solidFill>
                <a:srgbClr val="0000CC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23528" y="499580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CC"/>
                </a:solidFill>
                <a:latin typeface="Franklin Gothic Medium" panose="020B0603020102020204" pitchFamily="34" charset="0"/>
              </a:rPr>
              <a:t>100-cm thick    150-cm thick    200-cm thick</a:t>
            </a:r>
            <a:endParaRPr kumimoji="1" lang="ja-JP" altLang="en-US" b="1" dirty="0">
              <a:solidFill>
                <a:srgbClr val="0000CC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92080" y="5950441"/>
            <a:ext cx="36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Peak region: </a:t>
            </a:r>
            <a:r>
              <a:rPr lang="en-US" altLang="ja-JP" sz="2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60-70 MeV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5286450" y="3551802"/>
            <a:ext cx="3600000" cy="24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5292080" y="3633076"/>
            <a:ext cx="936424" cy="2354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08424" y="491995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5.0×10</a:t>
            </a:r>
            <a:r>
              <a:rPr lang="en-US" altLang="ja-JP" sz="1400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8</a:t>
            </a:r>
            <a:endParaRPr kumimoji="1" lang="ja-JP" altLang="en-US" sz="1400" baseline="30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508424" y="448790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1.0×10</a:t>
            </a:r>
            <a:r>
              <a:rPr lang="en-US" altLang="ja-JP" sz="1400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9</a:t>
            </a:r>
            <a:endParaRPr kumimoji="1" lang="ja-JP" altLang="en-US" sz="1400" baseline="30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08424" y="4055858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1.5×10</a:t>
            </a:r>
            <a:r>
              <a:rPr lang="en-US" altLang="ja-JP" sz="1400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9</a:t>
            </a:r>
            <a:endParaRPr kumimoji="1" lang="ja-JP" altLang="en-US" sz="1400" baseline="30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508424" y="362381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2.0×10</a:t>
            </a:r>
            <a:r>
              <a:rPr lang="en-US" altLang="ja-JP" sz="1400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9</a:t>
            </a:r>
            <a:endParaRPr kumimoji="1" lang="ja-JP" altLang="en-US" sz="1400" baseline="30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69" y="3589159"/>
            <a:ext cx="194585" cy="20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正方形/長方形 35"/>
          <p:cNvSpPr/>
          <p:nvPr/>
        </p:nvSpPr>
        <p:spPr>
          <a:xfrm>
            <a:off x="5076056" y="1832337"/>
            <a:ext cx="4067944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Quasi-mono energetic collimated neutrons </a:t>
            </a:r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are </a:t>
            </a: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 produced this experimental facility.</a:t>
            </a:r>
          </a:p>
        </p:txBody>
      </p:sp>
      <p:cxnSp>
        <p:nvCxnSpPr>
          <p:cNvPr id="10" name="直線コネクタ 9"/>
          <p:cNvCxnSpPr/>
          <p:nvPr/>
        </p:nvCxnSpPr>
        <p:spPr>
          <a:xfrm flipV="1">
            <a:off x="899592" y="3066842"/>
            <a:ext cx="4007468" cy="144176"/>
          </a:xfrm>
          <a:prstGeom prst="line">
            <a:avLst/>
          </a:prstGeom>
          <a:ln w="6350">
            <a:solidFill>
              <a:srgbClr val="00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899592" y="3267100"/>
            <a:ext cx="4007468" cy="144176"/>
          </a:xfrm>
          <a:prstGeom prst="line">
            <a:avLst/>
          </a:prstGeom>
          <a:ln w="6350">
            <a:solidFill>
              <a:srgbClr val="00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39" y="3619558"/>
            <a:ext cx="2572033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線コネクタ 7"/>
          <p:cNvCxnSpPr/>
          <p:nvPr/>
        </p:nvCxnSpPr>
        <p:spPr>
          <a:xfrm>
            <a:off x="7956376" y="3966434"/>
            <a:ext cx="360040" cy="0"/>
          </a:xfrm>
          <a:prstGeom prst="line">
            <a:avLst/>
          </a:prstGeom>
          <a:ln w="254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7164408" y="5293642"/>
            <a:ext cx="1080000" cy="0"/>
          </a:xfrm>
          <a:prstGeom prst="line">
            <a:avLst/>
          </a:prstGeom>
          <a:ln w="254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flipV="1">
            <a:off x="8100392" y="3984002"/>
            <a:ext cx="0" cy="1296000"/>
          </a:xfrm>
          <a:prstGeom prst="line">
            <a:avLst/>
          </a:prstGeom>
          <a:ln w="254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/>
          <p:cNvSpPr/>
          <p:nvPr/>
        </p:nvSpPr>
        <p:spPr>
          <a:xfrm>
            <a:off x="6600398" y="4370892"/>
            <a:ext cx="207605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ja-JP" altLang="en-US" sz="2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～</a:t>
            </a:r>
            <a:r>
              <a:rPr lang="en-US" altLang="ja-JP" sz="2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10 times</a:t>
            </a:r>
          </a:p>
        </p:txBody>
      </p:sp>
    </p:spTree>
    <p:extLst>
      <p:ext uri="{BB962C8B-B14F-4D97-AF65-F5344CB8AC3E}">
        <p14:creationId xmlns:p14="http://schemas.microsoft.com/office/powerpoint/2010/main" val="188927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0"/>
          <a:stretch/>
        </p:blipFill>
        <p:spPr bwMode="auto">
          <a:xfrm>
            <a:off x="4355976" y="1268759"/>
            <a:ext cx="3553759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0"/>
          <a:stretch/>
        </p:blipFill>
        <p:spPr bwMode="auto">
          <a:xfrm>
            <a:off x="971600" y="1268760"/>
            <a:ext cx="3556039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0066"/>
                </a:solidFill>
              </a:rPr>
              <a:t>Calculation results (</a:t>
            </a:r>
            <a:r>
              <a:rPr lang="en-US" altLang="ja-JP" dirty="0" smtClean="0">
                <a:solidFill>
                  <a:srgbClr val="000066"/>
                </a:solidFill>
              </a:rPr>
              <a:t>TIARA</a:t>
            </a:r>
            <a:r>
              <a:rPr kumimoji="1" lang="en-US" altLang="ja-JP" dirty="0" smtClean="0">
                <a:solidFill>
                  <a:srgbClr val="000066"/>
                </a:solidFill>
              </a:rPr>
              <a:t>)</a:t>
            </a:r>
            <a:endParaRPr kumimoji="1" lang="ja-JP" altLang="en-US" dirty="0">
              <a:solidFill>
                <a:srgbClr val="000066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91680" y="1472658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dirty="0" smtClean="0">
                <a:solidFill>
                  <a:srgbClr val="000066"/>
                </a:solidFill>
                <a:latin typeface="Franklin Gothic Medium" panose="020B0603020102020204" pitchFamily="34" charset="0"/>
              </a:rPr>
              <a:t>TIARA (IRON)</a:t>
            </a:r>
            <a:endParaRPr kumimoji="1" lang="ja-JP" altLang="en-US" sz="2200" b="1" dirty="0">
              <a:solidFill>
                <a:srgbClr val="000066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29616" y="1485945"/>
            <a:ext cx="2849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dirty="0" smtClean="0">
                <a:solidFill>
                  <a:srgbClr val="000066"/>
                </a:solidFill>
                <a:latin typeface="Franklin Gothic Medium" panose="020B0603020102020204" pitchFamily="34" charset="0"/>
              </a:rPr>
              <a:t>TIARA (CONCRETE)</a:t>
            </a:r>
            <a:endParaRPr kumimoji="1" lang="ja-JP" altLang="en-US" sz="2200" b="1" dirty="0">
              <a:solidFill>
                <a:srgbClr val="000066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229600" y="6309320"/>
            <a:ext cx="758952" cy="411520"/>
          </a:xfrm>
        </p:spPr>
        <p:txBody>
          <a:bodyPr/>
          <a:lstStyle/>
          <a:p>
            <a:fld id="{AF88F988-8B30-4C0C-A22A-DA718B67D26D}" type="slidenum">
              <a:rPr kumimoji="1" lang="ja-JP" altLang="en-US" sz="2400" b="1" smtClean="0"/>
              <a:t>8</a:t>
            </a:fld>
            <a:endParaRPr kumimoji="1" lang="ja-JP" altLang="en-US" sz="2400" b="1" dirty="0"/>
          </a:p>
        </p:txBody>
      </p:sp>
      <p:sp>
        <p:nvSpPr>
          <p:cNvPr id="17" name="正方形/長方形 16"/>
          <p:cNvSpPr/>
          <p:nvPr/>
        </p:nvSpPr>
        <p:spPr>
          <a:xfrm>
            <a:off x="539552" y="5949280"/>
            <a:ext cx="8570196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ja-JP" sz="2400" dirty="0" smtClean="0">
                <a:solidFill>
                  <a:srgbClr val="0066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Overestimations</a:t>
            </a:r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are observed in the results at 100-cm-thick iron, and at 100- and 150-cm-thick concrete.</a:t>
            </a:r>
            <a:endParaRPr lang="en-US" altLang="ja-JP" sz="26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7452320" y="4653136"/>
            <a:ext cx="1657428" cy="720080"/>
            <a:chOff x="7573770" y="4406048"/>
            <a:chExt cx="1657428" cy="720080"/>
          </a:xfrm>
        </p:grpSpPr>
        <p:sp>
          <p:nvSpPr>
            <p:cNvPr id="6" name="角丸四角形 5"/>
            <p:cNvSpPr/>
            <p:nvPr/>
          </p:nvSpPr>
          <p:spPr>
            <a:xfrm>
              <a:off x="7573770" y="4406048"/>
              <a:ext cx="144000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7740352" y="4581136"/>
              <a:ext cx="72008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二等辺三角形 9"/>
            <p:cNvSpPr/>
            <p:nvPr/>
          </p:nvSpPr>
          <p:spPr>
            <a:xfrm>
              <a:off x="7884368" y="4581136"/>
              <a:ext cx="90000" cy="720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8055680" y="4581136"/>
              <a:ext cx="72000" cy="7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945892" y="4450760"/>
              <a:ext cx="12853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latin typeface="Franklin Gothic Medium" panose="020B0603020102020204" pitchFamily="34" charset="0"/>
                </a:rPr>
                <a:t>Expt.</a:t>
              </a:r>
            </a:p>
            <a:p>
              <a:pPr algn="ctr"/>
              <a:r>
                <a:rPr lang="en-US" altLang="ja-JP" b="1" dirty="0" smtClean="0">
                  <a:solidFill>
                    <a:srgbClr val="FF0000"/>
                  </a:solidFill>
                  <a:latin typeface="Franklin Gothic Medium" panose="020B0603020102020204" pitchFamily="34" charset="0"/>
                </a:rPr>
                <a:t>Calc.</a:t>
              </a:r>
              <a:endParaRPr kumimoji="1" lang="ja-JP" altLang="en-US" b="1" dirty="0">
                <a:solidFill>
                  <a:srgbClr val="FF0000"/>
                </a:solidFill>
                <a:latin typeface="Franklin Gothic Medium" panose="020B0603020102020204" pitchFamily="34" charset="0"/>
              </a:endParaRPr>
            </a:p>
          </p:txBody>
        </p:sp>
        <p:cxnSp>
          <p:nvCxnSpPr>
            <p:cNvPr id="21" name="直線コネクタ 20"/>
            <p:cNvCxnSpPr/>
            <p:nvPr/>
          </p:nvCxnSpPr>
          <p:spPr>
            <a:xfrm>
              <a:off x="7765326" y="4882798"/>
              <a:ext cx="36004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/>
        </p:nvSpPr>
        <p:spPr>
          <a:xfrm>
            <a:off x="1691680" y="4365104"/>
            <a:ext cx="2016224" cy="756344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5089704" y="2420888"/>
            <a:ext cx="2016224" cy="756344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5089704" y="3411584"/>
            <a:ext cx="2016224" cy="756344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10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2"/>
          <a:stretch/>
        </p:blipFill>
        <p:spPr bwMode="auto">
          <a:xfrm>
            <a:off x="971600" y="1268760"/>
            <a:ext cx="3561429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2"/>
          <a:stretch/>
        </p:blipFill>
        <p:spPr bwMode="auto">
          <a:xfrm>
            <a:off x="4355976" y="1268760"/>
            <a:ext cx="3561429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947720" cy="838200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rgbClr val="000066"/>
                </a:solidFill>
              </a:rPr>
              <a:t>Calculation results with JENDL-4.0/HE</a:t>
            </a:r>
            <a:endParaRPr kumimoji="1" lang="ja-JP" altLang="en-US" dirty="0">
              <a:solidFill>
                <a:srgbClr val="000066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91680" y="1472658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dirty="0" smtClean="0">
                <a:solidFill>
                  <a:srgbClr val="000066"/>
                </a:solidFill>
                <a:latin typeface="Franklin Gothic Medium" panose="020B0603020102020204" pitchFamily="34" charset="0"/>
              </a:rPr>
              <a:t>TIARA (IRON)</a:t>
            </a:r>
            <a:endParaRPr kumimoji="1" lang="ja-JP" altLang="en-US" sz="2200" b="1" dirty="0">
              <a:solidFill>
                <a:srgbClr val="000066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29616" y="1485945"/>
            <a:ext cx="2849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dirty="0" smtClean="0">
                <a:solidFill>
                  <a:srgbClr val="000066"/>
                </a:solidFill>
                <a:latin typeface="Franklin Gothic Medium" panose="020B0603020102020204" pitchFamily="34" charset="0"/>
              </a:rPr>
              <a:t>TIARA (CONCRETE)</a:t>
            </a:r>
            <a:endParaRPr kumimoji="1" lang="ja-JP" altLang="en-US" sz="2200" b="1" dirty="0">
              <a:solidFill>
                <a:srgbClr val="000066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229600" y="6309320"/>
            <a:ext cx="758952" cy="411520"/>
          </a:xfrm>
        </p:spPr>
        <p:txBody>
          <a:bodyPr/>
          <a:lstStyle/>
          <a:p>
            <a:fld id="{AF88F988-8B30-4C0C-A22A-DA718B67D26D}" type="slidenum">
              <a:rPr kumimoji="1" lang="ja-JP" altLang="en-US" sz="2400" b="1" smtClean="0"/>
              <a:t>9</a:t>
            </a:fld>
            <a:endParaRPr kumimoji="1" lang="ja-JP" altLang="en-US" sz="2400" b="1" dirty="0"/>
          </a:p>
        </p:txBody>
      </p:sp>
      <p:sp>
        <p:nvSpPr>
          <p:cNvPr id="17" name="正方形/長方形 16"/>
          <p:cNvSpPr/>
          <p:nvPr/>
        </p:nvSpPr>
        <p:spPr>
          <a:xfrm>
            <a:off x="539552" y="5949280"/>
            <a:ext cx="8352928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ja-JP" sz="24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Overestimation </a:t>
            </a:r>
            <a:r>
              <a:rPr lang="en-US" altLang="ja-JP" sz="24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was</a:t>
            </a:r>
            <a:r>
              <a:rPr lang="ja-JP" altLang="en-US" sz="24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improved by using extended version of JENDL-4.0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(neutrons up to 200 MeV)</a:t>
            </a: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2400" u="sng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JENDL-4.0/HE</a:t>
            </a: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.</a:t>
            </a:r>
            <a:endParaRPr lang="en-US" altLang="ja-JP" sz="26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1979712" y="2564904"/>
            <a:ext cx="1657428" cy="864096"/>
            <a:chOff x="7573770" y="4406048"/>
            <a:chExt cx="1657428" cy="864096"/>
          </a:xfrm>
        </p:grpSpPr>
        <p:sp>
          <p:nvSpPr>
            <p:cNvPr id="6" name="角丸四角形 5"/>
            <p:cNvSpPr/>
            <p:nvPr/>
          </p:nvSpPr>
          <p:spPr>
            <a:xfrm>
              <a:off x="7573770" y="4406048"/>
              <a:ext cx="1440000" cy="8640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7740352" y="4581136"/>
              <a:ext cx="72008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二等辺三角形 9"/>
            <p:cNvSpPr/>
            <p:nvPr/>
          </p:nvSpPr>
          <p:spPr>
            <a:xfrm>
              <a:off x="7884368" y="4581136"/>
              <a:ext cx="90000" cy="720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8055680" y="4581136"/>
              <a:ext cx="72000" cy="7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945892" y="4450760"/>
              <a:ext cx="12853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latin typeface="Franklin Gothic Medium" panose="020B0603020102020204" pitchFamily="34" charset="0"/>
                </a:rPr>
                <a:t>Expt.</a:t>
              </a:r>
            </a:p>
            <a:p>
              <a:pPr algn="ctr"/>
              <a:r>
                <a:rPr lang="en-US" altLang="ja-JP" b="1" dirty="0" smtClean="0">
                  <a:solidFill>
                    <a:srgbClr val="FF0000"/>
                  </a:solidFill>
                  <a:latin typeface="Franklin Gothic Medium" panose="020B0603020102020204" pitchFamily="34" charset="0"/>
                </a:rPr>
                <a:t>Calc.</a:t>
              </a:r>
              <a:endParaRPr kumimoji="1" lang="ja-JP" altLang="en-US" b="1" dirty="0">
                <a:solidFill>
                  <a:srgbClr val="FF0000"/>
                </a:solidFill>
                <a:latin typeface="Franklin Gothic Medium" panose="020B0603020102020204" pitchFamily="34" charset="0"/>
              </a:endParaRPr>
            </a:p>
          </p:txBody>
        </p:sp>
        <p:cxnSp>
          <p:nvCxnSpPr>
            <p:cNvPr id="21" name="直線コネクタ 20"/>
            <p:cNvCxnSpPr/>
            <p:nvPr/>
          </p:nvCxnSpPr>
          <p:spPr>
            <a:xfrm>
              <a:off x="7765326" y="4882798"/>
              <a:ext cx="36004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正方形/長方形 17"/>
          <p:cNvSpPr/>
          <p:nvPr/>
        </p:nvSpPr>
        <p:spPr>
          <a:xfrm>
            <a:off x="5770073" y="4706560"/>
            <a:ext cx="33384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 smtClean="0">
                <a:solidFill>
                  <a:srgbClr val="0000CC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C. </a:t>
            </a:r>
            <a:r>
              <a:rPr lang="en-US" altLang="ja-JP" sz="1400" b="1" dirty="0">
                <a:solidFill>
                  <a:srgbClr val="0000CC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Konno, JENDL-4.0/HE </a:t>
            </a:r>
            <a:r>
              <a:rPr lang="en-US" altLang="ja-JP" sz="1400" b="1" dirty="0" smtClean="0">
                <a:solidFill>
                  <a:srgbClr val="0000CC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benchmark test with concrete </a:t>
            </a:r>
            <a:r>
              <a:rPr lang="en-US" altLang="ja-JP" sz="1400" b="1" dirty="0">
                <a:solidFill>
                  <a:srgbClr val="0000CC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and </a:t>
            </a:r>
            <a:r>
              <a:rPr lang="en-US" altLang="ja-JP" sz="1400" b="1" dirty="0" smtClean="0">
                <a:solidFill>
                  <a:srgbClr val="0000CC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iron shielding experiments at JAEA/TIARA, ICRS-13</a:t>
            </a:r>
            <a:endParaRPr lang="en-US" altLang="ja-JP" sz="1400" b="1" dirty="0">
              <a:solidFill>
                <a:srgbClr val="0000CC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790984" y="3090446"/>
            <a:ext cx="1789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(JENDL-4.0/HE)</a:t>
            </a:r>
            <a:endParaRPr kumimoji="1" lang="ja-JP" altLang="en-US" sz="1600" b="1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56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トラベル">
  <a:themeElements>
    <a:clrScheme name="ジャパネスク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トラベル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トラベル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solidFill>
          <a:srgbClr val="99CCFF"/>
        </a:solidFill>
        <a:ln w="19050">
          <a:solidFill>
            <a:srgbClr val="0066FF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Arial"/>
        <a:ea typeface="ＭＳ Ｐゴシック"/>
        <a:cs typeface="ＭＳ Ｐゴシック"/>
      </a:majorFont>
      <a:minorFont>
        <a:latin typeface="Osak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Osaka" charset="0"/>
            <a:cs typeface="Osak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Osaka" charset="0"/>
            <a:cs typeface="Osaka" charset="0"/>
          </a:defRPr>
        </a:defPPr>
      </a:lst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3713</TotalTime>
  <Words>2066</Words>
  <Application>Microsoft Office PowerPoint</Application>
  <PresentationFormat>画面に合わせる (4:3)</PresentationFormat>
  <Paragraphs>457</Paragraphs>
  <Slides>38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38</vt:i4>
      </vt:variant>
    </vt:vector>
  </HeadingPairs>
  <TitlesOfParts>
    <vt:vector size="40" baseType="lpstr">
      <vt:lpstr>トラベル</vt:lpstr>
      <vt:lpstr>新しいプレゼンテーション</vt:lpstr>
      <vt:lpstr>Benchmark calculation of the PHITS code for neutron attenuation in iron and concrete on shielding experiments at proton accelerator facilities</vt:lpstr>
      <vt:lpstr>Introduction -1</vt:lpstr>
      <vt:lpstr>Introduction -2</vt:lpstr>
      <vt:lpstr>PURPOSE</vt:lpstr>
      <vt:lpstr>Models (default) in PHITS 2.82</vt:lpstr>
      <vt:lpstr>Difference of neutron attenuations</vt:lpstr>
      <vt:lpstr>Tiara experiment</vt:lpstr>
      <vt:lpstr>Calculation results (TIARA)</vt:lpstr>
      <vt:lpstr>Calculation results with JENDL-4.0/HE</vt:lpstr>
      <vt:lpstr>RCNP experiment</vt:lpstr>
      <vt:lpstr>Calculation results (RCNP)</vt:lpstr>
      <vt:lpstr>Attenuations of DOSE (TIARA &amp; RCNP)</vt:lpstr>
      <vt:lpstr>Attenuation length (TIARA &amp; RCNP)</vt:lpstr>
      <vt:lpstr>Peak and continuum spectrum</vt:lpstr>
      <vt:lpstr>Calculation results (TIARA)</vt:lpstr>
      <vt:lpstr>AGS experiment</vt:lpstr>
      <vt:lpstr>Calculation results (AGS)</vt:lpstr>
      <vt:lpstr>Attenuation LENGTH (AGS)</vt:lpstr>
      <vt:lpstr>Attenuations of DOSE (AGS)</vt:lpstr>
      <vt:lpstr>Attenuation length</vt:lpstr>
      <vt:lpstr>Conclusion</vt:lpstr>
      <vt:lpstr>PowerPoint プレゼンテーション</vt:lpstr>
      <vt:lpstr>Attenuation length (CONCRETE)</vt:lpstr>
      <vt:lpstr>Models recommended to use in PHITS 2.24</vt:lpstr>
      <vt:lpstr>Difference of neutron attenuations</vt:lpstr>
      <vt:lpstr>Attenuation length (iron)</vt:lpstr>
      <vt:lpstr>Background</vt:lpstr>
      <vt:lpstr>Differences from the experiments</vt:lpstr>
      <vt:lpstr>Calculation results (TIARA)</vt:lpstr>
      <vt:lpstr>Calculation  results (TIARA &amp; RCNP)</vt:lpstr>
      <vt:lpstr>Calculation results (TIARA)</vt:lpstr>
      <vt:lpstr>Attenuation of DOSE (TIARA &amp; RCNP)</vt:lpstr>
      <vt:lpstr>Neutron spectrum (AGS)</vt:lpstr>
      <vt:lpstr>Attenuation of DOSE (AGS)</vt:lpstr>
      <vt:lpstr>Material composition</vt:lpstr>
      <vt:lpstr>PowerPoint プレゼンテーション</vt:lpstr>
      <vt:lpstr>PowerPoint プレゼンテーション</vt:lpstr>
      <vt:lpstr>台車＆検出器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Benchmark calculation of the PHITS code for neutron attenuation in iron and concrete on shielding experiments at proton accelerator facilities</dc:title>
  <dc:creator>まつだ</dc:creator>
  <cp:lastModifiedBy>Windows ユーザー</cp:lastModifiedBy>
  <cp:revision>312</cp:revision>
  <cp:lastPrinted>2016-09-28T04:28:23Z</cp:lastPrinted>
  <dcterms:created xsi:type="dcterms:W3CDTF">2016-09-16T04:35:45Z</dcterms:created>
  <dcterms:modified xsi:type="dcterms:W3CDTF">2016-10-12T02:52:54Z</dcterms:modified>
</cp:coreProperties>
</file>